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302" r:id="rId2"/>
    <p:sldId id="301" r:id="rId3"/>
    <p:sldId id="311" r:id="rId4"/>
    <p:sldId id="305" r:id="rId5"/>
    <p:sldId id="318" r:id="rId6"/>
    <p:sldId id="306" r:id="rId7"/>
    <p:sldId id="312" r:id="rId8"/>
    <p:sldId id="304" r:id="rId9"/>
    <p:sldId id="307" r:id="rId10"/>
    <p:sldId id="314" r:id="rId11"/>
    <p:sldId id="315" r:id="rId12"/>
    <p:sldId id="287" r:id="rId13"/>
    <p:sldId id="308" r:id="rId14"/>
    <p:sldId id="31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FFFC"/>
    <a:srgbClr val="FFFFFF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85" autoAdjust="0"/>
    <p:restoredTop sz="94660"/>
  </p:normalViewPr>
  <p:slideViewPr>
    <p:cSldViewPr snapToGrid="0">
      <p:cViewPr>
        <p:scale>
          <a:sx n="60" d="100"/>
          <a:sy n="60" d="100"/>
        </p:scale>
        <p:origin x="-662" y="-2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2" d="100"/>
          <a:sy n="52" d="100"/>
        </p:scale>
        <p:origin x="-2280" y="-8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9F961A05-2721-40C2-B8C2-7BCE475E6A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ABB2FB-6345-45FF-A90E-A01D6AFF79C4}" type="datetimeFigureOut">
              <a:rPr lang="en-US" smtClean="0"/>
              <a:t>11/29/2018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994F89ED-19FF-448D-9637-AB3A68F3EEF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9C22E37-F0B4-44B7-8973-6E792D97CBB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D99FB7-5EAD-4BB8-B680-95975632F7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7726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C6978D-169D-4110-A16B-2595AC07B6B0}" type="datetimeFigureOut">
              <a:rPr lang="en-US" smtClean="0"/>
              <a:t>11/29/2018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B850F2-B22E-4775-A903-A41CD4C74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234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B850F2-B22E-4775-A903-A41CD4C7426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0208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D465B9C0-64E1-4F10-A420-57946092E90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8087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D465B9C0-64E1-4F10-A420-57946092E90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8">
            <a:extLst>
              <a:ext uri="{FF2B5EF4-FFF2-40B4-BE49-F238E27FC236}">
                <a16:creationId xmlns="" xmlns:a16="http://schemas.microsoft.com/office/drawing/2014/main" id="{2D05CD5D-EE1D-4B2D-8D63-CD2544645AF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446439" y="348343"/>
            <a:ext cx="3099707" cy="389980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Montserrat Light" panose="00000400000000000000" pitchFamily="50" charset="0"/>
              </a:defRPr>
            </a:lvl1pPr>
          </a:lstStyle>
          <a:p>
            <a:r>
              <a:rPr lang="en-US" dirty="0"/>
              <a:t>Drag your image here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="" xmlns:a16="http://schemas.microsoft.com/office/drawing/2014/main" id="{CC534F3C-6B38-4DB1-B0D2-552AF382B2B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546146" y="3009899"/>
            <a:ext cx="3099707" cy="34997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Montserrat Light" panose="00000400000000000000" pitchFamily="50" charset="0"/>
              </a:defRPr>
            </a:lvl1pPr>
          </a:lstStyle>
          <a:p>
            <a:r>
              <a:rPr lang="en-US" dirty="0"/>
              <a:t>Drag your image here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="" xmlns:a16="http://schemas.microsoft.com/office/drawing/2014/main" id="{3BCFED02-5CB3-4F00-96B0-DAF74BF0C41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645853" y="348343"/>
            <a:ext cx="3099707" cy="389980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Montserrat Light" panose="00000400000000000000" pitchFamily="50" charset="0"/>
              </a:defRPr>
            </a:lvl1pPr>
          </a:lstStyle>
          <a:p>
            <a:r>
              <a:rPr lang="en-US" dirty="0"/>
              <a:t>Drag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1039612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D465B9C0-64E1-4F10-A420-57946092E90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8">
            <a:extLst>
              <a:ext uri="{FF2B5EF4-FFF2-40B4-BE49-F238E27FC236}">
                <a16:creationId xmlns="" xmlns:a16="http://schemas.microsoft.com/office/drawing/2014/main" id="{7108B6F8-303B-4C6E-ADF2-F9122040C16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48342" y="348342"/>
            <a:ext cx="6395358" cy="30806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Montserrat Light" panose="00000400000000000000" pitchFamily="50" charset="0"/>
              </a:defRPr>
            </a:lvl1pPr>
          </a:lstStyle>
          <a:p>
            <a:r>
              <a:rPr lang="en-US" dirty="0"/>
              <a:t>Drag your image here</a:t>
            </a:r>
          </a:p>
        </p:txBody>
      </p:sp>
      <p:sp>
        <p:nvSpPr>
          <p:cNvPr id="6" name="Picture Placeholder 8">
            <a:extLst>
              <a:ext uri="{FF2B5EF4-FFF2-40B4-BE49-F238E27FC236}">
                <a16:creationId xmlns="" xmlns:a16="http://schemas.microsoft.com/office/drawing/2014/main" id="{30119D0B-1929-4C21-991E-B4976377C01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219450" y="3428999"/>
            <a:ext cx="3524250" cy="30806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Montserrat Light" panose="00000400000000000000" pitchFamily="50" charset="0"/>
              </a:defRPr>
            </a:lvl1pPr>
          </a:lstStyle>
          <a:p>
            <a:r>
              <a:rPr lang="en-US" dirty="0"/>
              <a:t>Drag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4795111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D465B9C0-64E1-4F10-A420-57946092E90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8">
            <a:extLst>
              <a:ext uri="{FF2B5EF4-FFF2-40B4-BE49-F238E27FC236}">
                <a16:creationId xmlns="" xmlns:a16="http://schemas.microsoft.com/office/drawing/2014/main" id="{BBBA8975-C039-42B7-8503-4DBB49F4F79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025316" y="2590800"/>
            <a:ext cx="5238750" cy="4267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Montserrat Light" panose="00000400000000000000" pitchFamily="50" charset="0"/>
              </a:defRPr>
            </a:lvl1pPr>
          </a:lstStyle>
          <a:p>
            <a:r>
              <a:rPr lang="en-US" dirty="0"/>
              <a:t>Drag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32256321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AE15702-C73D-4B91-8A17-BC1BBFF2E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821799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D465B9C0-64E1-4F10-A420-57946092E90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8">
            <a:extLst>
              <a:ext uri="{FF2B5EF4-FFF2-40B4-BE49-F238E27FC236}">
                <a16:creationId xmlns="" xmlns:a16="http://schemas.microsoft.com/office/drawing/2014/main" id="{CF3CF44C-0960-4203-B2A7-F1D9C128554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588"/>
            <a:ext cx="12192000" cy="68564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Montserrat Light" panose="00000400000000000000" pitchFamily="50" charset="0"/>
              </a:defRPr>
            </a:lvl1pPr>
          </a:lstStyle>
          <a:p>
            <a:r>
              <a:rPr lang="en-US" dirty="0"/>
              <a:t>Drag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36853601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D465B9C0-64E1-4F10-A420-57946092E90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8">
            <a:extLst>
              <a:ext uri="{FF2B5EF4-FFF2-40B4-BE49-F238E27FC236}">
                <a16:creationId xmlns="" xmlns:a16="http://schemas.microsoft.com/office/drawing/2014/main" id="{CF3CF44C-0960-4203-B2A7-F1D9C128554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48342" y="348343"/>
            <a:ext cx="7081157" cy="61629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Montserrat Light" panose="00000400000000000000" pitchFamily="50" charset="0"/>
              </a:defRPr>
            </a:lvl1pPr>
          </a:lstStyle>
          <a:p>
            <a:r>
              <a:rPr lang="en-US" dirty="0"/>
              <a:t>Drag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1920450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D465B9C0-64E1-4F10-A420-57946092E90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8">
            <a:extLst>
              <a:ext uri="{FF2B5EF4-FFF2-40B4-BE49-F238E27FC236}">
                <a16:creationId xmlns="" xmlns:a16="http://schemas.microsoft.com/office/drawing/2014/main" id="{CF3CF44C-0960-4203-B2A7-F1D9C128554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48343" y="349931"/>
            <a:ext cx="11495314" cy="61597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Montserrat Light" panose="00000400000000000000" pitchFamily="50" charset="0"/>
              </a:defRPr>
            </a:lvl1pPr>
          </a:lstStyle>
          <a:p>
            <a:r>
              <a:rPr lang="en-US" dirty="0"/>
              <a:t>Drag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423064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D465B9C0-64E1-4F10-A420-57946092E90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8">
            <a:extLst>
              <a:ext uri="{FF2B5EF4-FFF2-40B4-BE49-F238E27FC236}">
                <a16:creationId xmlns="" xmlns:a16="http://schemas.microsoft.com/office/drawing/2014/main" id="{D874EAE7-26A3-475E-A62A-7682CAA7314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942629" y="1600814"/>
            <a:ext cx="2734685" cy="29391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Montserrat Light" panose="00000400000000000000" pitchFamily="50" charset="0"/>
              </a:defRPr>
            </a:lvl1pPr>
          </a:lstStyle>
          <a:p>
            <a:r>
              <a:rPr lang="en-US" dirty="0"/>
              <a:t>Drag your image here</a:t>
            </a:r>
          </a:p>
        </p:txBody>
      </p:sp>
      <p:sp>
        <p:nvSpPr>
          <p:cNvPr id="6" name="Picture Placeholder 8">
            <a:extLst>
              <a:ext uri="{FF2B5EF4-FFF2-40B4-BE49-F238E27FC236}">
                <a16:creationId xmlns="" xmlns:a16="http://schemas.microsoft.com/office/drawing/2014/main" id="{73D2AFDF-0AEA-43C3-9C81-19B58462E53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196839" y="1600814"/>
            <a:ext cx="2734685" cy="29391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Montserrat Light" panose="00000400000000000000" pitchFamily="50" charset="0"/>
              </a:defRPr>
            </a:lvl1pPr>
          </a:lstStyle>
          <a:p>
            <a:r>
              <a:rPr lang="en-US" dirty="0"/>
              <a:t>Drag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26662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D465B9C0-64E1-4F10-A420-57946092E90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8">
            <a:extLst>
              <a:ext uri="{FF2B5EF4-FFF2-40B4-BE49-F238E27FC236}">
                <a16:creationId xmlns="" xmlns:a16="http://schemas.microsoft.com/office/drawing/2014/main" id="{7DD21E0C-7B17-4414-8A0A-0305956C094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677150" y="0"/>
            <a:ext cx="4514850" cy="3429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Montserrat Light" panose="00000400000000000000" pitchFamily="50" charset="0"/>
              </a:defRPr>
            </a:lvl1pPr>
          </a:lstStyle>
          <a:p>
            <a:r>
              <a:rPr lang="en-US" dirty="0"/>
              <a:t>Drag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1980015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D465B9C0-64E1-4F10-A420-57946092E90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8">
            <a:extLst>
              <a:ext uri="{FF2B5EF4-FFF2-40B4-BE49-F238E27FC236}">
                <a16:creationId xmlns="" xmlns:a16="http://schemas.microsoft.com/office/drawing/2014/main" id="{BB62FB3F-E09A-4BE0-BA94-B6A868EE66F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609726" y="1609725"/>
            <a:ext cx="4090984" cy="363695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Montserrat Light" panose="00000400000000000000" pitchFamily="50" charset="0"/>
              </a:defRPr>
            </a:lvl1pPr>
          </a:lstStyle>
          <a:p>
            <a:r>
              <a:rPr lang="en-US" dirty="0"/>
              <a:t>Drag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1229045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D465B9C0-64E1-4F10-A420-57946092E90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8">
            <a:extLst>
              <a:ext uri="{FF2B5EF4-FFF2-40B4-BE49-F238E27FC236}">
                <a16:creationId xmlns="" xmlns:a16="http://schemas.microsoft.com/office/drawing/2014/main" id="{66B2EFFC-198D-4D63-809B-0F28E698896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609726" y="1609725"/>
            <a:ext cx="8972550" cy="363695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Montserrat Light" panose="00000400000000000000" pitchFamily="50" charset="0"/>
              </a:defRPr>
            </a:lvl1pPr>
          </a:lstStyle>
          <a:p>
            <a:r>
              <a:rPr lang="en-US" dirty="0"/>
              <a:t>Drag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614689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D465B9C0-64E1-4F10-A420-57946092E90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8">
            <a:extLst>
              <a:ext uri="{FF2B5EF4-FFF2-40B4-BE49-F238E27FC236}">
                <a16:creationId xmlns="" xmlns:a16="http://schemas.microsoft.com/office/drawing/2014/main" id="{6814F6DE-8CFA-4A5C-8339-878B78805DC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295649" y="-1592"/>
            <a:ext cx="5600703" cy="68595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Montserrat Light" panose="00000400000000000000" pitchFamily="50" charset="0"/>
              </a:defRPr>
            </a:lvl1pPr>
          </a:lstStyle>
          <a:p>
            <a:r>
              <a:rPr lang="en-US" dirty="0"/>
              <a:t>Drag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3201981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D465B9C0-64E1-4F10-A420-57946092E90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8">
            <a:extLst>
              <a:ext uri="{FF2B5EF4-FFF2-40B4-BE49-F238E27FC236}">
                <a16:creationId xmlns="" xmlns:a16="http://schemas.microsoft.com/office/drawing/2014/main" id="{556C6996-2B1A-48DC-9ED7-B6168734F07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48343" y="348341"/>
            <a:ext cx="5747657" cy="61597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Montserrat Light" panose="00000400000000000000" pitchFamily="50" charset="0"/>
              </a:defRPr>
            </a:lvl1pPr>
          </a:lstStyle>
          <a:p>
            <a:r>
              <a:rPr lang="en-US" dirty="0"/>
              <a:t>Drag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20674708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D465B9C0-64E1-4F10-A420-57946092E90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8">
            <a:extLst>
              <a:ext uri="{FF2B5EF4-FFF2-40B4-BE49-F238E27FC236}">
                <a16:creationId xmlns="" xmlns:a16="http://schemas.microsoft.com/office/drawing/2014/main" id="{0DC6C0E8-E946-407D-AC22-163395DB161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599235" y="1009650"/>
            <a:ext cx="2800350" cy="48387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Montserrat Light" panose="00000400000000000000" pitchFamily="50" charset="0"/>
              </a:defRPr>
            </a:lvl1pPr>
          </a:lstStyle>
          <a:p>
            <a:r>
              <a:rPr lang="en-US" dirty="0"/>
              <a:t>Drag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1210977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D465B9C0-64E1-4F10-A420-57946092E90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8">
            <a:extLst>
              <a:ext uri="{FF2B5EF4-FFF2-40B4-BE49-F238E27FC236}">
                <a16:creationId xmlns="" xmlns:a16="http://schemas.microsoft.com/office/drawing/2014/main" id="{4435C291-EA0E-4370-90EF-D4A4EC2D3F7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962400" y="2628900"/>
            <a:ext cx="6286500" cy="42291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Montserrat Light" panose="00000400000000000000" pitchFamily="50" charset="0"/>
              </a:defRPr>
            </a:lvl1pPr>
          </a:lstStyle>
          <a:p>
            <a:r>
              <a:rPr lang="en-US" dirty="0"/>
              <a:t>Drag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3860084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04B13DFB-4D42-49ED-89E4-4F0D5E151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6886"/>
            <a:ext cx="10515600" cy="6102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85375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91" r:id="rId2"/>
    <p:sldLayoutId id="2147483690" r:id="rId3"/>
    <p:sldLayoutId id="2147483689" r:id="rId4"/>
    <p:sldLayoutId id="2147483687" r:id="rId5"/>
    <p:sldLayoutId id="2147483686" r:id="rId6"/>
    <p:sldLayoutId id="2147483685" r:id="rId7"/>
    <p:sldLayoutId id="2147483684" r:id="rId8"/>
    <p:sldLayoutId id="2147483683" r:id="rId9"/>
    <p:sldLayoutId id="2147483682" r:id="rId10"/>
    <p:sldLayoutId id="2147483681" r:id="rId11"/>
    <p:sldLayoutId id="2147483680" r:id="rId12"/>
    <p:sldLayoutId id="2147483677" r:id="rId13"/>
    <p:sldLayoutId id="2147483676" r:id="rId14"/>
    <p:sldLayoutId id="2147483688" r:id="rId15"/>
    <p:sldLayoutId id="2147483679" r:id="rId16"/>
  </p:sldLayoutIdLst>
  <p:hf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500" b="0" kern="1200" spc="300" baseline="0">
          <a:solidFill>
            <a:schemeClr val="tx1"/>
          </a:solidFill>
          <a:latin typeface="Montserrat "/>
          <a:ea typeface="Roboto Slab" pitchFamily="2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10.xml"/><Relationship Id="rId4" Type="http://schemas.openxmlformats.org/officeDocument/2006/relationships/video" Target="../media/media2.mp4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Placeholder 31">
            <a:extLst>
              <a:ext uri="{FF2B5EF4-FFF2-40B4-BE49-F238E27FC236}">
                <a16:creationId xmlns="" xmlns:a16="http://schemas.microsoft.com/office/drawing/2014/main" id="{094D26FC-439B-47E9-AD22-972935FA902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239" y="743474"/>
            <a:ext cx="8345561" cy="4924866"/>
          </a:xfrm>
        </p:spPr>
      </p:pic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8335E14F-B6A7-402A-82F7-EFDFCAEF8CD0}"/>
              </a:ext>
            </a:extLst>
          </p:cNvPr>
          <p:cNvSpPr txBox="1"/>
          <p:nvPr/>
        </p:nvSpPr>
        <p:spPr>
          <a:xfrm>
            <a:off x="-1104900" y="-687688"/>
            <a:ext cx="14401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0" b="1" spc="600" dirty="0">
                <a:solidFill>
                  <a:schemeClr val="tx1">
                    <a:alpha val="4000"/>
                  </a:schemeClr>
                </a:solidFill>
                <a:latin typeface="Bell MT" panose="02020503060305020303" pitchFamily="18" charset="0"/>
              </a:rPr>
              <a:t>WELCOME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392EC28B-71C3-487E-9F83-42CDAB6DCC68}"/>
              </a:ext>
            </a:extLst>
          </p:cNvPr>
          <p:cNvSpPr/>
          <p:nvPr/>
        </p:nvSpPr>
        <p:spPr>
          <a:xfrm>
            <a:off x="3933371" y="5105789"/>
            <a:ext cx="4241800" cy="679561"/>
          </a:xfrm>
          <a:prstGeom prst="rect">
            <a:avLst/>
          </a:prstGeom>
          <a:solidFill>
            <a:schemeClr val="accent2">
              <a:lumMod val="40000"/>
              <a:lumOff val="60000"/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5B74922B-8D0E-442E-A870-B6E804403E09}"/>
              </a:ext>
            </a:extLst>
          </p:cNvPr>
          <p:cNvSpPr txBox="1"/>
          <p:nvPr/>
        </p:nvSpPr>
        <p:spPr>
          <a:xfrm>
            <a:off x="2891971" y="5903575"/>
            <a:ext cx="6324600" cy="854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000" b="1" dirty="0" err="1" smtClean="0">
                <a:latin typeface="PT Sans" panose="020B0503020203020204" pitchFamily="34" charset="0"/>
                <a:ea typeface="PT Sans" panose="020B0503020203020204" pitchFamily="34" charset="0"/>
              </a:rPr>
              <a:t>Fashionpreneur</a:t>
            </a:r>
            <a:r>
              <a:rPr lang="en-US" sz="2000" b="1" dirty="0" smtClean="0">
                <a:latin typeface="PT Sans" panose="020B0503020203020204" pitchFamily="34" charset="0"/>
                <a:ea typeface="PT Sans" panose="020B0503020203020204" pitchFamily="34" charset="0"/>
              </a:rPr>
              <a:t> | MGM Fashion Reality Show Winner | </a:t>
            </a:r>
          </a:p>
          <a:p>
            <a:pPr algn="ctr">
              <a:lnSpc>
                <a:spcPts val="2000"/>
              </a:lnSpc>
            </a:pPr>
            <a:r>
              <a:rPr lang="en-US" sz="2000" b="1" dirty="0" smtClean="0">
                <a:latin typeface="PT Sans" panose="020B0503020203020204" pitchFamily="34" charset="0"/>
                <a:ea typeface="PT Sans" panose="020B0503020203020204" pitchFamily="34" charset="0"/>
              </a:rPr>
              <a:t>Nonprofit Advocate | Public Speaker</a:t>
            </a:r>
          </a:p>
          <a:p>
            <a:pPr algn="ctr">
              <a:lnSpc>
                <a:spcPts val="2000"/>
              </a:lnSpc>
            </a:pPr>
            <a:r>
              <a:rPr lang="en-US" sz="1700" b="1" spc="300" dirty="0" smtClean="0">
                <a:latin typeface="PT Sans" panose="020B0503020203020204" pitchFamily="34" charset="0"/>
                <a:ea typeface="PT Sans" panose="020B0503020203020204" pitchFamily="34" charset="0"/>
              </a:rPr>
              <a:t>STYLE.ENTERTAIN.EMPOWER</a:t>
            </a:r>
            <a:endParaRPr lang="en-US" sz="1700" b="1" spc="300" dirty="0">
              <a:latin typeface="PT Sans" panose="020B0503020203020204" pitchFamily="34" charset="0"/>
              <a:ea typeface="PT Sans" panose="020B0503020203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4DED1583-F995-4585-914F-2E48509E48E0}"/>
              </a:ext>
            </a:extLst>
          </p:cNvPr>
          <p:cNvSpPr txBox="1"/>
          <p:nvPr/>
        </p:nvSpPr>
        <p:spPr>
          <a:xfrm>
            <a:off x="4588328" y="5077464"/>
            <a:ext cx="30153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pc="500" dirty="0" smtClean="0">
                <a:latin typeface="Bell MT" panose="02020503060305020303" pitchFamily="18" charset="0"/>
              </a:rPr>
              <a:t>Elle Ellis</a:t>
            </a:r>
            <a:endParaRPr lang="en-US" sz="4000" b="1" spc="500" dirty="0"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767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392EC28B-71C3-487E-9F83-42CDAB6DCC68}"/>
              </a:ext>
            </a:extLst>
          </p:cNvPr>
          <p:cNvSpPr/>
          <p:nvPr/>
        </p:nvSpPr>
        <p:spPr>
          <a:xfrm>
            <a:off x="3933371" y="2999579"/>
            <a:ext cx="4325258" cy="857250"/>
          </a:xfrm>
          <a:prstGeom prst="rect">
            <a:avLst/>
          </a:prstGeom>
          <a:solidFill>
            <a:schemeClr val="accent2">
              <a:lumMod val="40000"/>
              <a:lumOff val="60000"/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2F5323FD-D3E4-42BA-8110-42CB29E9C065}"/>
              </a:ext>
            </a:extLst>
          </p:cNvPr>
          <p:cNvSpPr txBox="1"/>
          <p:nvPr/>
        </p:nvSpPr>
        <p:spPr>
          <a:xfrm>
            <a:off x="4180114" y="3109973"/>
            <a:ext cx="383177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 spc="600" dirty="0">
                <a:latin typeface="Bell MT" panose="02020503060305020303" pitchFamily="18" charset="0"/>
              </a:rPr>
              <a:t>WELCOME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4DED1583-F995-4585-914F-2E48509E48E0}"/>
              </a:ext>
            </a:extLst>
          </p:cNvPr>
          <p:cNvSpPr txBox="1"/>
          <p:nvPr/>
        </p:nvSpPr>
        <p:spPr>
          <a:xfrm>
            <a:off x="5260021" y="2496790"/>
            <a:ext cx="167195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spc="500" dirty="0">
                <a:latin typeface="Bell MT" panose="02020503060305020303" pitchFamily="18" charset="0"/>
              </a:rPr>
              <a:t>-LOREM-</a:t>
            </a:r>
          </a:p>
        </p:txBody>
      </p:sp>
      <p:pic>
        <p:nvPicPr>
          <p:cNvPr id="2" name="Car Model TV Show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06800" y="229077"/>
            <a:ext cx="8585200" cy="64389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392EC28B-71C3-487E-9F83-42CDAB6DCC68}"/>
              </a:ext>
            </a:extLst>
          </p:cNvPr>
          <p:cNvSpPr/>
          <p:nvPr/>
        </p:nvSpPr>
        <p:spPr>
          <a:xfrm>
            <a:off x="-3" y="2288429"/>
            <a:ext cx="3606801" cy="416721"/>
          </a:xfrm>
          <a:prstGeom prst="rect">
            <a:avLst/>
          </a:prstGeom>
          <a:solidFill>
            <a:schemeClr val="accent2">
              <a:lumMod val="40000"/>
              <a:lumOff val="60000"/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4DED1583-F995-4585-914F-2E48509E48E0}"/>
              </a:ext>
            </a:extLst>
          </p:cNvPr>
          <p:cNvSpPr txBox="1"/>
          <p:nvPr/>
        </p:nvSpPr>
        <p:spPr>
          <a:xfrm>
            <a:off x="-87087" y="2200896"/>
            <a:ext cx="3780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pc="500" dirty="0" smtClean="0">
                <a:latin typeface="Bell MT" panose="02020503060305020303" pitchFamily="18" charset="0"/>
              </a:rPr>
              <a:t>Elle Ellis TV</a:t>
            </a:r>
            <a:endParaRPr lang="en-US" sz="3600" b="1" spc="500" dirty="0">
              <a:latin typeface="Bell MT" panose="02020503060305020303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04AE217-936E-4DDE-B601-1C174643FDD8}"/>
              </a:ext>
            </a:extLst>
          </p:cNvPr>
          <p:cNvSpPr txBox="1"/>
          <p:nvPr/>
        </p:nvSpPr>
        <p:spPr>
          <a:xfrm>
            <a:off x="124019" y="3039584"/>
            <a:ext cx="335875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Bell MT" panose="02020503060305020303" pitchFamily="18" charset="0"/>
              </a:rPr>
              <a:t>Car Model TV Show</a:t>
            </a:r>
            <a:endParaRPr lang="en-US" sz="3500" b="1" dirty="0">
              <a:solidFill>
                <a:schemeClr val="tx1">
                  <a:lumMod val="50000"/>
                  <a:lumOff val="50000"/>
                </a:schemeClr>
              </a:solidFill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3393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392EC28B-71C3-487E-9F83-42CDAB6DCC68}"/>
              </a:ext>
            </a:extLst>
          </p:cNvPr>
          <p:cNvSpPr/>
          <p:nvPr/>
        </p:nvSpPr>
        <p:spPr>
          <a:xfrm>
            <a:off x="4187371" y="2379"/>
            <a:ext cx="4325258" cy="546202"/>
          </a:xfrm>
          <a:prstGeom prst="rect">
            <a:avLst/>
          </a:prstGeom>
          <a:solidFill>
            <a:schemeClr val="accent2">
              <a:lumMod val="40000"/>
              <a:lumOff val="60000"/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DED1583-F995-4585-914F-2E48509E48E0}"/>
              </a:ext>
            </a:extLst>
          </p:cNvPr>
          <p:cNvSpPr txBox="1"/>
          <p:nvPr/>
        </p:nvSpPr>
        <p:spPr>
          <a:xfrm>
            <a:off x="3454400" y="-5417"/>
            <a:ext cx="6045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pc="500" dirty="0" smtClean="0">
                <a:latin typeface="Bell MT" panose="02020503060305020303" pitchFamily="18" charset="0"/>
              </a:rPr>
              <a:t>Elle Ellis TV</a:t>
            </a:r>
          </a:p>
          <a:p>
            <a:pPr algn="ctr"/>
            <a:r>
              <a:rPr lang="en-US" sz="3000" b="1" spc="500" dirty="0" smtClean="0">
                <a:latin typeface="Bell MT" panose="02020503060305020303" pitchFamily="18" charset="0"/>
              </a:rPr>
              <a:t>Elle Ellis Foundation</a:t>
            </a:r>
            <a:endParaRPr lang="en-US" sz="3000" b="1" spc="500" dirty="0">
              <a:latin typeface="Bell MT" panose="02020503060305020303" pitchFamily="18" charset="0"/>
            </a:endParaRPr>
          </a:p>
        </p:txBody>
      </p:sp>
      <p:pic>
        <p:nvPicPr>
          <p:cNvPr id="2" name="Interview Excerp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05780" y="1110375"/>
            <a:ext cx="9886219" cy="5575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04AE217-936E-4DDE-B601-1C174643FDD8}"/>
              </a:ext>
            </a:extLst>
          </p:cNvPr>
          <p:cNvSpPr txBox="1"/>
          <p:nvPr/>
        </p:nvSpPr>
        <p:spPr>
          <a:xfrm>
            <a:off x="-52614" y="2155594"/>
            <a:ext cx="2364014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Bell MT" panose="02020503060305020303" pitchFamily="18" charset="0"/>
              </a:rPr>
              <a:t>Elle interviews Animal Rights Attorney on matters in vet </a:t>
            </a:r>
            <a:r>
              <a:rPr lang="en-US" sz="25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Bell MT" panose="02020503060305020303" pitchFamily="18" charset="0"/>
              </a:rPr>
              <a:t>m</a:t>
            </a:r>
            <a:r>
              <a:rPr lang="en-US" sz="25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Bell MT" panose="02020503060305020303" pitchFamily="18" charset="0"/>
              </a:rPr>
              <a:t>alpractice,  </a:t>
            </a:r>
            <a:r>
              <a:rPr lang="en-US" sz="25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Bell MT" panose="02020503060305020303" pitchFamily="18" charset="0"/>
              </a:rPr>
              <a:t>Yulin</a:t>
            </a:r>
            <a:r>
              <a:rPr lang="en-US" sz="25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Bell MT" panose="02020503060305020303" pitchFamily="18" charset="0"/>
              </a:rPr>
              <a:t> Dog Meat Festival and Animal Inequity</a:t>
            </a:r>
            <a:endParaRPr lang="en-US" sz="2500" b="1" dirty="0">
              <a:solidFill>
                <a:schemeClr val="tx1">
                  <a:lumMod val="50000"/>
                  <a:lumOff val="50000"/>
                </a:schemeClr>
              </a:solidFill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5524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Placeholder 66">
            <a:extLst>
              <a:ext uri="{FF2B5EF4-FFF2-40B4-BE49-F238E27FC236}">
                <a16:creationId xmlns="" xmlns:a16="http://schemas.microsoft.com/office/drawing/2014/main" id="{2FF379EE-B62B-48AC-9293-C206640E705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8" t="34156" r="12908" b="6292"/>
          <a:stretch/>
        </p:blipFill>
        <p:spPr>
          <a:xfrm>
            <a:off x="348343" y="349931"/>
            <a:ext cx="11495314" cy="6159726"/>
          </a:xfrm>
        </p:spPr>
      </p:pic>
      <p:sp>
        <p:nvSpPr>
          <p:cNvPr id="69" name="Parallelogram 68">
            <a:extLst>
              <a:ext uri="{FF2B5EF4-FFF2-40B4-BE49-F238E27FC236}">
                <a16:creationId xmlns="" xmlns:a16="http://schemas.microsoft.com/office/drawing/2014/main" id="{5F37F895-F588-407D-8919-1B35D1A812CA}"/>
              </a:ext>
            </a:extLst>
          </p:cNvPr>
          <p:cNvSpPr/>
          <p:nvPr/>
        </p:nvSpPr>
        <p:spPr>
          <a:xfrm>
            <a:off x="2151289" y="348343"/>
            <a:ext cx="7889421" cy="6159725"/>
          </a:xfrm>
          <a:prstGeom prst="parallelogram">
            <a:avLst>
              <a:gd name="adj" fmla="val 51337"/>
            </a:avLst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" name="Group 48">
            <a:extLst>
              <a:ext uri="{FF2B5EF4-FFF2-40B4-BE49-F238E27FC236}">
                <a16:creationId xmlns="" xmlns:a16="http://schemas.microsoft.com/office/drawing/2014/main" id="{33AC9354-5C3C-4F7C-9593-D52D62B79531}"/>
              </a:ext>
            </a:extLst>
          </p:cNvPr>
          <p:cNvGrpSpPr/>
          <p:nvPr/>
        </p:nvGrpSpPr>
        <p:grpSpPr>
          <a:xfrm>
            <a:off x="4389413" y="631702"/>
            <a:ext cx="4364516" cy="5704517"/>
            <a:chOff x="1207610" y="2536873"/>
            <a:chExt cx="4364516" cy="5704517"/>
          </a:xfrm>
        </p:grpSpPr>
        <p:sp>
          <p:nvSpPr>
            <p:cNvPr id="51" name="TextBox 50">
              <a:extLst>
                <a:ext uri="{FF2B5EF4-FFF2-40B4-BE49-F238E27FC236}">
                  <a16:creationId xmlns="" xmlns:a16="http://schemas.microsoft.com/office/drawing/2014/main" id="{67A11B12-1789-489C-A2F3-8025200D9ED5}"/>
                </a:ext>
              </a:extLst>
            </p:cNvPr>
            <p:cNvSpPr txBox="1"/>
            <p:nvPr/>
          </p:nvSpPr>
          <p:spPr>
            <a:xfrm>
              <a:off x="1207610" y="3213524"/>
              <a:ext cx="3796644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smtClean="0">
                  <a:latin typeface="Bell MT" panose="02020503060305020303" pitchFamily="18" charset="0"/>
                </a:rPr>
                <a:t>PASSION</a:t>
              </a:r>
            </a:p>
            <a:p>
              <a:pPr algn="ctr"/>
              <a:r>
                <a:rPr lang="en-US" sz="4000" b="1" dirty="0" smtClean="0">
                  <a:latin typeface="Bell MT" panose="02020503060305020303" pitchFamily="18" charset="0"/>
                </a:rPr>
                <a:t>ACTION</a:t>
              </a:r>
            </a:p>
            <a:p>
              <a:pPr algn="ctr"/>
              <a:r>
                <a:rPr lang="en-US" sz="4000" b="1" dirty="0" smtClean="0">
                  <a:latin typeface="Bell MT" panose="02020503060305020303" pitchFamily="18" charset="0"/>
                </a:rPr>
                <a:t>DEDICATION</a:t>
              </a:r>
            </a:p>
            <a:p>
              <a:pPr algn="ctr"/>
              <a:r>
                <a:rPr lang="en-US" sz="4000" b="1" dirty="0" smtClean="0">
                  <a:latin typeface="Bell MT" panose="02020503060305020303" pitchFamily="18" charset="0"/>
                </a:rPr>
                <a:t>MOTIVATION</a:t>
              </a:r>
              <a:endParaRPr lang="en-US" sz="4000" b="1" dirty="0">
                <a:latin typeface="Bell MT" panose="02020503060305020303" pitchFamily="18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="" xmlns:a16="http://schemas.microsoft.com/office/drawing/2014/main" id="{D7298752-6E8D-4B84-920C-9300B3069647}"/>
                </a:ext>
              </a:extLst>
            </p:cNvPr>
            <p:cNvSpPr txBox="1"/>
            <p:nvPr/>
          </p:nvSpPr>
          <p:spPr>
            <a:xfrm>
              <a:off x="2034017" y="2536873"/>
              <a:ext cx="214382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b="1" spc="500" dirty="0" smtClean="0">
                  <a:latin typeface="Bell MT" panose="02020503060305020303" pitchFamily="18" charset="0"/>
                </a:rPr>
                <a:t>-WHAT IT TAKES-</a:t>
              </a:r>
              <a:endParaRPr lang="en-US" sz="1500" b="1" spc="500" dirty="0">
                <a:latin typeface="Bell MT" panose="02020503060305020303" pitchFamily="18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="" xmlns:a16="http://schemas.microsoft.com/office/drawing/2014/main" id="{1D1ACB5E-FEF4-48D4-8D84-71B17E8B076C}"/>
                </a:ext>
              </a:extLst>
            </p:cNvPr>
            <p:cNvSpPr txBox="1"/>
            <p:nvPr/>
          </p:nvSpPr>
          <p:spPr>
            <a:xfrm>
              <a:off x="1879928" y="5957646"/>
              <a:ext cx="245200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spc="500" dirty="0" smtClean="0">
                  <a:latin typeface="Bell MT" panose="02020503060305020303" pitchFamily="18" charset="0"/>
                </a:rPr>
                <a:t>KNOWLEDGE</a:t>
              </a:r>
            </a:p>
            <a:p>
              <a:pPr algn="ctr"/>
              <a:r>
                <a:rPr lang="en-US" b="1" spc="500" dirty="0" smtClean="0">
                  <a:latin typeface="Bell MT" panose="02020503060305020303" pitchFamily="18" charset="0"/>
                </a:rPr>
                <a:t>NETWORK</a:t>
              </a:r>
            </a:p>
            <a:p>
              <a:pPr algn="ctr"/>
              <a:r>
                <a:rPr lang="en-US" b="1" spc="500" dirty="0" smtClean="0">
                  <a:latin typeface="Bell MT" panose="02020503060305020303" pitchFamily="18" charset="0"/>
                </a:rPr>
                <a:t>MENTOR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="" xmlns:a16="http://schemas.microsoft.com/office/drawing/2014/main" id="{452E0CAF-81B3-4996-827B-BBBEF89FE5CF}"/>
                </a:ext>
              </a:extLst>
            </p:cNvPr>
            <p:cNvCxnSpPr/>
            <p:nvPr/>
          </p:nvCxnSpPr>
          <p:spPr>
            <a:xfrm>
              <a:off x="5280026" y="5325113"/>
              <a:ext cx="292100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="" xmlns:a16="http://schemas.microsoft.com/office/drawing/2014/main" id="{8545002A-C769-4B4C-B7A8-914D5E564218}"/>
                </a:ext>
              </a:extLst>
            </p:cNvPr>
            <p:cNvSpPr txBox="1"/>
            <p:nvPr/>
          </p:nvSpPr>
          <p:spPr>
            <a:xfrm>
              <a:off x="1586592" y="7133971"/>
              <a:ext cx="2655208" cy="11074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en-US" sz="1500" b="1" i="1" dirty="0" smtClean="0">
                  <a:latin typeface="PT Sans" panose="020B0503020203020204" pitchFamily="34" charset="0"/>
                  <a:ea typeface="PT Sans" panose="020B0503020203020204" pitchFamily="34" charset="0"/>
                </a:rPr>
                <a:t>Figure out what you really want, follow your passion; dream but most importantly take actions</a:t>
              </a:r>
              <a:endParaRPr lang="en-US" sz="1500" b="1" i="1" spc="300" dirty="0">
                <a:latin typeface="PT Sans" panose="020B0503020203020204" pitchFamily="34" charset="0"/>
                <a:ea typeface="PT Sans" panose="020B0503020203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36618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>
            <a:extLst>
              <a:ext uri="{FF2B5EF4-FFF2-40B4-BE49-F238E27FC236}">
                <a16:creationId xmlns="" xmlns:a16="http://schemas.microsoft.com/office/drawing/2014/main" id="{F9FEFC14-EDBC-4ED8-AE80-F7E650A43C0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07" b="9807"/>
          <a:stretch>
            <a:fillRect/>
          </a:stretch>
        </p:blipFill>
        <p:spPr>
          <a:xfrm>
            <a:off x="348343" y="349931"/>
            <a:ext cx="11495314" cy="6159726"/>
          </a:xfrm>
        </p:spPr>
      </p:pic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A13CB22E-A17A-460D-B740-DDC5936F19D3}"/>
              </a:ext>
            </a:extLst>
          </p:cNvPr>
          <p:cNvGrpSpPr/>
          <p:nvPr/>
        </p:nvGrpSpPr>
        <p:grpSpPr>
          <a:xfrm>
            <a:off x="2800350" y="4147457"/>
            <a:ext cx="6591300" cy="2362200"/>
            <a:chOff x="2800350" y="2247900"/>
            <a:chExt cx="6591300" cy="2362200"/>
          </a:xfrm>
        </p:grpSpPr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8169F7AF-E044-41E2-86AF-8A970E8090D0}"/>
                </a:ext>
              </a:extLst>
            </p:cNvPr>
            <p:cNvSpPr/>
            <p:nvPr/>
          </p:nvSpPr>
          <p:spPr>
            <a:xfrm>
              <a:off x="2800350" y="2247900"/>
              <a:ext cx="6591300" cy="2362200"/>
            </a:xfrm>
            <a:prstGeom prst="rect">
              <a:avLst/>
            </a:prstGeom>
            <a:solidFill>
              <a:schemeClr val="bg1">
                <a:alpha val="8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="" xmlns:a16="http://schemas.microsoft.com/office/drawing/2014/main" id="{3B70D6C2-04E8-4747-BFD6-DBC16E1EDF18}"/>
                </a:ext>
              </a:extLst>
            </p:cNvPr>
            <p:cNvGrpSpPr/>
            <p:nvPr/>
          </p:nvGrpSpPr>
          <p:grpSpPr>
            <a:xfrm>
              <a:off x="3838575" y="2583266"/>
              <a:ext cx="4717596" cy="1811209"/>
              <a:chOff x="3838575" y="2551969"/>
              <a:chExt cx="4717596" cy="1811209"/>
            </a:xfrm>
          </p:grpSpPr>
          <p:sp>
            <p:nvSpPr>
              <p:cNvPr id="15" name="TextBox 14">
                <a:extLst>
                  <a:ext uri="{FF2B5EF4-FFF2-40B4-BE49-F238E27FC236}">
                    <a16:creationId xmlns="" xmlns:a16="http://schemas.microsoft.com/office/drawing/2014/main" id="{0357A639-4FBD-4544-8096-2EEDA7AD328A}"/>
                  </a:ext>
                </a:extLst>
              </p:cNvPr>
              <p:cNvSpPr txBox="1"/>
              <p:nvPr/>
            </p:nvSpPr>
            <p:spPr>
              <a:xfrm>
                <a:off x="4180114" y="2551969"/>
                <a:ext cx="3831772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800" b="1" spc="600" dirty="0">
                    <a:latin typeface="Bell MT" panose="02020503060305020303" pitchFamily="18" charset="0"/>
                  </a:rPr>
                  <a:t>THE END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="" xmlns:a16="http://schemas.microsoft.com/office/drawing/2014/main" id="{7C48089C-24F2-469F-BADD-FA6501F43473}"/>
                  </a:ext>
                </a:extLst>
              </p:cNvPr>
              <p:cNvSpPr txBox="1"/>
              <p:nvPr/>
            </p:nvSpPr>
            <p:spPr>
              <a:xfrm>
                <a:off x="3838575" y="3232227"/>
                <a:ext cx="4717596" cy="11309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1600"/>
                  </a:lnSpc>
                </a:pPr>
                <a:r>
                  <a:rPr lang="en-US" sz="1900" b="1" dirty="0" smtClean="0">
                    <a:latin typeface="PT Sans" panose="020B0503020203020204" pitchFamily="34" charset="0"/>
                    <a:ea typeface="PT Sans" panose="020B0503020203020204" pitchFamily="34" charset="0"/>
                  </a:rPr>
                  <a:t>Be brave, be bold, be persistent, be disciplined, be entrepreneurial, brand yourself be smart and wise in money management, create wealth and most of all – Be Happy!</a:t>
                </a:r>
                <a:endParaRPr lang="en-US" sz="1900" b="1" spc="300" dirty="0">
                  <a:latin typeface="PT Sans" panose="020B0503020203020204" pitchFamily="34" charset="0"/>
                  <a:ea typeface="PT Sans" panose="020B0503020203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052999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Placeholder 31">
            <a:extLst>
              <a:ext uri="{FF2B5EF4-FFF2-40B4-BE49-F238E27FC236}">
                <a16:creationId xmlns="" xmlns:a16="http://schemas.microsoft.com/office/drawing/2014/main" id="{094D26FC-439B-47E9-AD22-972935FA902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39" b="50327"/>
          <a:stretch/>
        </p:blipFill>
        <p:spPr>
          <a:xfrm>
            <a:off x="1609726" y="1609725"/>
            <a:ext cx="8972550" cy="3636958"/>
          </a:xfrm>
        </p:spPr>
      </p:pic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8335E14F-B6A7-402A-82F7-EFDFCAEF8CD0}"/>
              </a:ext>
            </a:extLst>
          </p:cNvPr>
          <p:cNvSpPr txBox="1"/>
          <p:nvPr/>
        </p:nvSpPr>
        <p:spPr>
          <a:xfrm>
            <a:off x="-1104900" y="-687688"/>
            <a:ext cx="14401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0" b="1" spc="600" dirty="0" smtClean="0">
                <a:solidFill>
                  <a:schemeClr val="tx1">
                    <a:alpha val="4000"/>
                  </a:schemeClr>
                </a:solidFill>
                <a:latin typeface="Bell MT" panose="02020503060305020303" pitchFamily="18" charset="0"/>
              </a:rPr>
              <a:t>FUTURE</a:t>
            </a:r>
            <a:endParaRPr lang="en-US" sz="18000" b="1" spc="600" dirty="0">
              <a:solidFill>
                <a:schemeClr val="tx1">
                  <a:alpha val="4000"/>
                </a:schemeClr>
              </a:solidFill>
              <a:latin typeface="Bell MT" panose="02020503060305020303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392EC28B-71C3-487E-9F83-42CDAB6DCC68}"/>
              </a:ext>
            </a:extLst>
          </p:cNvPr>
          <p:cNvSpPr/>
          <p:nvPr/>
        </p:nvSpPr>
        <p:spPr>
          <a:xfrm>
            <a:off x="3933371" y="2999579"/>
            <a:ext cx="4325258" cy="857250"/>
          </a:xfrm>
          <a:prstGeom prst="rect">
            <a:avLst/>
          </a:prstGeom>
          <a:solidFill>
            <a:schemeClr val="accent2">
              <a:lumMod val="40000"/>
              <a:lumOff val="60000"/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2F5323FD-D3E4-42BA-8110-42CB29E9C065}"/>
              </a:ext>
            </a:extLst>
          </p:cNvPr>
          <p:cNvSpPr txBox="1"/>
          <p:nvPr/>
        </p:nvSpPr>
        <p:spPr>
          <a:xfrm>
            <a:off x="4180114" y="3109973"/>
            <a:ext cx="383177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 spc="600" dirty="0" smtClean="0">
                <a:latin typeface="Bell MT" panose="02020503060305020303" pitchFamily="18" charset="0"/>
              </a:rPr>
              <a:t>Questions?</a:t>
            </a:r>
            <a:endParaRPr lang="en-US" sz="3800" b="1" spc="600" dirty="0">
              <a:latin typeface="Bell MT" panose="02020503060305020303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5B74922B-8D0E-442E-A870-B6E804403E09}"/>
              </a:ext>
            </a:extLst>
          </p:cNvPr>
          <p:cNvSpPr txBox="1"/>
          <p:nvPr/>
        </p:nvSpPr>
        <p:spPr>
          <a:xfrm>
            <a:off x="3060700" y="5679272"/>
            <a:ext cx="6324600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3000" b="1" spc="300" dirty="0" smtClean="0">
                <a:latin typeface="Lucida Sans" panose="020B0602030504020204" pitchFamily="34" charset="0"/>
                <a:ea typeface="PT Sans" panose="020B0503020203020204" pitchFamily="34" charset="0"/>
              </a:rPr>
              <a:t>@</a:t>
            </a:r>
            <a:r>
              <a:rPr lang="en-US" sz="3000" b="1" spc="300" dirty="0" err="1" smtClean="0">
                <a:latin typeface="Lucida Sans" panose="020B0602030504020204" pitchFamily="34" charset="0"/>
                <a:ea typeface="PT Sans" panose="020B0503020203020204" pitchFamily="34" charset="0"/>
              </a:rPr>
              <a:t>ElleEllisOfficial</a:t>
            </a:r>
            <a:endParaRPr lang="en-US" sz="3000" b="1" spc="300" dirty="0">
              <a:latin typeface="Lucida Sans" panose="020B0602030504020204" pitchFamily="34" charset="0"/>
              <a:ea typeface="PT Sans" panose="020B0503020203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371" y="5600478"/>
            <a:ext cx="446743" cy="424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4386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6938C465-D444-477D-BE3B-BAC957541643}"/>
              </a:ext>
            </a:extLst>
          </p:cNvPr>
          <p:cNvSpPr/>
          <p:nvPr/>
        </p:nvSpPr>
        <p:spPr>
          <a:xfrm>
            <a:off x="6310312" y="1085221"/>
            <a:ext cx="2181898" cy="28989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A1A7C29C-75DD-48D9-839B-5C162868BA91}"/>
              </a:ext>
            </a:extLst>
          </p:cNvPr>
          <p:cNvSpPr txBox="1"/>
          <p:nvPr/>
        </p:nvSpPr>
        <p:spPr>
          <a:xfrm>
            <a:off x="6573044" y="765798"/>
            <a:ext cx="52488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spc="600" dirty="0" smtClean="0">
                <a:latin typeface="Bell MT" panose="02020503060305020303" pitchFamily="18" charset="0"/>
              </a:rPr>
              <a:t>From childhood to college</a:t>
            </a:r>
            <a:endParaRPr lang="en-US" sz="4500" b="1" spc="600" dirty="0">
              <a:latin typeface="Bell MT" panose="02020503060305020303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064ABC90-701F-4988-B435-6A80AE0771F4}"/>
              </a:ext>
            </a:extLst>
          </p:cNvPr>
          <p:cNvSpPr txBox="1"/>
          <p:nvPr/>
        </p:nvSpPr>
        <p:spPr>
          <a:xfrm>
            <a:off x="7721600" y="2243126"/>
            <a:ext cx="3187700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1500" b="1" i="1" dirty="0" smtClean="0">
                <a:latin typeface="PT Sans" panose="020B0503020203020204" pitchFamily="34" charset="0"/>
                <a:ea typeface="PT Sans" panose="020B0503020203020204" pitchFamily="34" charset="0"/>
              </a:rPr>
              <a:t>I showed some natural talent in performing while at kindergarten. But my parents want me to get good scores at school which will help me land a stable job…</a:t>
            </a:r>
            <a:endParaRPr lang="en-US" sz="1500" b="1" i="1" spc="300" dirty="0">
              <a:latin typeface="PT Sans" panose="020B0503020203020204" pitchFamily="34" charset="0"/>
              <a:ea typeface="PT Sans" panose="020B0503020203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14A31293-8792-46DC-98EB-2BDBB6636A1D}"/>
              </a:ext>
            </a:extLst>
          </p:cNvPr>
          <p:cNvGrpSpPr/>
          <p:nvPr/>
        </p:nvGrpSpPr>
        <p:grpSpPr>
          <a:xfrm>
            <a:off x="6310312" y="4515724"/>
            <a:ext cx="5703888" cy="1219179"/>
            <a:chOff x="6096001" y="4114741"/>
            <a:chExt cx="4934631" cy="1219179"/>
          </a:xfrm>
        </p:grpSpPr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689A3AA1-CDAD-4142-BE0D-B8F76B73DE8B}"/>
                </a:ext>
              </a:extLst>
            </p:cNvPr>
            <p:cNvSpPr txBox="1"/>
            <p:nvPr/>
          </p:nvSpPr>
          <p:spPr>
            <a:xfrm>
              <a:off x="6096001" y="4114741"/>
              <a:ext cx="2056493" cy="11110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sz="1600" b="1" i="1" dirty="0">
                  <a:latin typeface="PT Sans" panose="020B0503020203020204" pitchFamily="34" charset="0"/>
                  <a:ea typeface="PT Sans" panose="020B0503020203020204" pitchFamily="34" charset="0"/>
                </a:rPr>
                <a:t>R</a:t>
              </a:r>
              <a:r>
                <a:rPr lang="en-US" sz="1600" b="1" i="1" dirty="0" smtClean="0">
                  <a:latin typeface="PT Sans" panose="020B0503020203020204" pitchFamily="34" charset="0"/>
                  <a:ea typeface="PT Sans" panose="020B0503020203020204" pitchFamily="34" charset="0"/>
                </a:rPr>
                <a:t>ekindled my passion once grown up and become independent, leaving no regret to life! </a:t>
              </a:r>
              <a:endParaRPr lang="en-US" sz="1600" b="1" i="1" spc="300" dirty="0">
                <a:latin typeface="PT Sans" panose="020B0503020203020204" pitchFamily="34" charset="0"/>
                <a:ea typeface="PT Sans" panose="020B0503020203020204" pitchFamily="34" charset="0"/>
              </a:endParaRPr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="" xmlns:a16="http://schemas.microsoft.com/office/drawing/2014/main" id="{FA6F7D43-E170-4712-AD5E-ED30AE4C8424}"/>
                </a:ext>
              </a:extLst>
            </p:cNvPr>
            <p:cNvCxnSpPr>
              <a:cxnSpLocks/>
            </p:cNvCxnSpPr>
            <p:nvPr/>
          </p:nvCxnSpPr>
          <p:spPr>
            <a:xfrm>
              <a:off x="8277899" y="4143316"/>
              <a:ext cx="0" cy="1063624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Subtitle 6">
              <a:extLst>
                <a:ext uri="{FF2B5EF4-FFF2-40B4-BE49-F238E27FC236}">
                  <a16:creationId xmlns="" xmlns:a16="http://schemas.microsoft.com/office/drawing/2014/main" id="{8DCED00E-FA27-455E-A59B-DE7F50C19691}"/>
                </a:ext>
              </a:extLst>
            </p:cNvPr>
            <p:cNvSpPr txBox="1">
              <a:spLocks/>
            </p:cNvSpPr>
            <p:nvPr/>
          </p:nvSpPr>
          <p:spPr>
            <a:xfrm>
              <a:off x="8667526" y="4270295"/>
              <a:ext cx="2363106" cy="1063625"/>
            </a:xfrm>
            <a:prstGeom prst="rect">
              <a:avLst/>
            </a:prstGeom>
          </p:spPr>
          <p:txBody>
            <a:bodyPr vert="horz" lIns="91440" tIns="45720" rIns="91440" bIns="45720" numCol="1" spcCol="365760" rtlCol="0" anchor="ctr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None/>
                <a:defRPr sz="1200" b="0" i="0" kern="1200">
                  <a:solidFill>
                    <a:schemeClr val="accent1"/>
                  </a:solidFill>
                  <a:latin typeface="Montserrat Light" charset="0"/>
                  <a:ea typeface="Montserrat Light" charset="0"/>
                  <a:cs typeface="Montserrat Light" charset="0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Montserrat Light" charset="0"/>
                  <a:ea typeface="Montserrat Light" charset="0"/>
                  <a:cs typeface="Montserrat Light" charset="0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800" b="0" i="0" kern="1200">
                  <a:solidFill>
                    <a:schemeClr val="tx1"/>
                  </a:solidFill>
                  <a:latin typeface="Montserrat Light" charset="0"/>
                  <a:ea typeface="Montserrat Light" charset="0"/>
                  <a:cs typeface="Montserrat Light" charset="0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0" i="0" kern="1200">
                  <a:solidFill>
                    <a:schemeClr val="tx1"/>
                  </a:solidFill>
                  <a:latin typeface="Montserrat Light" charset="0"/>
                  <a:ea typeface="Montserrat Light" charset="0"/>
                  <a:cs typeface="Montserrat Light" charset="0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0" i="0" kern="1200">
                  <a:solidFill>
                    <a:schemeClr val="tx1"/>
                  </a:solidFill>
                  <a:latin typeface="Montserrat Light" charset="0"/>
                  <a:ea typeface="Montserrat Light" charset="0"/>
                  <a:cs typeface="Montserrat Light" charset="0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71450" indent="-171450" algn="l">
                <a:lnSpc>
                  <a:spcPct val="150000"/>
                </a:lnSpc>
                <a:buClr>
                  <a:schemeClr val="tx1"/>
                </a:buClr>
                <a:buFont typeface="Wingdings" panose="05000000000000000000" pitchFamily="2" charset="2"/>
                <a:buChar char="Ø"/>
              </a:pPr>
              <a:r>
                <a:rPr lang="en-US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PT Sans" panose="020B0503020203020204" pitchFamily="34" charset="0"/>
                  <a:ea typeface="PT Sans" panose="020B0503020203020204" pitchFamily="34" charset="0"/>
                  <a:cs typeface="Montserrat" charset="0"/>
                </a:rPr>
                <a:t>B</a:t>
              </a:r>
              <a:r>
                <a:rPr lang="en-US" i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PT Sans" panose="020B0503020203020204" pitchFamily="34" charset="0"/>
                  <a:ea typeface="PT Sans" panose="020B0503020203020204" pitchFamily="34" charset="0"/>
                  <a:cs typeface="Montserrat" charset="0"/>
                </a:rPr>
                <a:t>orn in China</a:t>
              </a:r>
              <a:endParaRPr lang="en-US" i="1" dirty="0">
                <a:solidFill>
                  <a:schemeClr val="tx1">
                    <a:lumMod val="50000"/>
                    <a:lumOff val="50000"/>
                  </a:schemeClr>
                </a:solidFill>
                <a:latin typeface="PT Sans" panose="020B0503020203020204" pitchFamily="34" charset="0"/>
                <a:ea typeface="PT Sans" panose="020B0503020203020204" pitchFamily="34" charset="0"/>
                <a:cs typeface="Montserrat" charset="0"/>
              </a:endParaRPr>
            </a:p>
            <a:p>
              <a:pPr marL="171450" indent="-171450" algn="l">
                <a:lnSpc>
                  <a:spcPct val="150000"/>
                </a:lnSpc>
                <a:buClr>
                  <a:schemeClr val="tx1"/>
                </a:buClr>
                <a:buFont typeface="Wingdings" panose="05000000000000000000" pitchFamily="2" charset="2"/>
                <a:buChar char="Ø"/>
              </a:pPr>
              <a:r>
                <a:rPr lang="en-US" i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PT Sans" panose="020B0503020203020204" pitchFamily="34" charset="0"/>
                  <a:ea typeface="PT Sans" panose="020B0503020203020204" pitchFamily="34" charset="0"/>
                  <a:cs typeface="Montserrat" charset="0"/>
                </a:rPr>
                <a:t>The only child of the family</a:t>
              </a:r>
              <a:endParaRPr lang="en-US" i="1" dirty="0">
                <a:solidFill>
                  <a:schemeClr val="tx1">
                    <a:lumMod val="50000"/>
                    <a:lumOff val="50000"/>
                  </a:schemeClr>
                </a:solidFill>
                <a:latin typeface="PT Sans" panose="020B0503020203020204" pitchFamily="34" charset="0"/>
                <a:ea typeface="PT Sans" panose="020B0503020203020204" pitchFamily="34" charset="0"/>
                <a:cs typeface="Montserrat" charset="0"/>
              </a:endParaRPr>
            </a:p>
            <a:p>
              <a:pPr marL="171450" indent="-171450" algn="l">
                <a:lnSpc>
                  <a:spcPct val="150000"/>
                </a:lnSpc>
                <a:buClr>
                  <a:schemeClr val="tx1"/>
                </a:buClr>
                <a:buFont typeface="Wingdings" panose="05000000000000000000" pitchFamily="2" charset="2"/>
                <a:buChar char="Ø"/>
              </a:pPr>
              <a:r>
                <a:rPr lang="en-US" i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PT Sans" panose="020B0503020203020204" pitchFamily="34" charset="0"/>
                  <a:ea typeface="PT Sans" panose="020B0503020203020204" pitchFamily="34" charset="0"/>
                  <a:cs typeface="Montserrat" charset="0"/>
                </a:rPr>
                <a:t>Studied hard at schools</a:t>
              </a:r>
            </a:p>
            <a:p>
              <a:pPr marL="171450" indent="-171450" algn="l">
                <a:lnSpc>
                  <a:spcPct val="150000"/>
                </a:lnSpc>
                <a:buClr>
                  <a:schemeClr val="tx1"/>
                </a:buClr>
                <a:buFont typeface="Wingdings" panose="05000000000000000000" pitchFamily="2" charset="2"/>
                <a:buChar char="Ø"/>
              </a:pPr>
              <a:r>
                <a:rPr lang="en-US" i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PT Sans" panose="020B0503020203020204" pitchFamily="34" charset="0"/>
                  <a:ea typeface="PT Sans" panose="020B0503020203020204" pitchFamily="34" charset="0"/>
                  <a:cs typeface="Montserrat" charset="0"/>
                </a:rPr>
                <a:t>Worked hard and was able to land jobs at some of the industry leading companies</a:t>
              </a:r>
            </a:p>
            <a:p>
              <a:pPr marL="171450" indent="-171450" algn="l">
                <a:lnSpc>
                  <a:spcPct val="150000"/>
                </a:lnSpc>
                <a:buClr>
                  <a:schemeClr val="tx1"/>
                </a:buClr>
                <a:buFont typeface="Wingdings" panose="05000000000000000000" pitchFamily="2" charset="2"/>
                <a:buChar char="Ø"/>
              </a:pPr>
              <a:r>
                <a:rPr lang="en-US" i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PT Sans" panose="020B0503020203020204" pitchFamily="34" charset="0"/>
                  <a:ea typeface="PT Sans" panose="020B0503020203020204" pitchFamily="34" charset="0"/>
                  <a:cs typeface="Montserrat" charset="0"/>
                </a:rPr>
                <a:t>Become entrepreneurial after college. Trials and failures.</a:t>
              </a:r>
              <a:endParaRPr lang="en-US" i="1" dirty="0">
                <a:solidFill>
                  <a:schemeClr val="tx1">
                    <a:lumMod val="50000"/>
                    <a:lumOff val="50000"/>
                  </a:schemeClr>
                </a:solidFill>
                <a:latin typeface="PT Sans" panose="020B0503020203020204" pitchFamily="34" charset="0"/>
                <a:ea typeface="PT Sans" panose="020B0503020203020204" pitchFamily="34" charset="0"/>
                <a:cs typeface="Montserrat" charset="0"/>
              </a:endParaRPr>
            </a:p>
          </p:txBody>
        </p:sp>
      </p:grpSp>
      <p:pic>
        <p:nvPicPr>
          <p:cNvPr id="74" name="Picture Placeholder 73">
            <a:extLst>
              <a:ext uri="{FF2B5EF4-FFF2-40B4-BE49-F238E27FC236}">
                <a16:creationId xmlns="" xmlns:a16="http://schemas.microsoft.com/office/drawing/2014/main" id="{773456CC-EEAC-487A-8E8D-CDB533D1EA5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3" r="13743"/>
          <a:stretch>
            <a:fillRect/>
          </a:stretch>
        </p:blipFill>
        <p:spPr/>
      </p:pic>
      <p:sp>
        <p:nvSpPr>
          <p:cNvPr id="62" name="Rectangle 61">
            <a:extLst>
              <a:ext uri="{FF2B5EF4-FFF2-40B4-BE49-F238E27FC236}">
                <a16:creationId xmlns="" xmlns:a16="http://schemas.microsoft.com/office/drawing/2014/main" id="{70B2E9BE-8416-43B0-BEBF-2762E13AD98C}"/>
              </a:ext>
            </a:extLst>
          </p:cNvPr>
          <p:cNvSpPr/>
          <p:nvPr/>
        </p:nvSpPr>
        <p:spPr>
          <a:xfrm>
            <a:off x="1609725" y="1609724"/>
            <a:ext cx="4090983" cy="3636957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3193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Placeholder 20">
            <a:extLst>
              <a:ext uri="{FF2B5EF4-FFF2-40B4-BE49-F238E27FC236}">
                <a16:creationId xmlns="" xmlns:a16="http://schemas.microsoft.com/office/drawing/2014/main" id="{E8631F9C-369A-409E-BCE4-EFBDBDDF56A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" t="6364" r="34441" b="10287"/>
          <a:stretch/>
        </p:blipFill>
        <p:spPr>
          <a:xfrm>
            <a:off x="348342" y="348343"/>
            <a:ext cx="7081157" cy="6162902"/>
          </a:xfr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0AB93A47-5291-4EFF-A850-F74DAAB94BD9}"/>
              </a:ext>
            </a:extLst>
          </p:cNvPr>
          <p:cNvSpPr/>
          <p:nvPr/>
        </p:nvSpPr>
        <p:spPr>
          <a:xfrm>
            <a:off x="5975350" y="1782536"/>
            <a:ext cx="2908300" cy="14859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54F3FC0-C2ED-42FE-9182-10928AFC0CCC}"/>
              </a:ext>
            </a:extLst>
          </p:cNvPr>
          <p:cNvSpPr txBox="1"/>
          <p:nvPr/>
        </p:nvSpPr>
        <p:spPr>
          <a:xfrm>
            <a:off x="6762750" y="1791108"/>
            <a:ext cx="40005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spc="600" dirty="0" smtClean="0">
                <a:latin typeface="Bell MT" panose="02020503060305020303" pitchFamily="18" charset="0"/>
              </a:rPr>
              <a:t>The Sky is the limit</a:t>
            </a:r>
            <a:endParaRPr lang="en-US" sz="4500" b="1" spc="600" dirty="0">
              <a:latin typeface="Bell MT" panose="02020503060305020303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BC13AF15-242C-480B-BCCD-EA1D7A7F2689}"/>
              </a:ext>
            </a:extLst>
          </p:cNvPr>
          <p:cNvSpPr txBox="1"/>
          <p:nvPr/>
        </p:nvSpPr>
        <p:spPr>
          <a:xfrm>
            <a:off x="7838119" y="1022204"/>
            <a:ext cx="269652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spc="500" dirty="0" smtClean="0">
                <a:latin typeface="Bell MT" panose="02020503060305020303" pitchFamily="18" charset="0"/>
              </a:rPr>
              <a:t>Only you can define yourself</a:t>
            </a:r>
            <a:endParaRPr lang="en-US" sz="1700" b="1" spc="500" dirty="0">
              <a:latin typeface="Bell MT" panose="02020503060305020303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DB3E83CB-5A5B-4B97-A410-07F08DE5314B}"/>
              </a:ext>
            </a:extLst>
          </p:cNvPr>
          <p:cNvSpPr txBox="1"/>
          <p:nvPr/>
        </p:nvSpPr>
        <p:spPr>
          <a:xfrm>
            <a:off x="7838118" y="3466571"/>
            <a:ext cx="321088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1600" b="1" i="1" dirty="0" smtClean="0">
                <a:latin typeface="PT Sans" panose="020B0503020203020204" pitchFamily="34" charset="0"/>
                <a:ea typeface="PT Sans" panose="020B0503020203020204" pitchFamily="34" charset="0"/>
              </a:rPr>
              <a:t>It can be quite common that families and friends might not approve your entrepreneurial endeavors  or “hobbies”. </a:t>
            </a:r>
          </a:p>
          <a:p>
            <a:pPr>
              <a:lnSpc>
                <a:spcPts val="2000"/>
              </a:lnSpc>
            </a:pPr>
            <a:endParaRPr lang="en-US" sz="1600" b="1" i="1" spc="300" dirty="0">
              <a:latin typeface="PT Sans" panose="020B0503020203020204" pitchFamily="34" charset="0"/>
              <a:ea typeface="PT Sans" panose="020B0503020203020204" pitchFamily="34" charset="0"/>
            </a:endParaRPr>
          </a:p>
          <a:p>
            <a:pPr>
              <a:lnSpc>
                <a:spcPts val="2000"/>
              </a:lnSpc>
            </a:pPr>
            <a:r>
              <a:rPr lang="en-US" sz="1600" b="1" i="1" spc="300" dirty="0" smtClean="0">
                <a:latin typeface="PT Sans" panose="020B0503020203020204" pitchFamily="34" charset="0"/>
                <a:ea typeface="PT Sans" panose="020B0503020203020204" pitchFamily="34" charset="0"/>
              </a:rPr>
              <a:t>Take calculated risks and if it is right for you, don’t let limiting beliefs confine you.</a:t>
            </a:r>
            <a:endParaRPr lang="en-US" sz="1600" b="1" i="1" spc="300" dirty="0">
              <a:latin typeface="PT Sans" panose="020B0503020203020204" pitchFamily="34" charset="0"/>
              <a:ea typeface="PT Sans" panose="020B0503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6850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>
            <a:extLst>
              <a:ext uri="{FF2B5EF4-FFF2-40B4-BE49-F238E27FC236}">
                <a16:creationId xmlns="" xmlns:a16="http://schemas.microsoft.com/office/drawing/2014/main" id="{AE132707-CD27-4617-BAAE-02E1584ACCE8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737" y="253370"/>
            <a:ext cx="4088947" cy="4102577"/>
          </a:xfrm>
        </p:spPr>
      </p:pic>
      <p:pic>
        <p:nvPicPr>
          <p:cNvPr id="26" name="Picture Placeholder 25">
            <a:extLst>
              <a:ext uri="{FF2B5EF4-FFF2-40B4-BE49-F238E27FC236}">
                <a16:creationId xmlns="" xmlns:a16="http://schemas.microsoft.com/office/drawing/2014/main" id="{26D10CDD-803A-4080-B004-9597E1FF423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497" y="3820886"/>
            <a:ext cx="4555672" cy="3037114"/>
          </a:xfrm>
        </p:spPr>
      </p:pic>
      <p:pic>
        <p:nvPicPr>
          <p:cNvPr id="30" name="Picture Placeholder 29">
            <a:extLst>
              <a:ext uri="{FF2B5EF4-FFF2-40B4-BE49-F238E27FC236}">
                <a16:creationId xmlns="" xmlns:a16="http://schemas.microsoft.com/office/drawing/2014/main" id="{B6827D52-6A27-4218-94E0-0C929812CA2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43" y="183697"/>
            <a:ext cx="3664403" cy="3664403"/>
          </a:xfrm>
        </p:spPr>
      </p:pic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E7E72503-4BA4-4440-9BF9-F64F84A594E5}"/>
              </a:ext>
            </a:extLst>
          </p:cNvPr>
          <p:cNvGrpSpPr/>
          <p:nvPr/>
        </p:nvGrpSpPr>
        <p:grpSpPr>
          <a:xfrm>
            <a:off x="869497" y="4244297"/>
            <a:ext cx="2535010" cy="1843864"/>
            <a:chOff x="8600121" y="4243856"/>
            <a:chExt cx="2535010" cy="1843864"/>
          </a:xfrm>
        </p:grpSpPr>
        <p:sp>
          <p:nvSpPr>
            <p:cNvPr id="43" name="TextBox 42">
              <a:extLst>
                <a:ext uri="{FF2B5EF4-FFF2-40B4-BE49-F238E27FC236}">
                  <a16:creationId xmlns="" xmlns:a16="http://schemas.microsoft.com/office/drawing/2014/main" id="{0F02A157-0743-4FC5-B7A4-D8D10CBBF068}"/>
                </a:ext>
              </a:extLst>
            </p:cNvPr>
            <p:cNvSpPr txBox="1"/>
            <p:nvPr/>
          </p:nvSpPr>
          <p:spPr>
            <a:xfrm>
              <a:off x="8600121" y="4712985"/>
              <a:ext cx="2535010" cy="13747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sz="1300" i="1" dirty="0" smtClean="0">
                  <a:latin typeface="PT Sans" panose="020B0503020203020204" pitchFamily="34" charset="0"/>
                  <a:ea typeface="PT Sans" panose="020B0503020203020204" pitchFamily="34" charset="0"/>
                </a:rPr>
                <a:t>Won a beauty pageant in 2017 and decided to use my voice to raise awareness for meaningful causes such as issues related to women and pets.</a:t>
              </a:r>
              <a:endParaRPr lang="en-US" sz="1300" i="1" spc="300" dirty="0">
                <a:latin typeface="PT Sans" panose="020B0503020203020204" pitchFamily="34" charset="0"/>
                <a:ea typeface="PT Sans" panose="020B0503020203020204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="" xmlns:a16="http://schemas.microsoft.com/office/drawing/2014/main" id="{E3CB96BF-D111-4D21-B4D2-D819A7A979F8}"/>
                </a:ext>
              </a:extLst>
            </p:cNvPr>
            <p:cNvSpPr txBox="1"/>
            <p:nvPr/>
          </p:nvSpPr>
          <p:spPr>
            <a:xfrm>
              <a:off x="8862261" y="4243856"/>
              <a:ext cx="201072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spc="500" dirty="0" smtClean="0">
                  <a:latin typeface="Bell MT" panose="02020503060305020303" pitchFamily="18" charset="0"/>
                </a:rPr>
                <a:t>PAGEANT</a:t>
              </a:r>
              <a:endParaRPr lang="en-US" sz="2000" b="1" spc="500" dirty="0">
                <a:latin typeface="Bell MT" panose="02020503060305020303" pitchFamily="18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="" xmlns:a16="http://schemas.microsoft.com/office/drawing/2014/main" id="{325D9CC4-1913-4452-A18E-C22609D7AF86}"/>
              </a:ext>
            </a:extLst>
          </p:cNvPr>
          <p:cNvGrpSpPr/>
          <p:nvPr/>
        </p:nvGrpSpPr>
        <p:grpSpPr>
          <a:xfrm>
            <a:off x="8667750" y="4770801"/>
            <a:ext cx="2535010" cy="1330903"/>
            <a:chOff x="8600121" y="4243856"/>
            <a:chExt cx="2535010" cy="1330903"/>
          </a:xfrm>
        </p:grpSpPr>
        <p:sp>
          <p:nvSpPr>
            <p:cNvPr id="46" name="TextBox 45">
              <a:extLst>
                <a:ext uri="{FF2B5EF4-FFF2-40B4-BE49-F238E27FC236}">
                  <a16:creationId xmlns="" xmlns:a16="http://schemas.microsoft.com/office/drawing/2014/main" id="{7A6E0340-0CD7-473B-88EB-770E464B2029}"/>
                </a:ext>
              </a:extLst>
            </p:cNvPr>
            <p:cNvSpPr txBox="1"/>
            <p:nvPr/>
          </p:nvSpPr>
          <p:spPr>
            <a:xfrm>
              <a:off x="8600121" y="4712985"/>
              <a:ext cx="253501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sz="1300" i="1" dirty="0" smtClean="0">
                  <a:latin typeface="PT Sans" panose="020B0503020203020204" pitchFamily="34" charset="0"/>
                  <a:ea typeface="PT Sans" panose="020B0503020203020204" pitchFamily="34" charset="0"/>
                </a:rPr>
                <a:t>TV show hosting. Learning hosting at two hosting training programs.</a:t>
              </a:r>
              <a:endParaRPr lang="en-US" sz="1300" i="1" spc="300" dirty="0">
                <a:latin typeface="PT Sans" panose="020B0503020203020204" pitchFamily="34" charset="0"/>
                <a:ea typeface="PT Sans" panose="020B0503020203020204" pitchFamily="34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="" xmlns:a16="http://schemas.microsoft.com/office/drawing/2014/main" id="{D598A27C-7163-40D0-B520-A92DCAB598A9}"/>
                </a:ext>
              </a:extLst>
            </p:cNvPr>
            <p:cNvSpPr txBox="1"/>
            <p:nvPr/>
          </p:nvSpPr>
          <p:spPr>
            <a:xfrm>
              <a:off x="8987471" y="4243856"/>
              <a:ext cx="1905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spc="500" dirty="0" smtClean="0">
                  <a:latin typeface="Bell MT" panose="02020503060305020303" pitchFamily="18" charset="0"/>
                </a:rPr>
                <a:t>HOSTING</a:t>
              </a:r>
              <a:endParaRPr lang="en-US" sz="2000" b="1" spc="500" dirty="0">
                <a:latin typeface="Bell MT" panose="02020503060305020303" pitchFamily="18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="" xmlns:a16="http://schemas.microsoft.com/office/drawing/2014/main" id="{5A9E526B-6750-4A76-9792-42BDC19A48C9}"/>
              </a:ext>
            </a:extLst>
          </p:cNvPr>
          <p:cNvGrpSpPr/>
          <p:nvPr/>
        </p:nvGrpSpPr>
        <p:grpSpPr>
          <a:xfrm>
            <a:off x="4595046" y="988759"/>
            <a:ext cx="2699657" cy="1330903"/>
            <a:chOff x="8735510" y="4243856"/>
            <a:chExt cx="2264230" cy="1330903"/>
          </a:xfrm>
        </p:grpSpPr>
        <p:sp>
          <p:nvSpPr>
            <p:cNvPr id="49" name="TextBox 48">
              <a:extLst>
                <a:ext uri="{FF2B5EF4-FFF2-40B4-BE49-F238E27FC236}">
                  <a16:creationId xmlns="" xmlns:a16="http://schemas.microsoft.com/office/drawing/2014/main" id="{B3FF9DD3-E338-4412-BC6A-F24397D3350A}"/>
                </a:ext>
              </a:extLst>
            </p:cNvPr>
            <p:cNvSpPr txBox="1"/>
            <p:nvPr/>
          </p:nvSpPr>
          <p:spPr>
            <a:xfrm>
              <a:off x="8735510" y="4712985"/>
              <a:ext cx="226423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en-US" sz="1300" i="1" dirty="0" smtClean="0">
                  <a:latin typeface="PT Sans" panose="020B0503020203020204" pitchFamily="34" charset="0"/>
                  <a:ea typeface="PT Sans" panose="020B0503020203020204" pitchFamily="34" charset="0"/>
                </a:rPr>
                <a:t>Started modeling by first learning how to walk at Elite Fashion Academy</a:t>
              </a:r>
              <a:endParaRPr lang="en-US" sz="1300" i="1" spc="300" dirty="0">
                <a:latin typeface="PT Sans" panose="020B0503020203020204" pitchFamily="34" charset="0"/>
                <a:ea typeface="PT Sans" panose="020B0503020203020204" pitchFamily="34" charset="0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="" xmlns:a16="http://schemas.microsoft.com/office/drawing/2014/main" id="{DB0DBC49-E43D-4711-BBD1-64987A4DDF11}"/>
                </a:ext>
              </a:extLst>
            </p:cNvPr>
            <p:cNvSpPr txBox="1"/>
            <p:nvPr/>
          </p:nvSpPr>
          <p:spPr>
            <a:xfrm>
              <a:off x="8862261" y="4243856"/>
              <a:ext cx="20107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spc="500" dirty="0" smtClean="0">
                  <a:latin typeface="Bell MT" panose="02020503060305020303" pitchFamily="18" charset="0"/>
                </a:rPr>
                <a:t>MODELING</a:t>
              </a:r>
              <a:endParaRPr lang="en-US" sz="2000" b="1" spc="500" dirty="0">
                <a:latin typeface="Bell MT" panose="02020503060305020303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50837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G_061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4800" y="927100"/>
            <a:ext cx="5486400" cy="5486400"/>
          </a:xfrm>
          <a:prstGeom prst="rect">
            <a:avLst/>
          </a:prstGeom>
        </p:spPr>
      </p:pic>
      <p:pic>
        <p:nvPicPr>
          <p:cNvPr id="6" name="Final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34100" y="927100"/>
            <a:ext cx="5486400" cy="54864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92EC28B-71C3-487E-9F83-42CDAB6DCC68}"/>
              </a:ext>
            </a:extLst>
          </p:cNvPr>
          <p:cNvSpPr/>
          <p:nvPr/>
        </p:nvSpPr>
        <p:spPr>
          <a:xfrm>
            <a:off x="3806370" y="2378"/>
            <a:ext cx="5401129" cy="924721"/>
          </a:xfrm>
          <a:prstGeom prst="rect">
            <a:avLst/>
          </a:prstGeom>
          <a:solidFill>
            <a:schemeClr val="accent2">
              <a:lumMod val="40000"/>
              <a:lumOff val="60000"/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DED1583-F995-4585-914F-2E48509E48E0}"/>
              </a:ext>
            </a:extLst>
          </p:cNvPr>
          <p:cNvSpPr txBox="1"/>
          <p:nvPr/>
        </p:nvSpPr>
        <p:spPr>
          <a:xfrm>
            <a:off x="3554184" y="2378"/>
            <a:ext cx="59054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spc="500" dirty="0" smtClean="0">
                <a:latin typeface="Bell MT" panose="02020503060305020303" pitchFamily="18" charset="0"/>
              </a:rPr>
              <a:t>The Queen’s Royal </a:t>
            </a:r>
            <a:r>
              <a:rPr lang="en-US" sz="3000" b="1" spc="500" dirty="0" smtClean="0">
                <a:latin typeface="Bell MT" panose="02020503060305020303" pitchFamily="18" charset="0"/>
              </a:rPr>
              <a:t>Journey in Rome</a:t>
            </a:r>
            <a:endParaRPr lang="en-US" sz="3000" b="1" spc="500" dirty="0"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0988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TextBox 129">
            <a:extLst>
              <a:ext uri="{FF2B5EF4-FFF2-40B4-BE49-F238E27FC236}">
                <a16:creationId xmlns="" xmlns:a16="http://schemas.microsoft.com/office/drawing/2014/main" id="{F04AE217-936E-4DDE-B601-1C174643FDD8}"/>
              </a:ext>
            </a:extLst>
          </p:cNvPr>
          <p:cNvSpPr txBox="1"/>
          <p:nvPr/>
        </p:nvSpPr>
        <p:spPr>
          <a:xfrm>
            <a:off x="217714" y="1420797"/>
            <a:ext cx="335875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Bell MT" panose="02020503060305020303" pitchFamily="18" charset="0"/>
              </a:rPr>
              <a:t>Fashion is my Passion</a:t>
            </a:r>
            <a:endParaRPr lang="en-US" sz="7000" b="1" dirty="0">
              <a:solidFill>
                <a:schemeClr val="tx1">
                  <a:lumMod val="50000"/>
                  <a:lumOff val="50000"/>
                </a:schemeClr>
              </a:solidFill>
              <a:latin typeface="Bell MT" panose="02020503060305020303" pitchFamily="18" charset="0"/>
            </a:endParaRPr>
          </a:p>
        </p:txBody>
      </p:sp>
      <p:pic>
        <p:nvPicPr>
          <p:cNvPr id="10" name="Picture Placeholder 9">
            <a:extLst>
              <a:ext uri="{FF2B5EF4-FFF2-40B4-BE49-F238E27FC236}">
                <a16:creationId xmlns="" xmlns:a16="http://schemas.microsoft.com/office/drawing/2014/main" id="{1370A853-58B6-4F6F-AFED-E6D1274B47A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400" y="669843"/>
            <a:ext cx="2993057" cy="4489588"/>
          </a:xfrm>
        </p:spPr>
      </p:pic>
      <p:pic>
        <p:nvPicPr>
          <p:cNvPr id="19" name="Picture Placeholder 18">
            <a:extLst>
              <a:ext uri="{FF2B5EF4-FFF2-40B4-BE49-F238E27FC236}">
                <a16:creationId xmlns="" xmlns:a16="http://schemas.microsoft.com/office/drawing/2014/main" id="{A788BD31-BB62-47A0-99FA-CB4AB3BB0D41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629" y="1284841"/>
            <a:ext cx="4919327" cy="3514380"/>
          </a:xfr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761C27CB-91F0-4174-BA6A-CF4E3C825A39}"/>
              </a:ext>
            </a:extLst>
          </p:cNvPr>
          <p:cNvSpPr txBox="1"/>
          <p:nvPr/>
        </p:nvSpPr>
        <p:spPr>
          <a:xfrm>
            <a:off x="4039115" y="5479768"/>
            <a:ext cx="2535010" cy="854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b="1" i="1" dirty="0" smtClean="0">
                <a:latin typeface="PT Sans" panose="020B0503020203020204" pitchFamily="34" charset="0"/>
                <a:ea typeface="PT Sans" panose="020B0503020203020204" pitchFamily="34" charset="0"/>
              </a:rPr>
              <a:t>Fashion Blogging – personal style and society news</a:t>
            </a:r>
            <a:endParaRPr lang="en-US" b="1" i="1" spc="300" dirty="0">
              <a:latin typeface="PT Sans" panose="020B0503020203020204" pitchFamily="34" charset="0"/>
              <a:ea typeface="PT Sans" panose="020B0503020203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5F0AE11C-096E-4697-8BB5-1E7D3EFFE3E8}"/>
              </a:ext>
            </a:extLst>
          </p:cNvPr>
          <p:cNvSpPr txBox="1"/>
          <p:nvPr/>
        </p:nvSpPr>
        <p:spPr>
          <a:xfrm>
            <a:off x="7968238" y="5479768"/>
            <a:ext cx="311341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b="1" i="1" dirty="0" smtClean="0">
                <a:latin typeface="PT Sans" panose="020B0503020203020204" pitchFamily="34" charset="0"/>
                <a:ea typeface="PT Sans" panose="020B0503020203020204" pitchFamily="34" charset="0"/>
              </a:rPr>
              <a:t>Fashion </a:t>
            </a:r>
            <a:r>
              <a:rPr lang="en-US" b="1" i="1" dirty="0" err="1" smtClean="0">
                <a:latin typeface="PT Sans" panose="020B0503020203020204" pitchFamily="34" charset="0"/>
                <a:ea typeface="PT Sans" panose="020B0503020203020204" pitchFamily="34" charset="0"/>
              </a:rPr>
              <a:t>eCommerce</a:t>
            </a:r>
            <a:r>
              <a:rPr lang="en-US" b="1" i="1" dirty="0" smtClean="0">
                <a:latin typeface="PT Sans" panose="020B0503020203020204" pitchFamily="34" charset="0"/>
                <a:ea typeface="PT Sans" panose="020B0503020203020204" pitchFamily="34" charset="0"/>
              </a:rPr>
              <a:t> website </a:t>
            </a:r>
            <a:r>
              <a:rPr lang="en-US" b="1" i="1" smtClean="0">
                <a:latin typeface="PT Sans" panose="020B0503020203020204" pitchFamily="34" charset="0"/>
                <a:ea typeface="PT Sans" panose="020B0503020203020204" pitchFamily="34" charset="0"/>
              </a:rPr>
              <a:t>selling </a:t>
            </a:r>
            <a:r>
              <a:rPr lang="en-US" b="1" i="1" smtClean="0">
                <a:latin typeface="PT Sans" panose="020B0503020203020204" pitchFamily="34" charset="0"/>
                <a:ea typeface="PT Sans" panose="020B0503020203020204" pitchFamily="34" charset="0"/>
              </a:rPr>
              <a:t>luxury designer </a:t>
            </a:r>
            <a:r>
              <a:rPr lang="en-US" b="1" i="1" dirty="0" smtClean="0">
                <a:latin typeface="PT Sans" panose="020B0503020203020204" pitchFamily="34" charset="0"/>
                <a:ea typeface="PT Sans" panose="020B0503020203020204" pitchFamily="34" charset="0"/>
              </a:rPr>
              <a:t>shoes, bags and clothing</a:t>
            </a:r>
            <a:endParaRPr lang="en-US" b="1" i="1" spc="300" dirty="0">
              <a:latin typeface="PT Sans" panose="020B0503020203020204" pitchFamily="34" charset="0"/>
              <a:ea typeface="PT Sans" panose="020B0503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23609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Placeholder 32">
            <a:extLst>
              <a:ext uri="{FF2B5EF4-FFF2-40B4-BE49-F238E27FC236}">
                <a16:creationId xmlns="" xmlns:a16="http://schemas.microsoft.com/office/drawing/2014/main" id="{479D72FD-67F8-4186-BABC-DAA407F78FA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48" y="741569"/>
            <a:ext cx="7682389" cy="5768088"/>
          </a:xfrm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A63B6DB3-021E-44D3-98E5-076639BE4CD8}"/>
              </a:ext>
            </a:extLst>
          </p:cNvPr>
          <p:cNvSpPr/>
          <p:nvPr/>
        </p:nvSpPr>
        <p:spPr>
          <a:xfrm>
            <a:off x="261257" y="381000"/>
            <a:ext cx="3541486" cy="6096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E0DC1E93-C9C7-42AD-BAD5-6E27FEA46ADA}"/>
              </a:ext>
            </a:extLst>
          </p:cNvPr>
          <p:cNvGrpSpPr/>
          <p:nvPr/>
        </p:nvGrpSpPr>
        <p:grpSpPr>
          <a:xfrm>
            <a:off x="338907" y="381000"/>
            <a:ext cx="6681275" cy="5943600"/>
            <a:chOff x="492757" y="327140"/>
            <a:chExt cx="6237539" cy="5943600"/>
          </a:xfrm>
        </p:grpSpPr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8B450417-46D5-449B-B225-770AB836EEDB}"/>
                </a:ext>
              </a:extLst>
            </p:cNvPr>
            <p:cNvSpPr txBox="1"/>
            <p:nvPr/>
          </p:nvSpPr>
          <p:spPr>
            <a:xfrm>
              <a:off x="492757" y="327140"/>
              <a:ext cx="323378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spc="600" dirty="0" smtClean="0">
                  <a:latin typeface="Bell MT" panose="02020503060305020303" pitchFamily="18" charset="0"/>
                </a:rPr>
                <a:t>Startup Adventure</a:t>
              </a:r>
              <a:endParaRPr lang="en-US" sz="4000" b="1" spc="600" dirty="0">
                <a:latin typeface="Bell MT" panose="02020503060305020303" pitchFamily="18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A69DFEBA-7F78-449E-8599-5565EAB608D8}"/>
                </a:ext>
              </a:extLst>
            </p:cNvPr>
            <p:cNvSpPr txBox="1"/>
            <p:nvPr/>
          </p:nvSpPr>
          <p:spPr>
            <a:xfrm>
              <a:off x="621027" y="1650579"/>
              <a:ext cx="2766758" cy="46166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spc="300" dirty="0" smtClean="0">
                  <a:latin typeface="Bell MT" panose="02020503060305020303" pitchFamily="18" charset="0"/>
                </a:rPr>
                <a:t>-Tried to be a startup founder bringing innovation to people’s lives and change the way they live forever</a:t>
              </a:r>
            </a:p>
            <a:p>
              <a:pPr algn="ctr"/>
              <a:endParaRPr lang="en-US" sz="1400" b="1" spc="300" dirty="0">
                <a:latin typeface="Bell MT" panose="02020503060305020303" pitchFamily="18" charset="0"/>
              </a:endParaRPr>
            </a:p>
            <a:p>
              <a:pPr algn="ctr"/>
              <a:r>
                <a:rPr lang="en-US" altLang="zh-CN" sz="1400" b="1" spc="300" dirty="0" smtClean="0">
                  <a:latin typeface="Bell MT" panose="02020503060305020303" pitchFamily="18" charset="0"/>
                </a:rPr>
                <a:t>-I thought a business that would disrupt the way people shop forever would be most cool and grant me more success</a:t>
              </a:r>
              <a:r>
                <a:rPr lang="en-US" altLang="zh-CN" sz="1400" b="1" spc="300" dirty="0">
                  <a:latin typeface="Bell MT" panose="02020503060305020303" pitchFamily="18" charset="0"/>
                </a:rPr>
                <a:t> </a:t>
              </a:r>
              <a:endParaRPr lang="en-US" altLang="zh-CN" sz="1400" b="1" spc="300" dirty="0" smtClean="0">
                <a:latin typeface="Bell MT" panose="02020503060305020303" pitchFamily="18" charset="0"/>
              </a:endParaRPr>
            </a:p>
            <a:p>
              <a:pPr algn="ctr"/>
              <a:endParaRPr lang="en-US" sz="1400" b="1" spc="300" dirty="0">
                <a:latin typeface="Bell MT" panose="02020503060305020303" pitchFamily="18" charset="0"/>
              </a:endParaRPr>
            </a:p>
            <a:p>
              <a:pPr algn="ctr"/>
              <a:r>
                <a:rPr lang="en-US" altLang="zh-CN" sz="1400" b="1" spc="300" dirty="0" smtClean="0">
                  <a:latin typeface="Bell MT" panose="02020503060305020303" pitchFamily="18" charset="0"/>
                </a:rPr>
                <a:t>-A venture capitalist’s words changed my belief forever: “We buy into the founders, not ideas. It is not about what idea will be most successful, but rather what you are most passionate about”</a:t>
              </a:r>
              <a:endParaRPr lang="en-US" sz="1400" b="1" spc="300" dirty="0">
                <a:latin typeface="Bell MT" panose="02020503060305020303" pitchFamily="18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8DF7449E-1830-46DF-A3DB-677DD1772CA6}"/>
                </a:ext>
              </a:extLst>
            </p:cNvPr>
            <p:cNvSpPr txBox="1"/>
            <p:nvPr/>
          </p:nvSpPr>
          <p:spPr>
            <a:xfrm>
              <a:off x="4271943" y="5485910"/>
              <a:ext cx="2458353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b="1" spc="200" dirty="0" smtClean="0">
                  <a:solidFill>
                    <a:schemeClr val="bg1"/>
                  </a:solidFill>
                  <a:latin typeface="Bell MT" panose="02020503060305020303" pitchFamily="18" charset="0"/>
                </a:rPr>
                <a:t>A slide from my fashion mobile app pitch deck </a:t>
              </a:r>
              <a:endParaRPr lang="en-US" sz="1500" b="1" spc="200" dirty="0">
                <a:solidFill>
                  <a:schemeClr val="bg1"/>
                </a:solidFill>
                <a:latin typeface="Bell MT" panose="02020503060305020303" pitchFamily="18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5486400" y="845636"/>
            <a:ext cx="6096000" cy="20824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ts val="1392"/>
              </a:lnSpc>
            </a:pPr>
            <a:r>
              <a:rPr lang="en-US" altLang="zh-CN" sz="2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Girl Styles is a unique fashion mobile </a:t>
            </a:r>
          </a:p>
          <a:p>
            <a:pPr algn="ctr">
              <a:lnSpc>
                <a:spcPts val="1392"/>
              </a:lnSpc>
            </a:pPr>
            <a:endParaRPr lang="en-US" altLang="zh-CN" sz="20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1392"/>
              </a:lnSpc>
            </a:pPr>
            <a:r>
              <a:rPr lang="en-US" altLang="zh-CN" sz="2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shoppable</a:t>
            </a:r>
            <a:r>
              <a:rPr lang="en-US" altLang="zh-CN" sz="2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network that disrupts the way </a:t>
            </a:r>
          </a:p>
          <a:p>
            <a:pPr algn="ctr">
              <a:lnSpc>
                <a:spcPts val="1392"/>
              </a:lnSpc>
            </a:pPr>
            <a:endParaRPr lang="en-US" altLang="zh-CN" sz="20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1392"/>
              </a:lnSpc>
            </a:pPr>
            <a:r>
              <a:rPr lang="en-US" altLang="zh-CN" sz="2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women shop and style with an entertaining </a:t>
            </a:r>
          </a:p>
          <a:p>
            <a:pPr algn="ctr">
              <a:lnSpc>
                <a:spcPts val="1392"/>
              </a:lnSpc>
            </a:pPr>
            <a:endParaRPr lang="en-US" altLang="zh-CN" sz="20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1392"/>
              </a:lnSpc>
            </a:pPr>
            <a:r>
              <a:rPr lang="en-US" altLang="zh-CN" sz="2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futuristic like online shopping experience. </a:t>
            </a:r>
          </a:p>
          <a:p>
            <a:pPr algn="ctr">
              <a:lnSpc>
                <a:spcPts val="1392"/>
              </a:lnSpc>
            </a:pPr>
            <a:endParaRPr lang="en-US" altLang="zh-CN" sz="20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1392"/>
              </a:lnSpc>
            </a:pPr>
            <a:r>
              <a:rPr lang="en-US" altLang="zh-CN" sz="2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are Vine with shopping button </a:t>
            </a:r>
          </a:p>
          <a:p>
            <a:pPr algn="ctr">
              <a:lnSpc>
                <a:spcPts val="1392"/>
              </a:lnSpc>
            </a:pPr>
            <a:endParaRPr lang="en-US" altLang="zh-CN" sz="20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1392"/>
              </a:lnSpc>
            </a:pPr>
            <a:r>
              <a:rPr lang="en-US" altLang="zh-CN" sz="2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within the player. </a:t>
            </a:r>
          </a:p>
        </p:txBody>
      </p:sp>
      <p:sp>
        <p:nvSpPr>
          <p:cNvPr id="3" name="Right Arrow 2"/>
          <p:cNvSpPr/>
          <p:nvPr/>
        </p:nvSpPr>
        <p:spPr>
          <a:xfrm>
            <a:off x="6313710" y="6071947"/>
            <a:ext cx="391887" cy="2079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34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="" xmlns:a16="http://schemas.microsoft.com/office/drawing/2014/main" id="{F19D4E32-1CE5-4B7C-8C87-2A95B54653B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" b="21731"/>
          <a:stretch/>
        </p:blipFill>
        <p:spPr>
          <a:xfrm>
            <a:off x="6095999" y="141513"/>
            <a:ext cx="5976257" cy="1676401"/>
          </a:xfr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61FC6E42-CD81-4F2C-AA74-2D21F2360E25}"/>
              </a:ext>
            </a:extLst>
          </p:cNvPr>
          <p:cNvSpPr/>
          <p:nvPr/>
        </p:nvSpPr>
        <p:spPr>
          <a:xfrm>
            <a:off x="7677150" y="3429000"/>
            <a:ext cx="4514850" cy="3429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6910F0AB-76C3-4AC9-89F5-04055C6DA571}"/>
              </a:ext>
            </a:extLst>
          </p:cNvPr>
          <p:cNvGrpSpPr/>
          <p:nvPr/>
        </p:nvGrpSpPr>
        <p:grpSpPr>
          <a:xfrm>
            <a:off x="7783286" y="3669755"/>
            <a:ext cx="4288971" cy="2591999"/>
            <a:chOff x="8447201" y="4253699"/>
            <a:chExt cx="3070078" cy="2591999"/>
          </a:xfrm>
        </p:grpSpPr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DC56998F-7867-4BCD-9A9E-7CC8A47B3A75}"/>
                </a:ext>
              </a:extLst>
            </p:cNvPr>
            <p:cNvSpPr txBox="1"/>
            <p:nvPr/>
          </p:nvSpPr>
          <p:spPr>
            <a:xfrm>
              <a:off x="8555989" y="5727443"/>
              <a:ext cx="2431429" cy="1118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sz="1500" b="1" i="1" dirty="0" smtClean="0">
                  <a:latin typeface="PT Sans" panose="020B0503020203020204" pitchFamily="34" charset="0"/>
                  <a:ea typeface="PT Sans" panose="020B0503020203020204" pitchFamily="34" charset="0"/>
                </a:rPr>
                <a:t>In order to work from anywhere in the world, I created this global management consulting business to allow myself be location free.</a:t>
              </a:r>
              <a:endParaRPr lang="en-US" sz="1500" b="1" i="1" spc="300" dirty="0">
                <a:latin typeface="PT Sans" panose="020B0503020203020204" pitchFamily="34" charset="0"/>
                <a:ea typeface="PT Sans" panose="020B0503020203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CC337FE8-ABAE-4C0C-B654-FE3378D46F41}"/>
                </a:ext>
              </a:extLst>
            </p:cNvPr>
            <p:cNvSpPr txBox="1"/>
            <p:nvPr/>
          </p:nvSpPr>
          <p:spPr>
            <a:xfrm>
              <a:off x="8447201" y="4253699"/>
              <a:ext cx="307007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spc="500" smtClean="0">
                  <a:latin typeface="Bell MT" panose="02020503060305020303" pitchFamily="18" charset="0"/>
                </a:rPr>
                <a:t>Global </a:t>
              </a:r>
            </a:p>
            <a:p>
              <a:r>
                <a:rPr lang="en-US" sz="2000" b="1" spc="500" smtClean="0">
                  <a:latin typeface="Bell MT" panose="02020503060305020303" pitchFamily="18" charset="0"/>
                </a:rPr>
                <a:t>Digital Strategy </a:t>
              </a:r>
              <a:r>
                <a:rPr lang="en-US" sz="2000" b="1" spc="500" dirty="0" smtClean="0">
                  <a:latin typeface="Bell MT" panose="02020503060305020303" pitchFamily="18" charset="0"/>
                </a:rPr>
                <a:t>Management Consulting Firm</a:t>
              </a:r>
              <a:endParaRPr lang="en-US" sz="2000" b="1" spc="500" dirty="0">
                <a:latin typeface="Bell MT" panose="02020503060305020303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7D1A1DC1-03EB-4EBF-9F8E-FB5A28391F28}"/>
              </a:ext>
            </a:extLst>
          </p:cNvPr>
          <p:cNvGrpSpPr/>
          <p:nvPr/>
        </p:nvGrpSpPr>
        <p:grpSpPr>
          <a:xfrm>
            <a:off x="1115492" y="1600138"/>
            <a:ext cx="3834472" cy="3392192"/>
            <a:chOff x="1074986" y="1307050"/>
            <a:chExt cx="3834472" cy="3392192"/>
          </a:xfrm>
        </p:grpSpPr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FD097280-1B57-426F-913A-0E76A0B76921}"/>
                </a:ext>
              </a:extLst>
            </p:cNvPr>
            <p:cNvSpPr txBox="1"/>
            <p:nvPr/>
          </p:nvSpPr>
          <p:spPr>
            <a:xfrm>
              <a:off x="1074986" y="1307050"/>
              <a:ext cx="3834472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Bell MT" panose="02020503060305020303" pitchFamily="18" charset="0"/>
                </a:rPr>
                <a:t>What next?</a:t>
              </a:r>
              <a:endParaRPr lang="en-US" sz="4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Bell MT" panose="02020503060305020303" pitchFamily="18" charset="0"/>
              </a:endParaRPr>
            </a:p>
            <a:p>
              <a:r>
                <a:rPr lang="en-US" sz="4000" b="1" dirty="0" smtClean="0">
                  <a:latin typeface="Bell MT" panose="02020503060305020303" pitchFamily="18" charset="0"/>
                </a:rPr>
                <a:t>Global Expansion &amp;</a:t>
              </a:r>
            </a:p>
            <a:p>
              <a:r>
                <a:rPr lang="en-US" sz="4000" b="1" dirty="0" smtClean="0">
                  <a:latin typeface="Bell MT" panose="02020503060305020303" pitchFamily="18" charset="0"/>
                </a:rPr>
                <a:t>Digitalization</a:t>
              </a:r>
              <a:endParaRPr lang="en-US" sz="4000" b="1" dirty="0">
                <a:latin typeface="Bell MT" panose="02020503060305020303" pitchFamily="18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D2CC32A2-83AF-4853-BF93-2C417ED38CA0}"/>
                </a:ext>
              </a:extLst>
            </p:cNvPr>
            <p:cNvSpPr txBox="1"/>
            <p:nvPr/>
          </p:nvSpPr>
          <p:spPr>
            <a:xfrm>
              <a:off x="1074986" y="4101193"/>
              <a:ext cx="3038474" cy="5980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sz="1600" i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PT Sans" panose="020B0503020203020204" pitchFamily="34" charset="0"/>
                  <a:ea typeface="PT Sans" panose="020B0503020203020204" pitchFamily="34" charset="0"/>
                </a:rPr>
                <a:t>Media, entertainment, fashion and other industries</a:t>
              </a:r>
              <a:endParaRPr lang="en-US" sz="1600" i="1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PT Sans" panose="020B0503020203020204" pitchFamily="34" charset="0"/>
                <a:ea typeface="PT Sans" panose="020B0503020203020204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918769"/>
            <a:ext cx="5976257" cy="1329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7634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="" xmlns:a16="http://schemas.microsoft.com/office/drawing/2014/main" id="{2CA557D9-092C-4B71-8349-B2585BBEC85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66" b="9766"/>
          <a:stretch>
            <a:fillRect/>
          </a:stretch>
        </p:blipFill>
        <p:spPr/>
      </p:pic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7A2FED6C-B065-4D74-A597-DB54ACBC24BA}"/>
              </a:ext>
            </a:extLst>
          </p:cNvPr>
          <p:cNvSpPr txBox="1"/>
          <p:nvPr/>
        </p:nvSpPr>
        <p:spPr>
          <a:xfrm>
            <a:off x="5265984" y="583097"/>
            <a:ext cx="683711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Bell MT" panose="02020503060305020303" pitchFamily="18" charset="0"/>
              </a:rPr>
              <a:t>What next?</a:t>
            </a:r>
            <a:endParaRPr lang="en-US" sz="4000" b="1" dirty="0">
              <a:latin typeface="Bell MT" panose="02020503060305020303" pitchFamily="18" charset="0"/>
            </a:endParaRPr>
          </a:p>
          <a:p>
            <a:r>
              <a:rPr lang="en-US" sz="3600" b="1" dirty="0" smtClean="0">
                <a:latin typeface="Bell MT" panose="02020503060305020303" pitchFamily="18" charset="0"/>
              </a:rPr>
              <a:t>Author </a:t>
            </a:r>
          </a:p>
          <a:p>
            <a:r>
              <a:rPr lang="en-US" sz="3600" b="1" dirty="0" smtClean="0">
                <a:latin typeface="Bell MT" panose="02020503060305020303" pitchFamily="18" charset="0"/>
              </a:rPr>
              <a:t>TV Show Producer</a:t>
            </a:r>
          </a:p>
          <a:p>
            <a:r>
              <a:rPr lang="en-US" sz="3600" b="1" dirty="0" smtClean="0">
                <a:latin typeface="Bell MT" panose="02020503060305020303" pitchFamily="18" charset="0"/>
              </a:rPr>
              <a:t>Nonprofit </a:t>
            </a:r>
            <a:r>
              <a:rPr lang="en-US" sz="3600" b="1" dirty="0" err="1" smtClean="0">
                <a:latin typeface="Bell MT" panose="02020503060305020303" pitchFamily="18" charset="0"/>
              </a:rPr>
              <a:t>Advocate&amp;Activist</a:t>
            </a:r>
            <a:endParaRPr lang="en-US" sz="3600" b="1" dirty="0" smtClean="0">
              <a:latin typeface="Bell MT" panose="02020503060305020303" pitchFamily="18" charset="0"/>
            </a:endParaRPr>
          </a:p>
          <a:p>
            <a:r>
              <a:rPr lang="en-US" sz="3600" b="1" dirty="0" smtClean="0">
                <a:latin typeface="Bell MT" panose="02020503060305020303" pitchFamily="18" charset="0"/>
              </a:rPr>
              <a:t>Public Speaker</a:t>
            </a:r>
          </a:p>
          <a:p>
            <a:r>
              <a:rPr lang="en-US" sz="3600" b="1" dirty="0" smtClean="0">
                <a:latin typeface="Bell MT" panose="02020503060305020303" pitchFamily="18" charset="0"/>
              </a:rPr>
              <a:t>Shoe Designer</a:t>
            </a:r>
          </a:p>
          <a:p>
            <a:r>
              <a:rPr lang="en-US" sz="3600" b="1" dirty="0" smtClean="0">
                <a:latin typeface="Bell MT" panose="02020503060305020303" pitchFamily="18" charset="0"/>
              </a:rPr>
              <a:t>Fashion &amp; Digital Strategist</a:t>
            </a:r>
            <a:endParaRPr lang="en-US" sz="3600" b="1" dirty="0">
              <a:latin typeface="Bell MT" panose="02020503060305020303" pitchFamily="18" charset="0"/>
            </a:endParaRPr>
          </a:p>
        </p:txBody>
      </p:sp>
      <p:cxnSp>
        <p:nvCxnSpPr>
          <p:cNvPr id="136" name="Straight Connector 135">
            <a:extLst>
              <a:ext uri="{FF2B5EF4-FFF2-40B4-BE49-F238E27FC236}">
                <a16:creationId xmlns="" xmlns:a16="http://schemas.microsoft.com/office/drawing/2014/main" id="{F4C0F249-EB19-4ECF-B79A-D725D459964A}"/>
              </a:ext>
            </a:extLst>
          </p:cNvPr>
          <p:cNvCxnSpPr>
            <a:cxnSpLocks/>
          </p:cNvCxnSpPr>
          <p:nvPr/>
        </p:nvCxnSpPr>
        <p:spPr>
          <a:xfrm>
            <a:off x="5580596" y="1248934"/>
            <a:ext cx="205014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8" name="Group 137">
            <a:extLst>
              <a:ext uri="{FF2B5EF4-FFF2-40B4-BE49-F238E27FC236}">
                <a16:creationId xmlns="" xmlns:a16="http://schemas.microsoft.com/office/drawing/2014/main" id="{8717658A-E18F-4306-958D-57B45DA3F3D5}"/>
              </a:ext>
            </a:extLst>
          </p:cNvPr>
          <p:cNvGrpSpPr/>
          <p:nvPr/>
        </p:nvGrpSpPr>
        <p:grpSpPr>
          <a:xfrm>
            <a:off x="7511698" y="4767370"/>
            <a:ext cx="3029302" cy="1739951"/>
            <a:chOff x="7397398" y="4163695"/>
            <a:chExt cx="2908652" cy="1537490"/>
          </a:xfrm>
        </p:grpSpPr>
        <p:sp>
          <p:nvSpPr>
            <p:cNvPr id="43" name="TextBox 42">
              <a:extLst>
                <a:ext uri="{FF2B5EF4-FFF2-40B4-BE49-F238E27FC236}">
                  <a16:creationId xmlns="" xmlns:a16="http://schemas.microsoft.com/office/drawing/2014/main" id="{E7D2DD2F-6B24-48A5-A6C3-68C3FAFC4EFC}"/>
                </a:ext>
              </a:extLst>
            </p:cNvPr>
            <p:cNvSpPr txBox="1"/>
            <p:nvPr/>
          </p:nvSpPr>
          <p:spPr>
            <a:xfrm>
              <a:off x="7397398" y="4163695"/>
              <a:ext cx="25892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Bell MT" panose="02020503060305020303" pitchFamily="18" charset="0"/>
                </a:rPr>
                <a:t>BRANDING</a:t>
              </a:r>
              <a:endParaRPr lang="en-US" b="1" dirty="0">
                <a:latin typeface="Bell MT" panose="02020503060305020303" pitchFamily="18" charset="0"/>
              </a:endParaRPr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="" xmlns:a16="http://schemas.microsoft.com/office/drawing/2014/main" id="{99FE350E-A617-4DC6-9E6E-1DAF40ED9968}"/>
                </a:ext>
              </a:extLst>
            </p:cNvPr>
            <p:cNvCxnSpPr/>
            <p:nvPr/>
          </p:nvCxnSpPr>
          <p:spPr>
            <a:xfrm>
              <a:off x="7511698" y="4697263"/>
              <a:ext cx="333829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="" xmlns:a16="http://schemas.microsoft.com/office/drawing/2014/main" id="{55E2A7E1-E835-4E4D-BD1B-BF5068EC03E8}"/>
                </a:ext>
              </a:extLst>
            </p:cNvPr>
            <p:cNvSpPr txBox="1"/>
            <p:nvPr/>
          </p:nvSpPr>
          <p:spPr>
            <a:xfrm>
              <a:off x="7397399" y="4846656"/>
              <a:ext cx="2908651" cy="8545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sz="1600" b="1" i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PT Sans" panose="020B0503020203020204" pitchFamily="34" charset="0"/>
                  <a:ea typeface="PT Sans" panose="020B0503020203020204" pitchFamily="34" charset="0"/>
                </a:rPr>
                <a:t>Branding is very important to your success and the success of your business.</a:t>
              </a:r>
              <a:endParaRPr lang="en-US" sz="1600" b="1" i="1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PT Sans" panose="020B0503020203020204" pitchFamily="34" charset="0"/>
                <a:ea typeface="PT Sans" panose="020B0503020203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69694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6">
      <a:dk1>
        <a:sysClr val="windowText" lastClr="000000"/>
      </a:dk1>
      <a:lt1>
        <a:sysClr val="window" lastClr="FFFFFF"/>
      </a:lt1>
      <a:dk2>
        <a:srgbClr val="6491C8"/>
      </a:dk2>
      <a:lt2>
        <a:srgbClr val="283440"/>
      </a:lt2>
      <a:accent1>
        <a:srgbClr val="14B4EB"/>
      </a:accent1>
      <a:accent2>
        <a:srgbClr val="3CBEB4"/>
      </a:accent2>
      <a:accent3>
        <a:srgbClr val="96C83C"/>
      </a:accent3>
      <a:accent4>
        <a:srgbClr val="FFAF28"/>
      </a:accent4>
      <a:accent5>
        <a:srgbClr val="FA4655"/>
      </a:accent5>
      <a:accent6>
        <a:srgbClr val="A596D2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13741</TotalTime>
  <Words>548</Words>
  <Application>Microsoft Office PowerPoint</Application>
  <PresentationFormat>Custom</PresentationFormat>
  <Paragraphs>84</Paragraphs>
  <Slides>14</Slides>
  <Notes>1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Shopon Ahmed</dc:creator>
  <cp:lastModifiedBy>Elle Bi</cp:lastModifiedBy>
  <cp:revision>2373</cp:revision>
  <dcterms:created xsi:type="dcterms:W3CDTF">2017-09-28T05:04:55Z</dcterms:created>
  <dcterms:modified xsi:type="dcterms:W3CDTF">2018-11-30T07:05:01Z</dcterms:modified>
</cp:coreProperties>
</file>