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  <p:sldMasterId id="2147483652" r:id="rId2"/>
    <p:sldMasterId id="2147483729" r:id="rId3"/>
  </p:sldMasterIdLst>
  <p:notesMasterIdLst>
    <p:notesMasterId r:id="rId18"/>
  </p:notesMasterIdLst>
  <p:sldIdLst>
    <p:sldId id="305" r:id="rId4"/>
    <p:sldId id="260" r:id="rId5"/>
    <p:sldId id="261" r:id="rId6"/>
    <p:sldId id="294" r:id="rId7"/>
    <p:sldId id="293" r:id="rId8"/>
    <p:sldId id="290" r:id="rId9"/>
    <p:sldId id="291" r:id="rId10"/>
    <p:sldId id="300" r:id="rId11"/>
    <p:sldId id="307" r:id="rId12"/>
    <p:sldId id="312" r:id="rId13"/>
    <p:sldId id="313" r:id="rId14"/>
    <p:sldId id="308" r:id="rId15"/>
    <p:sldId id="322" r:id="rId16"/>
    <p:sldId id="321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br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3300"/>
    <a:srgbClr val="BBFF11"/>
    <a:srgbClr val="66CCFF"/>
    <a:srgbClr val="BAF3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68" d="100"/>
          <a:sy n="68" d="100"/>
        </p:scale>
        <p:origin x="71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3300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6.xml"/><Relationship Id="rId2" Type="http://schemas.openxmlformats.org/officeDocument/2006/relationships/slide" Target="slides/slide5.xml"/><Relationship Id="rId1" Type="http://schemas.openxmlformats.org/officeDocument/2006/relationships/slide" Target="slides/slide3.xml"/><Relationship Id="rId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76DE231-517E-4F06-9F8C-F583DC359B0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9323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DE231-517E-4F06-9F8C-F583DC359B01}" type="slidenum">
              <a:rPr lang="en-US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025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DE231-517E-4F06-9F8C-F583DC359B01}" type="slidenum">
              <a:rPr lang="en-US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656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DE231-517E-4F06-9F8C-F583DC359B01}" type="slidenum">
              <a:rPr lang="en-US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4071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DE231-517E-4F06-9F8C-F583DC359B01}" type="slidenum">
              <a:rPr lang="en-US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2815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DE231-517E-4F06-9F8C-F583DC359B01}" type="slidenum">
              <a:rPr lang="en-US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41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DE231-517E-4F06-9F8C-F583DC359B01}" type="slidenum">
              <a:rPr lang="en-US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35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DE231-517E-4F06-9F8C-F583DC359B01}" type="slidenum">
              <a:rPr lang="en-US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214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DE231-517E-4F06-9F8C-F583DC359B01}" type="slidenum">
              <a:rPr lang="en-US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856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DE231-517E-4F06-9F8C-F583DC359B0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312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DE231-517E-4F06-9F8C-F583DC359B01}" type="slidenum">
              <a:rPr lang="en-US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041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DE231-517E-4F06-9F8C-F583DC359B01}" type="slidenum">
              <a:rPr lang="en-US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836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DE231-517E-4F06-9F8C-F583DC359B01}" type="slidenum">
              <a:rPr lang="en-US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4457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DE231-517E-4F06-9F8C-F583DC359B01}" type="slidenum">
              <a:rPr lang="en-US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366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84A53-A797-4B26-8FE5-F4FC60E45757}" type="datetimeFigureOut">
              <a:rPr lang="en-US" smtClean="0"/>
              <a:pPr/>
              <a:t>6/7/2018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2EEC3-6F27-4C98-B593-8BA98245EB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84A53-A797-4B26-8FE5-F4FC60E45757}" type="datetimeFigureOut">
              <a:rPr lang="en-US" smtClean="0"/>
              <a:pPr/>
              <a:t>6/7/2018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2EEC3-6F27-4C98-B593-8BA98245EB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84A53-A797-4B26-8FE5-F4FC60E45757}" type="datetimeFigureOut">
              <a:rPr lang="en-US" smtClean="0"/>
              <a:pPr/>
              <a:t>6/7/2018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2EEC3-6F27-4C98-B593-8BA98245EB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BF84B4D-BFB4-4EFD-9FAE-5A18C2EEF1AE}" type="slidenum">
              <a:rPr lang="en-US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066800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0" y="6172200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76200"/>
            <a:ext cx="783771" cy="762000"/>
          </a:xfrm>
          <a:prstGeom prst="rect">
            <a:avLst/>
          </a:prstGeom>
        </p:spPr>
      </p:pic>
      <p:sp>
        <p:nvSpPr>
          <p:cNvPr id="11" name="Footer Placeholder 4"/>
          <p:cNvSpPr txBox="1">
            <a:spLocks/>
          </p:cNvSpPr>
          <p:nvPr userDrawn="1"/>
        </p:nvSpPr>
        <p:spPr bwMode="auto">
          <a:xfrm>
            <a:off x="0" y="61722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Intervention, Rehabilitation, Mentoring -&gt; Prevention</a:t>
            </a:r>
          </a:p>
        </p:txBody>
      </p:sp>
    </p:spTree>
    <p:extLst>
      <p:ext uri="{BB962C8B-B14F-4D97-AF65-F5344CB8AC3E}">
        <p14:creationId xmlns:p14="http://schemas.microsoft.com/office/powerpoint/2010/main" val="2965942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BF1A3C-E672-46A0-8378-84113430F47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DEECBE-7CE6-4E14-8BA9-8D38C6728F3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A054DF-0BD9-4E22-8DB9-80B71FD66F4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FF8282-4755-453E-9356-040C7E03A2B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5B930E-B1FB-44FF-9938-2858D91C4B0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AB126-1E36-46FB-BC42-B76EA7F6860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417E8B-87AB-49AE-9B13-17485FF607D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84A53-A797-4B26-8FE5-F4FC60E45757}" type="datetimeFigureOut">
              <a:rPr lang="en-US" smtClean="0"/>
              <a:pPr/>
              <a:t>6/7/2018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2EEC3-6F27-4C98-B593-8BA98245EB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453A72-1F75-4975-AE06-159965C470D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9749BF-2692-4F5B-94BC-EDEF5EBC610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8989E0-9294-458F-90CE-C8DAFE0A104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48142D-0CA2-406A-B4DC-857F7A8769A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BF84B4D-BFB4-4EFD-9FAE-5A18C2EEF1AE}" type="slidenum">
              <a:rPr lang="en-US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066800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0" y="6172200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76200"/>
            <a:ext cx="783771" cy="762000"/>
          </a:xfrm>
          <a:prstGeom prst="rect">
            <a:avLst/>
          </a:prstGeom>
        </p:spPr>
      </p:pic>
      <p:sp>
        <p:nvSpPr>
          <p:cNvPr id="11" name="Footer Placeholder 4"/>
          <p:cNvSpPr txBox="1">
            <a:spLocks/>
          </p:cNvSpPr>
          <p:nvPr userDrawn="1"/>
        </p:nvSpPr>
        <p:spPr bwMode="auto">
          <a:xfrm>
            <a:off x="0" y="61722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Intervention, Rehabilitation, Mentoring -&gt; Prevention</a:t>
            </a:r>
          </a:p>
        </p:txBody>
      </p:sp>
    </p:spTree>
    <p:extLst>
      <p:ext uri="{BB962C8B-B14F-4D97-AF65-F5344CB8AC3E}">
        <p14:creationId xmlns:p14="http://schemas.microsoft.com/office/powerpoint/2010/main" val="22524370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84A53-A797-4B26-8FE5-F4FC60E45757}" type="datetimeFigureOut">
              <a:rPr lang="en-US" smtClean="0"/>
              <a:pPr/>
              <a:t>6/7/2018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1902EEC3-6F27-4C98-B593-8BA98245EB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9969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84A53-A797-4B26-8FE5-F4FC60E45757}" type="datetimeFigureOut">
              <a:rPr lang="en-US" smtClean="0"/>
              <a:pPr/>
              <a:t>6/7/2018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2EEC3-6F27-4C98-B593-8BA98245EB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8739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84A53-A797-4B26-8FE5-F4FC60E45757}" type="datetimeFigureOut">
              <a:rPr lang="en-US" smtClean="0"/>
              <a:pPr/>
              <a:t>6/7/2018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1902EEC3-6F27-4C98-B593-8BA98245EB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2865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84A53-A797-4B26-8FE5-F4FC60E45757}" type="datetimeFigureOut">
              <a:rPr lang="en-US" smtClean="0"/>
              <a:pPr/>
              <a:t>6/7/2018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1902EEC3-6F27-4C98-B593-8BA98245EB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0422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84A53-A797-4B26-8FE5-F4FC60E45757}" type="datetimeFigureOut">
              <a:rPr lang="en-US" smtClean="0"/>
              <a:pPr/>
              <a:t>6/7/2018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1902EEC3-6F27-4C98-B593-8BA98245EB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201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84A53-A797-4B26-8FE5-F4FC60E45757}" type="datetimeFigureOut">
              <a:rPr lang="en-US" smtClean="0"/>
              <a:pPr/>
              <a:t>6/7/2018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2EEC3-6F27-4C98-B593-8BA98245EB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84A53-A797-4B26-8FE5-F4FC60E45757}" type="datetimeFigureOut">
              <a:rPr lang="en-US" smtClean="0"/>
              <a:pPr/>
              <a:t>6/7/2018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2EEC3-6F27-4C98-B593-8BA98245EB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9794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84A53-A797-4B26-8FE5-F4FC60E45757}" type="datetimeFigureOut">
              <a:rPr lang="en-US" smtClean="0"/>
              <a:pPr/>
              <a:t>6/7/2018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2EEC3-6F27-4C98-B593-8BA98245EB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1573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84A53-A797-4B26-8FE5-F4FC60E45757}" type="datetimeFigureOut">
              <a:rPr lang="en-US" smtClean="0"/>
              <a:pPr/>
              <a:t>6/7/2018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2EEC3-6F27-4C98-B593-8BA98245EB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9313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84A53-A797-4B26-8FE5-F4FC60E45757}" type="datetimeFigureOut">
              <a:rPr lang="en-US" smtClean="0"/>
              <a:pPr/>
              <a:t>6/7/2018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902EEC3-6F27-4C98-B593-8BA98245EB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0625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84A53-A797-4B26-8FE5-F4FC60E45757}" type="datetimeFigureOut">
              <a:rPr lang="en-US" smtClean="0"/>
              <a:pPr/>
              <a:t>6/7/2018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1902EEC3-6F27-4C98-B593-8BA98245EB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1386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84A53-A797-4B26-8FE5-F4FC60E45757}" type="datetimeFigureOut">
              <a:rPr lang="en-US" smtClean="0"/>
              <a:pPr/>
              <a:t>6/7/2018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1902EEC3-6F27-4C98-B593-8BA98245EB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83454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84A53-A797-4B26-8FE5-F4FC60E45757}" type="datetimeFigureOut">
              <a:rPr lang="en-US" smtClean="0"/>
              <a:pPr/>
              <a:t>6/7/2018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902EEC3-6F27-4C98-B593-8BA98245EB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2554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84A53-A797-4B26-8FE5-F4FC60E45757}" type="datetimeFigureOut">
              <a:rPr lang="en-US" smtClean="0"/>
              <a:pPr/>
              <a:t>6/7/2018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902EEC3-6F27-4C98-B593-8BA98245EB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59325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84A53-A797-4B26-8FE5-F4FC60E45757}" type="datetimeFigureOut">
              <a:rPr lang="en-US" smtClean="0"/>
              <a:pPr/>
              <a:t>6/7/2018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902EEC3-6F27-4C98-B593-8BA98245EB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7160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84A53-A797-4B26-8FE5-F4FC60E45757}" type="datetimeFigureOut">
              <a:rPr lang="en-US" smtClean="0"/>
              <a:pPr/>
              <a:t>6/7/2018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2EEC3-6F27-4C98-B593-8BA98245EB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799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84A53-A797-4B26-8FE5-F4FC60E45757}" type="datetimeFigureOut">
              <a:rPr lang="en-US" smtClean="0"/>
              <a:pPr/>
              <a:t>6/7/2018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2EEC3-6F27-4C98-B593-8BA98245EB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84A53-A797-4B26-8FE5-F4FC60E45757}" type="datetimeFigureOut">
              <a:rPr lang="en-US" smtClean="0"/>
              <a:pPr/>
              <a:t>6/7/2018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2EEC3-6F27-4C98-B593-8BA98245EB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03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BF84B4D-BFB4-4EFD-9FAE-5A18C2EEF1AE}" type="slidenum">
              <a:rPr lang="en-US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066800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0" y="6172200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76200"/>
            <a:ext cx="783771" cy="762000"/>
          </a:xfrm>
          <a:prstGeom prst="rect">
            <a:avLst/>
          </a:prstGeom>
        </p:spPr>
      </p:pic>
      <p:sp>
        <p:nvSpPr>
          <p:cNvPr id="11" name="Footer Placeholder 4"/>
          <p:cNvSpPr txBox="1">
            <a:spLocks/>
          </p:cNvSpPr>
          <p:nvPr userDrawn="1"/>
        </p:nvSpPr>
        <p:spPr bwMode="auto">
          <a:xfrm>
            <a:off x="0" y="61722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Intervention, Rehabilitation, Mentoring -&gt; Prevention</a:t>
            </a:r>
          </a:p>
        </p:txBody>
      </p:sp>
    </p:spTree>
    <p:extLst>
      <p:ext uri="{BB962C8B-B14F-4D97-AF65-F5344CB8AC3E}">
        <p14:creationId xmlns:p14="http://schemas.microsoft.com/office/powerpoint/2010/main" val="600226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84A53-A797-4B26-8FE5-F4FC60E45757}" type="datetimeFigureOut">
              <a:rPr lang="en-US" smtClean="0"/>
              <a:pPr/>
              <a:t>6/7/2018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2EEC3-6F27-4C98-B593-8BA98245EB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84A53-A797-4B26-8FE5-F4FC60E45757}" type="datetimeFigureOut">
              <a:rPr lang="en-US" smtClean="0"/>
              <a:pPr/>
              <a:t>6/7/2018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2EEC3-6F27-4C98-B593-8BA98245EB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84A53-A797-4B26-8FE5-F4FC60E45757}" type="datetimeFigureOut">
              <a:rPr lang="en-US" smtClean="0"/>
              <a:pPr/>
              <a:t>6/7/2018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2EEC3-6F27-4C98-B593-8BA98245EB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84A53-A797-4B26-8FE5-F4FC60E45757}" type="datetimeFigureOut">
              <a:rPr lang="en-US" smtClean="0"/>
              <a:pPr/>
              <a:t>6/7/2018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2EEC3-6F27-4C98-B593-8BA98245EB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84A53-A797-4B26-8FE5-F4FC60E45757}" type="datetimeFigureOut">
              <a:rPr lang="en-US" smtClean="0"/>
              <a:pPr/>
              <a:t>6/7/2018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2EEC3-6F27-4C98-B593-8BA98245EB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84A53-A797-4B26-8FE5-F4FC60E45757}" type="datetimeFigureOut">
              <a:rPr lang="en-US" smtClean="0"/>
              <a:pPr/>
              <a:t>6/7/2018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2EEC3-6F27-4C98-B593-8BA98245EB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72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3419783-88D0-406B-AD61-9A6D220168E9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727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84A53-A797-4B26-8FE5-F4FC60E45757}" type="datetimeFigureOut">
              <a:rPr lang="en-US" smtClean="0"/>
              <a:pPr/>
              <a:t>6/7/2018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902EEC3-6F27-4C98-B593-8BA98245EB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819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6.xml"/><Relationship Id="rId1" Type="http://schemas.openxmlformats.org/officeDocument/2006/relationships/video" Target="https://www.youtube.com/embed/Xaomlb8Y6y4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"/>
          <p:cNvSpPr txBox="1">
            <a:spLocks/>
          </p:cNvSpPr>
          <p:nvPr/>
        </p:nvSpPr>
        <p:spPr bwMode="auto">
          <a:xfrm>
            <a:off x="457200" y="48768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>
                <a:latin typeface="+mn-lt"/>
              </a:rPr>
              <a:t>It’s Never Too Late to Change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690" y="2514600"/>
            <a:ext cx="2832619" cy="130123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6589199" cy="7620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+mn-lt"/>
              </a:rPr>
              <a:t>Investing in People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34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sz="2000" b="1" kern="1200" dirty="0">
              <a:latin typeface="Calibri"/>
              <a:ea typeface="+mj-ea"/>
              <a:cs typeface="+mj-cs"/>
            </a:endParaRPr>
          </a:p>
          <a:p>
            <a:pPr marL="0" indent="0" algn="ctr">
              <a:buNone/>
            </a:pPr>
            <a:endParaRPr lang="en-US" sz="2000" b="1" dirty="0">
              <a:latin typeface="Calibri"/>
              <a:ea typeface="+mj-ea"/>
              <a:cs typeface="+mj-cs"/>
            </a:endParaRPr>
          </a:p>
          <a:p>
            <a:pPr marL="0" indent="0" algn="ctr">
              <a:buNone/>
            </a:pPr>
            <a:endParaRPr lang="en-US" sz="2000" b="1" kern="1200" dirty="0">
              <a:latin typeface="Calibri"/>
              <a:ea typeface="+mj-ea"/>
              <a:cs typeface="+mj-cs"/>
            </a:endParaRPr>
          </a:p>
          <a:p>
            <a:pPr marL="0" indent="0" algn="ctr">
              <a:buNone/>
            </a:pPr>
            <a:endParaRPr lang="en-US" sz="2000" b="1" dirty="0">
              <a:latin typeface="Calibri"/>
              <a:ea typeface="+mj-ea"/>
              <a:cs typeface="+mj-cs"/>
            </a:endParaRPr>
          </a:p>
          <a:p>
            <a:pPr marL="0" indent="0" algn="ctr">
              <a:buNone/>
            </a:pPr>
            <a:endParaRPr lang="en-US" sz="2000" b="1" kern="1200" dirty="0">
              <a:latin typeface="Calibri"/>
              <a:ea typeface="+mj-ea"/>
              <a:cs typeface="+mj-cs"/>
            </a:endParaRPr>
          </a:p>
          <a:p>
            <a:pPr marL="0" indent="0" algn="ctr">
              <a:buNone/>
            </a:pPr>
            <a:endParaRPr lang="en-US" dirty="0"/>
          </a:p>
          <a:p>
            <a:r>
              <a:rPr lang="en-US" kern="1200" dirty="0"/>
              <a:t>Too often individuals are returning to the community without the proper support and resources and end up back in jail, prison or even homeless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33415"/>
            <a:ext cx="3810000" cy="2590800"/>
          </a:xfrm>
          <a:prstGeom prst="rect">
            <a:avLst/>
          </a:prstGeom>
        </p:spPr>
      </p:pic>
      <p:pic>
        <p:nvPicPr>
          <p:cNvPr id="5" name="Picture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" r="64"/>
          <a:stretch>
            <a:fillRect/>
          </a:stretch>
        </p:blipFill>
        <p:spPr bwMode="auto">
          <a:xfrm>
            <a:off x="617806" y="1615441"/>
            <a:ext cx="3657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94693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1856" y="616855"/>
            <a:ext cx="6589199" cy="74749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+mn-lt"/>
              </a:rPr>
              <a:t>Direct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3425" y="762000"/>
            <a:ext cx="7391400" cy="5257800"/>
          </a:xfrm>
        </p:spPr>
        <p:txBody>
          <a:bodyPr>
            <a:normAutofit/>
          </a:bodyPr>
          <a:lstStyle/>
          <a:p>
            <a:pPr lvl="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800" kern="1200" dirty="0"/>
          </a:p>
          <a:p>
            <a:pPr lvl="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kern="1200" dirty="0"/>
              <a:t>Sober Living Housing Environment</a:t>
            </a:r>
          </a:p>
          <a:p>
            <a:pPr lvl="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Drug &amp; Alcohol Counseling</a:t>
            </a:r>
          </a:p>
          <a:p>
            <a:pPr lvl="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kern="1200" dirty="0"/>
              <a:t>Relapse Prevention Planning</a:t>
            </a:r>
          </a:p>
          <a:p>
            <a:pPr lvl="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Pre-releasing Self-Help programming</a:t>
            </a:r>
            <a:endParaRPr lang="en-US" sz="2000" kern="1200" dirty="0"/>
          </a:p>
          <a:p>
            <a:pPr lvl="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kern="1200" dirty="0"/>
              <a:t>Life Skills Training</a:t>
            </a:r>
          </a:p>
          <a:p>
            <a:pPr lvl="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kern="1200" dirty="0"/>
              <a:t>Job Prep Orientation</a:t>
            </a:r>
          </a:p>
          <a:p>
            <a:pPr lvl="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kern="1200" dirty="0"/>
              <a:t>Job Placement Workforce– Landscaping Services</a:t>
            </a:r>
          </a:p>
          <a:p>
            <a:pPr lvl="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kern="1200" dirty="0"/>
              <a:t>Peer Mentoring</a:t>
            </a:r>
          </a:p>
          <a:p>
            <a:pPr lvl="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kern="1200" dirty="0"/>
              <a:t>Financial Management</a:t>
            </a:r>
          </a:p>
          <a:p>
            <a:pPr lvl="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kern="1200" dirty="0"/>
              <a:t>One on One Counseling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755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722459"/>
            <a:ext cx="6589199" cy="54231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  <a:latin typeface="+mn-lt"/>
              </a:rPr>
              <a:t>Founders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8229600" cy="4267200"/>
          </a:xfrm>
        </p:spPr>
        <p:txBody>
          <a:bodyPr>
            <a:normAutofit fontScale="92500" lnSpcReduction="20000"/>
          </a:bodyPr>
          <a:lstStyle/>
          <a:p>
            <a:r>
              <a:rPr lang="en-US" b="1" i="1" dirty="0"/>
              <a:t>L/R: Ruben Sanchez, Hai Nguyen, </a:t>
            </a:r>
            <a:r>
              <a:rPr lang="en-US" b="1" i="1" dirty="0" err="1"/>
              <a:t>Yusef</a:t>
            </a:r>
            <a:r>
              <a:rPr lang="en-US" b="1" i="1" dirty="0"/>
              <a:t>-Andre Wiley and </a:t>
            </a:r>
            <a:r>
              <a:rPr lang="en-US" b="1" i="1" dirty="0" err="1"/>
              <a:t>Micheal</a:t>
            </a:r>
            <a:r>
              <a:rPr lang="en-US" b="1" i="1" dirty="0"/>
              <a:t> </a:t>
            </a:r>
            <a:r>
              <a:rPr lang="en-US" b="1" i="1" dirty="0" err="1"/>
              <a:t>Taahir</a:t>
            </a:r>
            <a:r>
              <a:rPr lang="en-US" b="1" i="1" dirty="0"/>
              <a:t> Prather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1800" i="1" dirty="0"/>
              <a:t>Warden Approved Photo from 2009</a:t>
            </a:r>
          </a:p>
        </p:txBody>
      </p:sp>
      <p:pic>
        <p:nvPicPr>
          <p:cNvPr id="4" name="Picture 3" descr="10295712_499392736866421_6803944083443267843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9194" y="2003349"/>
            <a:ext cx="4265612" cy="29730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6F15E2-C621-4DF9-B4E8-4A8D62DB7948}"/>
              </a:ext>
            </a:extLst>
          </p:cNvPr>
          <p:cNvSpPr txBox="1"/>
          <p:nvPr/>
        </p:nvSpPr>
        <p:spPr>
          <a:xfrm>
            <a:off x="1981200" y="5950875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+mn-lt"/>
              </a:rPr>
              <a:t>Where are they today?</a:t>
            </a:r>
          </a:p>
        </p:txBody>
      </p:sp>
    </p:spTree>
    <p:extLst>
      <p:ext uri="{BB962C8B-B14F-4D97-AF65-F5344CB8AC3E}">
        <p14:creationId xmlns:p14="http://schemas.microsoft.com/office/powerpoint/2010/main" val="4249658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D5F8F-D312-41AF-9BAF-2215B38A1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Change is Real</a:t>
            </a:r>
          </a:p>
        </p:txBody>
      </p:sp>
      <p:pic>
        <p:nvPicPr>
          <p:cNvPr id="4" name="Online Media 3">
            <a:hlinkClick r:id="" action="ppaction://media"/>
            <a:extLst>
              <a:ext uri="{FF2B5EF4-FFF2-40B4-BE49-F238E27FC236}">
                <a16:creationId xmlns:a16="http://schemas.microsoft.com/office/drawing/2014/main" id="{7E5FA504-E4EF-4F03-BB47-9D4165E6EC5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94441" y="2209800"/>
            <a:ext cx="4955117" cy="371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296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43752"/>
            <a:ext cx="6589199" cy="69268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+mn-lt"/>
              </a:rPr>
              <a:t>Our 2018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8229600" cy="3657601"/>
          </a:xfrm>
        </p:spPr>
        <p:txBody>
          <a:bodyPr>
            <a:normAutofit/>
          </a:bodyPr>
          <a:lstStyle/>
          <a:p>
            <a:pPr marL="0" lvl="0" indent="0" algn="ctr" fontAlgn="auto">
              <a:spcAft>
                <a:spcPts val="0"/>
              </a:spcAft>
              <a:buNone/>
            </a:pPr>
            <a:endParaRPr lang="en-US" sz="2400" i="1" kern="1200" dirty="0" err="1">
              <a:latin typeface="Calibri"/>
            </a:endParaRPr>
          </a:p>
          <a:p>
            <a:r>
              <a:rPr lang="en-US" sz="2600" dirty="0"/>
              <a:t> </a:t>
            </a:r>
            <a:r>
              <a:rPr lang="en-US" sz="2200" dirty="0"/>
              <a:t>Additional Office and Program space in Los Angeles, Antelope Valley and the SF Bay Area</a:t>
            </a:r>
          </a:p>
          <a:p>
            <a:pPr lvl="0">
              <a:buClr>
                <a:srgbClr val="0F6FC6"/>
              </a:buClr>
            </a:pP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Additional properties for housing in Los Angeles and Lancaster</a:t>
            </a:r>
          </a:p>
          <a:p>
            <a:pPr lvl="0">
              <a:buClr>
                <a:srgbClr val="0F6FC6"/>
              </a:buClr>
            </a:pP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Increase staffing to perform street outreach work and jail/prison in-reach</a:t>
            </a:r>
          </a:p>
          <a:p>
            <a:pPr lvl="0">
              <a:buClr>
                <a:srgbClr val="0F6FC6"/>
              </a:buClr>
            </a:pP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Youth Mentoring, Leadership and Advocacy services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483B83-CFF2-47A9-860A-C842DDEDF15E}"/>
              </a:ext>
            </a:extLst>
          </p:cNvPr>
          <p:cNvSpPr txBox="1"/>
          <p:nvPr/>
        </p:nvSpPr>
        <p:spPr>
          <a:xfrm>
            <a:off x="1981200" y="5257800"/>
            <a:ext cx="510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fontAlgn="auto">
              <a:spcAft>
                <a:spcPts val="0"/>
              </a:spcAft>
              <a:buNone/>
            </a:pPr>
            <a:r>
              <a:rPr lang="en-US" sz="1600" b="1" dirty="0">
                <a:latin typeface="+mn-lt"/>
              </a:rPr>
              <a:t>Timelist Group, Inc</a:t>
            </a:r>
          </a:p>
          <a:p>
            <a:pPr marL="0" lvl="0" indent="0" algn="ctr" fontAlgn="auto">
              <a:spcAft>
                <a:spcPts val="0"/>
              </a:spcAft>
              <a:buNone/>
            </a:pPr>
            <a:r>
              <a:rPr lang="en-US" sz="1600" dirty="0">
                <a:latin typeface="+mn-lt"/>
              </a:rPr>
              <a:t>3894 Crenshaw Blvd., Ste #8824</a:t>
            </a:r>
          </a:p>
          <a:p>
            <a:pPr marL="0" lvl="0" indent="0" algn="ctr" fontAlgn="auto">
              <a:spcAft>
                <a:spcPts val="0"/>
              </a:spcAft>
              <a:buNone/>
            </a:pPr>
            <a:r>
              <a:rPr lang="en-US" sz="1600" dirty="0">
                <a:latin typeface="+mn-lt"/>
              </a:rPr>
              <a:t>Los Angeles, CA 90008 | Tel: 323.389.8664</a:t>
            </a:r>
          </a:p>
          <a:p>
            <a:pPr marL="0" lvl="0" indent="0" algn="ctr" fontAlgn="auto">
              <a:spcAft>
                <a:spcPts val="0"/>
              </a:spcAft>
              <a:buNone/>
            </a:pPr>
            <a:r>
              <a:rPr lang="en-US" sz="1600" dirty="0">
                <a:latin typeface="+mn-lt"/>
              </a:rPr>
              <a:t>info@timelistgroup.org| www.timelistgroup.org</a:t>
            </a:r>
          </a:p>
        </p:txBody>
      </p:sp>
    </p:spTree>
    <p:extLst>
      <p:ext uri="{BB962C8B-B14F-4D97-AF65-F5344CB8AC3E}">
        <p14:creationId xmlns:p14="http://schemas.microsoft.com/office/powerpoint/2010/main" val="128066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467900" y="624110"/>
            <a:ext cx="6589199" cy="74749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+mn-lt"/>
              </a:rPr>
              <a:t>TIMELIST GROUP,INC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2117918"/>
            <a:ext cx="7239000" cy="3063682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US" sz="2000" b="1" dirty="0">
                <a:solidFill>
                  <a:srgbClr val="00B0F0"/>
                </a:solidFill>
              </a:rPr>
              <a:t>501(c) (3) Non-profit Organization</a:t>
            </a:r>
          </a:p>
          <a:p>
            <a:pPr algn="ctr">
              <a:lnSpc>
                <a:spcPct val="90000"/>
              </a:lnSpc>
              <a:buNone/>
            </a:pPr>
            <a:r>
              <a:rPr lang="en-US" sz="2000" b="1" i="1" dirty="0">
                <a:solidFill>
                  <a:srgbClr val="00B0F0"/>
                </a:solidFill>
              </a:rPr>
              <a:t>- Highlights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000" b="1" dirty="0"/>
              <a:t>Jail/Prison Rehabilitation Program - Curriculum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000" b="1" dirty="0"/>
              <a:t>Supporting Integration of Released Inmates into the community – Housing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000" b="1" dirty="0"/>
              <a:t>Prevention and Intervention for Juveniles/Youth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000" b="1" dirty="0"/>
              <a:t>Workforce Program – Gardening Service</a:t>
            </a:r>
          </a:p>
          <a:p>
            <a:pPr marL="0" indent="0">
              <a:buNone/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  <a:buFontTx/>
              <a:buNone/>
            </a:pP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>
            <a:normAutofit/>
          </a:bodyPr>
          <a:lstStyle/>
          <a:p>
            <a:r>
              <a:rPr lang="en-US" sz="3200" b="1" dirty="0"/>
              <a:t>Mission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133600"/>
            <a:ext cx="8839200" cy="21336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800" b="1" dirty="0"/>
              <a:t>Serving families and communities </a:t>
            </a:r>
            <a:r>
              <a:rPr lang="en-US" sz="2800" b="1" dirty="0">
                <a:solidFill>
                  <a:srgbClr val="FF0000"/>
                </a:solidFill>
              </a:rPr>
              <a:t>impacted</a:t>
            </a:r>
            <a:r>
              <a:rPr lang="en-US" sz="2800" b="1" dirty="0"/>
              <a:t> by incarceration by providing pre and post release educational programs, reentry housing, mentoring and intervention services.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6589199" cy="671290"/>
          </a:xfrm>
        </p:spPr>
        <p:txBody>
          <a:bodyPr>
            <a:normAutofit/>
          </a:bodyPr>
          <a:lstStyle/>
          <a:p>
            <a:r>
              <a:rPr lang="en-US" sz="3200" b="1" dirty="0"/>
              <a:t>Timelist 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772400" cy="45720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000" dirty="0">
                <a:solidFill>
                  <a:schemeClr val="tx2"/>
                </a:solidFill>
              </a:rPr>
              <a:t>Originally Created and Founded in 2007 by Andre L. Wiley, former lifer prisoner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>
                <a:solidFill>
                  <a:schemeClr val="tx2"/>
                </a:solidFill>
              </a:rPr>
              <a:t>Developed Reformative Programs within the Prison System to Help Violent Criminals and Gang Members become ready to Re-enter Society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	</a:t>
            </a:r>
            <a:r>
              <a:rPr lang="en-US" sz="2000" b="1" dirty="0"/>
              <a:t>- </a:t>
            </a:r>
            <a:r>
              <a:rPr lang="en-US" sz="1800" b="1" dirty="0"/>
              <a:t>More than 600 Inmates benefited from these programs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800" b="1" dirty="0"/>
              <a:t>	- Reformed More than 48 life-timers and enabled their release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800" b="1" dirty="0"/>
              <a:t>	- Developed Timelist Intervention and Rehabilitation courses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800" b="1" dirty="0"/>
              <a:t>	- Proven Curriculum that reformed hardened prisoners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>
                <a:solidFill>
                  <a:schemeClr val="tx2"/>
                </a:solidFill>
              </a:rPr>
              <a:t>Founder’s Proven Record and Success of the Programs gives them the experience for Youth Intervention and Inmate Integration Programs</a:t>
            </a:r>
          </a:p>
          <a:p>
            <a:pPr marL="0" indent="0">
              <a:lnSpc>
                <a:spcPct val="90000"/>
              </a:lnSpc>
              <a:buNone/>
            </a:pP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4147895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+mn-lt"/>
              </a:rPr>
              <a:t>Received 501(c)(3) Status in 2013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43200" y="3124200"/>
            <a:ext cx="3352800" cy="3810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2300" dirty="0"/>
              <a:t> </a:t>
            </a:r>
            <a:r>
              <a:rPr lang="en-US" sz="2300" b="1" dirty="0">
                <a:solidFill>
                  <a:srgbClr val="FF0000"/>
                </a:solidFill>
              </a:rPr>
              <a:t>INCARCERATION</a:t>
            </a:r>
          </a:p>
        </p:txBody>
      </p:sp>
      <p:pic>
        <p:nvPicPr>
          <p:cNvPr id="56326" name="Picture 6" descr="C:\Documents and Settings\sbr\Local Settings\Temporary Internet Files\Content.IE5\O4YOS1IG\MP90040065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219200"/>
            <a:ext cx="3352800" cy="1828800"/>
          </a:xfrm>
          <a:prstGeom prst="rect">
            <a:avLst/>
          </a:prstGeom>
          <a:noFill/>
        </p:spPr>
      </p:pic>
      <p:grpSp>
        <p:nvGrpSpPr>
          <p:cNvPr id="37" name="Group 36"/>
          <p:cNvGrpSpPr/>
          <p:nvPr/>
        </p:nvGrpSpPr>
        <p:grpSpPr>
          <a:xfrm>
            <a:off x="647700" y="3733800"/>
            <a:ext cx="7543800" cy="2286000"/>
            <a:chOff x="228600" y="3810000"/>
            <a:chExt cx="7543800" cy="2286000"/>
          </a:xfrm>
        </p:grpSpPr>
        <p:sp>
          <p:nvSpPr>
            <p:cNvPr id="13" name="Rectangle 12"/>
            <p:cNvSpPr/>
            <p:nvPr/>
          </p:nvSpPr>
          <p:spPr>
            <a:xfrm>
              <a:off x="228600" y="5334000"/>
              <a:ext cx="2667000" cy="76200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4" name="Rectangle 3"/>
            <p:cNvSpPr txBox="1">
              <a:spLocks noChangeArrowheads="1"/>
            </p:cNvSpPr>
            <p:nvPr/>
          </p:nvSpPr>
          <p:spPr bwMode="auto">
            <a:xfrm>
              <a:off x="228600" y="5486400"/>
              <a:ext cx="2667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2300" b="1" i="0" u="none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AT-RISK YOUTH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105400" y="5334000"/>
              <a:ext cx="2667000" cy="76200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7" name="Rectangle 3"/>
            <p:cNvSpPr txBox="1">
              <a:spLocks noChangeArrowheads="1"/>
            </p:cNvSpPr>
            <p:nvPr/>
          </p:nvSpPr>
          <p:spPr bwMode="auto">
            <a:xfrm>
              <a:off x="5105400" y="5334000"/>
              <a:ext cx="2667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1" i="0" u="none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RELEASED</a:t>
              </a:r>
              <a:r>
                <a:rPr kumimoji="0" lang="en-US" sz="2300" b="1" i="0" u="none" strike="noStrike" kern="0" cap="none" spc="0" normalizeH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INMATES</a:t>
              </a:r>
              <a:endParaRPr kumimoji="0" lang="en-US" sz="23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Arc 20"/>
            <p:cNvSpPr/>
            <p:nvPr/>
          </p:nvSpPr>
          <p:spPr>
            <a:xfrm flipH="1">
              <a:off x="4800600" y="3810000"/>
              <a:ext cx="1066800" cy="1524000"/>
            </a:xfrm>
            <a:prstGeom prst="arc">
              <a:avLst>
                <a:gd name="adj1" fmla="val 16200000"/>
                <a:gd name="adj2" fmla="val 4285020"/>
              </a:avLst>
            </a:prstGeom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57200" y="3295091"/>
            <a:ext cx="2743200" cy="1962709"/>
            <a:chOff x="457200" y="3295091"/>
            <a:chExt cx="2743200" cy="1962709"/>
          </a:xfrm>
        </p:grpSpPr>
        <p:cxnSp>
          <p:nvCxnSpPr>
            <p:cNvPr id="26" name="Straight Arrow Connector 25"/>
            <p:cNvCxnSpPr/>
            <p:nvPr/>
          </p:nvCxnSpPr>
          <p:spPr>
            <a:xfrm flipV="1">
              <a:off x="1600200" y="3886200"/>
              <a:ext cx="1600200" cy="1371600"/>
            </a:xfrm>
            <a:prstGeom prst="straightConnector1">
              <a:avLst/>
            </a:prstGeom>
            <a:ln w="57150">
              <a:solidFill>
                <a:srgbClr val="92D05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2286000" y="4419600"/>
              <a:ext cx="228600" cy="2286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>
              <a:off x="2286000" y="4419599"/>
              <a:ext cx="228600" cy="2286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457200" y="3295091"/>
              <a:ext cx="2129749" cy="17851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INTERVENTION &amp;</a:t>
              </a:r>
            </a:p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MENTORING</a:t>
              </a:r>
            </a:p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PROGRAMS</a:t>
              </a:r>
            </a:p>
            <a:p>
              <a:pPr algn="ctr">
                <a:buFontTx/>
                <a:buChar char="-"/>
              </a:pPr>
              <a:r>
                <a:rPr lang="en-US" sz="1400" b="1" dirty="0">
                  <a:solidFill>
                    <a:srgbClr val="FF0000"/>
                  </a:solidFill>
                </a:rPr>
                <a:t>S.T.O.P.</a:t>
              </a:r>
            </a:p>
            <a:p>
              <a:pPr algn="ctr"/>
              <a:r>
                <a:rPr lang="en-US" sz="1400" b="1" dirty="0">
                  <a:solidFill>
                    <a:srgbClr val="FF0000"/>
                  </a:solidFill>
                </a:rPr>
                <a:t>- R.D.I.P</a:t>
              </a:r>
            </a:p>
            <a:p>
              <a:pPr algn="ctr">
                <a:buFontTx/>
                <a:buChar char="-"/>
              </a:pPr>
              <a:r>
                <a:rPr lang="en-US" sz="1400" b="1" dirty="0">
                  <a:solidFill>
                    <a:srgbClr val="FF0000"/>
                  </a:solidFill>
                </a:rPr>
                <a:t>G.R.P</a:t>
              </a:r>
            </a:p>
            <a:p>
              <a:pPr algn="ctr"/>
              <a:r>
                <a:rPr lang="en-US" sz="1400" b="1" dirty="0">
                  <a:solidFill>
                    <a:srgbClr val="FF0000"/>
                  </a:solidFill>
                </a:rPr>
                <a:t>- S.G.R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410200" y="3295091"/>
            <a:ext cx="3452232" cy="1962709"/>
            <a:chOff x="5410200" y="3295091"/>
            <a:chExt cx="3452232" cy="1962709"/>
          </a:xfrm>
        </p:grpSpPr>
        <p:sp>
          <p:nvSpPr>
            <p:cNvPr id="25" name="Arc 24"/>
            <p:cNvSpPr/>
            <p:nvPr/>
          </p:nvSpPr>
          <p:spPr>
            <a:xfrm flipV="1">
              <a:off x="5410200" y="3733800"/>
              <a:ext cx="1066800" cy="1524000"/>
            </a:xfrm>
            <a:prstGeom prst="arc">
              <a:avLst>
                <a:gd name="adj1" fmla="val 16200000"/>
                <a:gd name="adj2" fmla="val 4285020"/>
              </a:avLst>
            </a:prstGeom>
            <a:ln w="57150">
              <a:solidFill>
                <a:srgbClr val="92D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6324600" y="4419602"/>
              <a:ext cx="228600" cy="2286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6200000">
              <a:off x="6324600" y="4419601"/>
              <a:ext cx="228600" cy="2286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6438900" y="3295091"/>
              <a:ext cx="2423532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REHABILITATION &amp;</a:t>
              </a:r>
            </a:p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MENTORING</a:t>
              </a:r>
            </a:p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PROGRAMS</a:t>
              </a:r>
            </a:p>
            <a:p>
              <a:pPr algn="ctr">
                <a:buFontTx/>
                <a:buChar char="-"/>
              </a:pPr>
              <a:r>
                <a:rPr lang="en-US" sz="1400" b="1" dirty="0">
                  <a:solidFill>
                    <a:srgbClr val="FF0000"/>
                  </a:solidFill>
                </a:rPr>
                <a:t>S.E.R.I.O.U.S</a:t>
              </a:r>
            </a:p>
            <a:p>
              <a:pPr algn="ctr">
                <a:buFontTx/>
                <a:buChar char="-"/>
              </a:pPr>
              <a:r>
                <a:rPr lang="en-US" sz="1400" b="1" dirty="0">
                  <a:solidFill>
                    <a:srgbClr val="FF0000"/>
                  </a:solidFill>
                </a:rPr>
                <a:t>S.A.F.E</a:t>
              </a:r>
            </a:p>
            <a:p>
              <a:pPr algn="ctr">
                <a:buFontTx/>
                <a:buChar char="-"/>
              </a:pPr>
              <a:r>
                <a:rPr lang="en-US" sz="1400" b="1" dirty="0">
                  <a:solidFill>
                    <a:srgbClr val="FF0000"/>
                  </a:solidFill>
                </a:rPr>
                <a:t>- S.P.M.D</a:t>
              </a:r>
            </a:p>
            <a:p>
              <a:pPr algn="ctr"/>
              <a:r>
                <a:rPr lang="en-US" sz="1400" b="1" dirty="0">
                  <a:solidFill>
                    <a:srgbClr val="FF0000"/>
                  </a:solidFill>
                </a:rPr>
                <a:t>- Pahtway4home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+mn-lt"/>
              </a:rPr>
              <a:t>2013-16 Accomplishments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066800"/>
            <a:ext cx="8686800" cy="3810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sz="2400" b="1" dirty="0">
                <a:solidFill>
                  <a:srgbClr val="00B0F0"/>
                </a:solidFill>
              </a:rPr>
              <a:t>OUR ENGAGEMENT</a:t>
            </a:r>
          </a:p>
        </p:txBody>
      </p:sp>
      <p:pic>
        <p:nvPicPr>
          <p:cNvPr id="4" name="Picture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" b="1138"/>
          <a:stretch>
            <a:fillRect/>
          </a:stretch>
        </p:blipFill>
        <p:spPr bwMode="auto">
          <a:xfrm>
            <a:off x="304800" y="1570567"/>
            <a:ext cx="2743200" cy="2010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76200" y="3581400"/>
            <a:ext cx="3124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1200" b="1" dirty="0">
                <a:solidFill>
                  <a:srgbClr val="00B0F0"/>
                </a:solidFill>
              </a:rPr>
              <a:t>Timelist Presentation 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en-US" sz="1200" b="1" dirty="0">
                <a:solidFill>
                  <a:srgbClr val="FFC000"/>
                </a:solidFill>
              </a:rPr>
              <a:t>Parole Board of the State of California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971800" y="3581400"/>
            <a:ext cx="3124200" cy="845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1200" b="1" dirty="0">
                <a:solidFill>
                  <a:srgbClr val="00B0F0"/>
                </a:solidFill>
              </a:rPr>
              <a:t>Timelist  with </a:t>
            </a:r>
            <a:r>
              <a:rPr lang="en-US" sz="1200" b="1" dirty="0">
                <a:solidFill>
                  <a:srgbClr val="FFC000"/>
                </a:solidFill>
              </a:rPr>
              <a:t> San </a:t>
            </a:r>
            <a:r>
              <a:rPr lang="en-US" sz="1200" b="1" noProof="0" dirty="0">
                <a:solidFill>
                  <a:srgbClr val="FFC000"/>
                </a:solidFill>
              </a:rPr>
              <a:t>Jose BOS Dave </a:t>
            </a:r>
            <a:r>
              <a:rPr lang="en-US" sz="1200" b="1" noProof="0" dirty="0" err="1">
                <a:solidFill>
                  <a:srgbClr val="FFC000"/>
                </a:solidFill>
              </a:rPr>
              <a:t>Cortese</a:t>
            </a:r>
            <a:r>
              <a:rPr lang="en-US" sz="1200" b="1" noProof="0" dirty="0">
                <a:solidFill>
                  <a:srgbClr val="FFC000"/>
                </a:solidFill>
              </a:rPr>
              <a:t> and his wife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019800" y="1570568"/>
            <a:ext cx="3124200" cy="2391832"/>
            <a:chOff x="6019800" y="1570568"/>
            <a:chExt cx="3124200" cy="2391832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48400" y="1570568"/>
              <a:ext cx="2622847" cy="1962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3"/>
            <p:cNvSpPr txBox="1">
              <a:spLocks noChangeArrowheads="1"/>
            </p:cNvSpPr>
            <p:nvPr/>
          </p:nvSpPr>
          <p:spPr bwMode="auto">
            <a:xfrm>
              <a:off x="6019800" y="3581400"/>
              <a:ext cx="31242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lvl="0" indent="-342900" algn="ctr">
                <a:spcBef>
                  <a:spcPct val="20000"/>
                </a:spcBef>
              </a:pPr>
              <a:r>
                <a:rPr lang="en-US" sz="1200" b="1" dirty="0">
                  <a:solidFill>
                    <a:srgbClr val="00B0F0"/>
                  </a:solidFill>
                </a:rPr>
                <a:t>Timelist Team with</a:t>
              </a:r>
            </a:p>
            <a:p>
              <a:pPr marL="342900" lvl="0" indent="-342900" algn="ctr">
                <a:spcBef>
                  <a:spcPct val="20000"/>
                </a:spcBef>
              </a:pPr>
              <a:r>
                <a:rPr lang="en-US" sz="1200" b="1" dirty="0">
                  <a:solidFill>
                    <a:srgbClr val="FFC000"/>
                  </a:solidFill>
                </a:rPr>
                <a:t>Union City Mayor and Police Chief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258170" y="4078215"/>
            <a:ext cx="8686800" cy="2170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OTHER ENGAGEMENTS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>
                <a:latin typeface="+mn-lt"/>
              </a:rPr>
              <a:t>Patricia Abedesco (Union City Programs Manager), </a:t>
            </a:r>
            <a:r>
              <a:rPr lang="en-US" sz="1600" dirty="0" err="1">
                <a:latin typeface="+mn-lt"/>
              </a:rPr>
              <a:t>Darl</a:t>
            </a:r>
            <a:r>
              <a:rPr lang="en-US" sz="1600" dirty="0">
                <a:latin typeface="+mn-lt"/>
              </a:rPr>
              <a:t> Michael (UC Outreach Worker) and Pastor Jerome Brown has helped us to acquire the space to start our program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>
                <a:latin typeface="+mn-lt"/>
              </a:rPr>
              <a:t>Have received clients through Eduard Quinones, June Antonio (Alameda County Probation Officers) for juveniles that are on probation and Michelle Keller for Adult clients </a:t>
            </a:r>
            <a:endParaRPr lang="en-US" sz="1600" b="1" dirty="0">
              <a:latin typeface="+mn-lt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375" y="1612900"/>
            <a:ext cx="2635649" cy="1968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+mn-lt"/>
              </a:rPr>
              <a:t>2016-2017 Accomplishments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51372" y="1447800"/>
            <a:ext cx="8227503" cy="49228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>
                <a:solidFill>
                  <a:schemeClr val="tx1"/>
                </a:solidFill>
              </a:rPr>
              <a:t>Partnerships and Collaborations</a:t>
            </a:r>
            <a:r>
              <a:rPr lang="en-US" sz="2400" dirty="0">
                <a:solidFill>
                  <a:schemeClr val="tx1"/>
                </a:solidFill>
              </a:rPr>
              <a:t>: </a:t>
            </a:r>
          </a:p>
          <a:p>
            <a:r>
              <a:rPr lang="en-US" sz="2000" b="1" dirty="0">
                <a:solidFill>
                  <a:srgbClr val="00B0F0"/>
                </a:solidFill>
              </a:rPr>
              <a:t>Roots Community Health Center, Oakland</a:t>
            </a:r>
          </a:p>
          <a:p>
            <a:r>
              <a:rPr lang="en-US" sz="2000" b="1" dirty="0" err="1">
                <a:solidFill>
                  <a:srgbClr val="00B0F0"/>
                </a:solidFill>
              </a:rPr>
              <a:t>Onlone</a:t>
            </a:r>
            <a:r>
              <a:rPr lang="en-US" sz="2000" b="1" dirty="0">
                <a:solidFill>
                  <a:srgbClr val="00B0F0"/>
                </a:solidFill>
              </a:rPr>
              <a:t> College One-Stop Program, Newark</a:t>
            </a:r>
          </a:p>
          <a:p>
            <a:r>
              <a:rPr lang="en-US" sz="2000" b="1" dirty="0">
                <a:solidFill>
                  <a:srgbClr val="00B0F0"/>
                </a:solidFill>
              </a:rPr>
              <a:t>New Haven Adult School Union City</a:t>
            </a:r>
          </a:p>
          <a:p>
            <a:r>
              <a:rPr lang="en-US" sz="2000" b="1" dirty="0">
                <a:solidFill>
                  <a:srgbClr val="00B0F0"/>
                </a:solidFill>
              </a:rPr>
              <a:t>Root &amp; Rebound, Oakland</a:t>
            </a:r>
          </a:p>
          <a:p>
            <a:r>
              <a:rPr lang="en-US" sz="2000" b="1" dirty="0">
                <a:solidFill>
                  <a:srgbClr val="00B0F0"/>
                </a:solidFill>
              </a:rPr>
              <a:t>Ten Toes In, LA</a:t>
            </a:r>
          </a:p>
          <a:p>
            <a:r>
              <a:rPr lang="en-US" sz="2000" b="1" dirty="0">
                <a:solidFill>
                  <a:srgbClr val="00B0F0"/>
                </a:solidFill>
              </a:rPr>
              <a:t>Pathway4home reentry housing facility, LA</a:t>
            </a:r>
          </a:p>
          <a:p>
            <a:r>
              <a:rPr lang="en-US" sz="2000" b="1" dirty="0">
                <a:solidFill>
                  <a:srgbClr val="00B0F0"/>
                </a:solidFill>
              </a:rPr>
              <a:t>Member of Blue Ribbon Commission, City of LA</a:t>
            </a:r>
          </a:p>
          <a:p>
            <a:r>
              <a:rPr lang="en-US" sz="2000" b="1" dirty="0">
                <a:solidFill>
                  <a:srgbClr val="00B0F0"/>
                </a:solidFill>
              </a:rPr>
              <a:t>South Bay One Stop – Inglewood CA</a:t>
            </a:r>
          </a:p>
          <a:p>
            <a:endParaRPr lang="en-US" sz="24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477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+mn-lt"/>
              </a:rPr>
              <a:t>Curriculum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11398"/>
            <a:ext cx="7772400" cy="4978205"/>
          </a:xfrm>
        </p:spPr>
        <p:txBody>
          <a:bodyPr>
            <a:normAutofit lnSpcReduction="10000"/>
          </a:bodyPr>
          <a:lstStyle/>
          <a:p>
            <a:r>
              <a:rPr lang="en-US" sz="2000" b="1" dirty="0"/>
              <a:t>S.T.O.P. </a:t>
            </a:r>
            <a:r>
              <a:rPr lang="en-US" sz="2000" dirty="0"/>
              <a:t>(Straight Talk On Point)</a:t>
            </a:r>
          </a:p>
          <a:p>
            <a:r>
              <a:rPr lang="en-US" sz="2000" b="1" dirty="0"/>
              <a:t>G.R.P. </a:t>
            </a:r>
            <a:r>
              <a:rPr lang="en-US" sz="1800" dirty="0"/>
              <a:t>(Gang Rehabilitation and Prevention)</a:t>
            </a:r>
          </a:p>
          <a:p>
            <a:r>
              <a:rPr lang="en-US" sz="2000" b="1" dirty="0"/>
              <a:t>S.G.R. </a:t>
            </a:r>
            <a:r>
              <a:rPr lang="en-US" sz="1800" dirty="0"/>
              <a:t>(Nine Steps to Street Gang Recovery)</a:t>
            </a:r>
          </a:p>
          <a:p>
            <a:r>
              <a:rPr lang="en-US" sz="1800" dirty="0"/>
              <a:t>Anger Management &amp; Conflict Resolution</a:t>
            </a:r>
          </a:p>
          <a:p>
            <a:r>
              <a:rPr lang="en-US" sz="1800" dirty="0"/>
              <a:t>Substance Abuse Intervention &amp; Prevention</a:t>
            </a:r>
          </a:p>
          <a:p>
            <a:r>
              <a:rPr lang="en-US" sz="1800" b="1" dirty="0"/>
              <a:t>R.D.I.P. </a:t>
            </a:r>
            <a:r>
              <a:rPr lang="en-US" sz="1800" dirty="0"/>
              <a:t>(Resume Development and Interview Preparation)</a:t>
            </a:r>
            <a:endParaRPr lang="en-US" sz="1400" dirty="0"/>
          </a:p>
          <a:p>
            <a:r>
              <a:rPr lang="en-US" sz="2000" b="1" dirty="0"/>
              <a:t>S.A.F.E. </a:t>
            </a:r>
            <a:r>
              <a:rPr lang="en-US" sz="1800" dirty="0"/>
              <a:t>(Staying Out of Prison, Addressing Addiction, Family in Crisis, Earning a Legitimate Livelihood)</a:t>
            </a:r>
          </a:p>
          <a:p>
            <a:r>
              <a:rPr lang="en-US" sz="1800" b="1" dirty="0"/>
              <a:t>G.R.P. </a:t>
            </a:r>
            <a:r>
              <a:rPr lang="en-US" sz="1800" dirty="0"/>
              <a:t>(Gang Rehabilitation and Prevention)</a:t>
            </a:r>
          </a:p>
          <a:p>
            <a:r>
              <a:rPr lang="en-US" sz="1800" b="1" dirty="0"/>
              <a:t>Cisco Networking Academy (Housing Program ONLY)</a:t>
            </a:r>
          </a:p>
          <a:p>
            <a:r>
              <a:rPr lang="en-US" sz="2000" b="1" dirty="0"/>
              <a:t>S.P.M.D. </a:t>
            </a:r>
            <a:r>
              <a:rPr lang="en-US" sz="1800" dirty="0"/>
              <a:t>(Street and Prison Mindset Detoxification)</a:t>
            </a:r>
          </a:p>
          <a:p>
            <a:r>
              <a:rPr lang="en-US" sz="2000" b="1" dirty="0"/>
              <a:t>Re-entry:  </a:t>
            </a:r>
            <a:r>
              <a:rPr lang="en-US" sz="2000" dirty="0"/>
              <a:t>Resources</a:t>
            </a:r>
            <a:r>
              <a:rPr lang="en-US" sz="2000" b="1" dirty="0"/>
              <a:t> </a:t>
            </a:r>
            <a:r>
              <a:rPr lang="en-US" sz="2000" dirty="0"/>
              <a:t>for Parolees and Ex-Offenders</a:t>
            </a:r>
          </a:p>
          <a:p>
            <a:r>
              <a:rPr lang="en-US" sz="2000" b="1" dirty="0"/>
              <a:t>Pathway4home, Plenitude</a:t>
            </a:r>
            <a:r>
              <a:rPr lang="en-US" sz="2000" dirty="0"/>
              <a:t>: </a:t>
            </a:r>
            <a:r>
              <a:rPr lang="en-US" b="1" dirty="0"/>
              <a:t>(Housing Program ONLY)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41A6AC-1CEE-42C5-996D-0044E0EA4C40}"/>
              </a:ext>
            </a:extLst>
          </p:cNvPr>
          <p:cNvSpPr txBox="1"/>
          <p:nvPr/>
        </p:nvSpPr>
        <p:spPr>
          <a:xfrm>
            <a:off x="3962400" y="787162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/>
              <a:t>At: CDCR Institutions: Avenal, VSP, CMC-West, DVI, CCC and others</a:t>
            </a:r>
          </a:p>
        </p:txBody>
      </p:sp>
    </p:spTree>
    <p:extLst>
      <p:ext uri="{BB962C8B-B14F-4D97-AF65-F5344CB8AC3E}">
        <p14:creationId xmlns:p14="http://schemas.microsoft.com/office/powerpoint/2010/main" val="4147895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6589199" cy="1280890"/>
          </a:xfrm>
        </p:spPr>
        <p:txBody>
          <a:bodyPr/>
          <a:lstStyle/>
          <a:p>
            <a:r>
              <a:rPr lang="en-US" sz="3200" b="1" dirty="0">
                <a:latin typeface="+mn-lt"/>
              </a:rPr>
              <a:t>Location</a:t>
            </a:r>
            <a:br>
              <a:rPr lang="en-US" dirty="0"/>
            </a:br>
            <a:r>
              <a:rPr lang="en-US" sz="2000" dirty="0"/>
              <a:t>Los Angeles, SF Bay Area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67305" y="1786557"/>
            <a:ext cx="2805252" cy="2432538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0C19D62-D23E-42A3-8C74-BB2EFF5B584C}"/>
              </a:ext>
            </a:extLst>
          </p:cNvPr>
          <p:cNvSpPr txBox="1"/>
          <p:nvPr/>
        </p:nvSpPr>
        <p:spPr>
          <a:xfrm>
            <a:off x="1412631" y="4644345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latin typeface="+mn-lt"/>
              </a:rPr>
              <a:t>Pathway4home -</a:t>
            </a:r>
            <a:r>
              <a:rPr lang="en-US" sz="1600" i="1" dirty="0">
                <a:latin typeface="+mn-lt"/>
              </a:rPr>
              <a:t> Housing Facility, LA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C45FB3-7A26-4DDE-812C-EA38E205C9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81699" y="1842902"/>
            <a:ext cx="2805253" cy="23198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4D088DC-4801-4813-BB33-3E2E36DC8A70}"/>
              </a:ext>
            </a:extLst>
          </p:cNvPr>
          <p:cNvSpPr txBox="1"/>
          <p:nvPr/>
        </p:nvSpPr>
        <p:spPr>
          <a:xfrm>
            <a:off x="4724399" y="4644345"/>
            <a:ext cx="23198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latin typeface="+mn-lt"/>
              </a:rPr>
              <a:t>Plenitude Independence -</a:t>
            </a:r>
            <a:r>
              <a:rPr lang="en-US" sz="1600" i="1" dirty="0">
                <a:latin typeface="+mn-lt"/>
              </a:rPr>
              <a:t> Residential Treatment Facility, LA</a:t>
            </a:r>
          </a:p>
        </p:txBody>
      </p:sp>
    </p:spTree>
    <p:extLst>
      <p:ext uri="{BB962C8B-B14F-4D97-AF65-F5344CB8AC3E}">
        <p14:creationId xmlns:p14="http://schemas.microsoft.com/office/powerpoint/2010/main" val="3190856031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Wisp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12160</TotalTime>
  <Words>694</Words>
  <Application>Microsoft Office PowerPoint</Application>
  <PresentationFormat>On-screen Show (4:3)</PresentationFormat>
  <Paragraphs>131</Paragraphs>
  <Slides>14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Century Gothic</vt:lpstr>
      <vt:lpstr>Wingdings 3</vt:lpstr>
      <vt:lpstr>1_Custom Design</vt:lpstr>
      <vt:lpstr>Custom Design</vt:lpstr>
      <vt:lpstr>Wisp</vt:lpstr>
      <vt:lpstr>PowerPoint Presentation</vt:lpstr>
      <vt:lpstr>TIMELIST GROUP,INC</vt:lpstr>
      <vt:lpstr>Mission</vt:lpstr>
      <vt:lpstr>Timelist Background</vt:lpstr>
      <vt:lpstr>Received 501(c)(3) Status in 2013 </vt:lpstr>
      <vt:lpstr>2013-16 Accomplishments</vt:lpstr>
      <vt:lpstr>2016-2017 Accomplishments</vt:lpstr>
      <vt:lpstr>Curriculum</vt:lpstr>
      <vt:lpstr>Location Los Angeles, SF Bay Area</vt:lpstr>
      <vt:lpstr>Investing in People</vt:lpstr>
      <vt:lpstr>Direct Services</vt:lpstr>
      <vt:lpstr>Founders</vt:lpstr>
      <vt:lpstr>Change is Real</vt:lpstr>
      <vt:lpstr>Our 2018 Goals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sbr</dc:creator>
  <cp:lastModifiedBy>Yusef-Andre Wiley</cp:lastModifiedBy>
  <cp:revision>180</cp:revision>
  <dcterms:created xsi:type="dcterms:W3CDTF">2007-01-21T19:27:02Z</dcterms:created>
  <dcterms:modified xsi:type="dcterms:W3CDTF">2018-06-07T11:56:39Z</dcterms:modified>
</cp:coreProperties>
</file>