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4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1" autoAdjust="0"/>
  </p:normalViewPr>
  <p:slideViewPr>
    <p:cSldViewPr>
      <p:cViewPr varScale="1">
        <p:scale>
          <a:sx n="56" d="100"/>
          <a:sy n="56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69DC-93A5-4CB2-A2CE-3CD1E917228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CFAAC-8FDE-4CED-B3AF-45293A37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Grew</a:t>
            </a:r>
            <a:r>
              <a:rPr lang="en-US" baseline="0" dirty="0" smtClean="0"/>
              <a:t> up in rural Washington </a:t>
            </a:r>
            <a:r>
              <a:rPr lang="en-US" baseline="0" dirty="0" smtClean="0"/>
              <a:t>State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Sister adopted from India</a:t>
            </a:r>
            <a:endParaRPr lang="en-US" baseline="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Homeschooled until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Community college for high </a:t>
            </a:r>
            <a:r>
              <a:rPr lang="en-US" baseline="0" dirty="0" smtClean="0"/>
              <a:t>school – worked hard to get the highest grades possible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Read as many books on the SAT as I could get at my local library and took as many practice tests as I could find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Did theater and worked tutoring elementary students and coordinating activities at community college</a:t>
            </a:r>
            <a:endParaRPr lang="en-US" baseline="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Worked retail before going to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Financial aid – so important!!!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Worked part time throughout college to pay for books, plane tickets home, etc.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 smtClean="0"/>
              <a:t>grant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Internships</a:t>
            </a:r>
            <a:r>
              <a:rPr lang="en-US" baseline="0" dirty="0" smtClean="0"/>
              <a:t> (American Bar Association, Brookings Institution, Charles Group, Commodities Futures Trading Commission)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Felt overwhelmed </a:t>
            </a:r>
            <a:r>
              <a:rPr lang="en-US" baseline="0" dirty="0" smtClean="0"/>
              <a:t>and out of </a:t>
            </a:r>
            <a:r>
              <a:rPr lang="en-US" baseline="0" dirty="0" smtClean="0"/>
              <a:t>place sometimes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LSAT – took about</a:t>
            </a:r>
            <a:r>
              <a:rPr lang="en-US" baseline="0" dirty="0" smtClean="0"/>
              <a:t> 50 practice tests, studied really hard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GPA – again, got the best grades I could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Studying (first year matters most for corporate law jobs)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</a:t>
            </a:r>
            <a:r>
              <a:rPr lang="en-US" baseline="0" dirty="0" smtClean="0"/>
              <a:t> debt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Finding the right environment can be really hard, especially if you did not grow up in a family with a lot of corporate experience,</a:t>
            </a:r>
            <a:r>
              <a:rPr lang="en-US" baseline="0" dirty="0" smtClean="0"/>
              <a:t> but it’s worth it in any job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firm I worked at in Orange County, I was not taken seriously and so wasn’t given opportunities.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 get cool clients, too! Rachel Zoe, Antoine Fuqua, Most Interesting Man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4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used to work a lot more, I moved to a boutique where</a:t>
            </a:r>
            <a:r>
              <a:rPr lang="en-US" baseline="0" dirty="0" smtClean="0"/>
              <a:t> I can generally work pretty reasonable hours and still get paid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Hand out sample contract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Consideration is payment of something or agreement to give something up in exchange for what’s being contracted 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</a:t>
            </a:r>
            <a:r>
              <a:rPr lang="en-US" smtClean="0"/>
              <a:t>negotiation exercise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CFAAC-8FDE-4CED-B3AF-45293A373B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5BC2-9AB5-4E52-9420-3E58A2F1619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1B16-1DB0-4CCA-9E78-972B521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Jennifer Gaudette</a:t>
            </a:r>
          </a:p>
          <a:p>
            <a:pPr algn="ctr"/>
            <a:r>
              <a:rPr lang="en-US" sz="3600" b="1" dirty="0" smtClean="0"/>
              <a:t>Corporate Law </a:t>
            </a:r>
            <a:r>
              <a:rPr lang="en-US" sz="3600" b="1" dirty="0" smtClean="0"/>
              <a:t>Attorney at Eisner, PC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24" y="1752600"/>
            <a:ext cx="3913151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7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a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contract should include all terms of agreement between the parties to the contract</a:t>
            </a:r>
          </a:p>
          <a:p>
            <a:r>
              <a:rPr lang="en-US" dirty="0" smtClean="0"/>
              <a:t>Contracts must have “consideration” to be enforceable</a:t>
            </a:r>
          </a:p>
          <a:p>
            <a:r>
              <a:rPr lang="en-US" dirty="0" smtClean="0"/>
              <a:t>Things to think about:</a:t>
            </a:r>
          </a:p>
          <a:p>
            <a:pPr lvl="1"/>
            <a:r>
              <a:rPr lang="en-US" dirty="0" smtClean="0"/>
              <a:t>What is unclear? If a judge reviewed this contract, what would he think it said?</a:t>
            </a:r>
          </a:p>
          <a:p>
            <a:pPr lvl="1"/>
            <a:r>
              <a:rPr lang="en-US" dirty="0" smtClean="0"/>
              <a:t>How could things go wrong? How can you address that in the contract?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9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find out what the other side cares about most in the negotiation</a:t>
            </a:r>
          </a:p>
          <a:p>
            <a:r>
              <a:rPr lang="en-US" dirty="0" smtClean="0"/>
              <a:t>Consider what you’re willing to give up and what you really want</a:t>
            </a:r>
          </a:p>
          <a:p>
            <a:r>
              <a:rPr lang="en-US" dirty="0" smtClean="0"/>
              <a:t>Research what is “market” (i.e., are these standard terms for this kind of deal?)</a:t>
            </a:r>
          </a:p>
          <a:p>
            <a:r>
              <a:rPr lang="en-US" dirty="0" smtClean="0"/>
              <a:t>Think about why your side/argument makes sense and why it works out well for </a:t>
            </a:r>
            <a:r>
              <a:rPr lang="en-US" smtClean="0"/>
              <a:t>both 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0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01600"/>
            <a:ext cx="8229600" cy="1143000"/>
          </a:xfrm>
        </p:spPr>
        <p:txBody>
          <a:bodyPr/>
          <a:lstStyle/>
          <a:p>
            <a:r>
              <a:rPr lang="en-US" dirty="0" smtClean="0"/>
              <a:t>Hometown: Lynden, WA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635023" cy="240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1533"/>
            <a:ext cx="3635023" cy="23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095339"/>
            <a:ext cx="4514850" cy="34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Undergrad: Dartmouth College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2" y="1334088"/>
            <a:ext cx="3816775" cy="50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10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20270"/>
            <a:ext cx="3810000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18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School: Columbia University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1" y="1447800"/>
            <a:ext cx="4224867" cy="23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6" y="4119911"/>
            <a:ext cx="4313815" cy="24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0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Three main corporate law groups:</a:t>
            </a:r>
          </a:p>
          <a:p>
            <a:pPr lvl="1"/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Securities Law (IPOs, public offerings, etc.)</a:t>
            </a:r>
          </a:p>
          <a:p>
            <a:pPr lvl="1"/>
            <a:r>
              <a:rPr lang="en-US" dirty="0" smtClean="0"/>
              <a:t>Mergers &amp; Acquisitions</a:t>
            </a:r>
          </a:p>
          <a:p>
            <a:r>
              <a:rPr lang="en-US" dirty="0" smtClean="0"/>
              <a:t>General corporate work:</a:t>
            </a:r>
          </a:p>
          <a:p>
            <a:pPr lvl="1"/>
            <a:r>
              <a:rPr lang="en-US" dirty="0" smtClean="0"/>
              <a:t>Advise executives of companies</a:t>
            </a:r>
          </a:p>
          <a:p>
            <a:pPr lvl="1"/>
            <a:r>
              <a:rPr lang="en-US" dirty="0" smtClean="0"/>
              <a:t>Corporate governance documents</a:t>
            </a:r>
          </a:p>
          <a:p>
            <a:pPr lvl="1"/>
            <a:r>
              <a:rPr lang="en-US" dirty="0" smtClean="0"/>
              <a:t>Negotiate investments</a:t>
            </a:r>
          </a:p>
          <a:p>
            <a:pPr lvl="1"/>
            <a:r>
              <a:rPr lang="en-US" dirty="0" smtClean="0"/>
              <a:t>Draft employment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3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Corporate Law,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Keys to success:</a:t>
            </a:r>
          </a:p>
          <a:p>
            <a:pPr lvl="1"/>
            <a:r>
              <a:rPr lang="en-US" sz="2200" dirty="0" smtClean="0"/>
              <a:t>Attention to detail</a:t>
            </a:r>
          </a:p>
          <a:p>
            <a:pPr lvl="1"/>
            <a:r>
              <a:rPr lang="en-US" sz="2200" dirty="0" smtClean="0"/>
              <a:t>Thinking about how things connect</a:t>
            </a:r>
          </a:p>
          <a:p>
            <a:pPr lvl="1"/>
            <a:r>
              <a:rPr lang="en-US" sz="2200" dirty="0" smtClean="0"/>
              <a:t>Clear writing</a:t>
            </a:r>
          </a:p>
          <a:p>
            <a:pPr lvl="1"/>
            <a:r>
              <a:rPr lang="en-US" sz="2200" dirty="0" smtClean="0"/>
              <a:t>Responsiveness</a:t>
            </a:r>
          </a:p>
          <a:p>
            <a:pPr lvl="1"/>
            <a:r>
              <a:rPr lang="en-US" sz="2200" dirty="0" smtClean="0"/>
              <a:t>Positive attitude</a:t>
            </a:r>
          </a:p>
          <a:p>
            <a:pPr lvl="1"/>
            <a:r>
              <a:rPr lang="en-US" sz="2200" dirty="0" smtClean="0"/>
              <a:t>**Finding an environment you can thrive in**</a:t>
            </a:r>
          </a:p>
          <a:p>
            <a:r>
              <a:rPr lang="en-US" sz="2200" dirty="0" smtClean="0"/>
              <a:t>Worst parts</a:t>
            </a:r>
          </a:p>
          <a:p>
            <a:pPr lvl="1"/>
            <a:r>
              <a:rPr lang="en-US" sz="2200" dirty="0" smtClean="0"/>
              <a:t>Anxiety</a:t>
            </a:r>
          </a:p>
          <a:p>
            <a:pPr lvl="1"/>
            <a:r>
              <a:rPr lang="en-US" sz="2200" dirty="0" smtClean="0"/>
              <a:t>Always having to respond to emails/calls</a:t>
            </a:r>
          </a:p>
          <a:p>
            <a:pPr lvl="1"/>
            <a:r>
              <a:rPr lang="en-US" sz="2200" dirty="0" smtClean="0"/>
              <a:t>Long hours, usually working by yourself</a:t>
            </a:r>
          </a:p>
          <a:p>
            <a:r>
              <a:rPr lang="en-US" sz="2200" dirty="0" smtClean="0"/>
              <a:t>Best parts</a:t>
            </a:r>
          </a:p>
          <a:p>
            <a:pPr lvl="1"/>
            <a:r>
              <a:rPr lang="en-US" sz="2200" dirty="0" smtClean="0"/>
              <a:t>Learn about how businesses work, how to talk to executives, etc.</a:t>
            </a:r>
          </a:p>
          <a:p>
            <a:pPr lvl="1"/>
            <a:r>
              <a:rPr lang="en-US" sz="2200" dirty="0" smtClean="0"/>
              <a:t>Get to counsel business owners, help them through problems</a:t>
            </a:r>
          </a:p>
          <a:p>
            <a:pPr lvl="1"/>
            <a:r>
              <a:rPr lang="en-US" sz="2200" dirty="0" smtClean="0"/>
              <a:t>Salary (at the top 100 law firms, first year associates start at $190K</a:t>
            </a:r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4314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Multiple practice groups:</a:t>
            </a:r>
          </a:p>
          <a:p>
            <a:pPr lvl="1"/>
            <a:r>
              <a:rPr lang="en-US" dirty="0" smtClean="0"/>
              <a:t>Corporate law</a:t>
            </a:r>
          </a:p>
          <a:p>
            <a:pPr lvl="1"/>
            <a:r>
              <a:rPr lang="en-US" dirty="0" smtClean="0"/>
              <a:t>Litigation</a:t>
            </a:r>
          </a:p>
          <a:p>
            <a:pPr lvl="1"/>
            <a:r>
              <a:rPr lang="en-US" dirty="0" smtClean="0"/>
              <a:t>Real estate</a:t>
            </a:r>
          </a:p>
          <a:p>
            <a:pPr lvl="1"/>
            <a:r>
              <a:rPr lang="en-US" dirty="0" smtClean="0"/>
              <a:t>Entertainment</a:t>
            </a:r>
          </a:p>
          <a:p>
            <a:r>
              <a:rPr lang="en-US" dirty="0" smtClean="0"/>
              <a:t>About 30 attorneys and partners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3" y="381000"/>
            <a:ext cx="302895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72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Day as a Corporate Lawyer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6:30am 	Wake up, respond to work emails, drink coffee</a:t>
            </a:r>
          </a:p>
          <a:p>
            <a:pPr marL="0" indent="0">
              <a:buNone/>
            </a:pPr>
            <a:r>
              <a:rPr lang="en-US" sz="2400" dirty="0" smtClean="0"/>
              <a:t>7:15am  	Work out</a:t>
            </a:r>
          </a:p>
          <a:p>
            <a:pPr marL="0" indent="0">
              <a:buNone/>
            </a:pPr>
            <a:r>
              <a:rPr lang="en-US" sz="2400" dirty="0" smtClean="0"/>
              <a:t>9am 		Drive to work</a:t>
            </a:r>
          </a:p>
          <a:p>
            <a:pPr marL="0" indent="0">
              <a:buNone/>
            </a:pPr>
            <a:r>
              <a:rPr lang="en-US" sz="2400" dirty="0" smtClean="0"/>
              <a:t>9:30am 	Revise purchase agreement received from seller’s 		lawyers (our client is buying a real estate fund); 			summarize main issued; respond to emails from 		partners and clients throughout</a:t>
            </a:r>
          </a:p>
          <a:p>
            <a:pPr marL="0" indent="0">
              <a:buNone/>
            </a:pPr>
            <a:r>
              <a:rPr lang="en-US" sz="2400" dirty="0" smtClean="0"/>
              <a:t>11:30am	Revise employment agreement drafted by junior 		associate</a:t>
            </a:r>
          </a:p>
          <a:p>
            <a:pPr marL="0" indent="0">
              <a:buNone/>
            </a:pPr>
            <a:r>
              <a:rPr lang="en-US" sz="2400" dirty="0" smtClean="0"/>
              <a:t>11:45am	Take call from client asking about what they’re 			allowed to do under their loan agreement without 		lender consent</a:t>
            </a:r>
          </a:p>
          <a:p>
            <a:pPr marL="0" indent="0">
              <a:buNone/>
            </a:pPr>
            <a:r>
              <a:rPr lang="en-US" sz="2400" dirty="0" smtClean="0"/>
              <a:t>11:50am	Get back to revising employment agreement</a:t>
            </a:r>
          </a:p>
          <a:p>
            <a:pPr marL="0" indent="0">
              <a:buNone/>
            </a:pPr>
            <a:r>
              <a:rPr lang="en-US" sz="2400" dirty="0" smtClean="0"/>
              <a:t>1pm 		Eat lunch at my desk while scrolling Instagram</a:t>
            </a:r>
          </a:p>
          <a:p>
            <a:pPr marL="0" indent="0">
              <a:buNone/>
            </a:pPr>
            <a:r>
              <a:rPr lang="en-US" sz="2400" dirty="0" smtClean="0"/>
              <a:t>1:15pm		Send comments to junior associate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041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Day as a Corporate Lawyer,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1:30pm 	Conference call with lawyers for sellers of real 			estate fund; discuss the main issues I summarized 		earlier and why our client has issues</a:t>
            </a:r>
          </a:p>
          <a:p>
            <a:pPr marL="0" indent="0">
              <a:buNone/>
            </a:pPr>
            <a:r>
              <a:rPr lang="en-US" sz="2400" dirty="0" smtClean="0"/>
              <a:t>2:30pm		Discuss with senior partner how to negotiate a few 		points from the call</a:t>
            </a:r>
          </a:p>
          <a:p>
            <a:pPr marL="0" indent="0">
              <a:buNone/>
            </a:pPr>
            <a:r>
              <a:rPr lang="en-US" sz="2400" dirty="0" smtClean="0"/>
              <a:t>3pm 		Respond to emails from clients, partners, other 			associates that piled up during the conference call</a:t>
            </a:r>
          </a:p>
          <a:p>
            <a:pPr marL="0" indent="0">
              <a:buNone/>
            </a:pPr>
            <a:r>
              <a:rPr lang="en-US" sz="2400" dirty="0" smtClean="0"/>
              <a:t>4pm		Draft term sheet for client’s convertible note round 		raising money for their business</a:t>
            </a:r>
          </a:p>
          <a:p>
            <a:pPr marL="0" indent="0">
              <a:buNone/>
            </a:pPr>
            <a:r>
              <a:rPr lang="en-US" sz="2400" dirty="0" smtClean="0"/>
              <a:t>4:30pm		Call client who is raising money to run through 			some questions I have for them about their plans</a:t>
            </a:r>
          </a:p>
          <a:p>
            <a:pPr marL="0" indent="0">
              <a:buNone/>
            </a:pPr>
            <a:r>
              <a:rPr lang="en-US" sz="2400" dirty="0" smtClean="0"/>
              <a:t>5pm		Get back to drafting term sheet</a:t>
            </a:r>
          </a:p>
          <a:p>
            <a:pPr marL="0" indent="0">
              <a:buNone/>
            </a:pPr>
            <a:r>
              <a:rPr lang="en-US" sz="2400" dirty="0" smtClean="0"/>
              <a:t>6:15pm		Send out term sheet and ask client to review; 			respond to emails and review short documents</a:t>
            </a:r>
          </a:p>
          <a:p>
            <a:pPr marL="0" indent="0">
              <a:buNone/>
            </a:pPr>
            <a:r>
              <a:rPr lang="en-US" sz="2400" dirty="0" smtClean="0"/>
              <a:t>6:45pm		Drive home; make dinner; watch TV / read / play with 		my dog; respond to the occasional emails that I get till I 		go to bed at 10pm</a:t>
            </a:r>
          </a:p>
        </p:txBody>
      </p:sp>
    </p:spTree>
    <p:extLst>
      <p:ext uri="{BB962C8B-B14F-4D97-AF65-F5344CB8AC3E}">
        <p14:creationId xmlns:p14="http://schemas.microsoft.com/office/powerpoint/2010/main" val="4508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601</Words>
  <Application>Microsoft Office PowerPoint</Application>
  <PresentationFormat>On-screen Show (4:3)</PresentationFormat>
  <Paragraphs>101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Hometown: Lynden, WA</vt:lpstr>
      <vt:lpstr>Undergrad: Dartmouth College</vt:lpstr>
      <vt:lpstr>Law School: Columbia University</vt:lpstr>
      <vt:lpstr>Corporate Law</vt:lpstr>
      <vt:lpstr>Corporate Law, cont.</vt:lpstr>
      <vt:lpstr>PowerPoint Presentation</vt:lpstr>
      <vt:lpstr>Sample Day as a Corporate Lawyer</vt:lpstr>
      <vt:lpstr>Sample Day as a Corporate Lawyer, cont.</vt:lpstr>
      <vt:lpstr>Revising a Contract</vt:lpstr>
      <vt:lpstr>Negotiating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Gaudette</dc:creator>
  <cp:lastModifiedBy>Jennifer Gaudette</cp:lastModifiedBy>
  <cp:revision>13</cp:revision>
  <dcterms:created xsi:type="dcterms:W3CDTF">2018-12-13T03:47:38Z</dcterms:created>
  <dcterms:modified xsi:type="dcterms:W3CDTF">2018-12-14T06:12:25Z</dcterms:modified>
</cp:coreProperties>
</file>