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3"/>
  </p:notesMasterIdLst>
  <p:sldIdLst>
    <p:sldId id="256" r:id="rId2"/>
    <p:sldId id="372" r:id="rId3"/>
    <p:sldId id="378" r:id="rId4"/>
    <p:sldId id="381" r:id="rId5"/>
    <p:sldId id="377" r:id="rId6"/>
    <p:sldId id="380" r:id="rId7"/>
    <p:sldId id="379" r:id="rId8"/>
    <p:sldId id="376" r:id="rId9"/>
    <p:sldId id="393" r:id="rId10"/>
    <p:sldId id="387" r:id="rId11"/>
    <p:sldId id="392" r:id="rId12"/>
    <p:sldId id="394" r:id="rId13"/>
    <p:sldId id="395" r:id="rId14"/>
    <p:sldId id="388" r:id="rId15"/>
    <p:sldId id="389" r:id="rId16"/>
    <p:sldId id="390" r:id="rId17"/>
    <p:sldId id="391" r:id="rId18"/>
    <p:sldId id="344" r:id="rId19"/>
    <p:sldId id="371" r:id="rId20"/>
    <p:sldId id="374" r:id="rId21"/>
    <p:sldId id="375" r:id="rId22"/>
    <p:sldId id="373" r:id="rId23"/>
    <p:sldId id="382" r:id="rId24"/>
    <p:sldId id="363" r:id="rId25"/>
    <p:sldId id="364" r:id="rId26"/>
    <p:sldId id="365" r:id="rId27"/>
    <p:sldId id="366" r:id="rId28"/>
    <p:sldId id="367" r:id="rId29"/>
    <p:sldId id="368" r:id="rId30"/>
    <p:sldId id="369" r:id="rId31"/>
    <p:sldId id="370" r:id="rId32"/>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1pPr>
    <a:lvl2pPr marL="0" marR="0" indent="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2pPr>
    <a:lvl3pPr marL="0" marR="0" indent="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3pPr>
    <a:lvl4pPr marL="0" marR="0" indent="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4pPr>
    <a:lvl5pPr marL="0" marR="0" indent="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5pPr>
    <a:lvl6pPr marL="0" marR="0" indent="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6pPr>
    <a:lvl7pPr marL="0" marR="0" indent="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7pPr>
    <a:lvl8pPr marL="0" marR="0" indent="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8pPr>
    <a:lvl9pPr marL="0" marR="0" indent="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2D4C8"/>
    <a:srgbClr val="FF5D00"/>
    <a:srgbClr val="0150A5"/>
    <a:srgbClr val="F1F2F3"/>
    <a:srgbClr val="000000"/>
    <a:srgbClr val="04B1F5"/>
    <a:srgbClr val="A6A6A6"/>
    <a:srgbClr val="00ADEF"/>
    <a:srgbClr val="B0B3B1"/>
    <a:srgbClr val="12D4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8F44A2F1-9E1F-4B54-A3A2-5F16C0AD49E2}" styleName="">
    <a:tblBg/>
    <a:wholeTbl>
      <a:tcTxStyle b="on" i="on">
        <a:font>
          <a:latin typeface="Helvetica"/>
          <a:ea typeface="Helvetica"/>
          <a:cs typeface="Helvetica"/>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D2E8"/>
          </a:solidFill>
        </a:fill>
      </a:tcStyle>
    </a:wholeTbl>
    <a:band2H>
      <a:tcTxStyle/>
      <a:tcStyle>
        <a:tcBdr/>
        <a:fill>
          <a:solidFill>
            <a:srgbClr val="E6EAF4"/>
          </a:solidFill>
        </a:fill>
      </a:tcStyle>
    </a:band2H>
    <a:firstCol>
      <a:tcTxStyle b="on" i="on">
        <a:font>
          <a:latin typeface="Helvetica"/>
          <a:ea typeface="Helvetica"/>
          <a:cs typeface="Helvetica"/>
        </a:font>
        <a:srgbClr val="FFFFFF"/>
      </a:tcTxStyle>
      <a:tcStyle>
        <a:tcBdr>
          <a:left>
            <a:ln w="12700" cap="flat">
              <a:solidFill>
                <a:srgbClr val="FFFFFF"/>
              </a:solidFill>
              <a:prstDash val="solid"/>
              <a:bevel/>
            </a:ln>
          </a:left>
          <a:right>
            <a:ln w="381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firstCol>
    <a:lastRow>
      <a:tcTxStyle b="on" i="on">
        <a:font>
          <a:latin typeface="Helvetica"/>
          <a:ea typeface="Helvetica"/>
          <a:cs typeface="Helvetica"/>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lastRow>
    <a:firstRow>
      <a:tcTxStyle b="on" i="on">
        <a:font>
          <a:latin typeface="Helvetica"/>
          <a:ea typeface="Helvetica"/>
          <a:cs typeface="Helvetica"/>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firstRow>
  </a:tblStyle>
  <a:tblStyle styleId="{C7B018BB-80A7-4F77-B60F-C8B233D01FF8}" styleName="">
    <a:tblBg/>
    <a:wholeTbl>
      <a:tcTxStyle>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5AC831"/>
          </a:solidFill>
        </a:fill>
      </a:tcStyle>
    </a:firstCol>
    <a:lastRow>
      <a:tcTxStyle>
        <a:fontRef idx="minor">
          <a:srgbClr val="000000"/>
        </a:fontRef>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lastRow>
    <a:firstRow>
      <a:tcTxStyle b="on">
        <a:font>
          <a:latin typeface="Helvetica"/>
          <a:ea typeface="Helvetica"/>
          <a:cs typeface="Helvetica"/>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solidFill>
        </a:fill>
      </a:tcStyle>
    </a:firstRow>
  </a:tblStyle>
  <a:tblStyle styleId="{EEE7283C-3CF3-47DC-8721-378D4A62B228}" styleName="">
    <a:tblBg/>
    <a:wholeTbl>
      <a:tcTxStyle>
        <a:fontRef idx="minor">
          <a:srgbClr val="000000"/>
        </a:fontRef>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E6E4D7"/>
          </a:solidFill>
        </a:fill>
      </a:tcStyle>
    </a:wholeTbl>
    <a:band2H>
      <a:tcTxStyle/>
      <a:tcStyle>
        <a:tcBdr/>
        <a:fill>
          <a:solidFill>
            <a:srgbClr val="C3C2C2"/>
          </a:solidFill>
        </a:fill>
      </a:tcStyle>
    </a:band2H>
    <a:firstCol>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09C99"/>
          </a:solidFill>
        </a:fill>
      </a:tcStyle>
    </a:firstCol>
    <a:la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lastRow>
    <a:firstRow>
      <a:tcTxStyle b="on">
        <a:font>
          <a:latin typeface="Helvetica"/>
          <a:ea typeface="Helvetica"/>
          <a:cs typeface="Helvetica"/>
        </a:font>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97764E"/>
          </a:solidFill>
        </a:fill>
      </a:tcStyle>
    </a:firstRow>
  </a:tblStyle>
  <a:tblStyle styleId="{CF821DB8-F4EB-4A41-A1BA-3FCAFE7338EE}" styleName="">
    <a:tblBg/>
    <a:wholeTbl>
      <a:tcTxStyle>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EBEBEB"/>
          </a:solidFill>
        </a:fill>
      </a:tcStyle>
    </a:wholeTbl>
    <a:band2H>
      <a:tcTxStyle/>
      <a:tcStyle>
        <a:tcBdr/>
        <a:fill>
          <a:solidFill>
            <a:srgbClr val="DCE5E6"/>
          </a:solidFill>
        </a:fill>
      </a:tcStyle>
    </a:band2H>
    <a:firstCol>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Col>
    <a:la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lastRow>
    <a:firstRow>
      <a:tcTxStyle b="on">
        <a:font>
          <a:latin typeface="Helvetica"/>
          <a:ea typeface="Helvetica"/>
          <a:cs typeface="Helvetica"/>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5E7790"/>
          </a:solidFill>
        </a:fill>
      </a:tcStyle>
    </a:firstRow>
  </a:tblStyle>
  <a:tblStyle styleId="{33BA23B1-9221-436E-865A-0063620EA4FD}" styleName="">
    <a:tblBg/>
    <a:wholeTbl>
      <a:tcTxStyle>
        <a:fontRef idx="minor">
          <a:srgbClr val="000000"/>
        </a:fontRef>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0D1D2"/>
          </a:solidFill>
        </a:fill>
      </a:tcStyle>
    </a:wholeTbl>
    <a:band2H>
      <a:tcTxStyle/>
      <a:tcStyle>
        <a:tcBdr/>
        <a:fill>
          <a:solidFill>
            <a:srgbClr val="DEDEDF"/>
          </a:solidFill>
        </a:fill>
      </a:tcStyle>
    </a:band2H>
    <a:firstCol>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761"/>
          </a:solidFill>
        </a:fill>
      </a:tcStyle>
    </a:firstCol>
    <a:la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09398"/>
          </a:solidFill>
        </a:fill>
      </a:tcStyle>
    </a:lastRow>
    <a:firstRow>
      <a:tcTxStyle b="on">
        <a:font>
          <a:latin typeface="Helvetica"/>
          <a:ea typeface="Helvetica"/>
          <a:cs typeface="Helvetic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67C85"/>
          </a:solidFill>
        </a:fill>
      </a:tcStyle>
    </a:firstRow>
  </a:tblStyle>
  <a:tblStyle styleId="{2708684C-4D16-4618-839F-0558EEFCDFE6}" styleName="">
    <a:tblBg/>
    <a:wholeTbl>
      <a:tcTxStyle>
        <a:fontRef idx="minor">
          <a:srgbClr val="000000"/>
        </a:fontRef>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a:font>
          <a:latin typeface="Helvetica"/>
          <a:ea typeface="Helvetica"/>
          <a:cs typeface="Helvetica"/>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a:font>
          <a:latin typeface="Helvetica"/>
          <a:ea typeface="Helvetica"/>
          <a:cs typeface="Helvetica"/>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4C3C2611-4C71-4FC5-86AE-919BDF0F9419}" styleName="">
    <a:tblBg/>
    <a:wholeTbl>
      <a:tcTxStyle>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398CCE"/>
          </a:solidFill>
        </a:fill>
      </a:tcStyle>
    </a:firstCol>
    <a:lastRow>
      <a:tcTxStyle>
        <a:fontRef idx="minor">
          <a:srgbClr val="000000"/>
        </a:fontRef>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a:font>
          <a:latin typeface="Helvetica"/>
          <a:ea typeface="Helvetica"/>
          <a:cs typeface="Helvetica"/>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74"/>
    <p:restoredTop sz="78369"/>
  </p:normalViewPr>
  <p:slideViewPr>
    <p:cSldViewPr snapToGrid="0" snapToObjects="1">
      <p:cViewPr>
        <p:scale>
          <a:sx n="36" d="100"/>
          <a:sy n="36" d="100"/>
        </p:scale>
        <p:origin x="2256" y="120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5" name="Shape 115"/>
          <p:cNvSpPr>
            <a:spLocks noGrp="1" noRot="1" noChangeAspect="1"/>
          </p:cNvSpPr>
          <p:nvPr>
            <p:ph type="sldImg"/>
          </p:nvPr>
        </p:nvSpPr>
        <p:spPr>
          <a:xfrm>
            <a:off x="1143000" y="685800"/>
            <a:ext cx="4572000" cy="3429000"/>
          </a:xfrm>
          <a:prstGeom prst="rect">
            <a:avLst/>
          </a:prstGeom>
        </p:spPr>
        <p:txBody>
          <a:bodyPr/>
          <a:lstStyle/>
          <a:p>
            <a:endParaRPr/>
          </a:p>
        </p:txBody>
      </p:sp>
      <p:sp>
        <p:nvSpPr>
          <p:cNvPr id="116" name="Shape 116"/>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defRPr sz="2200">
        <a:latin typeface="Lucida Grande"/>
        <a:ea typeface="Lucida Grande"/>
        <a:cs typeface="Lucida Grande"/>
        <a:sym typeface="Lucida Grande"/>
      </a:defRPr>
    </a:lvl1pPr>
    <a:lvl2pPr indent="228600" defTabSz="457200" latinLnBrk="0">
      <a:defRPr sz="2200">
        <a:latin typeface="Lucida Grande"/>
        <a:ea typeface="Lucida Grande"/>
        <a:cs typeface="Lucida Grande"/>
        <a:sym typeface="Lucida Grande"/>
      </a:defRPr>
    </a:lvl2pPr>
    <a:lvl3pPr indent="457200" defTabSz="457200" latinLnBrk="0">
      <a:defRPr sz="2200">
        <a:latin typeface="Lucida Grande"/>
        <a:ea typeface="Lucida Grande"/>
        <a:cs typeface="Lucida Grande"/>
        <a:sym typeface="Lucida Grande"/>
      </a:defRPr>
    </a:lvl3pPr>
    <a:lvl4pPr indent="685800" defTabSz="457200" latinLnBrk="0">
      <a:defRPr sz="2200">
        <a:latin typeface="Lucida Grande"/>
        <a:ea typeface="Lucida Grande"/>
        <a:cs typeface="Lucida Grande"/>
        <a:sym typeface="Lucida Grande"/>
      </a:defRPr>
    </a:lvl4pPr>
    <a:lvl5pPr indent="914400" defTabSz="457200" latinLnBrk="0">
      <a:defRPr sz="2200">
        <a:latin typeface="Lucida Grande"/>
        <a:ea typeface="Lucida Grande"/>
        <a:cs typeface="Lucida Grande"/>
        <a:sym typeface="Lucida Grande"/>
      </a:defRPr>
    </a:lvl5pPr>
    <a:lvl6pPr indent="1143000" defTabSz="457200" latinLnBrk="0">
      <a:defRPr sz="2200">
        <a:latin typeface="Lucida Grande"/>
        <a:ea typeface="Lucida Grande"/>
        <a:cs typeface="Lucida Grande"/>
        <a:sym typeface="Lucida Grande"/>
      </a:defRPr>
    </a:lvl6pPr>
    <a:lvl7pPr indent="1371600" defTabSz="457200" latinLnBrk="0">
      <a:defRPr sz="2200">
        <a:latin typeface="Lucida Grande"/>
        <a:ea typeface="Lucida Grande"/>
        <a:cs typeface="Lucida Grande"/>
        <a:sym typeface="Lucida Grande"/>
      </a:defRPr>
    </a:lvl7pPr>
    <a:lvl8pPr indent="1600200" defTabSz="457200" latinLnBrk="0">
      <a:defRPr sz="2200">
        <a:latin typeface="Lucida Grande"/>
        <a:ea typeface="Lucida Grande"/>
        <a:cs typeface="Lucida Grande"/>
        <a:sym typeface="Lucida Grande"/>
      </a:defRPr>
    </a:lvl8pPr>
    <a:lvl9pPr indent="1828800" defTabSz="457200" latinLnBrk="0">
      <a:defRPr sz="2200">
        <a:latin typeface="Lucida Grande"/>
        <a:ea typeface="Lucida Grande"/>
        <a:cs typeface="Lucida Grande"/>
        <a:sym typeface="Lucida Grand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408047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400" dirty="0">
                <a:latin typeface="+mj-lt"/>
              </a:rPr>
              <a:t>The second most powerful statement you can make in your life is “I don’t feel like it, or that doesn’t feel right to me.” The way you feel about a person, a place, a thing, an event…anything is ALWAYS more important than what you THINK about it. Your brain is a computer program with one primary job…keep you alive. When we were cavemen, it served us well and kept our species alive. Now, we don’t have those threats…there’s not a saber tooth tiger around the corner waiting to devour you. Your brain does not like what is unknown or unfamiliar to you and it will check EVERY SINGLE BOX about why you shouldn't do something if it is new. Your heart will definitely tug at you and guide you and your brain/thoughts will constantly battle it. </a:t>
            </a:r>
          </a:p>
          <a:p>
            <a:r>
              <a:rPr lang="en-US" sz="1400" dirty="0">
                <a:latin typeface="+mj-lt"/>
              </a:rPr>
              <a:t>Girl going down into a basement. </a:t>
            </a:r>
          </a:p>
          <a:p>
            <a:r>
              <a:rPr lang="en-US" sz="1400" dirty="0">
                <a:latin typeface="+mj-lt"/>
              </a:rPr>
              <a:t>How to get in touch with how you feel? Take a breath, slow down for just a few moments. There’s a saying, “those who don’t go within, go without.” </a:t>
            </a:r>
          </a:p>
          <a:p>
            <a:pPr marL="0" marR="0" lvl="0" indent="0" algn="l" defTabSz="457200" eaLnBrk="1" fontAlgn="auto" latinLnBrk="0" hangingPunct="1">
              <a:lnSpc>
                <a:spcPct val="100000"/>
              </a:lnSpc>
              <a:spcBef>
                <a:spcPts val="0"/>
              </a:spcBef>
              <a:spcAft>
                <a:spcPts val="0"/>
              </a:spcAft>
              <a:buClrTx/>
              <a:buSzTx/>
              <a:buFontTx/>
              <a:buNone/>
              <a:tabLst/>
              <a:defRPr/>
            </a:pPr>
            <a:r>
              <a:rPr lang="en-US" sz="1400" dirty="0">
                <a:latin typeface="+mj-lt"/>
              </a:rPr>
              <a:t>Listen with the ear behind the ear, see with the eye behind the eye and feel with the heart behind </a:t>
            </a:r>
            <a:r>
              <a:rPr lang="en-US" sz="1400" dirty="0">
                <a:latin typeface="+mj-lt"/>
                <a:cs typeface="Lucida Grande"/>
                <a:sym typeface="Lucida Grande"/>
              </a:rPr>
              <a:t>the heart. </a:t>
            </a:r>
          </a:p>
          <a:p>
            <a:pPr marL="0" marR="0" lvl="0" indent="0" algn="l" defTabSz="457200" eaLnBrk="1" fontAlgn="auto" latinLnBrk="0" hangingPunct="1">
              <a:lnSpc>
                <a:spcPct val="100000"/>
              </a:lnSpc>
              <a:spcBef>
                <a:spcPts val="0"/>
              </a:spcBef>
              <a:spcAft>
                <a:spcPts val="0"/>
              </a:spcAft>
              <a:buClrTx/>
              <a:buSzTx/>
              <a:buFontTx/>
              <a:buNone/>
              <a:tabLst/>
              <a:defRPr/>
            </a:pPr>
            <a:r>
              <a:rPr lang="en-US" sz="1400" dirty="0">
                <a:latin typeface="+mj-lt"/>
                <a:ea typeface="Lucida Grande"/>
                <a:cs typeface="Lucida Grande"/>
                <a:sym typeface="Lucida Grande"/>
              </a:rPr>
              <a:t>Ask yourself when making a decision, “Does this come natural to me? Does this feel authentic and genuine to me? Do you feel at home engaging with this person, activity or being in this place?” </a:t>
            </a:r>
          </a:p>
          <a:p>
            <a:endParaRPr lang="en-US" sz="1400" dirty="0">
              <a:latin typeface="+mj-lt"/>
            </a:endParaRPr>
          </a:p>
        </p:txBody>
      </p:sp>
    </p:spTree>
    <p:extLst>
      <p:ext uri="{BB962C8B-B14F-4D97-AF65-F5344CB8AC3E}">
        <p14:creationId xmlns:p14="http://schemas.microsoft.com/office/powerpoint/2010/main" val="2737706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defRPr sz="7500">
                <a:latin typeface="Avenir Black"/>
                <a:ea typeface="Avenir Black"/>
                <a:cs typeface="Avenir Black"/>
                <a:sym typeface="Avenir Black"/>
              </a:defRPr>
            </a:pPr>
            <a:r>
              <a:rPr lang="en-US" sz="1400" dirty="0">
                <a:latin typeface="+mj-lt"/>
              </a:rPr>
              <a:t>Your thoughts are a mental unit of energy. Very very powerful energy. “What you think about, you bring about.” </a:t>
            </a:r>
            <a:r>
              <a:rPr lang="en-US" sz="1400" dirty="0">
                <a:latin typeface="+mj-lt"/>
                <a:ea typeface="Avenir Black"/>
                <a:cs typeface="Avenir Black"/>
                <a:sym typeface="Avenir Black"/>
              </a:rPr>
              <a:t>Let your thoughts make you strong.</a:t>
            </a:r>
          </a:p>
          <a:p>
            <a:pPr algn="l">
              <a:defRPr sz="7500">
                <a:latin typeface="Avenir Black"/>
                <a:ea typeface="Avenir Black"/>
                <a:cs typeface="Avenir Black"/>
                <a:sym typeface="Avenir Black"/>
              </a:defRPr>
            </a:pPr>
            <a:r>
              <a:rPr lang="en-US" sz="1400" dirty="0">
                <a:latin typeface="+mj-lt"/>
                <a:ea typeface="Avenir Black"/>
                <a:cs typeface="Avenir Black"/>
                <a:sym typeface="Avenir Black"/>
              </a:rPr>
              <a:t>Create thoughts that empower you not disempower. Neutrality and love.</a:t>
            </a:r>
          </a:p>
          <a:p>
            <a:pPr algn="l">
              <a:defRPr sz="7500">
                <a:latin typeface="Avenir Black"/>
                <a:ea typeface="Avenir Black"/>
                <a:cs typeface="Avenir Black"/>
                <a:sym typeface="Avenir Black"/>
              </a:defRPr>
            </a:pPr>
            <a:r>
              <a:rPr lang="en-US" sz="1400" dirty="0">
                <a:latin typeface="+mj-lt"/>
                <a:ea typeface="Avenir Black"/>
                <a:cs typeface="Avenir Black"/>
                <a:sym typeface="Avenir Black"/>
              </a:rPr>
              <a:t>Your mind is receptive…think of a row boat, think of a sailboat, think of a yacht, think of a cruise ship. </a:t>
            </a:r>
          </a:p>
          <a:p>
            <a:pPr algn="l">
              <a:defRPr sz="7500">
                <a:latin typeface="Avenir Black"/>
                <a:ea typeface="Avenir Black"/>
                <a:cs typeface="Avenir Black"/>
                <a:sym typeface="Avenir Black"/>
              </a:defRPr>
            </a:pPr>
            <a:r>
              <a:rPr lang="en-US" sz="1400" dirty="0">
                <a:latin typeface="+mj-lt"/>
                <a:ea typeface="Avenir Black"/>
                <a:cs typeface="Avenir Black"/>
                <a:sym typeface="Avenir Black"/>
              </a:rPr>
              <a:t>You CAN change your mind. </a:t>
            </a:r>
          </a:p>
          <a:p>
            <a:pPr algn="l">
              <a:defRPr sz="7500">
                <a:latin typeface="Avenir Black"/>
                <a:ea typeface="Avenir Black"/>
                <a:cs typeface="Avenir Black"/>
                <a:sym typeface="Avenir Black"/>
              </a:defRPr>
            </a:pPr>
            <a:r>
              <a:rPr lang="en-US" sz="1400" dirty="0">
                <a:latin typeface="+mj-lt"/>
                <a:ea typeface="Avenir Black"/>
                <a:cs typeface="Avenir Black"/>
                <a:sym typeface="Avenir Black"/>
              </a:rPr>
              <a:t>What you think about expands.</a:t>
            </a:r>
          </a:p>
          <a:p>
            <a:pPr algn="l">
              <a:defRPr sz="7500">
                <a:latin typeface="Avenir Black"/>
                <a:ea typeface="Avenir Black"/>
                <a:cs typeface="Avenir Black"/>
                <a:sym typeface="Avenir Black"/>
              </a:defRPr>
            </a:pPr>
            <a:r>
              <a:rPr lang="en-US" sz="1400" dirty="0">
                <a:latin typeface="+mj-lt"/>
                <a:ea typeface="Avenir Black"/>
                <a:cs typeface="Avenir Black"/>
                <a:sym typeface="Avenir Black"/>
              </a:rPr>
              <a:t>Change your thoughts change your life. </a:t>
            </a:r>
          </a:p>
          <a:p>
            <a:r>
              <a:rPr lang="en-US" sz="1400" dirty="0">
                <a:latin typeface="+mj-lt"/>
                <a:ea typeface="Avenir Black"/>
                <a:cs typeface="Avenir Black"/>
                <a:sym typeface="Avenir Black"/>
              </a:rPr>
              <a:t>Freedom of speech comes second. You cannot speak anything that you don’t think first. </a:t>
            </a:r>
            <a:r>
              <a:rPr lang="en-US" sz="1400" dirty="0">
                <a:latin typeface="+mj-lt"/>
                <a:ea typeface="Lucida Grande"/>
                <a:cs typeface="Lucida Grande"/>
                <a:sym typeface="Lucida Grande"/>
              </a:rPr>
              <a:t>What you think about yourself is so much for important than what other people think about you. </a:t>
            </a:r>
          </a:p>
          <a:p>
            <a:r>
              <a:rPr lang="en-US" sz="1400" dirty="0">
                <a:latin typeface="+mj-lt"/>
                <a:ea typeface="Lucida Grande"/>
                <a:cs typeface="Lucida Grande"/>
                <a:sym typeface="Lucida Grande"/>
              </a:rPr>
              <a:t>Take a piece of paper a write something hurtful or mean or rude that someone has said to you. Now fold it up. I am going to try to give it to you, don’t accept it. Now, the person holding it is the one stuck with it. What’s more important than that is the person holding this piece of paper feels exactly like what is written on this paper. The way they get rid of this feeling is to drop the paper.  </a:t>
            </a:r>
          </a:p>
          <a:p>
            <a:r>
              <a:rPr lang="en-US" sz="1400" dirty="0">
                <a:latin typeface="+mj-lt"/>
                <a:ea typeface="Lucida Grande"/>
                <a:cs typeface="Lucida Grande"/>
                <a:sym typeface="Lucida Grande"/>
              </a:rPr>
              <a:t>Write who you really are on a piece of paper, fold it up and carry it in your pocket…write as many times as you can. </a:t>
            </a:r>
          </a:p>
          <a:p>
            <a:pPr algn="l">
              <a:defRPr sz="7500">
                <a:latin typeface="Avenir Black"/>
                <a:ea typeface="Avenir Black"/>
                <a:cs typeface="Avenir Black"/>
                <a:sym typeface="Avenir Black"/>
              </a:defRPr>
            </a:pPr>
            <a:endParaRPr lang="en-US" sz="1400" dirty="0">
              <a:latin typeface="+mj-lt"/>
              <a:sym typeface="Lucida Grande"/>
            </a:endParaRPr>
          </a:p>
        </p:txBody>
      </p:sp>
    </p:spTree>
    <p:extLst>
      <p:ext uri="{BB962C8B-B14F-4D97-AF65-F5344CB8AC3E}">
        <p14:creationId xmlns:p14="http://schemas.microsoft.com/office/powerpoint/2010/main" val="42624632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defRPr sz="7500">
                <a:latin typeface="Avenir Black"/>
                <a:ea typeface="Avenir Black"/>
                <a:cs typeface="Avenir Black"/>
                <a:sym typeface="Avenir Black"/>
              </a:defRPr>
            </a:pPr>
            <a:endParaRPr lang="en-US" sz="1400" dirty="0">
              <a:latin typeface="+mj-lt"/>
              <a:sym typeface="Lucida Grande"/>
            </a:endParaRPr>
          </a:p>
        </p:txBody>
      </p:sp>
    </p:spTree>
    <p:extLst>
      <p:ext uri="{BB962C8B-B14F-4D97-AF65-F5344CB8AC3E}">
        <p14:creationId xmlns:p14="http://schemas.microsoft.com/office/powerpoint/2010/main" val="6249518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l">
              <a:defRPr sz="7500">
                <a:latin typeface="Avenir Black"/>
                <a:ea typeface="Avenir Black"/>
                <a:cs typeface="Avenir Black"/>
                <a:sym typeface="Avenir Black"/>
              </a:defRPr>
            </a:pPr>
            <a:endParaRPr lang="en-US" sz="1400" dirty="0">
              <a:latin typeface="+mj-lt"/>
              <a:sym typeface="Lucida Grande"/>
            </a:endParaRPr>
          </a:p>
        </p:txBody>
      </p:sp>
    </p:spTree>
    <p:extLst>
      <p:ext uri="{BB962C8B-B14F-4D97-AF65-F5344CB8AC3E}">
        <p14:creationId xmlns:p14="http://schemas.microsoft.com/office/powerpoint/2010/main" val="12054815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dirty="0">
              <a:latin typeface="+mj-lt"/>
            </a:endParaRPr>
          </a:p>
        </p:txBody>
      </p:sp>
    </p:spTree>
    <p:extLst>
      <p:ext uri="{BB962C8B-B14F-4D97-AF65-F5344CB8AC3E}">
        <p14:creationId xmlns:p14="http://schemas.microsoft.com/office/powerpoint/2010/main" val="18436362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600" dirty="0">
                <a:latin typeface="+mj-lt"/>
              </a:rPr>
              <a:t>Heard the saying, “seeing is believing?” It’s not true. Know that in life, what you believe you will experience is exactly what you will experience. </a:t>
            </a:r>
          </a:p>
        </p:txBody>
      </p:sp>
    </p:spTree>
    <p:extLst>
      <p:ext uri="{BB962C8B-B14F-4D97-AF65-F5344CB8AC3E}">
        <p14:creationId xmlns:p14="http://schemas.microsoft.com/office/powerpoint/2010/main" val="608594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600" dirty="0">
                <a:latin typeface="+mj-lt"/>
              </a:rPr>
              <a:t>We are not human doings We are human beings </a:t>
            </a:r>
          </a:p>
          <a:p>
            <a:r>
              <a:rPr lang="en-US" sz="1600" dirty="0">
                <a:latin typeface="+mj-lt"/>
              </a:rPr>
              <a:t>When we’re little kiddos, people ask us, ”what do you want to BE?” Then it starts to change, or twisted into, “What do you want to DO, or worse…what are you going to DO?” This question feels kind of panicky…like, I </a:t>
            </a:r>
            <a:r>
              <a:rPr lang="en-US" sz="1600" dirty="0" err="1">
                <a:latin typeface="+mj-lt"/>
              </a:rPr>
              <a:t>dunno</a:t>
            </a:r>
            <a:r>
              <a:rPr lang="en-US" sz="1600" dirty="0">
                <a:latin typeface="+mj-lt"/>
              </a:rPr>
              <a:t>, and then stress begins to enter our consciousness…everyone else is doing something…ack, now I must DO something? </a:t>
            </a:r>
          </a:p>
          <a:p>
            <a:r>
              <a:rPr lang="en-US" sz="1600" dirty="0">
                <a:latin typeface="+mj-lt"/>
              </a:rPr>
              <a:t>Focus on who you want to be, not what you want to do. When you focus on who you want to be, what you do unfolds from that. </a:t>
            </a:r>
          </a:p>
        </p:txBody>
      </p:sp>
    </p:spTree>
    <p:extLst>
      <p:ext uri="{BB962C8B-B14F-4D97-AF65-F5344CB8AC3E}">
        <p14:creationId xmlns:p14="http://schemas.microsoft.com/office/powerpoint/2010/main" val="31811689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600" dirty="0">
                <a:latin typeface="+mj-lt"/>
              </a:rPr>
              <a:t>We are not human doings We are human beings </a:t>
            </a:r>
          </a:p>
          <a:p>
            <a:r>
              <a:rPr lang="en-US" sz="1600" dirty="0">
                <a:latin typeface="+mj-lt"/>
              </a:rPr>
              <a:t>When we’re little kiddos, people ask us, ”what do you want to BE?” Then it starts to change, or twisted into, “What do you want to DO, or worse…what are you going to DO?” This question feels kind of panicky…like, I </a:t>
            </a:r>
            <a:r>
              <a:rPr lang="en-US" sz="1600" dirty="0" err="1">
                <a:latin typeface="+mj-lt"/>
              </a:rPr>
              <a:t>dunno</a:t>
            </a:r>
            <a:r>
              <a:rPr lang="en-US" sz="1600" dirty="0">
                <a:latin typeface="+mj-lt"/>
              </a:rPr>
              <a:t>, and then stress begins to enter our consciousness…everyone else is doing something…ack, now I must DO something? </a:t>
            </a:r>
          </a:p>
          <a:p>
            <a:r>
              <a:rPr lang="en-US" sz="1600" dirty="0">
                <a:latin typeface="+mj-lt"/>
              </a:rPr>
              <a:t>Focus on who you want to be, not what you want to do. When you focus on who you want to be, what you do unfolds from that. </a:t>
            </a:r>
          </a:p>
        </p:txBody>
      </p:sp>
    </p:spTree>
    <p:extLst>
      <p:ext uri="{BB962C8B-B14F-4D97-AF65-F5344CB8AC3E}">
        <p14:creationId xmlns:p14="http://schemas.microsoft.com/office/powerpoint/2010/main" val="34947735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2000 year old teaching.</a:t>
            </a:r>
          </a:p>
          <a:p>
            <a:r>
              <a:rPr lang="en-US" dirty="0"/>
              <a:t>Having an open mind means opening a mind means finding with ourselves to get rid of complaining and blaming. It’s the victim state of consciousness. Being offended is also being a victim – if you become offended by what people say, do and </a:t>
            </a:r>
          </a:p>
          <a:p>
            <a:r>
              <a:rPr lang="en-US" dirty="0"/>
              <a:t>I’m never looking to be offended. Anything that people do or say, you respond with, “that’s an interesting perspective. That’s different.”  </a:t>
            </a:r>
          </a:p>
        </p:txBody>
      </p:sp>
    </p:spTree>
    <p:extLst>
      <p:ext uri="{BB962C8B-B14F-4D97-AF65-F5344CB8AC3E}">
        <p14:creationId xmlns:p14="http://schemas.microsoft.com/office/powerpoint/2010/main" val="16205047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Open vs close.</a:t>
            </a:r>
          </a:p>
          <a:p>
            <a:r>
              <a:rPr lang="en-US" dirty="0"/>
              <a:t>Energy flowing </a:t>
            </a:r>
          </a:p>
          <a:p>
            <a:r>
              <a:rPr lang="en-US" dirty="0"/>
              <a:t>Don’t close – you give up joy and happiness   </a:t>
            </a:r>
          </a:p>
          <a:p>
            <a:r>
              <a:rPr lang="en-US" dirty="0"/>
              <a:t>Acceptance and surrender. Do NOT let the outside world close me. Spiritual work. </a:t>
            </a:r>
          </a:p>
          <a:p>
            <a:r>
              <a:rPr lang="en-US" dirty="0"/>
              <a:t>Learn how NOT to close. Also known as triggering. Don’t let outside people or circumstances trigger you.</a:t>
            </a:r>
          </a:p>
          <a:p>
            <a:r>
              <a:rPr lang="en-US" dirty="0"/>
              <a:t>Don’t let your mind trigger you and then close you. Learn to accept honor accept and appreciate the experiences that unfold in front of you. Let the energy flow and be open. Practice not closing – the light in you will shine all the time, just like the blinds in your house. If you close the blinds, you block the light. </a:t>
            </a:r>
          </a:p>
        </p:txBody>
      </p:sp>
    </p:spTree>
    <p:extLst>
      <p:ext uri="{BB962C8B-B14F-4D97-AF65-F5344CB8AC3E}">
        <p14:creationId xmlns:p14="http://schemas.microsoft.com/office/powerpoint/2010/main" val="1531453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291803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Open vs close.</a:t>
            </a:r>
          </a:p>
          <a:p>
            <a:r>
              <a:rPr lang="en-US" dirty="0"/>
              <a:t>Energy flowing </a:t>
            </a:r>
          </a:p>
          <a:p>
            <a:r>
              <a:rPr lang="en-US" dirty="0"/>
              <a:t>Don’t close – you give up joy and happiness   </a:t>
            </a:r>
          </a:p>
          <a:p>
            <a:r>
              <a:rPr lang="en-US" dirty="0"/>
              <a:t>Acceptance and surrender. Do NOT let the outside world close me. Spiritual work. </a:t>
            </a:r>
          </a:p>
          <a:p>
            <a:r>
              <a:rPr lang="en-US" dirty="0"/>
              <a:t>Learn how NOT to close. Also known as triggering. Don’t let outside people or circumstances trigger you.</a:t>
            </a:r>
          </a:p>
          <a:p>
            <a:r>
              <a:rPr lang="en-US" dirty="0"/>
              <a:t>Don’t let your mind trigger you and then close you. Learn to accept honor accept and appreciate the experiences that unfold in front of you. Let the energy flow and be open. Practice not closing – the light in you will shine all the time, just like the blinds in your house. If you close the blinds, you block the light. </a:t>
            </a:r>
          </a:p>
        </p:txBody>
      </p:sp>
    </p:spTree>
    <p:extLst>
      <p:ext uri="{BB962C8B-B14F-4D97-AF65-F5344CB8AC3E}">
        <p14:creationId xmlns:p14="http://schemas.microsoft.com/office/powerpoint/2010/main" val="11140401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377024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You are the master of your mind and your body. Use it wisely. </a:t>
            </a:r>
          </a:p>
          <a:p>
            <a:r>
              <a:rPr lang="en-US" dirty="0"/>
              <a:t>You are not your body…you tell your body what to do. Pay attention to your body. </a:t>
            </a:r>
          </a:p>
          <a:p>
            <a:r>
              <a:rPr lang="en-US" dirty="0"/>
              <a:t>You are not your mind…you tell your mind what to do. Pay attention to your mind. What is it doing? Actively use your mind right now…let me ask you…visualize in your mind a row boat, now make it sailboat, now make it yacht, now make it cruise ship. You are making your </a:t>
            </a:r>
          </a:p>
          <a:p>
            <a:r>
              <a:rPr lang="en-US" dirty="0"/>
              <a:t>You are the light that resides inside…your soul…</a:t>
            </a:r>
          </a:p>
        </p:txBody>
      </p:sp>
    </p:spTree>
    <p:extLst>
      <p:ext uri="{BB962C8B-B14F-4D97-AF65-F5344CB8AC3E}">
        <p14:creationId xmlns:p14="http://schemas.microsoft.com/office/powerpoint/2010/main" val="21785352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600" dirty="0">
                <a:latin typeface="+mj-lt"/>
              </a:rPr>
              <a:t>Very simple. </a:t>
            </a:r>
          </a:p>
          <a:p>
            <a:r>
              <a:rPr lang="en-US" sz="1600" dirty="0">
                <a:latin typeface="+mj-lt"/>
              </a:rPr>
              <a:t>People who are not good at giving away love, can’t give it away because they don’t have it to give away. You can give away love to someone else if what you carry with you is resentment and anger and frustration and </a:t>
            </a:r>
          </a:p>
          <a:p>
            <a:r>
              <a:rPr lang="en-US" sz="1600" dirty="0">
                <a:latin typeface="+mj-lt"/>
              </a:rPr>
              <a:t>You get back what it is you put out there. If you put out there in the world that you’re not enough, the Universe will continue mirror that to you. </a:t>
            </a:r>
          </a:p>
          <a:p>
            <a:r>
              <a:rPr lang="en-US" sz="1600" dirty="0">
                <a:latin typeface="+mj-lt"/>
              </a:rPr>
              <a:t>All that I have is thine. If you believe what you can have is limited, your life will be limited. </a:t>
            </a:r>
          </a:p>
          <a:p>
            <a:r>
              <a:rPr lang="en-US" sz="1600" dirty="0">
                <a:latin typeface="+mj-lt"/>
              </a:rPr>
              <a:t>If your message to the universe is </a:t>
            </a:r>
            <a:r>
              <a:rPr lang="en-US" sz="1600" dirty="0" err="1">
                <a:latin typeface="+mj-lt"/>
              </a:rPr>
              <a:t>gimme</a:t>
            </a:r>
            <a:r>
              <a:rPr lang="en-US" sz="1600" dirty="0">
                <a:latin typeface="+mj-lt"/>
              </a:rPr>
              <a:t> </a:t>
            </a:r>
            <a:r>
              <a:rPr lang="en-US" sz="1600" dirty="0" err="1">
                <a:latin typeface="+mj-lt"/>
              </a:rPr>
              <a:t>gimme</a:t>
            </a:r>
            <a:r>
              <a:rPr lang="en-US" sz="1600" dirty="0">
                <a:latin typeface="+mj-lt"/>
              </a:rPr>
              <a:t> </a:t>
            </a:r>
            <a:r>
              <a:rPr lang="en-US" sz="1600" dirty="0" err="1">
                <a:latin typeface="+mj-lt"/>
              </a:rPr>
              <a:t>gimme</a:t>
            </a:r>
            <a:r>
              <a:rPr lang="en-US" sz="1600" dirty="0">
                <a:latin typeface="+mj-lt"/>
              </a:rPr>
              <a:t>. You think you’re here to get something? Is that what you think this is? </a:t>
            </a:r>
          </a:p>
          <a:p>
            <a:r>
              <a:rPr lang="en-US" sz="1600" dirty="0">
                <a:latin typeface="+mj-lt"/>
              </a:rPr>
              <a:t>You will never be in a state of arriving, but always in a state of striving. If you shift that and say to the universe, how may I serve? The Universe will respond back to you the same. When you take your energy and attention off what you demand from the world and focus on what you can give the world, the most amazing gifts will occur in every way. </a:t>
            </a:r>
          </a:p>
        </p:txBody>
      </p:sp>
    </p:spTree>
    <p:extLst>
      <p:ext uri="{BB962C8B-B14F-4D97-AF65-F5344CB8AC3E}">
        <p14:creationId xmlns:p14="http://schemas.microsoft.com/office/powerpoint/2010/main" val="39924515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600" dirty="0">
                <a:latin typeface="+mj-lt"/>
              </a:rPr>
              <a:t>Blame has to go. Your life cannot be blamed on anyone else. NO BLAME. The grades you have right now, are on you, not your teachers, and not your counselors, and it’s not your friends fault. Assign responsibility to yourself. You can’t change other people. You can change YOU, you can change by letting it go. Send love in response to hate. </a:t>
            </a:r>
          </a:p>
          <a:p>
            <a:r>
              <a:rPr lang="en-US" sz="1600" dirty="0">
                <a:latin typeface="+mj-lt"/>
              </a:rPr>
              <a:t>Tree in front of my house was cut down.  </a:t>
            </a:r>
          </a:p>
        </p:txBody>
      </p:sp>
    </p:spTree>
    <p:extLst>
      <p:ext uri="{BB962C8B-B14F-4D97-AF65-F5344CB8AC3E}">
        <p14:creationId xmlns:p14="http://schemas.microsoft.com/office/powerpoint/2010/main" val="24422672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600" dirty="0">
                <a:latin typeface="+mj-lt"/>
              </a:rPr>
              <a:t>Look at what you love to do for the past 5 years of your life. We all feel something and want to do something. Listen to your heart to hear your music. I know what my music is. It’s being here with YOU right now. Even if the music you hear is weird or sounds unfamiliar, or if other people can’t hear it or those in your life question your music…honor it. </a:t>
            </a:r>
          </a:p>
        </p:txBody>
      </p:sp>
    </p:spTree>
    <p:extLst>
      <p:ext uri="{BB962C8B-B14F-4D97-AF65-F5344CB8AC3E}">
        <p14:creationId xmlns:p14="http://schemas.microsoft.com/office/powerpoint/2010/main" val="10695725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600" dirty="0">
                <a:latin typeface="+mj-lt"/>
              </a:rPr>
              <a:t>Meditate. Go deep inside. That’s where your song is. What I know most about getting quiet and peaceful. Here’s what I know…there is one universal power and energy…it flows through everything and it is indivisible and everything in your life is given a division…good bad, up down, young old, birthing dying…anybody who can come to this class and bring with them a magnet that only has a north pole, the physical world is full of </a:t>
            </a:r>
            <a:r>
              <a:rPr lang="en-US" sz="1600" dirty="0" err="1">
                <a:latin typeface="+mj-lt"/>
              </a:rPr>
              <a:t>dichotmoies</a:t>
            </a:r>
            <a:r>
              <a:rPr lang="en-US" sz="1600" dirty="0">
                <a:latin typeface="+mj-lt"/>
              </a:rPr>
              <a:t> and blend it – you need the silence. It’s the space between the bars that hold the it’s the silence between the notes that make the music. It’s the </a:t>
            </a:r>
          </a:p>
          <a:p>
            <a:endParaRPr lang="en-US" sz="1600" dirty="0">
              <a:latin typeface="+mj-lt"/>
            </a:endParaRPr>
          </a:p>
          <a:p>
            <a:r>
              <a:rPr lang="en-US" sz="1600" dirty="0">
                <a:latin typeface="+mj-lt"/>
              </a:rPr>
              <a:t>Go to the place within you that you cannot divide – you cannot divide energy. When you go within and practice </a:t>
            </a:r>
            <a:r>
              <a:rPr lang="en-US" sz="1600" dirty="0" err="1">
                <a:latin typeface="+mj-lt"/>
              </a:rPr>
              <a:t>maditate</a:t>
            </a:r>
            <a:r>
              <a:rPr lang="en-US" sz="1600" dirty="0">
                <a:latin typeface="+mj-lt"/>
              </a:rPr>
              <a:t> and embrace the silence is where you will hear your music. See the eye behind the eye, hear with the ear behind the ear, feel with the heart behind the heart. Look at nature….</a:t>
            </a:r>
          </a:p>
        </p:txBody>
      </p:sp>
    </p:spTree>
    <p:extLst>
      <p:ext uri="{BB962C8B-B14F-4D97-AF65-F5344CB8AC3E}">
        <p14:creationId xmlns:p14="http://schemas.microsoft.com/office/powerpoint/2010/main" val="41304279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600" dirty="0">
                <a:latin typeface="+mj-lt"/>
              </a:rPr>
              <a:t>Give up your history. Be with the presence. You are not yesterday. Pick up your past, embrace it, accept it, and honor that you went through what you went through and then you toss it. Come into the now. </a:t>
            </a:r>
          </a:p>
          <a:p>
            <a:r>
              <a:rPr lang="en-US" sz="1600" dirty="0">
                <a:latin typeface="+mj-lt"/>
              </a:rPr>
              <a:t>The wake is not what drives the boat, it is only the trail that is left behind. It is an illusion to believe that it is the cause of your struggling today. </a:t>
            </a:r>
          </a:p>
        </p:txBody>
      </p:sp>
    </p:spTree>
    <p:extLst>
      <p:ext uri="{BB962C8B-B14F-4D97-AF65-F5344CB8AC3E}">
        <p14:creationId xmlns:p14="http://schemas.microsoft.com/office/powerpoint/2010/main" val="6979288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600" dirty="0">
                <a:latin typeface="+mj-lt"/>
              </a:rPr>
              <a:t>Give up your history. Be with the presence. You are not yesterday. Pick up your past, embrace it, accept it, and honor that you went through what you went through and then you toss it. Come into the now. </a:t>
            </a:r>
          </a:p>
          <a:p>
            <a:r>
              <a:rPr lang="en-US" sz="1600" dirty="0">
                <a:latin typeface="+mj-lt"/>
              </a:rPr>
              <a:t>The wake is not what drives the boat, it is only the trail that is left behind. It is an illusion to believe that it is the cause of your struggling today. </a:t>
            </a:r>
          </a:p>
        </p:txBody>
      </p:sp>
    </p:spTree>
    <p:extLst>
      <p:ext uri="{BB962C8B-B14F-4D97-AF65-F5344CB8AC3E}">
        <p14:creationId xmlns:p14="http://schemas.microsoft.com/office/powerpoint/2010/main" val="400964534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600" dirty="0">
                <a:latin typeface="+mj-lt"/>
              </a:rPr>
              <a:t>Give up your history. Be with the presence. You are not yesterday. Pick up your past, embrace it, accept it, and honor that you went through what you went through and then you toss it. Come into the now. </a:t>
            </a:r>
          </a:p>
          <a:p>
            <a:r>
              <a:rPr lang="en-US" sz="1600" dirty="0">
                <a:latin typeface="+mj-lt"/>
              </a:rPr>
              <a:t>The wake is not what drives the boat, it is only the trail that is left behind. It is an illusion to believe that it is the cause of your struggling today. </a:t>
            </a:r>
          </a:p>
        </p:txBody>
      </p:sp>
    </p:spTree>
    <p:extLst>
      <p:ext uri="{BB962C8B-B14F-4D97-AF65-F5344CB8AC3E}">
        <p14:creationId xmlns:p14="http://schemas.microsoft.com/office/powerpoint/2010/main" val="27343940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8921475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600" dirty="0">
                <a:latin typeface="+mj-lt"/>
              </a:rPr>
              <a:t>If you can’t be positive be neutral. </a:t>
            </a:r>
          </a:p>
        </p:txBody>
      </p:sp>
    </p:spTree>
    <p:extLst>
      <p:ext uri="{BB962C8B-B14F-4D97-AF65-F5344CB8AC3E}">
        <p14:creationId xmlns:p14="http://schemas.microsoft.com/office/powerpoint/2010/main" val="17523200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600" dirty="0">
              <a:latin typeface="+mj-lt"/>
            </a:endParaRPr>
          </a:p>
        </p:txBody>
      </p:sp>
    </p:spTree>
    <p:extLst>
      <p:ext uri="{BB962C8B-B14F-4D97-AF65-F5344CB8AC3E}">
        <p14:creationId xmlns:p14="http://schemas.microsoft.com/office/powerpoint/2010/main" val="2356560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266014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551732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Rise &amp; Climb!</a:t>
            </a:r>
          </a:p>
        </p:txBody>
      </p:sp>
    </p:spTree>
    <p:extLst>
      <p:ext uri="{BB962C8B-B14F-4D97-AF65-F5344CB8AC3E}">
        <p14:creationId xmlns:p14="http://schemas.microsoft.com/office/powerpoint/2010/main" val="1070961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304449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400" dirty="0"/>
              <a:t>Open vs close.</a:t>
            </a:r>
          </a:p>
          <a:p>
            <a:r>
              <a:rPr lang="en-US" sz="1400" dirty="0"/>
              <a:t>Energy flowing </a:t>
            </a:r>
          </a:p>
          <a:p>
            <a:r>
              <a:rPr lang="en-US" sz="1400" dirty="0"/>
              <a:t>Don’t close – you give up joy and happiness   </a:t>
            </a:r>
          </a:p>
          <a:p>
            <a:r>
              <a:rPr lang="en-US" sz="1400" dirty="0"/>
              <a:t>Acceptance and surrender. Do NOT let the outside world close me. Spiritual work. </a:t>
            </a:r>
          </a:p>
          <a:p>
            <a:r>
              <a:rPr lang="en-US" sz="1400" dirty="0"/>
              <a:t>Learn how NOT to close. Also known as triggering. Don’t let outside people or circumstances trigger you.</a:t>
            </a:r>
          </a:p>
          <a:p>
            <a:r>
              <a:rPr lang="en-US" sz="1400" dirty="0"/>
              <a:t>Don’t let your mind trigger you and then close you. Learn to accept honor accept and appreciate the experiences that unfold in front of you. Let the energy flow and be open. Practice not closing – the light in you will shine all the time, just like the blinds in your house. If you close the blinds, you block the light. </a:t>
            </a:r>
          </a:p>
        </p:txBody>
      </p:sp>
    </p:spTree>
    <p:extLst>
      <p:ext uri="{BB962C8B-B14F-4D97-AF65-F5344CB8AC3E}">
        <p14:creationId xmlns:p14="http://schemas.microsoft.com/office/powerpoint/2010/main" val="3211211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400" dirty="0">
                <a:latin typeface="+mj-lt"/>
                <a:ea typeface="Lucida Grande"/>
                <a:cs typeface="Lucida Grande"/>
                <a:sym typeface="Lucida Grande"/>
              </a:rPr>
              <a:t>We are not human doings We are human beings </a:t>
            </a:r>
          </a:p>
          <a:p>
            <a:r>
              <a:rPr lang="en-US" sz="1400" dirty="0">
                <a:latin typeface="+mj-lt"/>
                <a:ea typeface="Lucida Grande"/>
                <a:cs typeface="Lucida Grande"/>
                <a:sym typeface="Lucida Grande"/>
              </a:rPr>
              <a:t>When we’re little kiddos, people ask us, ”what do you want to BE?” Then it starts to change, or twisted into, “What do you want to DO, or worse…what are you going to DO?” This question feels kind of panicky…like, I </a:t>
            </a:r>
            <a:r>
              <a:rPr lang="en-US" sz="1400" dirty="0" err="1">
                <a:latin typeface="+mj-lt"/>
                <a:ea typeface="Lucida Grande"/>
                <a:cs typeface="Lucida Grande"/>
                <a:sym typeface="Lucida Grande"/>
              </a:rPr>
              <a:t>dunno</a:t>
            </a:r>
            <a:r>
              <a:rPr lang="en-US" sz="1400" dirty="0">
                <a:latin typeface="+mj-lt"/>
                <a:ea typeface="Lucida Grande"/>
                <a:cs typeface="Lucida Grande"/>
                <a:sym typeface="Lucida Grande"/>
              </a:rPr>
              <a:t>, and then stress begins to enter our consciousness…everyone else is doing something…ack, now I must DO something? </a:t>
            </a:r>
          </a:p>
          <a:p>
            <a:r>
              <a:rPr lang="en-US" sz="1400" dirty="0">
                <a:latin typeface="+mj-lt"/>
                <a:ea typeface="Lucida Grande"/>
                <a:cs typeface="Lucida Grande"/>
                <a:sym typeface="Lucida Grande"/>
              </a:rPr>
              <a:t>Focus on who you want to be, not what you want to do. When you focus on who you want to be, what you do unfolds from that.  It is not your job to get a job. </a:t>
            </a:r>
          </a:p>
          <a:p>
            <a:r>
              <a:rPr lang="en-US" sz="1400" dirty="0">
                <a:latin typeface="+mj-lt"/>
                <a:ea typeface="Lucida Grande"/>
                <a:cs typeface="Lucida Grande"/>
                <a:sym typeface="Lucida Grande"/>
              </a:rPr>
              <a:t>What are you being when you feel totally fulfilled and complete and whole, is who you are…are being heroic, healing, humorous? </a:t>
            </a:r>
          </a:p>
          <a:p>
            <a:endParaRPr lang="en-US" sz="1400" dirty="0">
              <a:latin typeface="+mj-lt"/>
            </a:endParaRPr>
          </a:p>
        </p:txBody>
      </p:sp>
    </p:spTree>
    <p:extLst>
      <p:ext uri="{BB962C8B-B14F-4D97-AF65-F5344CB8AC3E}">
        <p14:creationId xmlns:p14="http://schemas.microsoft.com/office/powerpoint/2010/main" val="3937696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4833937" y="0"/>
            <a:ext cx="14716127" cy="6947297"/>
          </a:xfrm>
          <a:prstGeom prst="rect">
            <a:avLst/>
          </a:prstGeom>
        </p:spPr>
        <p:txBody>
          <a:bodyPr anchor="b"/>
          <a:lstStyle/>
          <a:p>
            <a:r>
              <a:t>Title Text</a:t>
            </a:r>
          </a:p>
        </p:txBody>
      </p:sp>
      <p:sp>
        <p:nvSpPr>
          <p:cNvPr id="12" name="Body Level One…"/>
          <p:cNvSpPr txBox="1">
            <a:spLocks noGrp="1"/>
          </p:cNvSpPr>
          <p:nvPr>
            <p:ph type="body" sz="half" idx="1"/>
          </p:nvPr>
        </p:nvSpPr>
        <p:spPr>
          <a:xfrm>
            <a:off x="4833937" y="7072311"/>
            <a:ext cx="14716127" cy="5018486"/>
          </a:xfrm>
          <a:prstGeom prst="rect">
            <a:avLst/>
          </a:prstGeom>
        </p:spPr>
        <p:txBody>
          <a:bodyPr anchor="t"/>
          <a:lstStyle>
            <a:lvl1pPr marL="0" indent="0" algn="ctr">
              <a:spcBef>
                <a:spcPts val="0"/>
              </a:spcBef>
              <a:buSzTx/>
              <a:buNone/>
              <a:defRPr sz="4400"/>
            </a:lvl1pPr>
            <a:lvl2pPr marL="0" indent="0" algn="ctr">
              <a:spcBef>
                <a:spcPts val="0"/>
              </a:spcBef>
              <a:buSzTx/>
              <a:buNone/>
              <a:defRPr sz="4400"/>
            </a:lvl2pPr>
            <a:lvl3pPr marL="0" indent="0" algn="ctr">
              <a:spcBef>
                <a:spcPts val="0"/>
              </a:spcBef>
              <a:buSzTx/>
              <a:buNone/>
              <a:defRPr sz="4400"/>
            </a:lvl3pPr>
            <a:lvl4pPr marL="0" indent="0" algn="ctr">
              <a:spcBef>
                <a:spcPts val="0"/>
              </a:spcBef>
              <a:buSzTx/>
              <a:buNone/>
              <a:defRPr sz="4400"/>
            </a:lvl4pPr>
            <a:lvl5pPr marL="0" indent="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xfrm>
            <a:off x="14630400" y="12712700"/>
            <a:ext cx="5689600" cy="419100"/>
          </a:xfrm>
          <a:prstGeom prst="rect">
            <a:avLst/>
          </a:prstGeom>
        </p:spPr>
        <p:txBody>
          <a:bodyPr wrap="square"/>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ontent ">
    <p:spTree>
      <p:nvGrpSpPr>
        <p:cNvPr id="1" name=""/>
        <p:cNvGrpSpPr/>
        <p:nvPr/>
      </p:nvGrpSpPr>
      <p:grpSpPr>
        <a:xfrm>
          <a:off x="0" y="0"/>
          <a:ext cx="0" cy="0"/>
          <a:chOff x="0" y="0"/>
          <a:chExt cx="0" cy="0"/>
        </a:xfrm>
      </p:grpSpPr>
      <p:sp>
        <p:nvSpPr>
          <p:cNvPr id="101" name="Slide Number"/>
          <p:cNvSpPr txBox="1">
            <a:spLocks noGrp="1"/>
          </p:cNvSpPr>
          <p:nvPr>
            <p:ph type="sldNum" sz="quarter" idx="2"/>
          </p:nvPr>
        </p:nvSpPr>
        <p:spPr>
          <a:xfrm>
            <a:off x="14630400" y="12712700"/>
            <a:ext cx="5689600" cy="419100"/>
          </a:xfrm>
          <a:prstGeom prst="rect">
            <a:avLst/>
          </a:prstGeom>
        </p:spPr>
        <p:txBody>
          <a:bodyPr wrap="square"/>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Content ">
    <p:spTree>
      <p:nvGrpSpPr>
        <p:cNvPr id="1" name=""/>
        <p:cNvGrpSpPr/>
        <p:nvPr/>
      </p:nvGrpSpPr>
      <p:grpSpPr>
        <a:xfrm>
          <a:off x="0" y="0"/>
          <a:ext cx="0" cy="0"/>
          <a:chOff x="0" y="0"/>
          <a:chExt cx="0" cy="0"/>
        </a:xfrm>
      </p:grpSpPr>
      <p:sp>
        <p:nvSpPr>
          <p:cNvPr id="108" name="Rectangle"/>
          <p:cNvSpPr/>
          <p:nvPr/>
        </p:nvSpPr>
        <p:spPr>
          <a:xfrm>
            <a:off x="-307776" y="-228204"/>
            <a:ext cx="24999552" cy="14199197"/>
          </a:xfrm>
          <a:prstGeom prst="rect">
            <a:avLst/>
          </a:prstGeom>
          <a:gradFill>
            <a:gsLst>
              <a:gs pos="0">
                <a:srgbClr val="FFFFFF"/>
              </a:gs>
              <a:gs pos="61152">
                <a:srgbClr val="F8FDFF"/>
              </a:gs>
              <a:gs pos="100000">
                <a:srgbClr val="F1FAFE"/>
              </a:gs>
            </a:gsLst>
            <a:path path="circle">
              <a:fillToRect l="-7922" t="9442" r="107922" b="90557"/>
            </a:path>
          </a:gradFill>
          <a:ln w="12700">
            <a:miter lim="400000"/>
          </a:ln>
          <a:effectLst>
            <a:outerShdw blurRad="50800" dist="25400" dir="5400000" rotWithShape="0">
              <a:srgbClr val="000000">
                <a:alpha val="50000"/>
              </a:srgbClr>
            </a:outerShdw>
          </a:effectLst>
        </p:spPr>
        <p:txBody>
          <a:bodyPr lIns="71436" tIns="71436" rIns="71436" bIns="71436" anchor="ctr"/>
          <a:lstStyle/>
          <a:p>
            <a:pPr>
              <a:defRPr sz="3200"/>
            </a:pPr>
            <a:endParaRPr/>
          </a:p>
        </p:txBody>
      </p:sp>
      <p:sp>
        <p:nvSpPr>
          <p:cNvPr id="109" name="Slide Number"/>
          <p:cNvSpPr txBox="1">
            <a:spLocks noGrp="1"/>
          </p:cNvSpPr>
          <p:nvPr>
            <p:ph type="sldNum" sz="quarter" idx="2"/>
          </p:nvPr>
        </p:nvSpPr>
        <p:spPr>
          <a:xfrm>
            <a:off x="14630400" y="12712700"/>
            <a:ext cx="5689600" cy="419100"/>
          </a:xfrm>
          <a:prstGeom prst="rect">
            <a:avLst/>
          </a:prstGeom>
        </p:spPr>
        <p:txBody>
          <a:bodyPr wrap="square"/>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Title Text"/>
          <p:cNvSpPr txBox="1">
            <a:spLocks noGrp="1"/>
          </p:cNvSpPr>
          <p:nvPr>
            <p:ph type="title"/>
          </p:nvPr>
        </p:nvSpPr>
        <p:spPr>
          <a:xfrm>
            <a:off x="4833937" y="6018609"/>
            <a:ext cx="14716127" cy="5429252"/>
          </a:xfrm>
          <a:prstGeom prst="rect">
            <a:avLst/>
          </a:prstGeom>
        </p:spPr>
        <p:txBody>
          <a:bodyPr anchor="b"/>
          <a:lstStyle/>
          <a:p>
            <a:r>
              <a:t>Title Text</a:t>
            </a:r>
          </a:p>
        </p:txBody>
      </p:sp>
      <p:sp>
        <p:nvSpPr>
          <p:cNvPr id="21" name="Body Level One…"/>
          <p:cNvSpPr txBox="1">
            <a:spLocks noGrp="1"/>
          </p:cNvSpPr>
          <p:nvPr>
            <p:ph type="body" sz="quarter" idx="1"/>
          </p:nvPr>
        </p:nvSpPr>
        <p:spPr>
          <a:xfrm>
            <a:off x="4833937" y="11519296"/>
            <a:ext cx="14716127" cy="2196704"/>
          </a:xfrm>
          <a:prstGeom prst="rect">
            <a:avLst/>
          </a:prstGeom>
        </p:spPr>
        <p:txBody>
          <a:bodyPr anchor="t"/>
          <a:lstStyle>
            <a:lvl1pPr marL="0" indent="0" algn="ctr">
              <a:spcBef>
                <a:spcPts val="0"/>
              </a:spcBef>
              <a:buSzTx/>
              <a:buNone/>
              <a:defRPr sz="4400"/>
            </a:lvl1pPr>
            <a:lvl2pPr marL="0" indent="0" algn="ctr">
              <a:spcBef>
                <a:spcPts val="0"/>
              </a:spcBef>
              <a:buSzTx/>
              <a:buNone/>
              <a:defRPr sz="4400"/>
            </a:lvl2pPr>
            <a:lvl3pPr marL="0" indent="0" algn="ctr">
              <a:spcBef>
                <a:spcPts val="0"/>
              </a:spcBef>
              <a:buSzTx/>
              <a:buNone/>
              <a:defRPr sz="4400"/>
            </a:lvl3pPr>
            <a:lvl4pPr marL="0" indent="0" algn="ctr">
              <a:spcBef>
                <a:spcPts val="0"/>
              </a:spcBef>
              <a:buSzTx/>
              <a:buNone/>
              <a:defRPr sz="4400"/>
            </a:lvl4pPr>
            <a:lvl5pPr marL="0" indent="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xfrm>
            <a:off x="12007251" y="13001625"/>
            <a:ext cx="351639" cy="4191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4833937" y="4536280"/>
            <a:ext cx="14716127" cy="4643439"/>
          </a:xfrm>
          <a:prstGeom prst="rect">
            <a:avLst/>
          </a:prstGeom>
        </p:spPr>
        <p:txBody>
          <a:bodyPr/>
          <a:lstStyle/>
          <a:p>
            <a:r>
              <a:t>Title Text</a:t>
            </a:r>
          </a:p>
        </p:txBody>
      </p:sp>
      <p:sp>
        <p:nvSpPr>
          <p:cNvPr id="3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7" name="Title Text"/>
          <p:cNvSpPr txBox="1">
            <a:spLocks noGrp="1"/>
          </p:cNvSpPr>
          <p:nvPr>
            <p:ph type="title"/>
          </p:nvPr>
        </p:nvSpPr>
        <p:spPr>
          <a:xfrm>
            <a:off x="4387453" y="0"/>
            <a:ext cx="7500939" cy="6500813"/>
          </a:xfrm>
          <a:prstGeom prst="rect">
            <a:avLst/>
          </a:prstGeom>
        </p:spPr>
        <p:txBody>
          <a:bodyPr anchor="b"/>
          <a:lstStyle>
            <a:lvl1pPr>
              <a:defRPr sz="8400"/>
            </a:lvl1pPr>
          </a:lstStyle>
          <a:p>
            <a:r>
              <a:t>Title Text</a:t>
            </a:r>
          </a:p>
        </p:txBody>
      </p:sp>
      <p:sp>
        <p:nvSpPr>
          <p:cNvPr id="38" name="Body Level One…"/>
          <p:cNvSpPr txBox="1">
            <a:spLocks noGrp="1"/>
          </p:cNvSpPr>
          <p:nvPr>
            <p:ph type="body" sz="quarter" idx="1"/>
          </p:nvPr>
        </p:nvSpPr>
        <p:spPr>
          <a:xfrm>
            <a:off x="4387453" y="6697264"/>
            <a:ext cx="7500939" cy="7018736"/>
          </a:xfrm>
          <a:prstGeom prst="rect">
            <a:avLst/>
          </a:prstGeom>
        </p:spPr>
        <p:txBody>
          <a:bodyPr anchor="t"/>
          <a:lstStyle>
            <a:lvl1pPr marL="0" indent="0" algn="ctr">
              <a:spcBef>
                <a:spcPts val="0"/>
              </a:spcBef>
              <a:buSzTx/>
              <a:buNone/>
              <a:defRPr sz="4400"/>
            </a:lvl1pPr>
            <a:lvl2pPr marL="0" indent="0" algn="ctr">
              <a:spcBef>
                <a:spcPts val="0"/>
              </a:spcBef>
              <a:buSzTx/>
              <a:buNone/>
              <a:defRPr sz="4400"/>
            </a:lvl2pPr>
            <a:lvl3pPr marL="0" indent="0" algn="ctr">
              <a:spcBef>
                <a:spcPts val="0"/>
              </a:spcBef>
              <a:buSzTx/>
              <a:buNone/>
              <a:defRPr sz="4400"/>
            </a:lvl3pPr>
            <a:lvl4pPr marL="0" indent="0" algn="ctr">
              <a:spcBef>
                <a:spcPts val="0"/>
              </a:spcBef>
              <a:buSzTx/>
              <a:buNone/>
              <a:defRPr sz="4400"/>
            </a:lvl4pPr>
            <a:lvl5pPr marL="0" indent="0" algn="ctr">
              <a:spcBef>
                <a:spcPts val="0"/>
              </a:spcBef>
              <a:buSzTx/>
              <a:buNone/>
              <a:defRPr sz="4400"/>
            </a:lvl5pPr>
          </a:lstStyle>
          <a:p>
            <a:r>
              <a:t>Body Level One</a:t>
            </a:r>
          </a:p>
          <a:p>
            <a:pPr lvl="1"/>
            <a:r>
              <a:t>Body Level Two</a:t>
            </a:r>
          </a:p>
          <a:p>
            <a:pPr lvl="2"/>
            <a:r>
              <a:t>Body Level Three</a:t>
            </a:r>
          </a:p>
          <a:p>
            <a:pPr lvl="3"/>
            <a:r>
              <a:t>Body Level Four</a:t>
            </a:r>
          </a:p>
          <a:p>
            <a:pPr lvl="4"/>
            <a:r>
              <a:t>Body Level Five</a:t>
            </a:r>
          </a:p>
        </p:txBody>
      </p:sp>
      <p:sp>
        <p:nvSpPr>
          <p:cNvPr id="3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6" name="Title Text"/>
          <p:cNvSpPr txBox="1">
            <a:spLocks noGrp="1"/>
          </p:cNvSpPr>
          <p:nvPr>
            <p:ph type="title"/>
          </p:nvPr>
        </p:nvSpPr>
        <p:spPr>
          <a:prstGeom prst="rect">
            <a:avLst/>
          </a:prstGeom>
        </p:spPr>
        <p:txBody>
          <a:bodyPr/>
          <a:lstStyle/>
          <a:p>
            <a:r>
              <a:t>Title Text</a:t>
            </a:r>
          </a:p>
        </p:txBody>
      </p:sp>
      <p:sp>
        <p:nvSpPr>
          <p:cNvPr id="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4" name="Title Text"/>
          <p:cNvSpPr txBox="1">
            <a:spLocks noGrp="1"/>
          </p:cNvSpPr>
          <p:nvPr>
            <p:ph type="title"/>
          </p:nvPr>
        </p:nvSpPr>
        <p:spPr>
          <a:xfrm>
            <a:off x="4387453" y="625077"/>
            <a:ext cx="15609094" cy="3036095"/>
          </a:xfrm>
          <a:prstGeom prst="rect">
            <a:avLst/>
          </a:prstGeom>
        </p:spPr>
        <p:txBody>
          <a:bodyPr/>
          <a:lstStyle/>
          <a:p>
            <a:r>
              <a:t>Title Text</a:t>
            </a:r>
          </a:p>
        </p:txBody>
      </p:sp>
      <p:sp>
        <p:nvSpPr>
          <p:cNvPr id="55" name="Body Level One…"/>
          <p:cNvSpPr txBox="1">
            <a:spLocks noGrp="1"/>
          </p:cNvSpPr>
          <p:nvPr>
            <p:ph type="body" idx="1"/>
          </p:nvPr>
        </p:nvSpPr>
        <p:spPr>
          <a:xfrm>
            <a:off x="4387453" y="3661171"/>
            <a:ext cx="15609094" cy="884039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3" name="Title Text"/>
          <p:cNvSpPr txBox="1">
            <a:spLocks noGrp="1"/>
          </p:cNvSpPr>
          <p:nvPr>
            <p:ph type="title"/>
          </p:nvPr>
        </p:nvSpPr>
        <p:spPr>
          <a:xfrm>
            <a:off x="4387453" y="531271"/>
            <a:ext cx="15609094" cy="3080833"/>
          </a:xfrm>
          <a:prstGeom prst="rect">
            <a:avLst/>
          </a:prstGeom>
        </p:spPr>
        <p:txBody>
          <a:bodyPr/>
          <a:lstStyle/>
          <a:p>
            <a:r>
              <a:t>Title Text</a:t>
            </a:r>
          </a:p>
        </p:txBody>
      </p:sp>
      <p:sp>
        <p:nvSpPr>
          <p:cNvPr id="64" name="Body Level One…"/>
          <p:cNvSpPr txBox="1">
            <a:spLocks noGrp="1"/>
          </p:cNvSpPr>
          <p:nvPr>
            <p:ph type="body" sz="half" idx="1"/>
          </p:nvPr>
        </p:nvSpPr>
        <p:spPr>
          <a:xfrm>
            <a:off x="4387453" y="3612103"/>
            <a:ext cx="7500939" cy="8938528"/>
          </a:xfrm>
          <a:prstGeom prst="rect">
            <a:avLst/>
          </a:prstGeom>
        </p:spPr>
        <p:txBody>
          <a:bodyPr/>
          <a:lstStyle>
            <a:lvl1pPr marL="465363" indent="-465363">
              <a:spcBef>
                <a:spcPts val="3200"/>
              </a:spcBef>
              <a:defRPr sz="3800"/>
            </a:lvl1pPr>
            <a:lvl2pPr marL="808263" indent="-465363">
              <a:spcBef>
                <a:spcPts val="3200"/>
              </a:spcBef>
              <a:defRPr sz="3800"/>
            </a:lvl2pPr>
            <a:lvl3pPr marL="1151163" indent="-465363">
              <a:spcBef>
                <a:spcPts val="3200"/>
              </a:spcBef>
              <a:defRPr sz="3800"/>
            </a:lvl3pPr>
            <a:lvl4pPr marL="1494064" indent="-465364">
              <a:spcBef>
                <a:spcPts val="3200"/>
              </a:spcBef>
              <a:defRPr sz="3800"/>
            </a:lvl4pPr>
            <a:lvl5pPr marL="1836964" indent="-465364">
              <a:spcBef>
                <a:spcPts val="3200"/>
              </a:spcBef>
              <a:defRPr sz="3800"/>
            </a:lvl5pPr>
          </a:lstStyle>
          <a:p>
            <a:r>
              <a:t>Body Level One</a:t>
            </a:r>
          </a:p>
          <a:p>
            <a:pPr lvl="1"/>
            <a:r>
              <a:t>Body Level Two</a:t>
            </a:r>
          </a:p>
          <a:p>
            <a:pPr lvl="2"/>
            <a:r>
              <a:t>Body Level Three</a:t>
            </a:r>
          </a:p>
          <a:p>
            <a:pPr lvl="3"/>
            <a:r>
              <a:t>Body Level Four</a:t>
            </a:r>
          </a:p>
          <a:p>
            <a:pPr lvl="4"/>
            <a:r>
              <a:t>Body Level Five</a:t>
            </a: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2" name="Body Level One…"/>
          <p:cNvSpPr txBox="1">
            <a:spLocks noGrp="1"/>
          </p:cNvSpPr>
          <p:nvPr>
            <p:ph type="body" idx="1"/>
          </p:nvPr>
        </p:nvSpPr>
        <p:spPr>
          <a:xfrm>
            <a:off x="4387453" y="1785936"/>
            <a:ext cx="15609094" cy="1014412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4387453" y="131493"/>
            <a:ext cx="15609094" cy="402326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r>
              <a:t>Title Text</a:t>
            </a:r>
          </a:p>
        </p:txBody>
      </p:sp>
      <p:sp>
        <p:nvSpPr>
          <p:cNvPr id="3" name="Slide Number"/>
          <p:cNvSpPr txBox="1">
            <a:spLocks noGrp="1"/>
          </p:cNvSpPr>
          <p:nvPr>
            <p:ph type="sldNum" sz="quarter" idx="2"/>
          </p:nvPr>
        </p:nvSpPr>
        <p:spPr>
          <a:xfrm>
            <a:off x="12007251" y="13010554"/>
            <a:ext cx="351639" cy="419101"/>
          </a:xfrm>
          <a:prstGeom prst="rect">
            <a:avLst/>
          </a:prstGeom>
          <a:ln w="12700">
            <a:miter lim="400000"/>
          </a:ln>
        </p:spPr>
        <p:txBody>
          <a:bodyPr wrap="none" lIns="0" tIns="0" rIns="0" bIns="0">
            <a:spAutoFit/>
          </a:bodyPr>
          <a:lstStyle>
            <a:lvl1pPr>
              <a:defRPr sz="2400">
                <a:solidFill>
                  <a:srgbClr val="6C7477"/>
                </a:solidFill>
                <a:latin typeface="Avenir Oblique"/>
                <a:ea typeface="Avenir Oblique"/>
                <a:cs typeface="Avenir Oblique"/>
                <a:sym typeface="Avenir Oblique"/>
              </a:defRPr>
            </a:lvl1pPr>
          </a:lstStyle>
          <a:p>
            <a:fld id="{86CB4B4D-7CA3-9044-876B-883B54F8677D}" type="slidenum">
              <a:t>‹#›</a:t>
            </a:fld>
            <a:endParaRPr/>
          </a:p>
        </p:txBody>
      </p:sp>
      <p:sp>
        <p:nvSpPr>
          <p:cNvPr id="4" name="Body Level One…"/>
          <p:cNvSpPr txBox="1">
            <a:spLocks noGrp="1"/>
          </p:cNvSpPr>
          <p:nvPr>
            <p:ph type="body" idx="1"/>
          </p:nvPr>
        </p:nvSpPr>
        <p:spPr>
          <a:xfrm>
            <a:off x="13610166" y="4154756"/>
            <a:ext cx="9550401" cy="9368888"/>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normAutofit/>
          </a:bodyPr>
          <a:lstStyle/>
          <a:p>
            <a:r>
              <a:t>Body Level One</a:t>
            </a:r>
          </a:p>
          <a:p>
            <a:pPr lvl="1"/>
            <a:r>
              <a:t>Body Level Two</a:t>
            </a:r>
          </a:p>
          <a:p>
            <a:pPr lvl="2"/>
            <a:r>
              <a:t>Body Level Three</a:t>
            </a:r>
          </a:p>
          <a:p>
            <a:pPr lvl="3"/>
            <a:r>
              <a:t>Body Level Four</a:t>
            </a:r>
          </a:p>
          <a:p>
            <a:pPr lvl="4"/>
            <a:r>
              <a:t>Body Level Five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ransition spd="med"/>
  <p:txStyles>
    <p:titleStyle>
      <a:lvl1pPr marL="0" marR="0" indent="0" algn="ctr" defTabSz="5842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1pPr>
      <a:lvl2pPr marL="0" marR="0" indent="228600" algn="ctr" defTabSz="5842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2pPr>
      <a:lvl3pPr marL="0" marR="0" indent="457200" algn="ctr" defTabSz="5842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3pPr>
      <a:lvl4pPr marL="0" marR="0" indent="685800" algn="ctr" defTabSz="5842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4pPr>
      <a:lvl5pPr marL="0" marR="0" indent="914400" algn="ctr" defTabSz="5842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5pPr>
      <a:lvl6pPr marL="0" marR="0" indent="1143000" algn="ctr" defTabSz="5842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6pPr>
      <a:lvl7pPr marL="0" marR="0" indent="1371600" algn="ctr" defTabSz="5842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7pPr>
      <a:lvl8pPr marL="0" marR="0" indent="1600200" algn="ctr" defTabSz="5842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8pPr>
      <a:lvl9pPr marL="0" marR="0" indent="1828800" algn="ctr" defTabSz="584200" rtl="0" latinLnBrk="0">
        <a:lnSpc>
          <a:spcPct val="100000"/>
        </a:lnSpc>
        <a:spcBef>
          <a:spcPts val="0"/>
        </a:spcBef>
        <a:spcAft>
          <a:spcPts val="0"/>
        </a:spcAft>
        <a:buClrTx/>
        <a:buSzTx/>
        <a:buFontTx/>
        <a:buNone/>
        <a:tabLst/>
        <a:defRPr sz="11200" b="0" i="0" u="none" strike="noStrike" cap="none" spc="0" baseline="0">
          <a:ln>
            <a:noFill/>
          </a:ln>
          <a:solidFill>
            <a:srgbClr val="000000"/>
          </a:solidFill>
          <a:uFillTx/>
          <a:latin typeface="+mn-lt"/>
          <a:ea typeface="+mn-ea"/>
          <a:cs typeface="+mn-cs"/>
          <a:sym typeface="Helvetica Light"/>
        </a:defRPr>
      </a:lvl9pPr>
    </p:titleStyle>
    <p:bodyStyle>
      <a:lvl1pPr marL="617360" marR="0" indent="-617360" algn="l" defTabSz="584200" rtl="0" latinLnBrk="0">
        <a:lnSpc>
          <a:spcPct val="100000"/>
        </a:lnSpc>
        <a:spcBef>
          <a:spcPts val="42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Helvetica Light"/>
        </a:defRPr>
      </a:lvl1pPr>
      <a:lvl2pPr marL="1061860" marR="0" indent="-617360" algn="l" defTabSz="584200" rtl="0" latinLnBrk="0">
        <a:lnSpc>
          <a:spcPct val="100000"/>
        </a:lnSpc>
        <a:spcBef>
          <a:spcPts val="42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Helvetica Light"/>
        </a:defRPr>
      </a:lvl2pPr>
      <a:lvl3pPr marL="1506360" marR="0" indent="-617360" algn="l" defTabSz="584200" rtl="0" latinLnBrk="0">
        <a:lnSpc>
          <a:spcPct val="100000"/>
        </a:lnSpc>
        <a:spcBef>
          <a:spcPts val="42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Helvetica Light"/>
        </a:defRPr>
      </a:lvl3pPr>
      <a:lvl4pPr marL="1950860" marR="0" indent="-617360" algn="l" defTabSz="584200" rtl="0" latinLnBrk="0">
        <a:lnSpc>
          <a:spcPct val="100000"/>
        </a:lnSpc>
        <a:spcBef>
          <a:spcPts val="42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Helvetica Light"/>
        </a:defRPr>
      </a:lvl4pPr>
      <a:lvl5pPr marL="2395360" marR="0" indent="-617360" algn="l" defTabSz="584200" rtl="0" latinLnBrk="0">
        <a:lnSpc>
          <a:spcPct val="100000"/>
        </a:lnSpc>
        <a:spcBef>
          <a:spcPts val="42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Helvetica Light"/>
        </a:defRPr>
      </a:lvl5pPr>
      <a:lvl6pPr marL="2839860" marR="0" indent="-617360" algn="l" defTabSz="584200" rtl="0" latinLnBrk="0">
        <a:lnSpc>
          <a:spcPct val="100000"/>
        </a:lnSpc>
        <a:spcBef>
          <a:spcPts val="42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Helvetica Light"/>
        </a:defRPr>
      </a:lvl6pPr>
      <a:lvl7pPr marL="3284360" marR="0" indent="-617360" algn="l" defTabSz="584200" rtl="0" latinLnBrk="0">
        <a:lnSpc>
          <a:spcPct val="100000"/>
        </a:lnSpc>
        <a:spcBef>
          <a:spcPts val="42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Helvetica Light"/>
        </a:defRPr>
      </a:lvl7pPr>
      <a:lvl8pPr marL="3728860" marR="0" indent="-617360" algn="l" defTabSz="584200" rtl="0" latinLnBrk="0">
        <a:lnSpc>
          <a:spcPct val="100000"/>
        </a:lnSpc>
        <a:spcBef>
          <a:spcPts val="42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Helvetica Light"/>
        </a:defRPr>
      </a:lvl8pPr>
      <a:lvl9pPr marL="4173360" marR="0" indent="-617360" algn="l" defTabSz="584200" rtl="0" latinLnBrk="0">
        <a:lnSpc>
          <a:spcPct val="100000"/>
        </a:lnSpc>
        <a:spcBef>
          <a:spcPts val="4200"/>
        </a:spcBef>
        <a:spcAft>
          <a:spcPts val="0"/>
        </a:spcAft>
        <a:buClrTx/>
        <a:buSzPct val="75000"/>
        <a:buFontTx/>
        <a:buChar char="•"/>
        <a:tabLst/>
        <a:defRPr sz="5000" b="0" i="0" u="none" strike="noStrike" cap="none" spc="0" baseline="0">
          <a:ln>
            <a:noFill/>
          </a:ln>
          <a:solidFill>
            <a:srgbClr val="000000"/>
          </a:solidFill>
          <a:uFillTx/>
          <a:latin typeface="+mn-lt"/>
          <a:ea typeface="+mn-ea"/>
          <a:cs typeface="+mn-cs"/>
          <a:sym typeface="Helvetica Light"/>
        </a:defRPr>
      </a:lvl9pPr>
    </p:bodyStyle>
    <p:otherStyle>
      <a:lvl1pPr marL="0" marR="0" indent="0" algn="ctr" defTabSz="5842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Avenir Oblique"/>
        </a:defRPr>
      </a:lvl1pPr>
      <a:lvl2pPr marL="0" marR="0" indent="228600" algn="ctr" defTabSz="5842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Avenir Oblique"/>
        </a:defRPr>
      </a:lvl2pPr>
      <a:lvl3pPr marL="0" marR="0" indent="457200" algn="ctr" defTabSz="5842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Avenir Oblique"/>
        </a:defRPr>
      </a:lvl3pPr>
      <a:lvl4pPr marL="0" marR="0" indent="685800" algn="ctr" defTabSz="5842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Avenir Oblique"/>
        </a:defRPr>
      </a:lvl4pPr>
      <a:lvl5pPr marL="0" marR="0" indent="914400" algn="ctr" defTabSz="5842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Avenir Oblique"/>
        </a:defRPr>
      </a:lvl5pPr>
      <a:lvl6pPr marL="0" marR="0" indent="1143000" algn="ctr" defTabSz="5842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Avenir Oblique"/>
        </a:defRPr>
      </a:lvl6pPr>
      <a:lvl7pPr marL="0" marR="0" indent="1371600" algn="ctr" defTabSz="5842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Avenir Oblique"/>
        </a:defRPr>
      </a:lvl7pPr>
      <a:lvl8pPr marL="0" marR="0" indent="1600200" algn="ctr" defTabSz="5842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Avenir Oblique"/>
        </a:defRPr>
      </a:lvl8pPr>
      <a:lvl9pPr marL="0" marR="0" indent="1828800" algn="ctr" defTabSz="5842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Avenir Oblique"/>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MISSION &amp; VALUES REVIEW"/>
          <p:cNvSpPr txBox="1">
            <a:spLocks noGrp="1"/>
          </p:cNvSpPr>
          <p:nvPr>
            <p:ph type="ctrTitle"/>
          </p:nvPr>
        </p:nvSpPr>
        <p:spPr>
          <a:xfrm>
            <a:off x="-475488" y="5449876"/>
            <a:ext cx="23183313" cy="5961835"/>
          </a:xfrm>
          <a:prstGeom prst="rect">
            <a:avLst/>
          </a:prstGeom>
        </p:spPr>
        <p:txBody>
          <a:bodyPr anchor="t">
            <a:noAutofit/>
          </a:bodyPr>
          <a:lstStyle>
            <a:lvl1pPr algn="l" defTabSz="364540">
              <a:defRPr sz="7097">
                <a:solidFill>
                  <a:srgbClr val="6C7477"/>
                </a:solidFill>
                <a:latin typeface="Avenir Heavy"/>
                <a:ea typeface="Avenir Heavy"/>
                <a:cs typeface="Avenir Heavy"/>
                <a:sym typeface="Avenir Heavy"/>
              </a:defRPr>
            </a:lvl1pPr>
          </a:lstStyle>
          <a:p>
            <a:pPr algn="r"/>
            <a:r>
              <a:rPr lang="en-US" sz="8000" dirty="0">
                <a:solidFill>
                  <a:srgbClr val="12D4C8"/>
                </a:solidFill>
                <a:latin typeface="Zapfino" panose="03030300040707070C03" pitchFamily="66" charset="77"/>
              </a:rPr>
              <a:t>hello neuwirth leadership academy!</a:t>
            </a:r>
            <a:br>
              <a:rPr lang="en-US" sz="8000" dirty="0">
                <a:solidFill>
                  <a:srgbClr val="12D4C8"/>
                </a:solidFill>
                <a:latin typeface="Zapfino" panose="03030300040707070C03" pitchFamily="66" charset="77"/>
              </a:rPr>
            </a:br>
            <a:r>
              <a:rPr lang="en-US" sz="8000" dirty="0">
                <a:solidFill>
                  <a:srgbClr val="12D4C8"/>
                </a:solidFill>
                <a:latin typeface="Zapfino" panose="03030300040707070C03" pitchFamily="66" charset="77"/>
              </a:rPr>
              <a:t>my name is tiffany</a:t>
            </a:r>
            <a:endParaRPr sz="8000" dirty="0">
              <a:solidFill>
                <a:srgbClr val="12D4C8"/>
              </a:solidFill>
              <a:latin typeface="Zapfino" panose="03030300040707070C03" pitchFamily="66" charset="77"/>
            </a:endParaRPr>
          </a:p>
        </p:txBody>
      </p:sp>
      <p:sp>
        <p:nvSpPr>
          <p:cNvPr id="2" name="Heart 1">
            <a:extLst>
              <a:ext uri="{FF2B5EF4-FFF2-40B4-BE49-F238E27FC236}">
                <a16:creationId xmlns:a16="http://schemas.microsoft.com/office/drawing/2014/main" id="{31E16F97-7E07-8041-AA5F-E2F05EAA427F}"/>
              </a:ext>
            </a:extLst>
          </p:cNvPr>
          <p:cNvSpPr/>
          <p:nvPr/>
        </p:nvSpPr>
        <p:spPr>
          <a:xfrm>
            <a:off x="10274920" y="10258051"/>
            <a:ext cx="841248" cy="658368"/>
          </a:xfrm>
          <a:prstGeom prst="heart">
            <a:avLst/>
          </a:prstGeom>
          <a:solidFill>
            <a:srgbClr val="12D4C8"/>
          </a:solidFill>
          <a:ln w="25400" cap="flat">
            <a:no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000000"/>
              </a:solidFill>
              <a:effectLst/>
              <a:uFillTx/>
              <a:latin typeface="+mn-lt"/>
              <a:ea typeface="+mn-ea"/>
              <a:cs typeface="+mn-cs"/>
              <a:sym typeface="Helvetica Light"/>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91A88BA-D8F7-2745-9414-4F2355F481C5}"/>
              </a:ext>
            </a:extLst>
          </p:cNvPr>
          <p:cNvSpPr/>
          <p:nvPr/>
        </p:nvSpPr>
        <p:spPr>
          <a:xfrm>
            <a:off x="0" y="0"/>
            <a:ext cx="24384000" cy="13716000"/>
          </a:xfrm>
          <a:prstGeom prst="rect">
            <a:avLst/>
          </a:prstGeom>
          <a:solidFill>
            <a:srgbClr val="12D4C8"/>
          </a:solidFill>
          <a:ln w="25400" cap="flat">
            <a:noFill/>
            <a:prstDash val="solid"/>
            <a:bevel/>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000000"/>
              </a:solidFill>
              <a:effectLst/>
              <a:uFillTx/>
              <a:latin typeface="+mn-lt"/>
              <a:ea typeface="+mn-ea"/>
              <a:cs typeface="+mn-cs"/>
              <a:sym typeface="Helvetica Light"/>
            </a:endParaRPr>
          </a:p>
        </p:txBody>
      </p:sp>
      <p:sp>
        <p:nvSpPr>
          <p:cNvPr id="122" name="Mission Statement Review…"/>
          <p:cNvSpPr txBox="1"/>
          <p:nvPr/>
        </p:nvSpPr>
        <p:spPr>
          <a:xfrm>
            <a:off x="1992924" y="4514649"/>
            <a:ext cx="22391076" cy="693010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l">
              <a:defRPr sz="7500">
                <a:latin typeface="Avenir Black"/>
                <a:ea typeface="Avenir Black"/>
                <a:cs typeface="Avenir Black"/>
                <a:sym typeface="Avenir Black"/>
              </a:defRPr>
            </a:pPr>
            <a:r>
              <a:rPr lang="en-US" sz="8000" dirty="0">
                <a:solidFill>
                  <a:schemeClr val="bg1"/>
                </a:solidFill>
                <a:latin typeface="Zapfino" panose="03030300040707070C03" pitchFamily="66" charset="77"/>
                <a:ea typeface="Avenir Black"/>
                <a:cs typeface="Avenir Black"/>
                <a:sym typeface="Avenir Black"/>
              </a:rPr>
              <a:t>number two: </a:t>
            </a:r>
          </a:p>
          <a:p>
            <a:pPr algn="l">
              <a:defRPr sz="7500">
                <a:latin typeface="Avenir Black"/>
                <a:ea typeface="Avenir Black"/>
                <a:cs typeface="Avenir Black"/>
                <a:sym typeface="Avenir Black"/>
              </a:defRPr>
            </a:pPr>
            <a:r>
              <a:rPr lang="en-US" sz="8000" dirty="0">
                <a:solidFill>
                  <a:schemeClr val="bg1"/>
                </a:solidFill>
                <a:latin typeface="Zapfino" panose="03030300040707070C03" pitchFamily="66" charset="77"/>
                <a:ea typeface="Avenir Black"/>
                <a:cs typeface="Avenir Black"/>
                <a:sym typeface="Avenir Black"/>
              </a:rPr>
              <a:t>your feelings are your compass</a:t>
            </a:r>
          </a:p>
        </p:txBody>
      </p:sp>
    </p:spTree>
    <p:extLst>
      <p:ext uri="{BB962C8B-B14F-4D97-AF65-F5344CB8AC3E}">
        <p14:creationId xmlns:p14="http://schemas.microsoft.com/office/powerpoint/2010/main" val="2533249589"/>
      </p:ext>
    </p:extLst>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91A88BA-D8F7-2745-9414-4F2355F481C5}"/>
              </a:ext>
            </a:extLst>
          </p:cNvPr>
          <p:cNvSpPr/>
          <p:nvPr/>
        </p:nvSpPr>
        <p:spPr>
          <a:xfrm>
            <a:off x="0" y="0"/>
            <a:ext cx="24384000" cy="13716000"/>
          </a:xfrm>
          <a:prstGeom prst="rect">
            <a:avLst/>
          </a:prstGeom>
          <a:solidFill>
            <a:srgbClr val="12D4C8"/>
          </a:solidFill>
          <a:ln w="25400" cap="flat">
            <a:noFill/>
            <a:prstDash val="solid"/>
            <a:bevel/>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000000"/>
              </a:solidFill>
              <a:effectLst/>
              <a:uFillTx/>
              <a:latin typeface="+mn-lt"/>
              <a:ea typeface="+mn-ea"/>
              <a:cs typeface="+mn-cs"/>
              <a:sym typeface="Helvetica Light"/>
            </a:endParaRPr>
          </a:p>
        </p:txBody>
      </p:sp>
      <p:sp>
        <p:nvSpPr>
          <p:cNvPr id="122" name="Mission Statement Review…"/>
          <p:cNvSpPr txBox="1"/>
          <p:nvPr/>
        </p:nvSpPr>
        <p:spPr>
          <a:xfrm>
            <a:off x="1992924" y="4514649"/>
            <a:ext cx="22391076" cy="693010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l">
              <a:defRPr sz="7500">
                <a:latin typeface="Avenir Black"/>
                <a:ea typeface="Avenir Black"/>
                <a:cs typeface="Avenir Black"/>
                <a:sym typeface="Avenir Black"/>
              </a:defRPr>
            </a:pPr>
            <a:r>
              <a:rPr lang="en-US" sz="8000" dirty="0">
                <a:solidFill>
                  <a:schemeClr val="bg1"/>
                </a:solidFill>
                <a:latin typeface="Zapfino" panose="03030300040707070C03" pitchFamily="66" charset="77"/>
                <a:ea typeface="Avenir Black"/>
                <a:cs typeface="Avenir Black"/>
                <a:sym typeface="Avenir Black"/>
              </a:rPr>
              <a:t>number three: </a:t>
            </a:r>
          </a:p>
          <a:p>
            <a:pPr algn="l">
              <a:defRPr sz="7500">
                <a:latin typeface="Avenir Black"/>
                <a:ea typeface="Avenir Black"/>
                <a:cs typeface="Avenir Black"/>
                <a:sym typeface="Avenir Black"/>
              </a:defRPr>
            </a:pPr>
            <a:r>
              <a:rPr lang="en-US" sz="8000" dirty="0">
                <a:solidFill>
                  <a:schemeClr val="bg1"/>
                </a:solidFill>
                <a:latin typeface="Zapfino" panose="03030300040707070C03" pitchFamily="66" charset="77"/>
                <a:ea typeface="Avenir Black"/>
                <a:cs typeface="Avenir Black"/>
                <a:sym typeface="Avenir Black"/>
              </a:rPr>
              <a:t>your thoughts are energy</a:t>
            </a:r>
          </a:p>
        </p:txBody>
      </p:sp>
    </p:spTree>
    <p:extLst>
      <p:ext uri="{BB962C8B-B14F-4D97-AF65-F5344CB8AC3E}">
        <p14:creationId xmlns:p14="http://schemas.microsoft.com/office/powerpoint/2010/main" val="414269811"/>
      </p:ext>
    </p:extLst>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91A88BA-D8F7-2745-9414-4F2355F481C5}"/>
              </a:ext>
            </a:extLst>
          </p:cNvPr>
          <p:cNvSpPr/>
          <p:nvPr/>
        </p:nvSpPr>
        <p:spPr>
          <a:xfrm>
            <a:off x="0" y="0"/>
            <a:ext cx="24384000" cy="13716000"/>
          </a:xfrm>
          <a:prstGeom prst="rect">
            <a:avLst/>
          </a:prstGeom>
          <a:solidFill>
            <a:srgbClr val="12D4C8"/>
          </a:solidFill>
          <a:ln w="25400" cap="flat">
            <a:noFill/>
            <a:prstDash val="solid"/>
            <a:bevel/>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000000"/>
              </a:solidFill>
              <a:effectLst/>
              <a:uFillTx/>
              <a:latin typeface="+mn-lt"/>
              <a:ea typeface="+mn-ea"/>
              <a:cs typeface="+mn-cs"/>
              <a:sym typeface="Helvetica Light"/>
            </a:endParaRPr>
          </a:p>
        </p:txBody>
      </p:sp>
      <p:sp>
        <p:nvSpPr>
          <p:cNvPr id="122" name="Mission Statement Review…"/>
          <p:cNvSpPr txBox="1"/>
          <p:nvPr/>
        </p:nvSpPr>
        <p:spPr>
          <a:xfrm>
            <a:off x="1992924" y="4514649"/>
            <a:ext cx="22391076" cy="658359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l">
              <a:defRPr sz="7500">
                <a:latin typeface="Avenir Black"/>
                <a:ea typeface="Avenir Black"/>
                <a:cs typeface="Avenir Black"/>
                <a:sym typeface="Avenir Black"/>
              </a:defRPr>
            </a:pPr>
            <a:r>
              <a:rPr lang="en-US" sz="8000" dirty="0">
                <a:solidFill>
                  <a:schemeClr val="bg1"/>
                </a:solidFill>
                <a:latin typeface="Zapfino" panose="03030300040707070C03" pitchFamily="66" charset="77"/>
                <a:ea typeface="Avenir Black"/>
                <a:cs typeface="Avenir Black"/>
                <a:sym typeface="Avenir Black"/>
              </a:rPr>
              <a:t>bonus: </a:t>
            </a:r>
          </a:p>
          <a:p>
            <a:pPr algn="l">
              <a:defRPr sz="7500">
                <a:latin typeface="Avenir Black"/>
                <a:ea typeface="Avenir Black"/>
                <a:cs typeface="Avenir Black"/>
                <a:sym typeface="Avenir Black"/>
              </a:defRPr>
            </a:pPr>
            <a:r>
              <a:rPr lang="en-US" sz="7000" dirty="0">
                <a:solidFill>
                  <a:schemeClr val="bg1"/>
                </a:solidFill>
                <a:latin typeface="Zapfino" panose="03030300040707070C03" pitchFamily="66" charset="77"/>
                <a:ea typeface="Avenir Black"/>
                <a:cs typeface="Avenir Black"/>
                <a:sym typeface="Avenir Black"/>
              </a:rPr>
              <a:t>a life lived in fear is a life half lived</a:t>
            </a:r>
          </a:p>
        </p:txBody>
      </p:sp>
    </p:spTree>
    <p:extLst>
      <p:ext uri="{BB962C8B-B14F-4D97-AF65-F5344CB8AC3E}">
        <p14:creationId xmlns:p14="http://schemas.microsoft.com/office/powerpoint/2010/main" val="3409153361"/>
      </p:ext>
    </p:extLst>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F7D4F03-10C7-684B-A2FB-CBE9AC03F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51642"/>
            <a:ext cx="24384000" cy="16975700"/>
          </a:xfrm>
          <a:prstGeom prst="rect">
            <a:avLst/>
          </a:prstGeom>
        </p:spPr>
      </p:pic>
    </p:spTree>
    <p:extLst>
      <p:ext uri="{BB962C8B-B14F-4D97-AF65-F5344CB8AC3E}">
        <p14:creationId xmlns:p14="http://schemas.microsoft.com/office/powerpoint/2010/main" val="2544291029"/>
      </p:ext>
    </p:extLst>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91A88BA-D8F7-2745-9414-4F2355F481C5}"/>
              </a:ext>
            </a:extLst>
          </p:cNvPr>
          <p:cNvSpPr/>
          <p:nvPr/>
        </p:nvSpPr>
        <p:spPr>
          <a:xfrm>
            <a:off x="0" y="0"/>
            <a:ext cx="24384000" cy="13716000"/>
          </a:xfrm>
          <a:prstGeom prst="rect">
            <a:avLst/>
          </a:prstGeom>
          <a:solidFill>
            <a:srgbClr val="12D4C8"/>
          </a:solidFill>
          <a:ln w="25400" cap="flat">
            <a:noFill/>
            <a:prstDash val="solid"/>
            <a:bevel/>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000000"/>
              </a:solidFill>
              <a:effectLst/>
              <a:uFillTx/>
              <a:latin typeface="+mn-lt"/>
              <a:ea typeface="+mn-ea"/>
              <a:cs typeface="+mn-cs"/>
              <a:sym typeface="Helvetica Light"/>
            </a:endParaRPr>
          </a:p>
        </p:txBody>
      </p:sp>
      <p:sp>
        <p:nvSpPr>
          <p:cNvPr id="122" name="Mission Statement Review…"/>
          <p:cNvSpPr txBox="1"/>
          <p:nvPr/>
        </p:nvSpPr>
        <p:spPr>
          <a:xfrm>
            <a:off x="656493" y="4819448"/>
            <a:ext cx="23071014" cy="6843476"/>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l">
              <a:defRPr sz="7500">
                <a:latin typeface="Avenir Black"/>
                <a:ea typeface="Avenir Black"/>
                <a:cs typeface="Avenir Black"/>
                <a:sym typeface="Avenir Black"/>
              </a:defRPr>
            </a:pPr>
            <a:r>
              <a:rPr lang="en-US" sz="8000" dirty="0">
                <a:solidFill>
                  <a:schemeClr val="bg1"/>
                </a:solidFill>
                <a:latin typeface="Zapfino" panose="03030300040707070C03" pitchFamily="66" charset="77"/>
                <a:ea typeface="Avenir Black"/>
                <a:cs typeface="Avenir Black"/>
                <a:sym typeface="Avenir Black"/>
              </a:rPr>
              <a:t>bonus:</a:t>
            </a:r>
          </a:p>
          <a:p>
            <a:pPr algn="l">
              <a:defRPr sz="7500">
                <a:latin typeface="Avenir Black"/>
                <a:ea typeface="Avenir Black"/>
                <a:cs typeface="Avenir Black"/>
                <a:sym typeface="Avenir Black"/>
              </a:defRPr>
            </a:pPr>
            <a:r>
              <a:rPr lang="en-US" sz="7800" dirty="0">
                <a:solidFill>
                  <a:schemeClr val="bg1"/>
                </a:solidFill>
                <a:latin typeface="Zapfino" panose="03030300040707070C03" pitchFamily="66" charset="77"/>
                <a:ea typeface="Avenir Black"/>
                <a:cs typeface="Avenir Black"/>
                <a:sym typeface="Avenir Black"/>
              </a:rPr>
              <a:t>a life lived in fear is a life half lived</a:t>
            </a:r>
          </a:p>
        </p:txBody>
      </p:sp>
    </p:spTree>
    <p:extLst>
      <p:ext uri="{BB962C8B-B14F-4D97-AF65-F5344CB8AC3E}">
        <p14:creationId xmlns:p14="http://schemas.microsoft.com/office/powerpoint/2010/main" val="1434366451"/>
      </p:ext>
    </p:extLst>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91A88BA-D8F7-2745-9414-4F2355F481C5}"/>
              </a:ext>
            </a:extLst>
          </p:cNvPr>
          <p:cNvSpPr/>
          <p:nvPr/>
        </p:nvSpPr>
        <p:spPr>
          <a:xfrm>
            <a:off x="0" y="0"/>
            <a:ext cx="24384000" cy="13716000"/>
          </a:xfrm>
          <a:prstGeom prst="rect">
            <a:avLst/>
          </a:prstGeom>
          <a:solidFill>
            <a:srgbClr val="12D4C8"/>
          </a:solidFill>
          <a:ln w="25400" cap="flat">
            <a:noFill/>
            <a:prstDash val="solid"/>
            <a:bevel/>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000000"/>
              </a:solidFill>
              <a:effectLst/>
              <a:uFillTx/>
              <a:latin typeface="+mn-lt"/>
              <a:ea typeface="+mn-ea"/>
              <a:cs typeface="+mn-cs"/>
              <a:sym typeface="Helvetica Light"/>
            </a:endParaRPr>
          </a:p>
        </p:txBody>
      </p:sp>
      <p:sp>
        <p:nvSpPr>
          <p:cNvPr id="122" name="Mission Statement Review…"/>
          <p:cNvSpPr txBox="1"/>
          <p:nvPr/>
        </p:nvSpPr>
        <p:spPr>
          <a:xfrm>
            <a:off x="656493" y="4819448"/>
            <a:ext cx="23071014" cy="6843476"/>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l">
              <a:defRPr sz="7500">
                <a:latin typeface="Avenir Black"/>
                <a:ea typeface="Avenir Black"/>
                <a:cs typeface="Avenir Black"/>
                <a:sym typeface="Avenir Black"/>
              </a:defRPr>
            </a:pPr>
            <a:r>
              <a:rPr lang="en-US" sz="8000" dirty="0">
                <a:solidFill>
                  <a:schemeClr val="bg1"/>
                </a:solidFill>
                <a:latin typeface="Zapfino" panose="03030300040707070C03" pitchFamily="66" charset="77"/>
                <a:ea typeface="Avenir Black"/>
                <a:cs typeface="Avenir Black"/>
                <a:sym typeface="Avenir Black"/>
              </a:rPr>
              <a:t>number three: </a:t>
            </a:r>
          </a:p>
          <a:p>
            <a:pPr algn="l">
              <a:defRPr sz="7500">
                <a:latin typeface="Avenir Black"/>
                <a:ea typeface="Avenir Black"/>
                <a:cs typeface="Avenir Black"/>
                <a:sym typeface="Avenir Black"/>
              </a:defRPr>
            </a:pPr>
            <a:r>
              <a:rPr lang="en-US" sz="7800" dirty="0">
                <a:solidFill>
                  <a:schemeClr val="bg1"/>
                </a:solidFill>
                <a:latin typeface="Zapfino" panose="03030300040707070C03" pitchFamily="66" charset="77"/>
                <a:ea typeface="Avenir Black"/>
                <a:cs typeface="Avenir Black"/>
                <a:sym typeface="Avenir Black"/>
              </a:rPr>
              <a:t>what you believe is what you see</a:t>
            </a:r>
          </a:p>
        </p:txBody>
      </p:sp>
    </p:spTree>
    <p:extLst>
      <p:ext uri="{BB962C8B-B14F-4D97-AF65-F5344CB8AC3E}">
        <p14:creationId xmlns:p14="http://schemas.microsoft.com/office/powerpoint/2010/main" val="2404723888"/>
      </p:ext>
    </p:extLst>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91A88BA-D8F7-2745-9414-4F2355F481C5}"/>
              </a:ext>
            </a:extLst>
          </p:cNvPr>
          <p:cNvSpPr/>
          <p:nvPr/>
        </p:nvSpPr>
        <p:spPr>
          <a:xfrm>
            <a:off x="0" y="0"/>
            <a:ext cx="24384000" cy="13716000"/>
          </a:xfrm>
          <a:prstGeom prst="rect">
            <a:avLst/>
          </a:prstGeom>
          <a:solidFill>
            <a:srgbClr val="12D4C8"/>
          </a:solidFill>
          <a:ln w="25400" cap="flat">
            <a:noFill/>
            <a:prstDash val="solid"/>
            <a:bevel/>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000000"/>
              </a:solidFill>
              <a:effectLst/>
              <a:uFillTx/>
              <a:latin typeface="+mn-lt"/>
              <a:ea typeface="+mn-ea"/>
              <a:cs typeface="+mn-cs"/>
              <a:sym typeface="Helvetica Light"/>
            </a:endParaRPr>
          </a:p>
        </p:txBody>
      </p:sp>
      <p:sp>
        <p:nvSpPr>
          <p:cNvPr id="122" name="Mission Statement Review…"/>
          <p:cNvSpPr txBox="1"/>
          <p:nvPr/>
        </p:nvSpPr>
        <p:spPr>
          <a:xfrm>
            <a:off x="656493" y="4819448"/>
            <a:ext cx="23071014" cy="6843476"/>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l">
              <a:defRPr sz="7500">
                <a:latin typeface="Avenir Black"/>
                <a:ea typeface="Avenir Black"/>
                <a:cs typeface="Avenir Black"/>
                <a:sym typeface="Avenir Black"/>
              </a:defRPr>
            </a:pPr>
            <a:r>
              <a:rPr lang="en-US" sz="8000" dirty="0">
                <a:solidFill>
                  <a:schemeClr val="bg1"/>
                </a:solidFill>
                <a:latin typeface="Zapfino" panose="03030300040707070C03" pitchFamily="66" charset="77"/>
                <a:ea typeface="Avenir Black"/>
                <a:cs typeface="Avenir Black"/>
                <a:sym typeface="Avenir Black"/>
              </a:rPr>
              <a:t>another bonus:</a:t>
            </a:r>
          </a:p>
          <a:p>
            <a:pPr algn="l">
              <a:defRPr sz="7500">
                <a:latin typeface="Avenir Black"/>
                <a:ea typeface="Avenir Black"/>
                <a:cs typeface="Avenir Black"/>
                <a:sym typeface="Avenir Black"/>
              </a:defRPr>
            </a:pPr>
            <a:r>
              <a:rPr lang="en-US" sz="7800" dirty="0">
                <a:solidFill>
                  <a:schemeClr val="bg1"/>
                </a:solidFill>
                <a:latin typeface="Zapfino" panose="03030300040707070C03" pitchFamily="66" charset="77"/>
                <a:ea typeface="Avenir Black"/>
                <a:cs typeface="Avenir Black"/>
                <a:sym typeface="Avenir Black"/>
              </a:rPr>
              <a:t>confidence</a:t>
            </a:r>
          </a:p>
        </p:txBody>
      </p:sp>
    </p:spTree>
    <p:extLst>
      <p:ext uri="{BB962C8B-B14F-4D97-AF65-F5344CB8AC3E}">
        <p14:creationId xmlns:p14="http://schemas.microsoft.com/office/powerpoint/2010/main" val="703355517"/>
      </p:ext>
    </p:extLst>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91A88BA-D8F7-2745-9414-4F2355F481C5}"/>
              </a:ext>
            </a:extLst>
          </p:cNvPr>
          <p:cNvSpPr/>
          <p:nvPr/>
        </p:nvSpPr>
        <p:spPr>
          <a:xfrm>
            <a:off x="0" y="0"/>
            <a:ext cx="24384000" cy="13716000"/>
          </a:xfrm>
          <a:prstGeom prst="rect">
            <a:avLst/>
          </a:prstGeom>
          <a:solidFill>
            <a:srgbClr val="12D4C8"/>
          </a:solidFill>
          <a:ln w="25400" cap="flat">
            <a:noFill/>
            <a:prstDash val="solid"/>
            <a:bevel/>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000000"/>
              </a:solidFill>
              <a:effectLst/>
              <a:uFillTx/>
              <a:latin typeface="+mn-lt"/>
              <a:ea typeface="+mn-ea"/>
              <a:cs typeface="+mn-cs"/>
              <a:sym typeface="Helvetica Light"/>
            </a:endParaRPr>
          </a:p>
        </p:txBody>
      </p:sp>
      <p:sp>
        <p:nvSpPr>
          <p:cNvPr id="122" name="Mission Statement Review…"/>
          <p:cNvSpPr txBox="1"/>
          <p:nvPr/>
        </p:nvSpPr>
        <p:spPr>
          <a:xfrm>
            <a:off x="656493" y="4819448"/>
            <a:ext cx="23071014" cy="6843476"/>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l">
              <a:defRPr sz="7500">
                <a:latin typeface="Avenir Black"/>
                <a:ea typeface="Avenir Black"/>
                <a:cs typeface="Avenir Black"/>
                <a:sym typeface="Avenir Black"/>
              </a:defRPr>
            </a:pPr>
            <a:r>
              <a:rPr lang="en-US" sz="8000" dirty="0">
                <a:solidFill>
                  <a:schemeClr val="bg1"/>
                </a:solidFill>
                <a:latin typeface="Zapfino" panose="03030300040707070C03" pitchFamily="66" charset="77"/>
                <a:ea typeface="Avenir Black"/>
                <a:cs typeface="Avenir Black"/>
                <a:sym typeface="Avenir Black"/>
              </a:rPr>
              <a:t>another bonus:</a:t>
            </a:r>
          </a:p>
          <a:p>
            <a:pPr algn="l">
              <a:defRPr sz="7500">
                <a:latin typeface="Avenir Black"/>
                <a:ea typeface="Avenir Black"/>
                <a:cs typeface="Avenir Black"/>
                <a:sym typeface="Avenir Black"/>
              </a:defRPr>
            </a:pPr>
            <a:r>
              <a:rPr lang="en-US" sz="7800" dirty="0">
                <a:solidFill>
                  <a:schemeClr val="bg1"/>
                </a:solidFill>
                <a:latin typeface="Zapfino" panose="03030300040707070C03" pitchFamily="66" charset="77"/>
                <a:ea typeface="Avenir Black"/>
                <a:cs typeface="Avenir Black"/>
                <a:sym typeface="Avenir Black"/>
              </a:rPr>
              <a:t>money</a:t>
            </a:r>
          </a:p>
        </p:txBody>
      </p:sp>
    </p:spTree>
    <p:extLst>
      <p:ext uri="{BB962C8B-B14F-4D97-AF65-F5344CB8AC3E}">
        <p14:creationId xmlns:p14="http://schemas.microsoft.com/office/powerpoint/2010/main" val="1410976891"/>
      </p:ext>
    </p:extLst>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Mission Statement Review…"/>
          <p:cNvSpPr txBox="1"/>
          <p:nvPr/>
        </p:nvSpPr>
        <p:spPr>
          <a:xfrm>
            <a:off x="874643" y="1124536"/>
            <a:ext cx="22263653" cy="270843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marL="1371600" indent="-1371600" algn="l">
              <a:buAutoNum type="arabicPeriod"/>
              <a:defRPr sz="7500">
                <a:latin typeface="Avenir Black"/>
                <a:ea typeface="Avenir Black"/>
                <a:cs typeface="Avenir Black"/>
                <a:sym typeface="Avenir Black"/>
              </a:defRPr>
            </a:pPr>
            <a:r>
              <a:rPr lang="en-US" sz="8800" dirty="0">
                <a:solidFill>
                  <a:schemeClr val="tx1">
                    <a:lumMod val="50000"/>
                    <a:lumOff val="50000"/>
                  </a:schemeClr>
                </a:solidFill>
                <a:latin typeface="+mj-lt"/>
                <a:ea typeface="Avenir Black"/>
                <a:cs typeface="Avenir Black"/>
                <a:sym typeface="Avenir Black"/>
              </a:rPr>
              <a:t>Have a mind that is open to everything and attached to nothing. </a:t>
            </a:r>
          </a:p>
        </p:txBody>
      </p:sp>
      <p:sp>
        <p:nvSpPr>
          <p:cNvPr id="4" name="Mission Statement Review…">
            <a:extLst>
              <a:ext uri="{FF2B5EF4-FFF2-40B4-BE49-F238E27FC236}">
                <a16:creationId xmlns:a16="http://schemas.microsoft.com/office/drawing/2014/main" id="{47E5F0A0-8B72-EE44-B910-F21D71F8F854}"/>
              </a:ext>
            </a:extLst>
          </p:cNvPr>
          <p:cNvSpPr txBox="1"/>
          <p:nvPr/>
        </p:nvSpPr>
        <p:spPr>
          <a:xfrm>
            <a:off x="2100699" y="4838281"/>
            <a:ext cx="20560517" cy="590931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l">
              <a:defRPr sz="7500">
                <a:latin typeface="Avenir Black"/>
                <a:ea typeface="Avenir Black"/>
                <a:cs typeface="Avenir Black"/>
                <a:sym typeface="Avenir Black"/>
              </a:defRPr>
            </a:pPr>
            <a:r>
              <a:rPr lang="en-US" sz="4800" dirty="0">
                <a:solidFill>
                  <a:schemeClr val="tx1">
                    <a:lumMod val="50000"/>
                    <a:lumOff val="50000"/>
                  </a:schemeClr>
                </a:solidFill>
                <a:latin typeface="+mj-lt"/>
              </a:rPr>
              <a:t>No one knows enough to be a pessimist about anything. </a:t>
            </a:r>
          </a:p>
          <a:p>
            <a:pPr algn="l">
              <a:defRPr sz="7500">
                <a:latin typeface="Avenir Black"/>
                <a:ea typeface="Avenir Black"/>
                <a:cs typeface="Avenir Black"/>
                <a:sym typeface="Avenir Black"/>
              </a:defRPr>
            </a:pPr>
            <a:endParaRPr lang="en-US" sz="4800" dirty="0">
              <a:solidFill>
                <a:schemeClr val="tx1">
                  <a:lumMod val="50000"/>
                  <a:lumOff val="50000"/>
                </a:schemeClr>
              </a:solidFill>
              <a:latin typeface="+mj-lt"/>
            </a:endParaRPr>
          </a:p>
          <a:p>
            <a:pPr algn="l">
              <a:defRPr sz="7500">
                <a:latin typeface="Avenir Black"/>
                <a:ea typeface="Avenir Black"/>
                <a:cs typeface="Avenir Black"/>
                <a:sym typeface="Avenir Black"/>
              </a:defRPr>
            </a:pPr>
            <a:r>
              <a:rPr lang="en-US" sz="4800" dirty="0">
                <a:solidFill>
                  <a:schemeClr val="tx1">
                    <a:lumMod val="50000"/>
                    <a:lumOff val="50000"/>
                  </a:schemeClr>
                </a:solidFill>
                <a:latin typeface="+mj-lt"/>
              </a:rPr>
              <a:t>When we close our mind, we close off our own genius. </a:t>
            </a:r>
          </a:p>
          <a:p>
            <a:pPr algn="l">
              <a:defRPr sz="7500">
                <a:latin typeface="Avenir Black"/>
                <a:ea typeface="Avenir Black"/>
                <a:cs typeface="Avenir Black"/>
                <a:sym typeface="Avenir Black"/>
              </a:defRPr>
            </a:pPr>
            <a:endParaRPr lang="en-US" sz="4800" dirty="0">
              <a:solidFill>
                <a:schemeClr val="tx1">
                  <a:lumMod val="50000"/>
                  <a:lumOff val="50000"/>
                </a:schemeClr>
              </a:solidFill>
              <a:latin typeface="+mj-lt"/>
            </a:endParaRPr>
          </a:p>
          <a:p>
            <a:pPr algn="l">
              <a:defRPr sz="7500">
                <a:latin typeface="Avenir Black"/>
                <a:ea typeface="Avenir Black"/>
                <a:cs typeface="Avenir Black"/>
                <a:sym typeface="Avenir Black"/>
              </a:defRPr>
            </a:pPr>
            <a:r>
              <a:rPr lang="en-US" sz="4800" dirty="0">
                <a:solidFill>
                  <a:schemeClr val="tx1">
                    <a:lumMod val="50000"/>
                    <a:lumOff val="50000"/>
                  </a:schemeClr>
                </a:solidFill>
                <a:latin typeface="+mj-lt"/>
              </a:rPr>
              <a:t>Progress is impossible is you always do things the way you’ve always done things. </a:t>
            </a:r>
          </a:p>
          <a:p>
            <a:pPr algn="l">
              <a:defRPr sz="7500">
                <a:latin typeface="Avenir Black"/>
                <a:ea typeface="Avenir Black"/>
                <a:cs typeface="Avenir Black"/>
                <a:sym typeface="Avenir Black"/>
              </a:defRPr>
            </a:pPr>
            <a:endParaRPr lang="en-US" sz="4800" dirty="0">
              <a:solidFill>
                <a:schemeClr val="tx1">
                  <a:lumMod val="50000"/>
                  <a:lumOff val="50000"/>
                </a:schemeClr>
              </a:solidFill>
              <a:latin typeface="+mj-lt"/>
            </a:endParaRPr>
          </a:p>
          <a:p>
            <a:pPr algn="l">
              <a:defRPr sz="7500">
                <a:latin typeface="Avenir Black"/>
                <a:ea typeface="Avenir Black"/>
                <a:cs typeface="Avenir Black"/>
                <a:sym typeface="Avenir Black"/>
              </a:defRPr>
            </a:pPr>
            <a:r>
              <a:rPr lang="en-US" sz="4800" dirty="0">
                <a:solidFill>
                  <a:schemeClr val="tx1">
                    <a:lumMod val="50000"/>
                    <a:lumOff val="50000"/>
                  </a:schemeClr>
                </a:solidFill>
                <a:latin typeface="+mj-lt"/>
              </a:rPr>
              <a:t>I can make my life happy by keeping my mind open. </a:t>
            </a:r>
            <a:endParaRPr sz="4800" dirty="0">
              <a:solidFill>
                <a:schemeClr val="tx1">
                  <a:lumMod val="50000"/>
                  <a:lumOff val="50000"/>
                </a:schemeClr>
              </a:solidFill>
              <a:latin typeface="+mj-lt"/>
            </a:endParaRPr>
          </a:p>
        </p:txBody>
      </p:sp>
    </p:spTree>
    <p:extLst>
      <p:ext uri="{BB962C8B-B14F-4D97-AF65-F5344CB8AC3E}">
        <p14:creationId xmlns:p14="http://schemas.microsoft.com/office/powerpoint/2010/main" val="2639380459"/>
      </p:ext>
    </p:extLst>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Mission Statement Review…"/>
          <p:cNvSpPr txBox="1"/>
          <p:nvPr/>
        </p:nvSpPr>
        <p:spPr>
          <a:xfrm>
            <a:off x="2120347" y="4715314"/>
            <a:ext cx="22263653" cy="406265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l">
              <a:defRPr sz="7500">
                <a:latin typeface="Avenir Black"/>
                <a:ea typeface="Avenir Black"/>
                <a:cs typeface="Avenir Black"/>
                <a:sym typeface="Avenir Black"/>
              </a:defRPr>
            </a:pPr>
            <a:r>
              <a:rPr lang="en-US" sz="8800" dirty="0">
                <a:solidFill>
                  <a:schemeClr val="tx1">
                    <a:lumMod val="50000"/>
                    <a:lumOff val="50000"/>
                  </a:schemeClr>
                </a:solidFill>
                <a:latin typeface="+mj-lt"/>
                <a:ea typeface="Avenir Black"/>
                <a:cs typeface="Avenir Black"/>
                <a:sym typeface="Avenir Black"/>
              </a:rPr>
              <a:t>What do you want?</a:t>
            </a:r>
          </a:p>
          <a:p>
            <a:pPr algn="l">
              <a:defRPr sz="7500">
                <a:latin typeface="Avenir Black"/>
                <a:ea typeface="Avenir Black"/>
                <a:cs typeface="Avenir Black"/>
                <a:sym typeface="Avenir Black"/>
              </a:defRPr>
            </a:pPr>
            <a:endParaRPr lang="en-US" sz="8800" dirty="0">
              <a:solidFill>
                <a:schemeClr val="tx1">
                  <a:lumMod val="50000"/>
                  <a:lumOff val="50000"/>
                </a:schemeClr>
              </a:solidFill>
              <a:latin typeface="+mj-lt"/>
              <a:ea typeface="Avenir Black"/>
              <a:cs typeface="Avenir Black"/>
              <a:sym typeface="Avenir Black"/>
            </a:endParaRPr>
          </a:p>
          <a:p>
            <a:pPr algn="l">
              <a:defRPr sz="7500">
                <a:latin typeface="Avenir Black"/>
                <a:ea typeface="Avenir Black"/>
                <a:cs typeface="Avenir Black"/>
                <a:sym typeface="Avenir Black"/>
              </a:defRPr>
            </a:pPr>
            <a:r>
              <a:rPr lang="en-US" sz="8800" dirty="0">
                <a:solidFill>
                  <a:schemeClr val="tx1">
                    <a:lumMod val="50000"/>
                    <a:lumOff val="50000"/>
                  </a:schemeClr>
                </a:solidFill>
                <a:latin typeface="+mj-lt"/>
                <a:ea typeface="Avenir Black"/>
                <a:cs typeface="Avenir Black"/>
                <a:sym typeface="Avenir Black"/>
              </a:rPr>
              <a:t>Your job is not to get a job.  </a:t>
            </a:r>
          </a:p>
        </p:txBody>
      </p:sp>
    </p:spTree>
    <p:extLst>
      <p:ext uri="{BB962C8B-B14F-4D97-AF65-F5344CB8AC3E}">
        <p14:creationId xmlns:p14="http://schemas.microsoft.com/office/powerpoint/2010/main" val="2359433392"/>
      </p:ext>
    </p:extLst>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0C2074C-DF7A-3C42-A81F-C28570E9FDEB}"/>
              </a:ext>
            </a:extLst>
          </p:cNvPr>
          <p:cNvSpPr/>
          <p:nvPr/>
        </p:nvSpPr>
        <p:spPr>
          <a:xfrm>
            <a:off x="0" y="0"/>
            <a:ext cx="24384000" cy="13716000"/>
          </a:xfrm>
          <a:prstGeom prst="rect">
            <a:avLst/>
          </a:prstGeom>
          <a:solidFill>
            <a:srgbClr val="12D4C8"/>
          </a:solidFill>
          <a:ln w="25400" cap="flat">
            <a:noFill/>
            <a:prstDash val="solid"/>
            <a:bevel/>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000000"/>
              </a:solidFill>
              <a:effectLst/>
              <a:uFillTx/>
              <a:latin typeface="+mn-lt"/>
              <a:ea typeface="+mn-ea"/>
              <a:cs typeface="+mn-cs"/>
              <a:sym typeface="Helvetica Light"/>
            </a:endParaRPr>
          </a:p>
        </p:txBody>
      </p:sp>
      <p:pic>
        <p:nvPicPr>
          <p:cNvPr id="6" name="Picture 5">
            <a:extLst>
              <a:ext uri="{FF2B5EF4-FFF2-40B4-BE49-F238E27FC236}">
                <a16:creationId xmlns:a16="http://schemas.microsoft.com/office/drawing/2014/main" id="{A45D23F5-0295-3746-9B84-AF994FD1DD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0"/>
            <a:ext cx="18288000" cy="13716000"/>
          </a:xfrm>
          <a:prstGeom prst="rect">
            <a:avLst/>
          </a:prstGeom>
        </p:spPr>
      </p:pic>
    </p:spTree>
    <p:extLst>
      <p:ext uri="{BB962C8B-B14F-4D97-AF65-F5344CB8AC3E}">
        <p14:creationId xmlns:p14="http://schemas.microsoft.com/office/powerpoint/2010/main" val="380075435"/>
      </p:ext>
    </p:extLst>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Mission Statement Review…"/>
          <p:cNvSpPr txBox="1"/>
          <p:nvPr/>
        </p:nvSpPr>
        <p:spPr>
          <a:xfrm>
            <a:off x="1721762" y="3097529"/>
            <a:ext cx="22263653" cy="541686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l">
              <a:defRPr sz="7500">
                <a:latin typeface="Avenir Black"/>
                <a:ea typeface="Avenir Black"/>
                <a:cs typeface="Avenir Black"/>
                <a:sym typeface="Avenir Black"/>
              </a:defRPr>
            </a:pPr>
            <a:r>
              <a:rPr lang="en-US" sz="8800" dirty="0">
                <a:solidFill>
                  <a:schemeClr val="tx1">
                    <a:lumMod val="50000"/>
                    <a:lumOff val="50000"/>
                  </a:schemeClr>
                </a:solidFill>
                <a:latin typeface="+mj-lt"/>
                <a:ea typeface="Avenir Black"/>
                <a:cs typeface="Avenir Black"/>
                <a:sym typeface="Avenir Black"/>
              </a:rPr>
              <a:t>A question opens the mind.</a:t>
            </a:r>
          </a:p>
          <a:p>
            <a:pPr algn="l">
              <a:defRPr sz="7500">
                <a:latin typeface="Avenir Black"/>
                <a:ea typeface="Avenir Black"/>
                <a:cs typeface="Avenir Black"/>
                <a:sym typeface="Avenir Black"/>
              </a:defRPr>
            </a:pPr>
            <a:endParaRPr lang="en-US" sz="8800" dirty="0">
              <a:solidFill>
                <a:schemeClr val="tx1">
                  <a:lumMod val="50000"/>
                  <a:lumOff val="50000"/>
                </a:schemeClr>
              </a:solidFill>
              <a:latin typeface="+mj-lt"/>
              <a:ea typeface="Avenir Black"/>
              <a:cs typeface="Avenir Black"/>
              <a:sym typeface="Avenir Black"/>
            </a:endParaRPr>
          </a:p>
          <a:p>
            <a:pPr algn="l">
              <a:defRPr sz="7500">
                <a:latin typeface="Avenir Black"/>
                <a:ea typeface="Avenir Black"/>
                <a:cs typeface="Avenir Black"/>
                <a:sym typeface="Avenir Black"/>
              </a:defRPr>
            </a:pPr>
            <a:r>
              <a:rPr lang="en-US" sz="8800" dirty="0">
                <a:solidFill>
                  <a:schemeClr val="tx1">
                    <a:lumMod val="50000"/>
                    <a:lumOff val="50000"/>
                  </a:schemeClr>
                </a:solidFill>
                <a:latin typeface="+mj-lt"/>
                <a:ea typeface="Avenir Black"/>
                <a:cs typeface="Avenir Black"/>
                <a:sym typeface="Avenir Black"/>
              </a:rPr>
              <a:t>Imagination is more important than knowledge. Knowledge informs imagination.</a:t>
            </a:r>
          </a:p>
        </p:txBody>
      </p:sp>
    </p:spTree>
    <p:extLst>
      <p:ext uri="{BB962C8B-B14F-4D97-AF65-F5344CB8AC3E}">
        <p14:creationId xmlns:p14="http://schemas.microsoft.com/office/powerpoint/2010/main" val="930693089"/>
      </p:ext>
    </p:extLst>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Mission Statement Review…"/>
          <p:cNvSpPr txBox="1"/>
          <p:nvPr/>
        </p:nvSpPr>
        <p:spPr>
          <a:xfrm>
            <a:off x="1721762" y="3097529"/>
            <a:ext cx="22263653" cy="541686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l">
              <a:defRPr sz="7500">
                <a:latin typeface="Avenir Black"/>
                <a:ea typeface="Avenir Black"/>
                <a:cs typeface="Avenir Black"/>
                <a:sym typeface="Avenir Black"/>
              </a:defRPr>
            </a:pPr>
            <a:r>
              <a:rPr lang="en-US" sz="8800" dirty="0">
                <a:solidFill>
                  <a:schemeClr val="tx1">
                    <a:lumMod val="50000"/>
                    <a:lumOff val="50000"/>
                  </a:schemeClr>
                </a:solidFill>
                <a:latin typeface="+mj-lt"/>
                <a:ea typeface="Avenir Black"/>
                <a:cs typeface="Avenir Black"/>
                <a:sym typeface="Avenir Black"/>
              </a:rPr>
              <a:t>I’m not hear to talk you out of life…</a:t>
            </a:r>
          </a:p>
          <a:p>
            <a:pPr algn="l">
              <a:defRPr sz="7500">
                <a:latin typeface="Avenir Black"/>
                <a:ea typeface="Avenir Black"/>
                <a:cs typeface="Avenir Black"/>
                <a:sym typeface="Avenir Black"/>
              </a:defRPr>
            </a:pPr>
            <a:endParaRPr lang="en-US" sz="8800" dirty="0">
              <a:solidFill>
                <a:schemeClr val="tx1">
                  <a:lumMod val="50000"/>
                  <a:lumOff val="50000"/>
                </a:schemeClr>
              </a:solidFill>
              <a:latin typeface="+mj-lt"/>
              <a:ea typeface="Avenir Black"/>
              <a:cs typeface="Avenir Black"/>
              <a:sym typeface="Avenir Black"/>
            </a:endParaRPr>
          </a:p>
          <a:p>
            <a:pPr algn="l">
              <a:defRPr sz="7500">
                <a:latin typeface="Avenir Black"/>
                <a:ea typeface="Avenir Black"/>
                <a:cs typeface="Avenir Black"/>
                <a:sym typeface="Avenir Black"/>
              </a:defRPr>
            </a:pPr>
            <a:r>
              <a:rPr lang="en-US" sz="8800" dirty="0">
                <a:solidFill>
                  <a:schemeClr val="tx1">
                    <a:lumMod val="50000"/>
                    <a:lumOff val="50000"/>
                  </a:schemeClr>
                </a:solidFill>
                <a:latin typeface="+mj-lt"/>
                <a:ea typeface="Avenir Black"/>
                <a:cs typeface="Avenir Black"/>
                <a:sym typeface="Avenir Black"/>
              </a:rPr>
              <a:t>I’m here to talk you into it. To design it.</a:t>
            </a:r>
          </a:p>
          <a:p>
            <a:pPr algn="l">
              <a:defRPr sz="7500">
                <a:latin typeface="Avenir Black"/>
                <a:ea typeface="Avenir Black"/>
                <a:cs typeface="Avenir Black"/>
                <a:sym typeface="Avenir Black"/>
              </a:defRPr>
            </a:pPr>
            <a:endParaRPr lang="en-US" sz="8800" dirty="0">
              <a:solidFill>
                <a:schemeClr val="tx1">
                  <a:lumMod val="50000"/>
                  <a:lumOff val="50000"/>
                </a:schemeClr>
              </a:solidFill>
              <a:latin typeface="+mj-lt"/>
              <a:ea typeface="Avenir Black"/>
              <a:cs typeface="Avenir Black"/>
              <a:sym typeface="Avenir Black"/>
            </a:endParaRPr>
          </a:p>
        </p:txBody>
      </p:sp>
    </p:spTree>
    <p:extLst>
      <p:ext uri="{BB962C8B-B14F-4D97-AF65-F5344CB8AC3E}">
        <p14:creationId xmlns:p14="http://schemas.microsoft.com/office/powerpoint/2010/main" val="4193777232"/>
      </p:ext>
    </p:extLst>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Mission Statement Review…"/>
          <p:cNvSpPr txBox="1"/>
          <p:nvPr/>
        </p:nvSpPr>
        <p:spPr>
          <a:xfrm>
            <a:off x="1446143" y="1718896"/>
            <a:ext cx="22263653" cy="1015662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l">
              <a:defRPr sz="7500">
                <a:latin typeface="Avenir Black"/>
                <a:ea typeface="Avenir Black"/>
                <a:cs typeface="Avenir Black"/>
                <a:sym typeface="Avenir Black"/>
              </a:defRPr>
            </a:pPr>
            <a:r>
              <a:rPr lang="en-US" sz="6600" dirty="0">
                <a:solidFill>
                  <a:schemeClr val="tx1">
                    <a:lumMod val="50000"/>
                    <a:lumOff val="50000"/>
                  </a:schemeClr>
                </a:solidFill>
                <a:latin typeface="+mj-lt"/>
                <a:ea typeface="Avenir Black"/>
                <a:cs typeface="Avenir Black"/>
                <a:sym typeface="Avenir Black"/>
              </a:rPr>
              <a:t>You are your own master.</a:t>
            </a:r>
          </a:p>
          <a:p>
            <a:pPr algn="l">
              <a:defRPr sz="7500">
                <a:latin typeface="Avenir Black"/>
                <a:ea typeface="Avenir Black"/>
                <a:cs typeface="Avenir Black"/>
                <a:sym typeface="Avenir Black"/>
              </a:defRPr>
            </a:pPr>
            <a:r>
              <a:rPr lang="en-US" sz="6600" dirty="0">
                <a:solidFill>
                  <a:schemeClr val="tx1">
                    <a:lumMod val="50000"/>
                    <a:lumOff val="50000"/>
                  </a:schemeClr>
                </a:solidFill>
                <a:latin typeface="+mj-lt"/>
                <a:ea typeface="Avenir Black"/>
                <a:cs typeface="Avenir Black"/>
                <a:sym typeface="Avenir Black"/>
              </a:rPr>
              <a:t>I’m the Boss and I have a mind and I can do better with it. I will do better with it. </a:t>
            </a:r>
          </a:p>
          <a:p>
            <a:pPr algn="l">
              <a:defRPr sz="7500">
                <a:latin typeface="Avenir Black"/>
                <a:ea typeface="Avenir Black"/>
                <a:cs typeface="Avenir Black"/>
                <a:sym typeface="Avenir Black"/>
              </a:defRPr>
            </a:pPr>
            <a:endParaRPr lang="en-US" sz="6600" dirty="0">
              <a:solidFill>
                <a:schemeClr val="tx1">
                  <a:lumMod val="50000"/>
                  <a:lumOff val="50000"/>
                </a:schemeClr>
              </a:solidFill>
              <a:latin typeface="+mj-lt"/>
              <a:ea typeface="Avenir Black"/>
              <a:cs typeface="Avenir Black"/>
              <a:sym typeface="Avenir Black"/>
            </a:endParaRPr>
          </a:p>
          <a:p>
            <a:pPr algn="l">
              <a:defRPr sz="7500">
                <a:latin typeface="Avenir Black"/>
                <a:ea typeface="Avenir Black"/>
                <a:cs typeface="Avenir Black"/>
                <a:sym typeface="Avenir Black"/>
              </a:defRPr>
            </a:pPr>
            <a:r>
              <a:rPr lang="en-US" sz="6600" dirty="0">
                <a:solidFill>
                  <a:schemeClr val="tx1">
                    <a:lumMod val="50000"/>
                    <a:lumOff val="50000"/>
                  </a:schemeClr>
                </a:solidFill>
                <a:latin typeface="+mj-lt"/>
                <a:ea typeface="Avenir Black"/>
                <a:cs typeface="Avenir Black"/>
                <a:sym typeface="Avenir Black"/>
              </a:rPr>
              <a:t>How?  </a:t>
            </a:r>
          </a:p>
          <a:p>
            <a:pPr algn="l">
              <a:defRPr sz="7500">
                <a:latin typeface="Avenir Black"/>
                <a:ea typeface="Avenir Black"/>
                <a:cs typeface="Avenir Black"/>
                <a:sym typeface="Avenir Black"/>
              </a:defRPr>
            </a:pPr>
            <a:endParaRPr lang="en-US" sz="6600" dirty="0">
              <a:solidFill>
                <a:schemeClr val="tx1">
                  <a:lumMod val="50000"/>
                  <a:lumOff val="50000"/>
                </a:schemeClr>
              </a:solidFill>
              <a:latin typeface="+mj-lt"/>
              <a:ea typeface="Avenir Black"/>
              <a:cs typeface="Avenir Black"/>
              <a:sym typeface="Avenir Black"/>
            </a:endParaRPr>
          </a:p>
          <a:p>
            <a:pPr algn="l">
              <a:defRPr sz="7500">
                <a:latin typeface="Avenir Black"/>
                <a:ea typeface="Avenir Black"/>
                <a:cs typeface="Avenir Black"/>
                <a:sym typeface="Avenir Black"/>
              </a:defRPr>
            </a:pPr>
            <a:r>
              <a:rPr lang="en-US" sz="6600" dirty="0">
                <a:solidFill>
                  <a:schemeClr val="tx1">
                    <a:lumMod val="50000"/>
                    <a:lumOff val="50000"/>
                  </a:schemeClr>
                </a:solidFill>
                <a:latin typeface="+mj-lt"/>
                <a:ea typeface="Avenir Black"/>
                <a:cs typeface="Avenir Black"/>
                <a:sym typeface="Avenir Black"/>
              </a:rPr>
              <a:t>If you met someone new in high school and she came up to you and said…”you’re thighs are way too big. You need to diet. Do you want to be friends?” now what do you say to yourself in your mind when you look in the mirror?”</a:t>
            </a:r>
          </a:p>
        </p:txBody>
      </p:sp>
    </p:spTree>
    <p:extLst>
      <p:ext uri="{BB962C8B-B14F-4D97-AF65-F5344CB8AC3E}">
        <p14:creationId xmlns:p14="http://schemas.microsoft.com/office/powerpoint/2010/main" val="425770164"/>
      </p:ext>
    </p:extLst>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Mission Statement Review…"/>
          <p:cNvSpPr txBox="1"/>
          <p:nvPr/>
        </p:nvSpPr>
        <p:spPr>
          <a:xfrm>
            <a:off x="874643" y="1124536"/>
            <a:ext cx="22263653" cy="135421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l">
              <a:defRPr sz="7500">
                <a:latin typeface="Avenir Black"/>
                <a:ea typeface="Avenir Black"/>
                <a:cs typeface="Avenir Black"/>
                <a:sym typeface="Avenir Black"/>
              </a:defRPr>
            </a:pPr>
            <a:r>
              <a:rPr lang="en-US" sz="8800" dirty="0">
                <a:solidFill>
                  <a:schemeClr val="tx1">
                    <a:lumMod val="50000"/>
                    <a:lumOff val="50000"/>
                  </a:schemeClr>
                </a:solidFill>
                <a:latin typeface="+mj-lt"/>
                <a:ea typeface="Avenir Black"/>
                <a:cs typeface="Avenir Black"/>
                <a:sym typeface="Avenir Black"/>
              </a:rPr>
              <a:t>2. You can’t give away what you don’t have.</a:t>
            </a:r>
          </a:p>
        </p:txBody>
      </p:sp>
      <p:sp>
        <p:nvSpPr>
          <p:cNvPr id="4" name="Mission Statement Review…">
            <a:extLst>
              <a:ext uri="{FF2B5EF4-FFF2-40B4-BE49-F238E27FC236}">
                <a16:creationId xmlns:a16="http://schemas.microsoft.com/office/drawing/2014/main" id="{47E5F0A0-8B72-EE44-B910-F21D71F8F854}"/>
              </a:ext>
            </a:extLst>
          </p:cNvPr>
          <p:cNvSpPr txBox="1"/>
          <p:nvPr/>
        </p:nvSpPr>
        <p:spPr>
          <a:xfrm>
            <a:off x="2239847" y="3228142"/>
            <a:ext cx="20560517" cy="664797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l">
              <a:defRPr sz="7500">
                <a:latin typeface="Avenir Black"/>
                <a:ea typeface="Avenir Black"/>
                <a:cs typeface="Avenir Black"/>
                <a:sym typeface="Avenir Black"/>
              </a:defRPr>
            </a:pPr>
            <a:r>
              <a:rPr lang="en-US" sz="4800" dirty="0">
                <a:solidFill>
                  <a:schemeClr val="tx1">
                    <a:lumMod val="50000"/>
                    <a:lumOff val="50000"/>
                  </a:schemeClr>
                </a:solidFill>
                <a:latin typeface="+mj-lt"/>
              </a:rPr>
              <a:t>Very simple. </a:t>
            </a:r>
          </a:p>
          <a:p>
            <a:pPr algn="l"/>
            <a:r>
              <a:rPr lang="en-US" sz="4800" dirty="0">
                <a:solidFill>
                  <a:schemeClr val="tx1">
                    <a:lumMod val="50000"/>
                    <a:lumOff val="50000"/>
                  </a:schemeClr>
                </a:solidFill>
                <a:latin typeface="+mj-lt"/>
              </a:rPr>
              <a:t>People who are not good at giving away love, can’t give it away because they don’t have it to give away. You can give away love to someone else if what you carry with you is resentment and anger and frustration and </a:t>
            </a:r>
          </a:p>
          <a:p>
            <a:pPr algn="l"/>
            <a:r>
              <a:rPr lang="en-US" sz="4800" dirty="0">
                <a:solidFill>
                  <a:schemeClr val="tx1">
                    <a:lumMod val="50000"/>
                    <a:lumOff val="50000"/>
                  </a:schemeClr>
                </a:solidFill>
                <a:latin typeface="+mj-lt"/>
              </a:rPr>
              <a:t>You get back what it is you put out there. If you put out there in the world that you’re not enough, the Universe will continue mirror that to you. </a:t>
            </a:r>
          </a:p>
          <a:p>
            <a:pPr algn="l"/>
            <a:endParaRPr lang="en-US" sz="4800" dirty="0">
              <a:solidFill>
                <a:schemeClr val="tx1">
                  <a:lumMod val="50000"/>
                  <a:lumOff val="50000"/>
                </a:schemeClr>
              </a:solidFill>
              <a:latin typeface="+mj-lt"/>
            </a:endParaRPr>
          </a:p>
          <a:p>
            <a:pPr algn="l"/>
            <a:r>
              <a:rPr lang="en-US" sz="4800" dirty="0">
                <a:solidFill>
                  <a:schemeClr val="tx1">
                    <a:lumMod val="50000"/>
                    <a:lumOff val="50000"/>
                  </a:schemeClr>
                </a:solidFill>
                <a:latin typeface="+mj-lt"/>
              </a:rPr>
              <a:t>Take an inventory of what you do have…kindness, joy, love, support. It will come back to you.  </a:t>
            </a:r>
          </a:p>
        </p:txBody>
      </p:sp>
    </p:spTree>
    <p:extLst>
      <p:ext uri="{BB962C8B-B14F-4D97-AF65-F5344CB8AC3E}">
        <p14:creationId xmlns:p14="http://schemas.microsoft.com/office/powerpoint/2010/main" val="294164953"/>
      </p:ext>
    </p:extLst>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Mission Statement Review…"/>
          <p:cNvSpPr txBox="1"/>
          <p:nvPr/>
        </p:nvSpPr>
        <p:spPr>
          <a:xfrm>
            <a:off x="874643" y="1124536"/>
            <a:ext cx="22263653" cy="135421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l">
              <a:defRPr sz="7500">
                <a:latin typeface="Avenir Black"/>
                <a:ea typeface="Avenir Black"/>
                <a:cs typeface="Avenir Black"/>
                <a:sym typeface="Avenir Black"/>
              </a:defRPr>
            </a:pPr>
            <a:r>
              <a:rPr lang="en-US" sz="8800" dirty="0">
                <a:solidFill>
                  <a:schemeClr val="tx1">
                    <a:lumMod val="50000"/>
                    <a:lumOff val="50000"/>
                  </a:schemeClr>
                </a:solidFill>
                <a:latin typeface="+mj-lt"/>
                <a:ea typeface="Avenir Black"/>
                <a:cs typeface="Avenir Black"/>
                <a:sym typeface="Avenir Black"/>
              </a:rPr>
              <a:t>3. There are NO justified resentments. </a:t>
            </a:r>
          </a:p>
        </p:txBody>
      </p:sp>
      <p:sp>
        <p:nvSpPr>
          <p:cNvPr id="4" name="Mission Statement Review…">
            <a:extLst>
              <a:ext uri="{FF2B5EF4-FFF2-40B4-BE49-F238E27FC236}">
                <a16:creationId xmlns:a16="http://schemas.microsoft.com/office/drawing/2014/main" id="{47E5F0A0-8B72-EE44-B910-F21D71F8F854}"/>
              </a:ext>
            </a:extLst>
          </p:cNvPr>
          <p:cNvSpPr txBox="1"/>
          <p:nvPr/>
        </p:nvSpPr>
        <p:spPr>
          <a:xfrm>
            <a:off x="2239847" y="3228142"/>
            <a:ext cx="20560517" cy="8863965"/>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l">
              <a:defRPr sz="7500">
                <a:latin typeface="Avenir Black"/>
                <a:ea typeface="Avenir Black"/>
                <a:cs typeface="Avenir Black"/>
                <a:sym typeface="Avenir Black"/>
              </a:defRPr>
            </a:pPr>
            <a:r>
              <a:rPr lang="en-US" sz="4800" dirty="0">
                <a:solidFill>
                  <a:schemeClr val="tx1">
                    <a:lumMod val="50000"/>
                    <a:lumOff val="50000"/>
                  </a:schemeClr>
                </a:solidFill>
                <a:latin typeface="+mj-lt"/>
              </a:rPr>
              <a:t>No matter how much hate is flowing through your life…if you carry around resentment in your heart…the person who owes you money, the person who hurt you, </a:t>
            </a:r>
          </a:p>
          <a:p>
            <a:pPr algn="l">
              <a:defRPr sz="7500">
                <a:latin typeface="Avenir Black"/>
                <a:ea typeface="Avenir Black"/>
                <a:cs typeface="Avenir Black"/>
                <a:sym typeface="Avenir Black"/>
              </a:defRPr>
            </a:pPr>
            <a:endParaRPr lang="en-US" sz="4800" dirty="0">
              <a:solidFill>
                <a:schemeClr val="tx1">
                  <a:lumMod val="50000"/>
                  <a:lumOff val="50000"/>
                </a:schemeClr>
              </a:solidFill>
              <a:latin typeface="+mj-lt"/>
            </a:endParaRPr>
          </a:p>
          <a:p>
            <a:pPr algn="l">
              <a:defRPr sz="7500">
                <a:latin typeface="Avenir Black"/>
                <a:ea typeface="Avenir Black"/>
                <a:cs typeface="Avenir Black"/>
                <a:sym typeface="Avenir Black"/>
              </a:defRPr>
            </a:pPr>
            <a:r>
              <a:rPr lang="en-US" sz="4800" dirty="0">
                <a:solidFill>
                  <a:schemeClr val="tx1">
                    <a:lumMod val="50000"/>
                    <a:lumOff val="50000"/>
                  </a:schemeClr>
                </a:solidFill>
                <a:latin typeface="+mj-lt"/>
              </a:rPr>
              <a:t>All those things, that you feel you have the right to be resentful about, those resentments HURT YOU and create a sense of despair in YOU.</a:t>
            </a:r>
          </a:p>
          <a:p>
            <a:pPr algn="l">
              <a:defRPr sz="7500">
                <a:latin typeface="Avenir Black"/>
                <a:ea typeface="Avenir Black"/>
                <a:cs typeface="Avenir Black"/>
                <a:sym typeface="Avenir Black"/>
              </a:defRPr>
            </a:pPr>
            <a:endParaRPr lang="en-US" sz="4800" dirty="0">
              <a:solidFill>
                <a:schemeClr val="tx1">
                  <a:lumMod val="50000"/>
                  <a:lumOff val="50000"/>
                </a:schemeClr>
              </a:solidFill>
              <a:latin typeface="+mj-lt"/>
            </a:endParaRPr>
          </a:p>
          <a:p>
            <a:pPr algn="l">
              <a:defRPr sz="7500">
                <a:latin typeface="Avenir Black"/>
                <a:ea typeface="Avenir Black"/>
                <a:cs typeface="Avenir Black"/>
                <a:sym typeface="Avenir Black"/>
              </a:defRPr>
            </a:pPr>
            <a:r>
              <a:rPr lang="en-US" sz="4800" dirty="0">
                <a:solidFill>
                  <a:schemeClr val="tx1">
                    <a:lumMod val="50000"/>
                    <a:lumOff val="50000"/>
                  </a:schemeClr>
                </a:solidFill>
                <a:latin typeface="+mj-lt"/>
              </a:rPr>
              <a:t>If you try to grab some fire, hold onto it with the intent to throw it on someone else to burn them, who is holding the fire? YOU ARE. So who is getting burned? YOU ARE. </a:t>
            </a:r>
          </a:p>
          <a:p>
            <a:pPr algn="l">
              <a:defRPr sz="7500">
                <a:latin typeface="Avenir Black"/>
                <a:ea typeface="Avenir Black"/>
                <a:cs typeface="Avenir Black"/>
                <a:sym typeface="Avenir Black"/>
              </a:defRPr>
            </a:pPr>
            <a:endParaRPr lang="en-US" sz="4800" dirty="0">
              <a:solidFill>
                <a:schemeClr val="tx1">
                  <a:lumMod val="50000"/>
                  <a:lumOff val="50000"/>
                </a:schemeClr>
              </a:solidFill>
              <a:latin typeface="+mj-lt"/>
            </a:endParaRPr>
          </a:p>
          <a:p>
            <a:pPr algn="l">
              <a:defRPr sz="7500">
                <a:latin typeface="Avenir Black"/>
                <a:ea typeface="Avenir Black"/>
                <a:cs typeface="Avenir Black"/>
                <a:sym typeface="Avenir Black"/>
              </a:defRPr>
            </a:pPr>
            <a:r>
              <a:rPr lang="en-US" sz="4800" dirty="0">
                <a:solidFill>
                  <a:schemeClr val="tx1">
                    <a:lumMod val="50000"/>
                    <a:lumOff val="50000"/>
                  </a:schemeClr>
                </a:solidFill>
                <a:latin typeface="+mj-lt"/>
              </a:rPr>
              <a:t>Always send love in response to anything or everything. </a:t>
            </a:r>
          </a:p>
        </p:txBody>
      </p:sp>
    </p:spTree>
    <p:extLst>
      <p:ext uri="{BB962C8B-B14F-4D97-AF65-F5344CB8AC3E}">
        <p14:creationId xmlns:p14="http://schemas.microsoft.com/office/powerpoint/2010/main" val="1074543403"/>
      </p:ext>
    </p:extLst>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Mission Statement Review…"/>
          <p:cNvSpPr txBox="1"/>
          <p:nvPr/>
        </p:nvSpPr>
        <p:spPr>
          <a:xfrm>
            <a:off x="874643" y="1124536"/>
            <a:ext cx="22263653" cy="135421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l">
              <a:defRPr sz="7500">
                <a:latin typeface="Avenir Black"/>
                <a:ea typeface="Avenir Black"/>
                <a:cs typeface="Avenir Black"/>
                <a:sym typeface="Avenir Black"/>
              </a:defRPr>
            </a:pPr>
            <a:r>
              <a:rPr lang="en-US" sz="8800" dirty="0">
                <a:solidFill>
                  <a:schemeClr val="tx1">
                    <a:lumMod val="50000"/>
                    <a:lumOff val="50000"/>
                  </a:schemeClr>
                </a:solidFill>
                <a:latin typeface="+mj-lt"/>
                <a:ea typeface="Avenir Black"/>
                <a:cs typeface="Avenir Black"/>
                <a:sym typeface="Avenir Black"/>
              </a:rPr>
              <a:t>4. Don’t die with your music inside you.</a:t>
            </a:r>
          </a:p>
        </p:txBody>
      </p:sp>
      <p:sp>
        <p:nvSpPr>
          <p:cNvPr id="4" name="Mission Statement Review…">
            <a:extLst>
              <a:ext uri="{FF2B5EF4-FFF2-40B4-BE49-F238E27FC236}">
                <a16:creationId xmlns:a16="http://schemas.microsoft.com/office/drawing/2014/main" id="{47E5F0A0-8B72-EE44-B910-F21D71F8F854}"/>
              </a:ext>
            </a:extLst>
          </p:cNvPr>
          <p:cNvSpPr txBox="1"/>
          <p:nvPr/>
        </p:nvSpPr>
        <p:spPr>
          <a:xfrm>
            <a:off x="2239847" y="3228142"/>
            <a:ext cx="20560517" cy="4431983"/>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l">
              <a:defRPr sz="7500">
                <a:latin typeface="Avenir Black"/>
                <a:ea typeface="Avenir Black"/>
                <a:cs typeface="Avenir Black"/>
                <a:sym typeface="Avenir Black"/>
              </a:defRPr>
            </a:pPr>
            <a:r>
              <a:rPr lang="en-US" sz="4800" dirty="0">
                <a:solidFill>
                  <a:schemeClr val="tx1">
                    <a:lumMod val="50000"/>
                    <a:lumOff val="50000"/>
                  </a:schemeClr>
                </a:solidFill>
                <a:latin typeface="+mj-lt"/>
              </a:rPr>
              <a:t>All of you have a heroic mission.</a:t>
            </a:r>
          </a:p>
          <a:p>
            <a:pPr algn="l">
              <a:defRPr sz="7500">
                <a:latin typeface="Avenir Black"/>
                <a:ea typeface="Avenir Black"/>
                <a:cs typeface="Avenir Black"/>
                <a:sym typeface="Avenir Black"/>
              </a:defRPr>
            </a:pPr>
            <a:endParaRPr lang="en-US" sz="4800" dirty="0">
              <a:solidFill>
                <a:schemeClr val="tx1">
                  <a:lumMod val="50000"/>
                  <a:lumOff val="50000"/>
                </a:schemeClr>
              </a:solidFill>
              <a:latin typeface="+mj-lt"/>
            </a:endParaRPr>
          </a:p>
          <a:p>
            <a:pPr algn="l">
              <a:defRPr sz="7500">
                <a:latin typeface="Avenir Black"/>
                <a:ea typeface="Avenir Black"/>
                <a:cs typeface="Avenir Black"/>
                <a:sym typeface="Avenir Black"/>
              </a:defRPr>
            </a:pPr>
            <a:r>
              <a:rPr lang="en-US" sz="4800" dirty="0">
                <a:solidFill>
                  <a:schemeClr val="tx1">
                    <a:lumMod val="50000"/>
                    <a:lumOff val="50000"/>
                  </a:schemeClr>
                </a:solidFill>
                <a:latin typeface="+mj-lt"/>
              </a:rPr>
              <a:t>There are no accidents. You come here with a purpose and all of us are connected to it and too many of us are afraid to listen to it and march to it. </a:t>
            </a:r>
          </a:p>
          <a:p>
            <a:pPr algn="l">
              <a:defRPr sz="7500">
                <a:latin typeface="Avenir Black"/>
                <a:ea typeface="Avenir Black"/>
                <a:cs typeface="Avenir Black"/>
                <a:sym typeface="Avenir Black"/>
              </a:defRPr>
            </a:pPr>
            <a:endParaRPr lang="en-US" sz="4800" dirty="0">
              <a:solidFill>
                <a:schemeClr val="tx1">
                  <a:lumMod val="50000"/>
                  <a:lumOff val="50000"/>
                </a:schemeClr>
              </a:solidFill>
              <a:latin typeface="+mj-lt"/>
            </a:endParaRPr>
          </a:p>
          <a:p>
            <a:pPr algn="l">
              <a:defRPr sz="7500">
                <a:latin typeface="Avenir Black"/>
                <a:ea typeface="Avenir Black"/>
                <a:cs typeface="Avenir Black"/>
                <a:sym typeface="Avenir Black"/>
              </a:defRPr>
            </a:pPr>
            <a:endParaRPr lang="en-US" sz="4800" dirty="0">
              <a:solidFill>
                <a:schemeClr val="tx1">
                  <a:lumMod val="50000"/>
                  <a:lumOff val="50000"/>
                </a:schemeClr>
              </a:solidFill>
              <a:latin typeface="+mj-lt"/>
            </a:endParaRPr>
          </a:p>
        </p:txBody>
      </p:sp>
    </p:spTree>
    <p:extLst>
      <p:ext uri="{BB962C8B-B14F-4D97-AF65-F5344CB8AC3E}">
        <p14:creationId xmlns:p14="http://schemas.microsoft.com/office/powerpoint/2010/main" val="3354970896"/>
      </p:ext>
    </p:extLst>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Mission Statement Review…"/>
          <p:cNvSpPr txBox="1"/>
          <p:nvPr/>
        </p:nvSpPr>
        <p:spPr>
          <a:xfrm>
            <a:off x="874643" y="1124536"/>
            <a:ext cx="22263653" cy="135421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l">
              <a:defRPr sz="7500">
                <a:latin typeface="Avenir Black"/>
                <a:ea typeface="Avenir Black"/>
                <a:cs typeface="Avenir Black"/>
                <a:sym typeface="Avenir Black"/>
              </a:defRPr>
            </a:pPr>
            <a:r>
              <a:rPr lang="en-US" sz="8800" dirty="0">
                <a:solidFill>
                  <a:schemeClr val="tx1">
                    <a:lumMod val="50000"/>
                    <a:lumOff val="50000"/>
                  </a:schemeClr>
                </a:solidFill>
                <a:latin typeface="+mj-lt"/>
                <a:ea typeface="Avenir Black"/>
                <a:cs typeface="Avenir Black"/>
                <a:sym typeface="Avenir Black"/>
              </a:rPr>
              <a:t>5. Embrace Silence.</a:t>
            </a:r>
          </a:p>
        </p:txBody>
      </p:sp>
      <p:sp>
        <p:nvSpPr>
          <p:cNvPr id="4" name="Mission Statement Review…">
            <a:extLst>
              <a:ext uri="{FF2B5EF4-FFF2-40B4-BE49-F238E27FC236}">
                <a16:creationId xmlns:a16="http://schemas.microsoft.com/office/drawing/2014/main" id="{47E5F0A0-8B72-EE44-B910-F21D71F8F854}"/>
              </a:ext>
            </a:extLst>
          </p:cNvPr>
          <p:cNvSpPr txBox="1"/>
          <p:nvPr/>
        </p:nvSpPr>
        <p:spPr>
          <a:xfrm>
            <a:off x="2239847" y="3228142"/>
            <a:ext cx="20560517" cy="590931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l">
              <a:defRPr sz="7500">
                <a:latin typeface="Avenir Black"/>
                <a:ea typeface="Avenir Black"/>
                <a:cs typeface="Avenir Black"/>
                <a:sym typeface="Avenir Black"/>
              </a:defRPr>
            </a:pPr>
            <a:r>
              <a:rPr lang="en-US" sz="4800" dirty="0">
                <a:solidFill>
                  <a:schemeClr val="tx1">
                    <a:lumMod val="50000"/>
                    <a:lumOff val="50000"/>
                  </a:schemeClr>
                </a:solidFill>
                <a:latin typeface="+mj-lt"/>
              </a:rPr>
              <a:t>You can’t hear your song, you can’t hear your music if you listen to the rhetoric and noise.</a:t>
            </a:r>
          </a:p>
          <a:p>
            <a:pPr algn="l">
              <a:defRPr sz="7500">
                <a:latin typeface="Avenir Black"/>
                <a:ea typeface="Avenir Black"/>
                <a:cs typeface="Avenir Black"/>
                <a:sym typeface="Avenir Black"/>
              </a:defRPr>
            </a:pPr>
            <a:endParaRPr lang="en-US" sz="4800" dirty="0">
              <a:solidFill>
                <a:schemeClr val="tx1">
                  <a:lumMod val="50000"/>
                  <a:lumOff val="50000"/>
                </a:schemeClr>
              </a:solidFill>
              <a:latin typeface="+mj-lt"/>
            </a:endParaRPr>
          </a:p>
          <a:p>
            <a:pPr algn="l">
              <a:defRPr sz="7500">
                <a:latin typeface="Avenir Black"/>
                <a:ea typeface="Avenir Black"/>
                <a:cs typeface="Avenir Black"/>
                <a:sym typeface="Avenir Black"/>
              </a:defRPr>
            </a:pPr>
            <a:r>
              <a:rPr lang="en-US" sz="4800" dirty="0">
                <a:solidFill>
                  <a:schemeClr val="tx1">
                    <a:lumMod val="50000"/>
                    <a:lumOff val="50000"/>
                  </a:schemeClr>
                </a:solidFill>
                <a:latin typeface="+mj-lt"/>
              </a:rPr>
              <a:t>You will feel more connected to energy, to love, to you.  </a:t>
            </a:r>
          </a:p>
          <a:p>
            <a:pPr algn="l">
              <a:defRPr sz="7500">
                <a:latin typeface="Avenir Black"/>
                <a:ea typeface="Avenir Black"/>
                <a:cs typeface="Avenir Black"/>
                <a:sym typeface="Avenir Black"/>
              </a:defRPr>
            </a:pPr>
            <a:endParaRPr lang="en-US" sz="4800" dirty="0">
              <a:solidFill>
                <a:schemeClr val="tx1">
                  <a:lumMod val="50000"/>
                  <a:lumOff val="50000"/>
                </a:schemeClr>
              </a:solidFill>
              <a:latin typeface="+mj-lt"/>
            </a:endParaRPr>
          </a:p>
          <a:p>
            <a:pPr algn="l">
              <a:defRPr sz="7500">
                <a:latin typeface="Avenir Black"/>
                <a:ea typeface="Avenir Black"/>
                <a:cs typeface="Avenir Black"/>
                <a:sym typeface="Avenir Black"/>
              </a:defRPr>
            </a:pPr>
            <a:endParaRPr lang="en-US" sz="4800" dirty="0">
              <a:solidFill>
                <a:schemeClr val="tx1">
                  <a:lumMod val="50000"/>
                  <a:lumOff val="50000"/>
                </a:schemeClr>
              </a:solidFill>
              <a:latin typeface="+mj-lt"/>
            </a:endParaRPr>
          </a:p>
          <a:p>
            <a:pPr algn="l">
              <a:defRPr sz="7500">
                <a:latin typeface="Avenir Black"/>
                <a:ea typeface="Avenir Black"/>
                <a:cs typeface="Avenir Black"/>
                <a:sym typeface="Avenir Black"/>
              </a:defRPr>
            </a:pPr>
            <a:endParaRPr lang="en-US" sz="4800" dirty="0">
              <a:solidFill>
                <a:schemeClr val="tx1">
                  <a:lumMod val="50000"/>
                  <a:lumOff val="50000"/>
                </a:schemeClr>
              </a:solidFill>
              <a:latin typeface="+mj-lt"/>
            </a:endParaRPr>
          </a:p>
          <a:p>
            <a:pPr algn="l">
              <a:defRPr sz="7500">
                <a:latin typeface="Avenir Black"/>
                <a:ea typeface="Avenir Black"/>
                <a:cs typeface="Avenir Black"/>
                <a:sym typeface="Avenir Black"/>
              </a:defRPr>
            </a:pPr>
            <a:endParaRPr lang="en-US" sz="4800" dirty="0">
              <a:solidFill>
                <a:schemeClr val="tx1">
                  <a:lumMod val="50000"/>
                  <a:lumOff val="50000"/>
                </a:schemeClr>
              </a:solidFill>
              <a:latin typeface="+mj-lt"/>
            </a:endParaRPr>
          </a:p>
        </p:txBody>
      </p:sp>
    </p:spTree>
    <p:extLst>
      <p:ext uri="{BB962C8B-B14F-4D97-AF65-F5344CB8AC3E}">
        <p14:creationId xmlns:p14="http://schemas.microsoft.com/office/powerpoint/2010/main" val="2536978053"/>
      </p:ext>
    </p:extLst>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Mission Statement Review…"/>
          <p:cNvSpPr txBox="1"/>
          <p:nvPr/>
        </p:nvSpPr>
        <p:spPr>
          <a:xfrm>
            <a:off x="874643" y="1124536"/>
            <a:ext cx="22263653" cy="135421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l">
              <a:defRPr sz="7500">
                <a:latin typeface="Avenir Black"/>
                <a:ea typeface="Avenir Black"/>
                <a:cs typeface="Avenir Black"/>
                <a:sym typeface="Avenir Black"/>
              </a:defRPr>
            </a:pPr>
            <a:r>
              <a:rPr lang="en-US" sz="8800" dirty="0">
                <a:solidFill>
                  <a:schemeClr val="tx1">
                    <a:lumMod val="50000"/>
                    <a:lumOff val="50000"/>
                  </a:schemeClr>
                </a:solidFill>
                <a:latin typeface="+mj-lt"/>
                <a:ea typeface="Avenir Black"/>
                <a:cs typeface="Avenir Black"/>
                <a:sym typeface="Avenir Black"/>
              </a:rPr>
              <a:t>6. You are not your past. </a:t>
            </a:r>
          </a:p>
        </p:txBody>
      </p:sp>
      <p:sp>
        <p:nvSpPr>
          <p:cNvPr id="4" name="Mission Statement Review…">
            <a:extLst>
              <a:ext uri="{FF2B5EF4-FFF2-40B4-BE49-F238E27FC236}">
                <a16:creationId xmlns:a16="http://schemas.microsoft.com/office/drawing/2014/main" id="{47E5F0A0-8B72-EE44-B910-F21D71F8F854}"/>
              </a:ext>
            </a:extLst>
          </p:cNvPr>
          <p:cNvSpPr txBox="1"/>
          <p:nvPr/>
        </p:nvSpPr>
        <p:spPr>
          <a:xfrm>
            <a:off x="2239847" y="3228142"/>
            <a:ext cx="20560517" cy="221599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l">
              <a:defRPr sz="7500">
                <a:latin typeface="Avenir Black"/>
                <a:ea typeface="Avenir Black"/>
                <a:cs typeface="Avenir Black"/>
                <a:sym typeface="Avenir Black"/>
              </a:defRPr>
            </a:pPr>
            <a:r>
              <a:rPr lang="en-US" sz="4800" dirty="0">
                <a:solidFill>
                  <a:schemeClr val="tx1">
                    <a:lumMod val="50000"/>
                    <a:lumOff val="50000"/>
                  </a:schemeClr>
                </a:solidFill>
                <a:latin typeface="+mj-lt"/>
              </a:rPr>
              <a:t>You are not the baggage and wounds of your past. </a:t>
            </a:r>
          </a:p>
          <a:p>
            <a:pPr algn="l">
              <a:defRPr sz="7500">
                <a:latin typeface="Avenir Black"/>
                <a:ea typeface="Avenir Black"/>
                <a:cs typeface="Avenir Black"/>
                <a:sym typeface="Avenir Black"/>
              </a:defRPr>
            </a:pPr>
            <a:endParaRPr lang="en-US" sz="4800" dirty="0">
              <a:solidFill>
                <a:schemeClr val="tx1">
                  <a:lumMod val="50000"/>
                  <a:lumOff val="50000"/>
                </a:schemeClr>
              </a:solidFill>
              <a:latin typeface="+mj-lt"/>
            </a:endParaRPr>
          </a:p>
          <a:p>
            <a:pPr algn="l">
              <a:defRPr sz="7500">
                <a:latin typeface="Avenir Black"/>
                <a:ea typeface="Avenir Black"/>
                <a:cs typeface="Avenir Black"/>
                <a:sym typeface="Avenir Black"/>
              </a:defRPr>
            </a:pPr>
            <a:r>
              <a:rPr lang="en-US" sz="4800" dirty="0">
                <a:solidFill>
                  <a:schemeClr val="tx1">
                    <a:lumMod val="50000"/>
                    <a:lumOff val="50000"/>
                  </a:schemeClr>
                </a:solidFill>
                <a:latin typeface="+mj-lt"/>
              </a:rPr>
              <a:t>You don’t have to identify with it. </a:t>
            </a:r>
          </a:p>
        </p:txBody>
      </p:sp>
    </p:spTree>
    <p:extLst>
      <p:ext uri="{BB962C8B-B14F-4D97-AF65-F5344CB8AC3E}">
        <p14:creationId xmlns:p14="http://schemas.microsoft.com/office/powerpoint/2010/main" val="2467732395"/>
      </p:ext>
    </p:extLst>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Mission Statement Review…"/>
          <p:cNvSpPr txBox="1"/>
          <p:nvPr/>
        </p:nvSpPr>
        <p:spPr>
          <a:xfrm>
            <a:off x="874643" y="1124536"/>
            <a:ext cx="22263653" cy="270843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l">
              <a:defRPr sz="7500">
                <a:latin typeface="Avenir Black"/>
                <a:ea typeface="Avenir Black"/>
                <a:cs typeface="Avenir Black"/>
                <a:sym typeface="Avenir Black"/>
              </a:defRPr>
            </a:pPr>
            <a:r>
              <a:rPr lang="en-US" sz="8800" dirty="0">
                <a:solidFill>
                  <a:schemeClr val="tx1">
                    <a:lumMod val="50000"/>
                    <a:lumOff val="50000"/>
                  </a:schemeClr>
                </a:solidFill>
                <a:latin typeface="+mj-lt"/>
                <a:ea typeface="Avenir Black"/>
                <a:cs typeface="Avenir Black"/>
                <a:sym typeface="Avenir Black"/>
              </a:rPr>
              <a:t>7. You can’t solve a problem with the same mind that created it.</a:t>
            </a:r>
          </a:p>
        </p:txBody>
      </p:sp>
      <p:sp>
        <p:nvSpPr>
          <p:cNvPr id="4" name="Mission Statement Review…">
            <a:extLst>
              <a:ext uri="{FF2B5EF4-FFF2-40B4-BE49-F238E27FC236}">
                <a16:creationId xmlns:a16="http://schemas.microsoft.com/office/drawing/2014/main" id="{47E5F0A0-8B72-EE44-B910-F21D71F8F854}"/>
              </a:ext>
            </a:extLst>
          </p:cNvPr>
          <p:cNvSpPr txBox="1"/>
          <p:nvPr/>
        </p:nvSpPr>
        <p:spPr>
          <a:xfrm>
            <a:off x="1726210" y="4659377"/>
            <a:ext cx="20560517" cy="2215991"/>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l">
              <a:defRPr sz="7500">
                <a:latin typeface="Avenir Black"/>
                <a:ea typeface="Avenir Black"/>
                <a:cs typeface="Avenir Black"/>
                <a:sym typeface="Avenir Black"/>
              </a:defRPr>
            </a:pPr>
            <a:r>
              <a:rPr lang="en-US" sz="4800" dirty="0">
                <a:solidFill>
                  <a:schemeClr val="tx1">
                    <a:lumMod val="50000"/>
                    <a:lumOff val="50000"/>
                  </a:schemeClr>
                </a:solidFill>
                <a:latin typeface="+mj-lt"/>
              </a:rPr>
              <a:t>Admitting you’re wrong is nothing more than saying I have been making choices in my mind that are creating my life that aren’t working. So change your mind, change your life. </a:t>
            </a:r>
          </a:p>
        </p:txBody>
      </p:sp>
    </p:spTree>
    <p:extLst>
      <p:ext uri="{BB962C8B-B14F-4D97-AF65-F5344CB8AC3E}">
        <p14:creationId xmlns:p14="http://schemas.microsoft.com/office/powerpoint/2010/main" val="3264389899"/>
      </p:ext>
    </p:extLst>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Mission Statement Review…"/>
          <p:cNvSpPr txBox="1"/>
          <p:nvPr/>
        </p:nvSpPr>
        <p:spPr>
          <a:xfrm>
            <a:off x="874643" y="1124536"/>
            <a:ext cx="22263653" cy="135421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l">
              <a:defRPr sz="7500">
                <a:latin typeface="Avenir Black"/>
                <a:ea typeface="Avenir Black"/>
                <a:cs typeface="Avenir Black"/>
                <a:sym typeface="Avenir Black"/>
              </a:defRPr>
            </a:pPr>
            <a:r>
              <a:rPr lang="en-US" sz="8800" dirty="0">
                <a:solidFill>
                  <a:schemeClr val="tx1">
                    <a:lumMod val="50000"/>
                    <a:lumOff val="50000"/>
                  </a:schemeClr>
                </a:solidFill>
                <a:latin typeface="+mj-lt"/>
                <a:ea typeface="Avenir Black"/>
                <a:cs typeface="Avenir Black"/>
                <a:sym typeface="Avenir Black"/>
              </a:rPr>
              <a:t>8. Treasure your divinity</a:t>
            </a:r>
          </a:p>
        </p:txBody>
      </p:sp>
      <p:sp>
        <p:nvSpPr>
          <p:cNvPr id="4" name="Mission Statement Review…">
            <a:extLst>
              <a:ext uri="{FF2B5EF4-FFF2-40B4-BE49-F238E27FC236}">
                <a16:creationId xmlns:a16="http://schemas.microsoft.com/office/drawing/2014/main" id="{47E5F0A0-8B72-EE44-B910-F21D71F8F854}"/>
              </a:ext>
            </a:extLst>
          </p:cNvPr>
          <p:cNvSpPr txBox="1"/>
          <p:nvPr/>
        </p:nvSpPr>
        <p:spPr>
          <a:xfrm>
            <a:off x="2322558" y="3387168"/>
            <a:ext cx="20560517" cy="6647974"/>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l">
              <a:defRPr sz="7500">
                <a:latin typeface="Avenir Black"/>
                <a:ea typeface="Avenir Black"/>
                <a:cs typeface="Avenir Black"/>
                <a:sym typeface="Avenir Black"/>
              </a:defRPr>
            </a:pPr>
            <a:r>
              <a:rPr lang="en-US" sz="4800" dirty="0">
                <a:solidFill>
                  <a:schemeClr val="tx1">
                    <a:lumMod val="50000"/>
                    <a:lumOff val="50000"/>
                  </a:schemeClr>
                </a:solidFill>
                <a:latin typeface="+mj-lt"/>
              </a:rPr>
              <a:t>Trust the source. </a:t>
            </a:r>
          </a:p>
          <a:p>
            <a:pPr algn="l">
              <a:defRPr sz="7500">
                <a:latin typeface="Avenir Black"/>
                <a:ea typeface="Avenir Black"/>
                <a:cs typeface="Avenir Black"/>
                <a:sym typeface="Avenir Black"/>
              </a:defRPr>
            </a:pPr>
            <a:endParaRPr lang="en-US" sz="4800" dirty="0">
              <a:solidFill>
                <a:schemeClr val="tx1">
                  <a:lumMod val="50000"/>
                  <a:lumOff val="50000"/>
                </a:schemeClr>
              </a:solidFill>
              <a:latin typeface="+mj-lt"/>
            </a:endParaRPr>
          </a:p>
          <a:p>
            <a:pPr algn="l">
              <a:defRPr sz="7500">
                <a:latin typeface="Avenir Black"/>
                <a:ea typeface="Avenir Black"/>
                <a:cs typeface="Avenir Black"/>
                <a:sym typeface="Avenir Black"/>
              </a:defRPr>
            </a:pPr>
            <a:r>
              <a:rPr lang="en-US" sz="4800" dirty="0">
                <a:solidFill>
                  <a:schemeClr val="tx1">
                    <a:lumMod val="50000"/>
                    <a:lumOff val="50000"/>
                  </a:schemeClr>
                </a:solidFill>
                <a:latin typeface="+mj-lt"/>
              </a:rPr>
              <a:t>There are no accidents. </a:t>
            </a:r>
          </a:p>
          <a:p>
            <a:pPr algn="l">
              <a:defRPr sz="7500">
                <a:latin typeface="Avenir Black"/>
                <a:ea typeface="Avenir Black"/>
                <a:cs typeface="Avenir Black"/>
                <a:sym typeface="Avenir Black"/>
              </a:defRPr>
            </a:pPr>
            <a:endParaRPr lang="en-US" sz="4800" dirty="0">
              <a:solidFill>
                <a:schemeClr val="tx1">
                  <a:lumMod val="50000"/>
                  <a:lumOff val="50000"/>
                </a:schemeClr>
              </a:solidFill>
              <a:latin typeface="+mj-lt"/>
            </a:endParaRPr>
          </a:p>
          <a:p>
            <a:pPr algn="l">
              <a:defRPr sz="7500">
                <a:latin typeface="Avenir Black"/>
                <a:ea typeface="Avenir Black"/>
                <a:cs typeface="Avenir Black"/>
                <a:sym typeface="Avenir Black"/>
              </a:defRPr>
            </a:pPr>
            <a:r>
              <a:rPr lang="en-US" sz="4800" dirty="0">
                <a:solidFill>
                  <a:schemeClr val="tx1">
                    <a:lumMod val="50000"/>
                    <a:lumOff val="50000"/>
                  </a:schemeClr>
                </a:solidFill>
                <a:latin typeface="+mj-lt"/>
              </a:rPr>
              <a:t>Trust your heart more than the fodder.</a:t>
            </a:r>
          </a:p>
          <a:p>
            <a:pPr algn="l">
              <a:defRPr sz="7500">
                <a:latin typeface="Avenir Black"/>
                <a:ea typeface="Avenir Black"/>
                <a:cs typeface="Avenir Black"/>
                <a:sym typeface="Avenir Black"/>
              </a:defRPr>
            </a:pPr>
            <a:endParaRPr lang="en-US" sz="4800" dirty="0">
              <a:solidFill>
                <a:schemeClr val="tx1">
                  <a:lumMod val="50000"/>
                  <a:lumOff val="50000"/>
                </a:schemeClr>
              </a:solidFill>
              <a:latin typeface="+mj-lt"/>
            </a:endParaRPr>
          </a:p>
          <a:p>
            <a:pPr algn="l">
              <a:defRPr sz="7500">
                <a:latin typeface="Avenir Black"/>
                <a:ea typeface="Avenir Black"/>
                <a:cs typeface="Avenir Black"/>
                <a:sym typeface="Avenir Black"/>
              </a:defRPr>
            </a:pPr>
            <a:r>
              <a:rPr lang="en-US" sz="4800" dirty="0">
                <a:solidFill>
                  <a:schemeClr val="tx1">
                    <a:lumMod val="50000"/>
                    <a:lumOff val="50000"/>
                  </a:schemeClr>
                </a:solidFill>
                <a:latin typeface="+mj-lt"/>
              </a:rPr>
              <a:t>See it in nature.</a:t>
            </a:r>
          </a:p>
          <a:p>
            <a:pPr algn="l">
              <a:defRPr sz="7500">
                <a:latin typeface="Avenir Black"/>
                <a:ea typeface="Avenir Black"/>
                <a:cs typeface="Avenir Black"/>
                <a:sym typeface="Avenir Black"/>
              </a:defRPr>
            </a:pPr>
            <a:endParaRPr lang="en-US" sz="4800" dirty="0">
              <a:solidFill>
                <a:schemeClr val="tx1">
                  <a:lumMod val="50000"/>
                  <a:lumOff val="50000"/>
                </a:schemeClr>
              </a:solidFill>
              <a:latin typeface="+mj-lt"/>
            </a:endParaRPr>
          </a:p>
          <a:p>
            <a:pPr algn="l">
              <a:defRPr sz="7500">
                <a:latin typeface="Avenir Black"/>
                <a:ea typeface="Avenir Black"/>
                <a:cs typeface="Avenir Black"/>
                <a:sym typeface="Avenir Black"/>
              </a:defRPr>
            </a:pPr>
            <a:r>
              <a:rPr lang="en-US" sz="4800" dirty="0">
                <a:solidFill>
                  <a:schemeClr val="tx1">
                    <a:lumMod val="50000"/>
                    <a:lumOff val="50000"/>
                  </a:schemeClr>
                </a:solidFill>
                <a:latin typeface="+mj-lt"/>
              </a:rPr>
              <a:t>See it in your body.  </a:t>
            </a:r>
          </a:p>
        </p:txBody>
      </p:sp>
    </p:spTree>
    <p:extLst>
      <p:ext uri="{BB962C8B-B14F-4D97-AF65-F5344CB8AC3E}">
        <p14:creationId xmlns:p14="http://schemas.microsoft.com/office/powerpoint/2010/main" val="3189349401"/>
      </p:ext>
    </p:extLst>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68A62A-A68B-5A4A-8B8E-AAC707C155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530818"/>
            <a:ext cx="24384000" cy="15246818"/>
          </a:xfrm>
          <a:prstGeom prst="rect">
            <a:avLst/>
          </a:prstGeom>
        </p:spPr>
      </p:pic>
    </p:spTree>
    <p:extLst>
      <p:ext uri="{BB962C8B-B14F-4D97-AF65-F5344CB8AC3E}">
        <p14:creationId xmlns:p14="http://schemas.microsoft.com/office/powerpoint/2010/main" val="3474802382"/>
      </p:ext>
    </p:extLst>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Mission Statement Review…"/>
          <p:cNvSpPr txBox="1"/>
          <p:nvPr/>
        </p:nvSpPr>
        <p:spPr>
          <a:xfrm>
            <a:off x="874643" y="1124536"/>
            <a:ext cx="22263653" cy="135421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l">
              <a:defRPr sz="7500">
                <a:latin typeface="Avenir Black"/>
                <a:ea typeface="Avenir Black"/>
                <a:cs typeface="Avenir Black"/>
                <a:sym typeface="Avenir Black"/>
              </a:defRPr>
            </a:pPr>
            <a:r>
              <a:rPr lang="en-US" sz="8800" dirty="0">
                <a:solidFill>
                  <a:schemeClr val="tx1">
                    <a:lumMod val="50000"/>
                    <a:lumOff val="50000"/>
                  </a:schemeClr>
                </a:solidFill>
                <a:latin typeface="+mj-lt"/>
                <a:ea typeface="Avenir Black"/>
                <a:cs typeface="Avenir Black"/>
                <a:sym typeface="Avenir Black"/>
              </a:rPr>
              <a:t>9. Every thought is energy</a:t>
            </a:r>
          </a:p>
        </p:txBody>
      </p:sp>
      <p:sp>
        <p:nvSpPr>
          <p:cNvPr id="4" name="Mission Statement Review…">
            <a:extLst>
              <a:ext uri="{FF2B5EF4-FFF2-40B4-BE49-F238E27FC236}">
                <a16:creationId xmlns:a16="http://schemas.microsoft.com/office/drawing/2014/main" id="{47E5F0A0-8B72-EE44-B910-F21D71F8F854}"/>
              </a:ext>
            </a:extLst>
          </p:cNvPr>
          <p:cNvSpPr txBox="1"/>
          <p:nvPr/>
        </p:nvSpPr>
        <p:spPr>
          <a:xfrm>
            <a:off x="2322558" y="3387168"/>
            <a:ext cx="20560517" cy="7386638"/>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l">
              <a:defRPr sz="7500">
                <a:latin typeface="Avenir Black"/>
                <a:ea typeface="Avenir Black"/>
                <a:cs typeface="Avenir Black"/>
                <a:sym typeface="Avenir Black"/>
              </a:defRPr>
            </a:pPr>
            <a:r>
              <a:rPr lang="en-US" sz="4800" dirty="0">
                <a:solidFill>
                  <a:schemeClr val="tx1">
                    <a:lumMod val="50000"/>
                    <a:lumOff val="50000"/>
                  </a:schemeClr>
                </a:solidFill>
                <a:latin typeface="+mj-lt"/>
              </a:rPr>
              <a:t>Let your thoughts make you strong.</a:t>
            </a:r>
          </a:p>
          <a:p>
            <a:pPr algn="l">
              <a:defRPr sz="7500">
                <a:latin typeface="Avenir Black"/>
                <a:ea typeface="Avenir Black"/>
                <a:cs typeface="Avenir Black"/>
                <a:sym typeface="Avenir Black"/>
              </a:defRPr>
            </a:pPr>
            <a:endParaRPr lang="en-US" sz="4800" dirty="0">
              <a:solidFill>
                <a:schemeClr val="tx1">
                  <a:lumMod val="50000"/>
                  <a:lumOff val="50000"/>
                </a:schemeClr>
              </a:solidFill>
              <a:latin typeface="+mj-lt"/>
            </a:endParaRPr>
          </a:p>
          <a:p>
            <a:pPr algn="l">
              <a:defRPr sz="7500">
                <a:latin typeface="Avenir Black"/>
                <a:ea typeface="Avenir Black"/>
                <a:cs typeface="Avenir Black"/>
                <a:sym typeface="Avenir Black"/>
              </a:defRPr>
            </a:pPr>
            <a:r>
              <a:rPr lang="en-US" sz="4800" dirty="0">
                <a:solidFill>
                  <a:schemeClr val="tx1">
                    <a:lumMod val="50000"/>
                    <a:lumOff val="50000"/>
                  </a:schemeClr>
                </a:solidFill>
                <a:latin typeface="+mj-lt"/>
              </a:rPr>
              <a:t>Create thoughts of empowering not disempower. Neutrality and love.</a:t>
            </a:r>
          </a:p>
          <a:p>
            <a:pPr algn="l">
              <a:defRPr sz="7500">
                <a:latin typeface="Avenir Black"/>
                <a:ea typeface="Avenir Black"/>
                <a:cs typeface="Avenir Black"/>
                <a:sym typeface="Avenir Black"/>
              </a:defRPr>
            </a:pPr>
            <a:endParaRPr lang="en-US" sz="4800" dirty="0">
              <a:solidFill>
                <a:schemeClr val="tx1">
                  <a:lumMod val="50000"/>
                  <a:lumOff val="50000"/>
                </a:schemeClr>
              </a:solidFill>
              <a:latin typeface="+mj-lt"/>
            </a:endParaRPr>
          </a:p>
          <a:p>
            <a:pPr algn="l">
              <a:defRPr sz="7500">
                <a:latin typeface="Avenir Black"/>
                <a:ea typeface="Avenir Black"/>
                <a:cs typeface="Avenir Black"/>
                <a:sym typeface="Avenir Black"/>
              </a:defRPr>
            </a:pPr>
            <a:r>
              <a:rPr lang="en-US" sz="4800" dirty="0">
                <a:solidFill>
                  <a:schemeClr val="tx1">
                    <a:lumMod val="50000"/>
                    <a:lumOff val="50000"/>
                  </a:schemeClr>
                </a:solidFill>
                <a:latin typeface="+mj-lt"/>
              </a:rPr>
              <a:t>What you think about expands.</a:t>
            </a:r>
          </a:p>
          <a:p>
            <a:pPr algn="l">
              <a:defRPr sz="7500">
                <a:latin typeface="Avenir Black"/>
                <a:ea typeface="Avenir Black"/>
                <a:cs typeface="Avenir Black"/>
                <a:sym typeface="Avenir Black"/>
              </a:defRPr>
            </a:pPr>
            <a:endParaRPr lang="en-US" sz="4800" dirty="0">
              <a:solidFill>
                <a:schemeClr val="tx1">
                  <a:lumMod val="50000"/>
                  <a:lumOff val="50000"/>
                </a:schemeClr>
              </a:solidFill>
              <a:latin typeface="+mj-lt"/>
            </a:endParaRPr>
          </a:p>
          <a:p>
            <a:pPr algn="l">
              <a:defRPr sz="7500">
                <a:latin typeface="Avenir Black"/>
                <a:ea typeface="Avenir Black"/>
                <a:cs typeface="Avenir Black"/>
                <a:sym typeface="Avenir Black"/>
              </a:defRPr>
            </a:pPr>
            <a:r>
              <a:rPr lang="en-US" sz="4800" dirty="0">
                <a:solidFill>
                  <a:schemeClr val="tx1">
                    <a:lumMod val="50000"/>
                    <a:lumOff val="50000"/>
                  </a:schemeClr>
                </a:solidFill>
                <a:latin typeface="+mj-lt"/>
              </a:rPr>
              <a:t>Change your thoughts change your life. </a:t>
            </a:r>
          </a:p>
          <a:p>
            <a:pPr algn="l">
              <a:defRPr sz="7500">
                <a:latin typeface="Avenir Black"/>
                <a:ea typeface="Avenir Black"/>
                <a:cs typeface="Avenir Black"/>
                <a:sym typeface="Avenir Black"/>
              </a:defRPr>
            </a:pPr>
            <a:endParaRPr lang="en-US" sz="4800" dirty="0">
              <a:solidFill>
                <a:schemeClr val="tx1">
                  <a:lumMod val="50000"/>
                  <a:lumOff val="50000"/>
                </a:schemeClr>
              </a:solidFill>
              <a:latin typeface="+mj-lt"/>
            </a:endParaRPr>
          </a:p>
          <a:p>
            <a:pPr algn="l">
              <a:defRPr sz="7500">
                <a:latin typeface="Avenir Black"/>
                <a:ea typeface="Avenir Black"/>
                <a:cs typeface="Avenir Black"/>
                <a:sym typeface="Avenir Black"/>
              </a:defRPr>
            </a:pPr>
            <a:r>
              <a:rPr lang="en-US" sz="4800" dirty="0">
                <a:solidFill>
                  <a:schemeClr val="tx1">
                    <a:lumMod val="50000"/>
                    <a:lumOff val="50000"/>
                  </a:schemeClr>
                </a:solidFill>
                <a:latin typeface="+mj-lt"/>
              </a:rPr>
              <a:t>Freedom of speech comes second. You cannot speak anything that you don’t think first. </a:t>
            </a:r>
          </a:p>
        </p:txBody>
      </p:sp>
    </p:spTree>
    <p:extLst>
      <p:ext uri="{BB962C8B-B14F-4D97-AF65-F5344CB8AC3E}">
        <p14:creationId xmlns:p14="http://schemas.microsoft.com/office/powerpoint/2010/main" val="3888641712"/>
      </p:ext>
    </p:extLst>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Mission Statement Review…"/>
          <p:cNvSpPr txBox="1"/>
          <p:nvPr/>
        </p:nvSpPr>
        <p:spPr>
          <a:xfrm>
            <a:off x="874643" y="1124536"/>
            <a:ext cx="22263653" cy="135421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l">
              <a:defRPr sz="7500">
                <a:latin typeface="Avenir Black"/>
                <a:ea typeface="Avenir Black"/>
                <a:cs typeface="Avenir Black"/>
                <a:sym typeface="Avenir Black"/>
              </a:defRPr>
            </a:pPr>
            <a:r>
              <a:rPr lang="en-US" sz="8800" dirty="0">
                <a:solidFill>
                  <a:schemeClr val="tx1">
                    <a:lumMod val="50000"/>
                    <a:lumOff val="50000"/>
                  </a:schemeClr>
                </a:solidFill>
                <a:latin typeface="+mj-lt"/>
                <a:ea typeface="Avenir Black"/>
                <a:cs typeface="Avenir Black"/>
                <a:sym typeface="Avenir Black"/>
              </a:rPr>
              <a:t>10. Limiting Beliefs</a:t>
            </a:r>
          </a:p>
        </p:txBody>
      </p:sp>
      <p:sp>
        <p:nvSpPr>
          <p:cNvPr id="4" name="Mission Statement Review…">
            <a:extLst>
              <a:ext uri="{FF2B5EF4-FFF2-40B4-BE49-F238E27FC236}">
                <a16:creationId xmlns:a16="http://schemas.microsoft.com/office/drawing/2014/main" id="{47E5F0A0-8B72-EE44-B910-F21D71F8F854}"/>
              </a:ext>
            </a:extLst>
          </p:cNvPr>
          <p:cNvSpPr txBox="1"/>
          <p:nvPr/>
        </p:nvSpPr>
        <p:spPr>
          <a:xfrm>
            <a:off x="2322558" y="3387168"/>
            <a:ext cx="20560517" cy="3693319"/>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l">
              <a:defRPr sz="7500">
                <a:latin typeface="Avenir Black"/>
                <a:ea typeface="Avenir Black"/>
                <a:cs typeface="Avenir Black"/>
                <a:sym typeface="Avenir Black"/>
              </a:defRPr>
            </a:pPr>
            <a:r>
              <a:rPr lang="en-US" sz="4800" dirty="0">
                <a:solidFill>
                  <a:schemeClr val="tx1">
                    <a:lumMod val="50000"/>
                    <a:lumOff val="50000"/>
                  </a:schemeClr>
                </a:solidFill>
                <a:latin typeface="+mj-lt"/>
              </a:rPr>
              <a:t>You are programmed. Parents, teachers, counselors. </a:t>
            </a:r>
          </a:p>
          <a:p>
            <a:pPr algn="l">
              <a:defRPr sz="7500">
                <a:latin typeface="Avenir Black"/>
                <a:ea typeface="Avenir Black"/>
                <a:cs typeface="Avenir Black"/>
                <a:sym typeface="Avenir Black"/>
              </a:defRPr>
            </a:pPr>
            <a:endParaRPr lang="en-US" sz="4800" dirty="0">
              <a:solidFill>
                <a:schemeClr val="tx1">
                  <a:lumMod val="50000"/>
                  <a:lumOff val="50000"/>
                </a:schemeClr>
              </a:solidFill>
              <a:latin typeface="+mj-lt"/>
            </a:endParaRPr>
          </a:p>
          <a:p>
            <a:pPr algn="l">
              <a:defRPr sz="7500">
                <a:latin typeface="Avenir Black"/>
                <a:ea typeface="Avenir Black"/>
                <a:cs typeface="Avenir Black"/>
                <a:sym typeface="Avenir Black"/>
              </a:defRPr>
            </a:pPr>
            <a:r>
              <a:rPr lang="en-US" sz="4800" dirty="0">
                <a:solidFill>
                  <a:schemeClr val="tx1">
                    <a:lumMod val="50000"/>
                    <a:lumOff val="50000"/>
                  </a:schemeClr>
                </a:solidFill>
                <a:latin typeface="+mj-lt"/>
              </a:rPr>
              <a:t>You do you which is what is natural. </a:t>
            </a:r>
          </a:p>
          <a:p>
            <a:pPr algn="l">
              <a:defRPr sz="7500">
                <a:latin typeface="Avenir Black"/>
                <a:ea typeface="Avenir Black"/>
                <a:cs typeface="Avenir Black"/>
                <a:sym typeface="Avenir Black"/>
              </a:defRPr>
            </a:pPr>
            <a:endParaRPr lang="en-US" sz="4800" dirty="0">
              <a:solidFill>
                <a:schemeClr val="tx1">
                  <a:lumMod val="50000"/>
                  <a:lumOff val="50000"/>
                </a:schemeClr>
              </a:solidFill>
              <a:latin typeface="+mj-lt"/>
            </a:endParaRPr>
          </a:p>
          <a:p>
            <a:pPr algn="l">
              <a:defRPr sz="7500">
                <a:latin typeface="Avenir Black"/>
                <a:ea typeface="Avenir Black"/>
                <a:cs typeface="Avenir Black"/>
                <a:sym typeface="Avenir Black"/>
              </a:defRPr>
            </a:pPr>
            <a:r>
              <a:rPr lang="en-US" sz="4800" dirty="0">
                <a:solidFill>
                  <a:schemeClr val="tx1">
                    <a:lumMod val="50000"/>
                    <a:lumOff val="50000"/>
                  </a:schemeClr>
                </a:solidFill>
                <a:latin typeface="+mj-lt"/>
              </a:rPr>
              <a:t>It comes natural to me. </a:t>
            </a:r>
          </a:p>
        </p:txBody>
      </p:sp>
    </p:spTree>
    <p:extLst>
      <p:ext uri="{BB962C8B-B14F-4D97-AF65-F5344CB8AC3E}">
        <p14:creationId xmlns:p14="http://schemas.microsoft.com/office/powerpoint/2010/main" val="75354722"/>
      </p:ext>
    </p:extLst>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129354-247A-2D4F-977A-3E523D3E0154}"/>
              </a:ext>
            </a:extLst>
          </p:cNvPr>
          <p:cNvPicPr>
            <a:picLocks noChangeAspect="1"/>
          </p:cNvPicPr>
          <p:nvPr/>
        </p:nvPicPr>
        <p:blipFill rotWithShape="1">
          <a:blip r:embed="rId3">
            <a:extLst>
              <a:ext uri="{28A0092B-C50C-407E-A947-70E740481C1C}">
                <a14:useLocalDpi xmlns:a14="http://schemas.microsoft.com/office/drawing/2010/main" val="0"/>
              </a:ext>
            </a:extLst>
          </a:blip>
          <a:srcRect r="51886"/>
          <a:stretch/>
        </p:blipFill>
        <p:spPr>
          <a:xfrm>
            <a:off x="0" y="9592"/>
            <a:ext cx="8534400" cy="13706408"/>
          </a:xfrm>
          <a:prstGeom prst="rect">
            <a:avLst/>
          </a:prstGeom>
        </p:spPr>
      </p:pic>
      <p:pic>
        <p:nvPicPr>
          <p:cNvPr id="6" name="Picture 5">
            <a:extLst>
              <a:ext uri="{FF2B5EF4-FFF2-40B4-BE49-F238E27FC236}">
                <a16:creationId xmlns:a16="http://schemas.microsoft.com/office/drawing/2014/main" id="{E96EF96B-D492-854B-8942-0D5668493226}"/>
              </a:ext>
            </a:extLst>
          </p:cNvPr>
          <p:cNvPicPr>
            <a:picLocks noChangeAspect="1"/>
          </p:cNvPicPr>
          <p:nvPr/>
        </p:nvPicPr>
        <p:blipFill rotWithShape="1">
          <a:blip r:embed="rId3">
            <a:extLst>
              <a:ext uri="{28A0092B-C50C-407E-A947-70E740481C1C}">
                <a14:useLocalDpi xmlns:a14="http://schemas.microsoft.com/office/drawing/2010/main" val="0"/>
              </a:ext>
            </a:extLst>
          </a:blip>
          <a:srcRect l="48181" t="4618" b="18576"/>
          <a:stretch/>
        </p:blipFill>
        <p:spPr>
          <a:xfrm>
            <a:off x="12309231" y="1289538"/>
            <a:ext cx="9191582" cy="10527323"/>
          </a:xfrm>
          <a:prstGeom prst="rect">
            <a:avLst/>
          </a:prstGeom>
        </p:spPr>
      </p:pic>
      <p:pic>
        <p:nvPicPr>
          <p:cNvPr id="8" name="Picture 7">
            <a:extLst>
              <a:ext uri="{FF2B5EF4-FFF2-40B4-BE49-F238E27FC236}">
                <a16:creationId xmlns:a16="http://schemas.microsoft.com/office/drawing/2014/main" id="{F6E19A28-EA6D-5C41-BEE5-D9F8694748B7}"/>
              </a:ext>
            </a:extLst>
          </p:cNvPr>
          <p:cNvPicPr>
            <a:picLocks noChangeAspect="1"/>
          </p:cNvPicPr>
          <p:nvPr/>
        </p:nvPicPr>
        <p:blipFill rotWithShape="1">
          <a:blip r:embed="rId4">
            <a:extLst>
              <a:ext uri="{28A0092B-C50C-407E-A947-70E740481C1C}">
                <a14:useLocalDpi xmlns:a14="http://schemas.microsoft.com/office/drawing/2010/main" val="0"/>
              </a:ext>
            </a:extLst>
          </a:blip>
          <a:srcRect l="6154" t="15577" b="3654"/>
          <a:stretch/>
        </p:blipFill>
        <p:spPr>
          <a:xfrm>
            <a:off x="0" y="9592"/>
            <a:ext cx="10618726" cy="13708602"/>
          </a:xfrm>
          <a:prstGeom prst="rect">
            <a:avLst/>
          </a:prstGeom>
        </p:spPr>
      </p:pic>
    </p:spTree>
    <p:extLst>
      <p:ext uri="{BB962C8B-B14F-4D97-AF65-F5344CB8AC3E}">
        <p14:creationId xmlns:p14="http://schemas.microsoft.com/office/powerpoint/2010/main" val="2927230376"/>
      </p:ext>
    </p:extLst>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14:presetBounceEnd="50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1000" fill="hold"/>
                                            <p:tgtEl>
                                              <p:spTgt spid="8"/>
                                            </p:tgtEl>
                                            <p:attrNameLst>
                                              <p:attrName>ppt_x</p:attrName>
                                            </p:attrNameLst>
                                          </p:cBhvr>
                                          <p:tavLst>
                                            <p:tav tm="0">
                                              <p:val>
                                                <p:strVal val="1+#ppt_w/2"/>
                                              </p:val>
                                            </p:tav>
                                            <p:tav tm="100000">
                                              <p:val>
                                                <p:strVal val="#ppt_x"/>
                                              </p:val>
                                            </p:tav>
                                          </p:tavLst>
                                        </p:anim>
                                        <p:anim calcmode="lin" valueType="num" p14:bounceEnd="50000">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1+#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BBD061B-91FE-D845-A9D6-8B1DFE53F5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569" y="-4739443"/>
            <a:ext cx="24571569" cy="18455443"/>
          </a:xfrm>
          <a:prstGeom prst="rect">
            <a:avLst/>
          </a:prstGeom>
        </p:spPr>
      </p:pic>
    </p:spTree>
    <p:extLst>
      <p:ext uri="{BB962C8B-B14F-4D97-AF65-F5344CB8AC3E}">
        <p14:creationId xmlns:p14="http://schemas.microsoft.com/office/powerpoint/2010/main" val="2666395997"/>
      </p:ext>
    </p:extLst>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2BB3076-A8FC-8A4F-8CF2-5038C09B67B8}"/>
              </a:ext>
            </a:extLst>
          </p:cNvPr>
          <p:cNvSpPr/>
          <p:nvPr/>
        </p:nvSpPr>
        <p:spPr>
          <a:xfrm>
            <a:off x="0" y="0"/>
            <a:ext cx="24384000" cy="13716000"/>
          </a:xfrm>
          <a:prstGeom prst="rect">
            <a:avLst/>
          </a:prstGeom>
          <a:solidFill>
            <a:srgbClr val="12D4C8"/>
          </a:solidFill>
          <a:ln w="25400" cap="flat">
            <a:noFill/>
            <a:prstDash val="solid"/>
            <a:bevel/>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000000"/>
              </a:solidFill>
              <a:effectLst/>
              <a:uFillTx/>
              <a:latin typeface="+mn-lt"/>
              <a:ea typeface="+mn-ea"/>
              <a:cs typeface="+mn-cs"/>
              <a:sym typeface="Helvetica Light"/>
            </a:endParaRPr>
          </a:p>
        </p:txBody>
      </p:sp>
      <p:pic>
        <p:nvPicPr>
          <p:cNvPr id="6" name="Picture 5">
            <a:extLst>
              <a:ext uri="{FF2B5EF4-FFF2-40B4-BE49-F238E27FC236}">
                <a16:creationId xmlns:a16="http://schemas.microsoft.com/office/drawing/2014/main" id="{98549647-CDDA-8947-B001-BEA6DB583F17}"/>
              </a:ext>
            </a:extLst>
          </p:cNvPr>
          <p:cNvPicPr>
            <a:picLocks noChangeAspect="1"/>
          </p:cNvPicPr>
          <p:nvPr/>
        </p:nvPicPr>
        <p:blipFill rotWithShape="1">
          <a:blip r:embed="rId3">
            <a:extLst>
              <a:ext uri="{28A0092B-C50C-407E-A947-70E740481C1C}">
                <a14:useLocalDpi xmlns:a14="http://schemas.microsoft.com/office/drawing/2010/main" val="0"/>
              </a:ext>
            </a:extLst>
          </a:blip>
          <a:srcRect t="26588"/>
          <a:stretch/>
        </p:blipFill>
        <p:spPr>
          <a:xfrm>
            <a:off x="2475501" y="0"/>
            <a:ext cx="19432998" cy="13716000"/>
          </a:xfrm>
          <a:prstGeom prst="rect">
            <a:avLst/>
          </a:prstGeom>
        </p:spPr>
      </p:pic>
    </p:spTree>
    <p:extLst>
      <p:ext uri="{BB962C8B-B14F-4D97-AF65-F5344CB8AC3E}">
        <p14:creationId xmlns:p14="http://schemas.microsoft.com/office/powerpoint/2010/main" val="3809057703"/>
      </p:ext>
    </p:extLst>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2BB3076-A8FC-8A4F-8CF2-5038C09B67B8}"/>
              </a:ext>
            </a:extLst>
          </p:cNvPr>
          <p:cNvSpPr/>
          <p:nvPr/>
        </p:nvSpPr>
        <p:spPr>
          <a:xfrm>
            <a:off x="0" y="0"/>
            <a:ext cx="24384000" cy="13716000"/>
          </a:xfrm>
          <a:prstGeom prst="rect">
            <a:avLst/>
          </a:prstGeom>
          <a:solidFill>
            <a:srgbClr val="12D4C8"/>
          </a:solidFill>
          <a:ln w="25400" cap="flat">
            <a:noFill/>
            <a:prstDash val="solid"/>
            <a:bevel/>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000000"/>
              </a:solidFill>
              <a:effectLst/>
              <a:uFillTx/>
              <a:latin typeface="+mn-lt"/>
              <a:ea typeface="+mn-ea"/>
              <a:cs typeface="+mn-cs"/>
              <a:sym typeface="Helvetica Light"/>
            </a:endParaRPr>
          </a:p>
        </p:txBody>
      </p:sp>
      <p:pic>
        <p:nvPicPr>
          <p:cNvPr id="4" name="Picture 3">
            <a:extLst>
              <a:ext uri="{FF2B5EF4-FFF2-40B4-BE49-F238E27FC236}">
                <a16:creationId xmlns:a16="http://schemas.microsoft.com/office/drawing/2014/main" id="{C5045AE4-ACC5-0147-BE5C-360B058922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8123" y="-103461"/>
            <a:ext cx="20851644" cy="13819461"/>
          </a:xfrm>
          <a:prstGeom prst="rect">
            <a:avLst/>
          </a:prstGeom>
        </p:spPr>
      </p:pic>
    </p:spTree>
    <p:extLst>
      <p:ext uri="{BB962C8B-B14F-4D97-AF65-F5344CB8AC3E}">
        <p14:creationId xmlns:p14="http://schemas.microsoft.com/office/powerpoint/2010/main" val="709626299"/>
      </p:ext>
    </p:extLst>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73D73D0-1C58-2649-91DF-0E909392A7F9}"/>
              </a:ext>
            </a:extLst>
          </p:cNvPr>
          <p:cNvPicPr>
            <a:picLocks noChangeAspect="1"/>
          </p:cNvPicPr>
          <p:nvPr/>
        </p:nvPicPr>
        <p:blipFill rotWithShape="1">
          <a:blip r:embed="rId3">
            <a:extLst>
              <a:ext uri="{28A0092B-C50C-407E-A947-70E740481C1C}">
                <a14:useLocalDpi xmlns:a14="http://schemas.microsoft.com/office/drawing/2010/main" val="0"/>
              </a:ext>
            </a:extLst>
          </a:blip>
          <a:srcRect t="33698"/>
          <a:stretch/>
        </p:blipFill>
        <p:spPr>
          <a:xfrm>
            <a:off x="0" y="0"/>
            <a:ext cx="24384000" cy="13716000"/>
          </a:xfrm>
          <a:prstGeom prst="rect">
            <a:avLst/>
          </a:prstGeom>
        </p:spPr>
      </p:pic>
      <p:sp>
        <p:nvSpPr>
          <p:cNvPr id="6" name="Rectangle 5">
            <a:extLst>
              <a:ext uri="{FF2B5EF4-FFF2-40B4-BE49-F238E27FC236}">
                <a16:creationId xmlns:a16="http://schemas.microsoft.com/office/drawing/2014/main" id="{7B2F760D-95F3-454F-88BC-283DBA546391}"/>
              </a:ext>
            </a:extLst>
          </p:cNvPr>
          <p:cNvSpPr/>
          <p:nvPr/>
        </p:nvSpPr>
        <p:spPr>
          <a:xfrm>
            <a:off x="-365760" y="0"/>
            <a:ext cx="24902160" cy="13868400"/>
          </a:xfrm>
          <a:prstGeom prst="rect">
            <a:avLst/>
          </a:prstGeom>
          <a:solidFill>
            <a:srgbClr val="12D4C8">
              <a:alpha val="67000"/>
            </a:srgbClr>
          </a:solidFill>
          <a:ln w="25400" cap="flat">
            <a:noFill/>
            <a:prstDash val="solid"/>
            <a:bevel/>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000000"/>
              </a:solidFill>
              <a:effectLst/>
              <a:uFillTx/>
              <a:latin typeface="+mn-lt"/>
              <a:ea typeface="+mn-ea"/>
              <a:cs typeface="+mn-cs"/>
              <a:sym typeface="Helvetica Light"/>
            </a:endParaRPr>
          </a:p>
        </p:txBody>
      </p:sp>
      <p:sp>
        <p:nvSpPr>
          <p:cNvPr id="4" name="Mission Statement Review…">
            <a:extLst>
              <a:ext uri="{FF2B5EF4-FFF2-40B4-BE49-F238E27FC236}">
                <a16:creationId xmlns:a16="http://schemas.microsoft.com/office/drawing/2014/main" id="{887A5705-5817-8847-AA41-1CD8978A5FFE}"/>
              </a:ext>
            </a:extLst>
          </p:cNvPr>
          <p:cNvSpPr txBox="1"/>
          <p:nvPr/>
        </p:nvSpPr>
        <p:spPr>
          <a:xfrm>
            <a:off x="1219940" y="8233896"/>
            <a:ext cx="22601353" cy="519757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defRPr sz="7500">
                <a:latin typeface="Avenir Black"/>
                <a:ea typeface="Avenir Black"/>
                <a:cs typeface="Avenir Black"/>
                <a:sym typeface="Avenir Black"/>
              </a:defRPr>
            </a:pPr>
            <a:r>
              <a:rPr lang="en-US" sz="12000" dirty="0">
                <a:solidFill>
                  <a:schemeClr val="bg1">
                    <a:lumMod val="95000"/>
                  </a:schemeClr>
                </a:solidFill>
                <a:latin typeface="Zapfino" panose="03030300040707070C03" pitchFamily="66" charset="77"/>
                <a:cs typeface="Apple Chancery" panose="03020702040506060504" pitchFamily="66" charset="-79"/>
              </a:rPr>
              <a:t>universal life principles </a:t>
            </a:r>
          </a:p>
        </p:txBody>
      </p:sp>
    </p:spTree>
    <p:extLst>
      <p:ext uri="{BB962C8B-B14F-4D97-AF65-F5344CB8AC3E}">
        <p14:creationId xmlns:p14="http://schemas.microsoft.com/office/powerpoint/2010/main" val="1623532625"/>
      </p:ext>
    </p:extLst>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91A88BA-D8F7-2745-9414-4F2355F481C5}"/>
              </a:ext>
            </a:extLst>
          </p:cNvPr>
          <p:cNvSpPr/>
          <p:nvPr/>
        </p:nvSpPr>
        <p:spPr>
          <a:xfrm>
            <a:off x="0" y="0"/>
            <a:ext cx="24384000" cy="13716000"/>
          </a:xfrm>
          <a:prstGeom prst="rect">
            <a:avLst/>
          </a:prstGeom>
          <a:solidFill>
            <a:srgbClr val="12D4C8"/>
          </a:solidFill>
          <a:ln w="25400" cap="flat">
            <a:noFill/>
            <a:prstDash val="solid"/>
            <a:bevel/>
          </a:ln>
          <a:effectLst>
            <a:outerShdw blurRad="508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6" tIns="71436" rIns="71436" bIns="71436"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5000" b="0" i="0" u="none" strike="noStrike" cap="none" spc="0" normalizeH="0" baseline="0">
              <a:ln>
                <a:noFill/>
              </a:ln>
              <a:solidFill>
                <a:srgbClr val="000000"/>
              </a:solidFill>
              <a:effectLst/>
              <a:uFillTx/>
              <a:latin typeface="+mn-lt"/>
              <a:ea typeface="+mn-ea"/>
              <a:cs typeface="+mn-cs"/>
              <a:sym typeface="Helvetica Light"/>
            </a:endParaRPr>
          </a:p>
        </p:txBody>
      </p:sp>
      <p:sp>
        <p:nvSpPr>
          <p:cNvPr id="122" name="Mission Statement Review…"/>
          <p:cNvSpPr txBox="1"/>
          <p:nvPr/>
        </p:nvSpPr>
        <p:spPr>
          <a:xfrm>
            <a:off x="1992924" y="4514649"/>
            <a:ext cx="22391076" cy="6930102"/>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algn="l">
              <a:defRPr sz="7500">
                <a:latin typeface="Avenir Black"/>
                <a:ea typeface="Avenir Black"/>
                <a:cs typeface="Avenir Black"/>
                <a:sym typeface="Avenir Black"/>
              </a:defRPr>
            </a:pPr>
            <a:r>
              <a:rPr lang="en-US" sz="8000" dirty="0">
                <a:solidFill>
                  <a:schemeClr val="bg1"/>
                </a:solidFill>
                <a:latin typeface="Zapfino" panose="03030300040707070C03" pitchFamily="66" charset="77"/>
                <a:ea typeface="Avenir Black"/>
                <a:cs typeface="Avenir Black"/>
                <a:sym typeface="Avenir Black"/>
              </a:rPr>
              <a:t>number one: </a:t>
            </a:r>
          </a:p>
          <a:p>
            <a:pPr algn="l">
              <a:defRPr sz="7500">
                <a:latin typeface="Avenir Black"/>
                <a:ea typeface="Avenir Black"/>
                <a:cs typeface="Avenir Black"/>
                <a:sym typeface="Avenir Black"/>
              </a:defRPr>
            </a:pPr>
            <a:r>
              <a:rPr lang="en-US" sz="8000" dirty="0">
                <a:solidFill>
                  <a:schemeClr val="bg1"/>
                </a:solidFill>
                <a:latin typeface="Zapfino" panose="03030300040707070C03" pitchFamily="66" charset="77"/>
                <a:ea typeface="Avenir Black"/>
                <a:cs typeface="Avenir Black"/>
                <a:sym typeface="Avenir Black"/>
              </a:rPr>
              <a:t>i am</a:t>
            </a:r>
          </a:p>
        </p:txBody>
      </p:sp>
    </p:spTree>
    <p:extLst>
      <p:ext uri="{BB962C8B-B14F-4D97-AF65-F5344CB8AC3E}">
        <p14:creationId xmlns:p14="http://schemas.microsoft.com/office/powerpoint/2010/main" val="2134620696"/>
      </p:ext>
    </p:extLst>
  </p:cSld>
  <p:clrMapOvr>
    <a:masterClrMapping/>
  </p:clrMapOvr>
  <mc:AlternateContent xmlns:mc="http://schemas.openxmlformats.org/markup-compatibility/2006" xmlns:p14="http://schemas.microsoft.com/office/powerpoint/2010/main">
    <mc:Choice Requires="p14">
      <p:transition>
        <p:dissolve/>
      </p:transition>
    </mc:Choice>
    <mc:Fallback xmlns="">
      <p:transition spd="fast">
        <p:fade/>
      </p:transition>
    </mc:Fallback>
  </mc:AlternateContent>
</p:sld>
</file>

<file path=ppt/theme/theme1.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bevel/>
        </a:ln>
        <a:effectLst>
          <a:outerShdw blurRad="50800" dist="25400" dir="5400000" rotWithShape="0">
            <a:srgbClr val="000000">
              <a:alpha val="50000"/>
            </a:srgbClr>
          </a:outerShdw>
        </a:effectLst>
        <a:sp3d/>
      </a:spPr>
      <a:bodyPr rot="0" spcFirstLastPara="1" vertOverflow="overflow" horzOverflow="overflow" vert="horz" wrap="square" lIns="71436" tIns="71436" rIns="71436" bIns="71436"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bevel/>
        </a:ln>
        <a:effectLst>
          <a:outerShdw blurRad="508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Helvetica Light"/>
        <a:ea typeface="Helvetica Light"/>
        <a:cs typeface="Helvetica Light"/>
      </a:majorFont>
      <a:minorFont>
        <a:latin typeface="Helvetica Light"/>
        <a:ea typeface="Helvetica Light"/>
        <a:cs typeface="Helvetica Light"/>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50800" dist="127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bevel/>
        </a:ln>
        <a:effectLst>
          <a:outerShdw blurRad="50800" dist="25400" dir="5400000" rotWithShape="0">
            <a:srgbClr val="000000">
              <a:alpha val="50000"/>
            </a:srgbClr>
          </a:outerShdw>
        </a:effectLst>
        <a:sp3d/>
      </a:spPr>
      <a:bodyPr rot="0" spcFirstLastPara="1" vertOverflow="overflow" horzOverflow="overflow" vert="horz" wrap="square" lIns="71436" tIns="71436" rIns="71436" bIns="71436"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bevel/>
        </a:ln>
        <a:effectLst>
          <a:outerShdw blurRad="508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mn-lt"/>
            <a:ea typeface="+mn-ea"/>
            <a:cs typeface="+mn-cs"/>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48538</TotalTime>
  <Words>3092</Words>
  <Application>Microsoft Macintosh PowerPoint</Application>
  <PresentationFormat>Custom</PresentationFormat>
  <Paragraphs>167</Paragraphs>
  <Slides>31</Slides>
  <Notes>31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31</vt:i4>
      </vt:variant>
    </vt:vector>
  </HeadingPairs>
  <TitlesOfParts>
    <vt:vector size="39" baseType="lpstr">
      <vt:lpstr>Apple Chancery</vt:lpstr>
      <vt:lpstr>Avenir Black</vt:lpstr>
      <vt:lpstr>Avenir Heavy</vt:lpstr>
      <vt:lpstr>Avenir Oblique</vt:lpstr>
      <vt:lpstr>Helvetica Light</vt:lpstr>
      <vt:lpstr>Lucida Grande</vt:lpstr>
      <vt:lpstr>Zapfino</vt:lpstr>
      <vt:lpstr>White</vt:lpstr>
      <vt:lpstr>hello neuwirth leadership academy! my name is tiffany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MISSION &amp; VALUES REVIEW</dc:title>
  <cp:lastModifiedBy>Tiffany Jones</cp:lastModifiedBy>
  <cp:revision>199</cp:revision>
  <cp:lastPrinted>2019-03-12T21:14:38Z</cp:lastPrinted>
  <dcterms:modified xsi:type="dcterms:W3CDTF">2019-05-01T23:12:42Z</dcterms:modified>
</cp:coreProperties>
</file>