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79" r:id="rId4"/>
    <p:sldId id="280" r:id="rId5"/>
    <p:sldId id="260" r:id="rId6"/>
    <p:sldId id="261" r:id="rId7"/>
    <p:sldId id="282" r:id="rId8"/>
    <p:sldId id="293" r:id="rId9"/>
    <p:sldId id="281" r:id="rId10"/>
    <p:sldId id="287" r:id="rId11"/>
    <p:sldId id="265" r:id="rId12"/>
    <p:sldId id="284" r:id="rId13"/>
    <p:sldId id="267" r:id="rId14"/>
    <p:sldId id="285" r:id="rId15"/>
    <p:sldId id="286" r:id="rId16"/>
    <p:sldId id="289" r:id="rId17"/>
    <p:sldId id="270" r:id="rId18"/>
    <p:sldId id="264" r:id="rId19"/>
    <p:sldId id="296" r:id="rId20"/>
    <p:sldId id="276" r:id="rId21"/>
    <p:sldId id="266" r:id="rId22"/>
    <p:sldId id="300" r:id="rId23"/>
    <p:sldId id="271" r:id="rId24"/>
    <p:sldId id="301" r:id="rId25"/>
    <p:sldId id="269" r:id="rId26"/>
    <p:sldId id="290" r:id="rId27"/>
    <p:sldId id="291" r:id="rId28"/>
    <p:sldId id="275" r:id="rId29"/>
    <p:sldId id="292" r:id="rId30"/>
    <p:sldId id="288" r:id="rId31"/>
    <p:sldId id="27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C4"/>
    <a:srgbClr val="AAEC39"/>
    <a:srgbClr val="1F2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p:cViewPr varScale="1">
        <p:scale>
          <a:sx n="106" d="100"/>
          <a:sy n="106" d="100"/>
        </p:scale>
        <p:origin x="1800"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D8BAD-65C0-428B-B763-D5C262BA017E}" type="doc">
      <dgm:prSet loTypeId="urn:microsoft.com/office/officeart/2005/8/layout/arrow2" loCatId="process" qsTypeId="urn:microsoft.com/office/officeart/2005/8/quickstyle/simple1" qsCatId="simple" csTypeId="urn:microsoft.com/office/officeart/2005/8/colors/accent6_2" csCatId="accent6" phldr="1"/>
      <dgm:spPr/>
    </dgm:pt>
    <dgm:pt modelId="{2D8EC281-7FD2-4949-B782-9554AE8D8903}">
      <dgm:prSet phldrT="[Text]" custT="1"/>
      <dgm:spPr/>
      <dgm:t>
        <a:bodyPr/>
        <a:lstStyle/>
        <a:p>
          <a:r>
            <a:rPr lang="en-US" sz="1400" b="0" i="0" dirty="0">
              <a:solidFill>
                <a:schemeClr val="tx1">
                  <a:lumMod val="50000"/>
                  <a:lumOff val="50000"/>
                </a:schemeClr>
              </a:solidFill>
              <a:latin typeface="Avenir Light" panose="020B0402020203020204" pitchFamily="34" charset="77"/>
              <a:ea typeface="Palatino" pitchFamily="2" charset="77"/>
            </a:rPr>
            <a:t>I was promoted to Staff Writer after 2 years.</a:t>
          </a:r>
        </a:p>
        <a:p>
          <a:r>
            <a:rPr lang="en-US" sz="1400" b="0" i="0" dirty="0">
              <a:solidFill>
                <a:schemeClr val="tx1">
                  <a:lumMod val="50000"/>
                  <a:lumOff val="50000"/>
                </a:schemeClr>
              </a:solidFill>
              <a:latin typeface="Avenir Light" panose="020B0402020203020204" pitchFamily="34" charset="77"/>
              <a:ea typeface="Palatino" pitchFamily="2" charset="77"/>
            </a:rPr>
            <a:t>I started as </a:t>
          </a:r>
          <a:r>
            <a:rPr lang="en-US" sz="1400" b="0" i="0">
              <a:solidFill>
                <a:schemeClr val="tx1">
                  <a:lumMod val="50000"/>
                  <a:lumOff val="50000"/>
                </a:schemeClr>
              </a:solidFill>
              <a:latin typeface="Avenir Light" panose="020B0402020203020204" pitchFamily="34" charset="77"/>
              <a:ea typeface="Palatino" pitchFamily="2" charset="77"/>
            </a:rPr>
            <a:t>an intern.</a:t>
          </a:r>
          <a:endParaRPr lang="en-US" sz="1400" b="0" i="0" dirty="0">
            <a:solidFill>
              <a:schemeClr val="tx1">
                <a:lumMod val="50000"/>
                <a:lumOff val="50000"/>
              </a:schemeClr>
            </a:solidFill>
            <a:latin typeface="Avenir Light" panose="020B0402020203020204" pitchFamily="34" charset="77"/>
            <a:ea typeface="Palatino" pitchFamily="2" charset="77"/>
          </a:endParaRPr>
        </a:p>
      </dgm:t>
    </dgm:pt>
    <dgm:pt modelId="{02539D6B-BCA0-40DA-AE90-785F17D4311C}" type="parTrans" cxnId="{8A517886-B1DE-4194-94CD-5F7FD1872650}">
      <dgm:prSet/>
      <dgm:spPr/>
      <dgm:t>
        <a:bodyPr/>
        <a:lstStyle/>
        <a:p>
          <a:endParaRPr lang="en-US"/>
        </a:p>
      </dgm:t>
    </dgm:pt>
    <dgm:pt modelId="{DF2CC60B-4232-4347-8942-424BC47FE99D}" type="sibTrans" cxnId="{8A517886-B1DE-4194-94CD-5F7FD1872650}">
      <dgm:prSet/>
      <dgm:spPr/>
      <dgm:t>
        <a:bodyPr/>
        <a:lstStyle/>
        <a:p>
          <a:endParaRPr lang="en-US"/>
        </a:p>
      </dgm:t>
    </dgm:pt>
    <dgm:pt modelId="{916EA4CA-F191-44E9-BDEC-685BAEB5F89C}">
      <dgm:prSet phldrT="[Text]" custT="1"/>
      <dgm:spPr/>
      <dgm:t>
        <a:bodyPr/>
        <a:lstStyle/>
        <a:p>
          <a:r>
            <a:rPr lang="en-US" sz="1200" b="1" i="0" dirty="0">
              <a:solidFill>
                <a:srgbClr val="00BAC4"/>
              </a:solidFill>
              <a:latin typeface="Avenir Light" panose="020B0402020203020204" pitchFamily="34" charset="77"/>
              <a:ea typeface="Palatino" pitchFamily="2" charset="77"/>
            </a:rPr>
            <a:t>2002-2005</a:t>
          </a:r>
          <a:r>
            <a:rPr lang="en-US" sz="1200" b="0" i="0" baseline="0" dirty="0">
              <a:solidFill>
                <a:schemeClr val="tx1">
                  <a:lumMod val="50000"/>
                  <a:lumOff val="50000"/>
                </a:schemeClr>
              </a:solidFill>
              <a:latin typeface="Avenir Light" panose="020B0402020203020204" pitchFamily="34" charset="77"/>
              <a:ea typeface="Palatino" pitchFamily="2" charset="77"/>
            </a:rPr>
            <a:t> </a:t>
          </a:r>
        </a:p>
        <a:p>
          <a:r>
            <a:rPr lang="en-US" sz="1200" b="0" i="0" baseline="0" dirty="0">
              <a:solidFill>
                <a:schemeClr val="tx1">
                  <a:lumMod val="50000"/>
                  <a:lumOff val="50000"/>
                </a:schemeClr>
              </a:solidFill>
              <a:latin typeface="Avenir Light" panose="020B0402020203020204" pitchFamily="34" charset="77"/>
              <a:ea typeface="Palatino" pitchFamily="2" charset="77"/>
            </a:rPr>
            <a:t>DirecTV and Hollywood Reporter</a:t>
          </a:r>
        </a:p>
        <a:p>
          <a:r>
            <a:rPr lang="en-US" sz="1200" b="1" i="0" baseline="0" dirty="0">
              <a:solidFill>
                <a:srgbClr val="00BAC4"/>
              </a:solidFill>
              <a:latin typeface="Avenir Light" panose="020B0402020203020204" pitchFamily="34" charset="77"/>
              <a:ea typeface="Palatino" pitchFamily="2" charset="77"/>
            </a:rPr>
            <a:t>2005-2007</a:t>
          </a:r>
          <a:r>
            <a:rPr lang="en-US" sz="1200" b="0" i="0" baseline="0" dirty="0">
              <a:solidFill>
                <a:schemeClr val="tx1">
                  <a:lumMod val="50000"/>
                  <a:lumOff val="50000"/>
                </a:schemeClr>
              </a:solidFill>
              <a:latin typeface="Avenir Light" panose="020B0402020203020204" pitchFamily="34" charset="77"/>
              <a:ea typeface="Palatino" pitchFamily="2" charset="77"/>
            </a:rPr>
            <a:t> </a:t>
          </a:r>
        </a:p>
        <a:p>
          <a:r>
            <a:rPr lang="en-US" sz="1200" b="0" i="0" baseline="0" dirty="0">
              <a:solidFill>
                <a:schemeClr val="tx1">
                  <a:lumMod val="50000"/>
                  <a:lumOff val="50000"/>
                </a:schemeClr>
              </a:solidFill>
              <a:latin typeface="Avenir Light" panose="020B0402020203020204" pitchFamily="34" charset="77"/>
              <a:ea typeface="Palatino" pitchFamily="2" charset="77"/>
            </a:rPr>
            <a:t>Yahoo!</a:t>
          </a:r>
        </a:p>
        <a:p>
          <a:r>
            <a:rPr lang="en-US" sz="1200" b="1" i="0" baseline="0" dirty="0">
              <a:solidFill>
                <a:srgbClr val="00BAC4"/>
              </a:solidFill>
              <a:latin typeface="Avenir Light" panose="020B0402020203020204" pitchFamily="34" charset="77"/>
              <a:ea typeface="Palatino" pitchFamily="2" charset="77"/>
            </a:rPr>
            <a:t>2007-2010</a:t>
          </a:r>
        </a:p>
        <a:p>
          <a:r>
            <a:rPr lang="en-US" sz="1200" b="0" i="0" baseline="0" dirty="0" err="1">
              <a:solidFill>
                <a:schemeClr val="tx1">
                  <a:lumMod val="50000"/>
                  <a:lumOff val="50000"/>
                </a:schemeClr>
              </a:solidFill>
              <a:latin typeface="Avenir Light" panose="020B0402020203020204" pitchFamily="34" charset="77"/>
              <a:ea typeface="Palatino" pitchFamily="2" charset="77"/>
            </a:rPr>
            <a:t>Celebuzz</a:t>
          </a:r>
          <a:r>
            <a:rPr lang="en-US" sz="1200" b="0" i="0" baseline="0" dirty="0">
              <a:solidFill>
                <a:schemeClr val="tx1">
                  <a:lumMod val="50000"/>
                  <a:lumOff val="50000"/>
                </a:schemeClr>
              </a:solidFill>
              <a:latin typeface="Avenir Light" panose="020B0402020203020204" pitchFamily="34" charset="77"/>
              <a:ea typeface="Palatino" pitchFamily="2" charset="77"/>
            </a:rPr>
            <a:t>, CA Psychics, Rosetta</a:t>
          </a:r>
        </a:p>
        <a:p>
          <a:r>
            <a:rPr lang="en-US" sz="1200" b="1" i="0" baseline="0" dirty="0">
              <a:solidFill>
                <a:srgbClr val="00BAC4"/>
              </a:solidFill>
              <a:latin typeface="Avenir Light" panose="020B0402020203020204" pitchFamily="34" charset="77"/>
              <a:ea typeface="Palatino" pitchFamily="2" charset="77"/>
            </a:rPr>
            <a:t>2010-2016</a:t>
          </a:r>
        </a:p>
        <a:p>
          <a:r>
            <a:rPr lang="en-US" sz="1200" b="0" i="0" baseline="0" dirty="0">
              <a:solidFill>
                <a:schemeClr val="tx1">
                  <a:lumMod val="50000"/>
                  <a:lumOff val="50000"/>
                </a:schemeClr>
              </a:solidFill>
              <a:latin typeface="Avenir Light" panose="020B0402020203020204" pitchFamily="34" charset="77"/>
              <a:ea typeface="Palatino" pitchFamily="2" charset="77"/>
            </a:rPr>
            <a:t>Built my consulting business</a:t>
          </a:r>
        </a:p>
        <a:p>
          <a:r>
            <a:rPr lang="en-US" sz="1200" b="1" i="0" baseline="0" dirty="0">
              <a:solidFill>
                <a:srgbClr val="00BAC4"/>
              </a:solidFill>
              <a:latin typeface="Avenir Light" panose="020B0402020203020204" pitchFamily="34" charset="77"/>
              <a:ea typeface="Palatino" pitchFamily="2" charset="77"/>
            </a:rPr>
            <a:t>2016- now</a:t>
          </a:r>
        </a:p>
        <a:p>
          <a:r>
            <a:rPr lang="en-US" sz="1200" b="0" i="0" dirty="0">
              <a:solidFill>
                <a:schemeClr val="tx1">
                  <a:lumMod val="50000"/>
                  <a:lumOff val="50000"/>
                </a:schemeClr>
              </a:solidFill>
              <a:latin typeface="Avenir Light" panose="020B0402020203020204" pitchFamily="34" charset="77"/>
              <a:ea typeface="Palatino" pitchFamily="2" charset="77"/>
            </a:rPr>
            <a:t>Full-time consultant</a:t>
          </a:r>
        </a:p>
        <a:p>
          <a:r>
            <a:rPr lang="en-US" sz="1200" b="0" i="0" dirty="0">
              <a:solidFill>
                <a:schemeClr val="tx1">
                  <a:lumMod val="50000"/>
                  <a:lumOff val="50000"/>
                </a:schemeClr>
              </a:solidFill>
              <a:latin typeface="Avenir Light" panose="020B0402020203020204" pitchFamily="34" charset="77"/>
              <a:ea typeface="Palatino" pitchFamily="2" charset="77"/>
            </a:rPr>
            <a:t>Part time grad student</a:t>
          </a:r>
        </a:p>
      </dgm:t>
    </dgm:pt>
    <dgm:pt modelId="{BEB69C27-4E21-4B43-8203-2A91631C23E6}" type="parTrans" cxnId="{E4ED2F5A-DDAD-40C7-AB8D-5EB85B1F32BA}">
      <dgm:prSet/>
      <dgm:spPr/>
      <dgm:t>
        <a:bodyPr/>
        <a:lstStyle/>
        <a:p>
          <a:endParaRPr lang="en-US"/>
        </a:p>
      </dgm:t>
    </dgm:pt>
    <dgm:pt modelId="{24D33D95-3CC9-4ECF-947A-3EB9CB8F05FA}" type="sibTrans" cxnId="{E4ED2F5A-DDAD-40C7-AB8D-5EB85B1F32BA}">
      <dgm:prSet/>
      <dgm:spPr/>
      <dgm:t>
        <a:bodyPr/>
        <a:lstStyle/>
        <a:p>
          <a:endParaRPr lang="en-US"/>
        </a:p>
      </dgm:t>
    </dgm:pt>
    <dgm:pt modelId="{C88B6096-ABB3-C848-A285-ABE41421179F}">
      <dgm:prSet phldrT="[Text]" custT="1"/>
      <dgm:spPr/>
      <dgm:t>
        <a:bodyPr/>
        <a:lstStyle/>
        <a:p>
          <a:r>
            <a:rPr lang="en-US" sz="1200" b="0" i="0" dirty="0">
              <a:solidFill>
                <a:schemeClr val="tx1">
                  <a:lumMod val="50000"/>
                  <a:lumOff val="50000"/>
                </a:schemeClr>
              </a:solidFill>
              <a:latin typeface="Avenir Light" panose="020B0402020203020204" pitchFamily="34" charset="77"/>
              <a:ea typeface="Palatino" pitchFamily="2" charset="77"/>
            </a:rPr>
            <a:t>Laid off in </a:t>
          </a:r>
          <a:r>
            <a:rPr lang="en-US" sz="1400" b="1" i="0" dirty="0">
              <a:solidFill>
                <a:srgbClr val="00BAC4"/>
              </a:solidFill>
              <a:latin typeface="Avenir Light" panose="020B0402020203020204" pitchFamily="34" charset="77"/>
              <a:ea typeface="Palatino" pitchFamily="2" charset="77"/>
            </a:rPr>
            <a:t>2000</a:t>
          </a:r>
          <a:r>
            <a:rPr lang="en-US" sz="1200" b="0" i="0" dirty="0">
              <a:solidFill>
                <a:schemeClr val="tx1">
                  <a:lumMod val="50000"/>
                  <a:lumOff val="50000"/>
                </a:schemeClr>
              </a:solidFill>
              <a:latin typeface="Avenir Light" panose="020B0402020203020204" pitchFamily="34" charset="77"/>
              <a:ea typeface="Palatino" pitchFamily="2" charset="77"/>
            </a:rPr>
            <a:t>. </a:t>
          </a:r>
          <a:r>
            <a:rPr lang="en-US" sz="1400" b="0" i="0" dirty="0">
              <a:solidFill>
                <a:schemeClr val="tx1">
                  <a:lumMod val="50000"/>
                  <a:lumOff val="50000"/>
                </a:schemeClr>
              </a:solidFill>
              <a:latin typeface="Avenir Light" panose="020B0402020203020204" pitchFamily="34" charset="77"/>
              <a:ea typeface="Palatino" pitchFamily="2" charset="77"/>
            </a:rPr>
            <a:t>Lost my brother. Hired again and worked one year before 9/11 in </a:t>
          </a:r>
          <a:r>
            <a:rPr lang="en-US" sz="1400" b="1" i="0" dirty="0">
              <a:solidFill>
                <a:srgbClr val="00BAC4"/>
              </a:solidFill>
              <a:latin typeface="Avenir Light" panose="020B0402020203020204" pitchFamily="34" charset="77"/>
              <a:ea typeface="Palatino" pitchFamily="2" charset="77"/>
            </a:rPr>
            <a:t>2001</a:t>
          </a:r>
          <a:r>
            <a:rPr lang="en-US" sz="1200" b="0" i="0" dirty="0">
              <a:solidFill>
                <a:schemeClr val="tx1">
                  <a:lumMod val="50000"/>
                  <a:lumOff val="50000"/>
                </a:schemeClr>
              </a:solidFill>
              <a:latin typeface="Avenir Light" panose="020B0402020203020204" pitchFamily="34" charset="77"/>
              <a:ea typeface="Palatino" pitchFamily="2" charset="77"/>
            </a:rPr>
            <a:t>. </a:t>
          </a:r>
        </a:p>
        <a:p>
          <a:r>
            <a:rPr lang="en-US" sz="1400" b="1" i="0" dirty="0">
              <a:solidFill>
                <a:srgbClr val="00BAC4"/>
              </a:solidFill>
              <a:latin typeface="Avenir Light" panose="020B0402020203020204" pitchFamily="34" charset="77"/>
              <a:ea typeface="Palatino" pitchFamily="2" charset="77"/>
            </a:rPr>
            <a:t>2002</a:t>
          </a:r>
          <a:r>
            <a:rPr lang="en-US" sz="1400" b="0" i="0" dirty="0">
              <a:solidFill>
                <a:schemeClr val="tx1">
                  <a:lumMod val="50000"/>
                  <a:lumOff val="50000"/>
                </a:schemeClr>
              </a:solidFill>
              <a:latin typeface="Avenir Light" panose="020B0402020203020204" pitchFamily="34" charset="77"/>
              <a:ea typeface="Palatino" pitchFamily="2" charset="77"/>
            </a:rPr>
            <a:t> </a:t>
          </a:r>
          <a:br>
            <a:rPr lang="en-US" sz="1400" b="0" i="0" dirty="0">
              <a:solidFill>
                <a:schemeClr val="tx1">
                  <a:lumMod val="50000"/>
                  <a:lumOff val="50000"/>
                </a:schemeClr>
              </a:solidFill>
              <a:latin typeface="Avenir Light" panose="020B0402020203020204" pitchFamily="34" charset="77"/>
              <a:ea typeface="Palatino" pitchFamily="2" charset="77"/>
            </a:rPr>
          </a:br>
          <a:r>
            <a:rPr lang="en-US" sz="1400" b="0" i="0" dirty="0">
              <a:solidFill>
                <a:schemeClr val="tx1">
                  <a:lumMod val="50000"/>
                  <a:lumOff val="50000"/>
                </a:schemeClr>
              </a:solidFill>
              <a:latin typeface="Avenir Light" panose="020B0402020203020204" pitchFamily="34" charset="77"/>
              <a:ea typeface="Palatino" pitchFamily="2" charset="77"/>
            </a:rPr>
            <a:t>Moved to LA.</a:t>
          </a:r>
        </a:p>
      </dgm:t>
    </dgm:pt>
    <dgm:pt modelId="{084127F6-3F57-AE42-9C00-0AE5A43494BB}" type="parTrans" cxnId="{1721601C-F901-564A-AEBE-84609A8F2BB0}">
      <dgm:prSet/>
      <dgm:spPr/>
      <dgm:t>
        <a:bodyPr/>
        <a:lstStyle/>
        <a:p>
          <a:endParaRPr lang="en-US"/>
        </a:p>
      </dgm:t>
    </dgm:pt>
    <dgm:pt modelId="{4DD0F9F5-9278-674E-9BB6-A668705359FD}" type="sibTrans" cxnId="{1721601C-F901-564A-AEBE-84609A8F2BB0}">
      <dgm:prSet/>
      <dgm:spPr/>
      <dgm:t>
        <a:bodyPr/>
        <a:lstStyle/>
        <a:p>
          <a:endParaRPr lang="en-US"/>
        </a:p>
      </dgm:t>
    </dgm:pt>
    <dgm:pt modelId="{2CA1C279-8CAF-4522-A11C-0306FA8C7E1F}" type="pres">
      <dgm:prSet presAssocID="{117D8BAD-65C0-428B-B763-D5C262BA017E}" presName="arrowDiagram" presStyleCnt="0">
        <dgm:presLayoutVars>
          <dgm:chMax val="5"/>
          <dgm:dir/>
          <dgm:resizeHandles val="exact"/>
        </dgm:presLayoutVars>
      </dgm:prSet>
      <dgm:spPr/>
    </dgm:pt>
    <dgm:pt modelId="{A0B6057C-B937-4C17-83EE-1379B4801F9C}" type="pres">
      <dgm:prSet presAssocID="{117D8BAD-65C0-428B-B763-D5C262BA017E}" presName="arrow" presStyleLbl="bgShp" presStyleIdx="0" presStyleCnt="1"/>
      <dgm:spPr/>
    </dgm:pt>
    <dgm:pt modelId="{DE5F138D-34D7-5541-A9E1-89AD29372E91}" type="pres">
      <dgm:prSet presAssocID="{117D8BAD-65C0-428B-B763-D5C262BA017E}" presName="arrowDiagram3" presStyleCnt="0"/>
      <dgm:spPr/>
    </dgm:pt>
    <dgm:pt modelId="{F19A50CB-F746-0A4E-B227-6E7F60E26BBD}" type="pres">
      <dgm:prSet presAssocID="{2D8EC281-7FD2-4949-B782-9554AE8D8903}" presName="bullet3a" presStyleLbl="node1" presStyleIdx="0" presStyleCnt="3"/>
      <dgm:spPr/>
    </dgm:pt>
    <dgm:pt modelId="{A416E7FA-281F-CA4C-9A8A-D159CF1E6B2C}" type="pres">
      <dgm:prSet presAssocID="{2D8EC281-7FD2-4949-B782-9554AE8D8903}" presName="textBox3a" presStyleLbl="revTx" presStyleIdx="0" presStyleCnt="3" custLinFactNeighborX="4829">
        <dgm:presLayoutVars>
          <dgm:bulletEnabled val="1"/>
        </dgm:presLayoutVars>
      </dgm:prSet>
      <dgm:spPr/>
    </dgm:pt>
    <dgm:pt modelId="{0C3EDC34-B8A6-EB47-B08A-FDD2C9A84966}" type="pres">
      <dgm:prSet presAssocID="{C88B6096-ABB3-C848-A285-ABE41421179F}" presName="bullet3b" presStyleLbl="node1" presStyleIdx="1" presStyleCnt="3"/>
      <dgm:spPr/>
    </dgm:pt>
    <dgm:pt modelId="{0DD6D935-205A-284D-AA73-75BB7481E42A}" type="pres">
      <dgm:prSet presAssocID="{C88B6096-ABB3-C848-A285-ABE41421179F}" presName="textBox3b" presStyleLbl="revTx" presStyleIdx="1" presStyleCnt="3" custLinFactNeighborX="6998">
        <dgm:presLayoutVars>
          <dgm:bulletEnabled val="1"/>
        </dgm:presLayoutVars>
      </dgm:prSet>
      <dgm:spPr/>
    </dgm:pt>
    <dgm:pt modelId="{0F2DB135-206D-1846-90E0-C2E112D5DE40}" type="pres">
      <dgm:prSet presAssocID="{916EA4CA-F191-44E9-BDEC-685BAEB5F89C}" presName="bullet3c" presStyleLbl="node1" presStyleIdx="2" presStyleCnt="3"/>
      <dgm:spPr/>
    </dgm:pt>
    <dgm:pt modelId="{CB56A9FE-40E2-F846-9A8F-7D993627E3A5}" type="pres">
      <dgm:prSet presAssocID="{916EA4CA-F191-44E9-BDEC-685BAEB5F89C}" presName="textBox3c" presStyleLbl="revTx" presStyleIdx="2" presStyleCnt="3" custScaleX="130792" custLinFactNeighborX="21181">
        <dgm:presLayoutVars>
          <dgm:bulletEnabled val="1"/>
        </dgm:presLayoutVars>
      </dgm:prSet>
      <dgm:spPr/>
    </dgm:pt>
  </dgm:ptLst>
  <dgm:cxnLst>
    <dgm:cxn modelId="{1721601C-F901-564A-AEBE-84609A8F2BB0}" srcId="{117D8BAD-65C0-428B-B763-D5C262BA017E}" destId="{C88B6096-ABB3-C848-A285-ABE41421179F}" srcOrd="1" destOrd="0" parTransId="{084127F6-3F57-AE42-9C00-0AE5A43494BB}" sibTransId="{4DD0F9F5-9278-674E-9BB6-A668705359FD}"/>
    <dgm:cxn modelId="{C6FAA631-1C3F-1A42-B5A4-102B4A07BB65}" type="presOf" srcId="{2D8EC281-7FD2-4949-B782-9554AE8D8903}" destId="{A416E7FA-281F-CA4C-9A8A-D159CF1E6B2C}" srcOrd="0" destOrd="0" presId="urn:microsoft.com/office/officeart/2005/8/layout/arrow2"/>
    <dgm:cxn modelId="{E4ED2F5A-DDAD-40C7-AB8D-5EB85B1F32BA}" srcId="{117D8BAD-65C0-428B-B763-D5C262BA017E}" destId="{916EA4CA-F191-44E9-BDEC-685BAEB5F89C}" srcOrd="2" destOrd="0" parTransId="{BEB69C27-4E21-4B43-8203-2A91631C23E6}" sibTransId="{24D33D95-3CC9-4ECF-947A-3EB9CB8F05FA}"/>
    <dgm:cxn modelId="{8A517886-B1DE-4194-94CD-5F7FD1872650}" srcId="{117D8BAD-65C0-428B-B763-D5C262BA017E}" destId="{2D8EC281-7FD2-4949-B782-9554AE8D8903}" srcOrd="0" destOrd="0" parTransId="{02539D6B-BCA0-40DA-AE90-785F17D4311C}" sibTransId="{DF2CC60B-4232-4347-8942-424BC47FE99D}"/>
    <dgm:cxn modelId="{9693F586-B490-4B88-90A7-F464D797084B}" type="presOf" srcId="{117D8BAD-65C0-428B-B763-D5C262BA017E}" destId="{2CA1C279-8CAF-4522-A11C-0306FA8C7E1F}" srcOrd="0" destOrd="0" presId="urn:microsoft.com/office/officeart/2005/8/layout/arrow2"/>
    <dgm:cxn modelId="{0B17E0C7-CD18-BA4B-A07C-86A6AB1A2659}" type="presOf" srcId="{C88B6096-ABB3-C848-A285-ABE41421179F}" destId="{0DD6D935-205A-284D-AA73-75BB7481E42A}" srcOrd="0" destOrd="0" presId="urn:microsoft.com/office/officeart/2005/8/layout/arrow2"/>
    <dgm:cxn modelId="{61602DCC-66FA-7B43-8068-B7BC2BE90F85}" type="presOf" srcId="{916EA4CA-F191-44E9-BDEC-685BAEB5F89C}" destId="{CB56A9FE-40E2-F846-9A8F-7D993627E3A5}" srcOrd="0" destOrd="0" presId="urn:microsoft.com/office/officeart/2005/8/layout/arrow2"/>
    <dgm:cxn modelId="{0D038166-238B-9D41-9E48-FBBC1A120D67}" type="presParOf" srcId="{2CA1C279-8CAF-4522-A11C-0306FA8C7E1F}" destId="{A0B6057C-B937-4C17-83EE-1379B4801F9C}" srcOrd="0" destOrd="0" presId="urn:microsoft.com/office/officeart/2005/8/layout/arrow2"/>
    <dgm:cxn modelId="{0C1F3C6E-3F8C-7741-92B1-946A1D7FAD52}" type="presParOf" srcId="{2CA1C279-8CAF-4522-A11C-0306FA8C7E1F}" destId="{DE5F138D-34D7-5541-A9E1-89AD29372E91}" srcOrd="1" destOrd="0" presId="urn:microsoft.com/office/officeart/2005/8/layout/arrow2"/>
    <dgm:cxn modelId="{65CB878A-6C0C-3D4B-A926-B51DC8E58BEB}" type="presParOf" srcId="{DE5F138D-34D7-5541-A9E1-89AD29372E91}" destId="{F19A50CB-F746-0A4E-B227-6E7F60E26BBD}" srcOrd="0" destOrd="0" presId="urn:microsoft.com/office/officeart/2005/8/layout/arrow2"/>
    <dgm:cxn modelId="{FB63950D-447D-DA4A-B752-2A9F9C88506B}" type="presParOf" srcId="{DE5F138D-34D7-5541-A9E1-89AD29372E91}" destId="{A416E7FA-281F-CA4C-9A8A-D159CF1E6B2C}" srcOrd="1" destOrd="0" presId="urn:microsoft.com/office/officeart/2005/8/layout/arrow2"/>
    <dgm:cxn modelId="{9ED50F1B-EA94-3D4D-8CC3-C67C6D5B0752}" type="presParOf" srcId="{DE5F138D-34D7-5541-A9E1-89AD29372E91}" destId="{0C3EDC34-B8A6-EB47-B08A-FDD2C9A84966}" srcOrd="2" destOrd="0" presId="urn:microsoft.com/office/officeart/2005/8/layout/arrow2"/>
    <dgm:cxn modelId="{7B2A46D2-040D-0343-9E38-D9280DAD1CDD}" type="presParOf" srcId="{DE5F138D-34D7-5541-A9E1-89AD29372E91}" destId="{0DD6D935-205A-284D-AA73-75BB7481E42A}" srcOrd="3" destOrd="0" presId="urn:microsoft.com/office/officeart/2005/8/layout/arrow2"/>
    <dgm:cxn modelId="{792B0A25-3EB6-214D-A461-E7BB2266699D}" type="presParOf" srcId="{DE5F138D-34D7-5541-A9E1-89AD29372E91}" destId="{0F2DB135-206D-1846-90E0-C2E112D5DE40}" srcOrd="4" destOrd="0" presId="urn:microsoft.com/office/officeart/2005/8/layout/arrow2"/>
    <dgm:cxn modelId="{4E6EBC36-4396-8F47-A5FF-7872E2F42A50}" type="presParOf" srcId="{DE5F138D-34D7-5541-A9E1-89AD29372E91}" destId="{CB56A9FE-40E2-F846-9A8F-7D993627E3A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6057C-B937-4C17-83EE-1379B4801F9C}">
      <dsp:nvSpPr>
        <dsp:cNvPr id="0" name=""/>
        <dsp:cNvSpPr/>
      </dsp:nvSpPr>
      <dsp:spPr>
        <a:xfrm>
          <a:off x="494029" y="0"/>
          <a:ext cx="7241540" cy="4525963"/>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9A50CB-F746-0A4E-B227-6E7F60E26BBD}">
      <dsp:nvSpPr>
        <dsp:cNvPr id="0" name=""/>
        <dsp:cNvSpPr/>
      </dsp:nvSpPr>
      <dsp:spPr>
        <a:xfrm>
          <a:off x="1413705" y="3123819"/>
          <a:ext cx="188280" cy="188280"/>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16E7FA-281F-CA4C-9A8A-D159CF1E6B2C}">
      <dsp:nvSpPr>
        <dsp:cNvPr id="0" name=""/>
        <dsp:cNvSpPr/>
      </dsp:nvSpPr>
      <dsp:spPr>
        <a:xfrm>
          <a:off x="1589324" y="3217959"/>
          <a:ext cx="1687279" cy="1308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tx1">
                  <a:lumMod val="50000"/>
                  <a:lumOff val="50000"/>
                </a:schemeClr>
              </a:solidFill>
              <a:latin typeface="Avenir Light" panose="020B0402020203020204" pitchFamily="34" charset="77"/>
              <a:ea typeface="Palatino" pitchFamily="2" charset="77"/>
            </a:rPr>
            <a:t>I was promoted to Staff Writer after 2 years.</a:t>
          </a:r>
        </a:p>
        <a:p>
          <a:pPr marL="0" lvl="0" indent="0" algn="l" defTabSz="622300">
            <a:lnSpc>
              <a:spcPct val="90000"/>
            </a:lnSpc>
            <a:spcBef>
              <a:spcPct val="0"/>
            </a:spcBef>
            <a:spcAft>
              <a:spcPct val="35000"/>
            </a:spcAft>
            <a:buNone/>
          </a:pPr>
          <a:r>
            <a:rPr lang="en-US" sz="1400" b="0" i="0" kern="1200" dirty="0">
              <a:solidFill>
                <a:schemeClr val="tx1">
                  <a:lumMod val="50000"/>
                  <a:lumOff val="50000"/>
                </a:schemeClr>
              </a:solidFill>
              <a:latin typeface="Avenir Light" panose="020B0402020203020204" pitchFamily="34" charset="77"/>
              <a:ea typeface="Palatino" pitchFamily="2" charset="77"/>
            </a:rPr>
            <a:t>I started as </a:t>
          </a:r>
          <a:r>
            <a:rPr lang="en-US" sz="1400" b="0" i="0" kern="1200">
              <a:solidFill>
                <a:schemeClr val="tx1">
                  <a:lumMod val="50000"/>
                  <a:lumOff val="50000"/>
                </a:schemeClr>
              </a:solidFill>
              <a:latin typeface="Avenir Light" panose="020B0402020203020204" pitchFamily="34" charset="77"/>
              <a:ea typeface="Palatino" pitchFamily="2" charset="77"/>
            </a:rPr>
            <a:t>an intern.</a:t>
          </a:r>
          <a:endParaRPr lang="en-US" sz="1400" b="0" i="0" kern="1200" dirty="0">
            <a:solidFill>
              <a:schemeClr val="tx1">
                <a:lumMod val="50000"/>
                <a:lumOff val="50000"/>
              </a:schemeClr>
            </a:solidFill>
            <a:latin typeface="Avenir Light" panose="020B0402020203020204" pitchFamily="34" charset="77"/>
            <a:ea typeface="Palatino" pitchFamily="2" charset="77"/>
          </a:endParaRPr>
        </a:p>
      </dsp:txBody>
      <dsp:txXfrm>
        <a:off x="1589324" y="3217959"/>
        <a:ext cx="1687279" cy="1308003"/>
      </dsp:txXfrm>
    </dsp:sp>
    <dsp:sp modelId="{0C3EDC34-B8A6-EB47-B08A-FDD2C9A84966}">
      <dsp:nvSpPr>
        <dsp:cNvPr id="0" name=""/>
        <dsp:cNvSpPr/>
      </dsp:nvSpPr>
      <dsp:spPr>
        <a:xfrm>
          <a:off x="3075638" y="1893662"/>
          <a:ext cx="340352" cy="340352"/>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6D935-205A-284D-AA73-75BB7481E42A}">
      <dsp:nvSpPr>
        <dsp:cNvPr id="0" name=""/>
        <dsp:cNvSpPr/>
      </dsp:nvSpPr>
      <dsp:spPr>
        <a:xfrm>
          <a:off x="3367438" y="2063839"/>
          <a:ext cx="1737969" cy="2462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marL="0" lvl="0" indent="0" algn="l" defTabSz="533400">
            <a:lnSpc>
              <a:spcPct val="90000"/>
            </a:lnSpc>
            <a:spcBef>
              <a:spcPct val="0"/>
            </a:spcBef>
            <a:spcAft>
              <a:spcPct val="35000"/>
            </a:spcAft>
            <a:buNone/>
          </a:pPr>
          <a:r>
            <a:rPr lang="en-US" sz="1200" b="0" i="0" kern="1200" dirty="0">
              <a:solidFill>
                <a:schemeClr val="tx1">
                  <a:lumMod val="50000"/>
                  <a:lumOff val="50000"/>
                </a:schemeClr>
              </a:solidFill>
              <a:latin typeface="Avenir Light" panose="020B0402020203020204" pitchFamily="34" charset="77"/>
              <a:ea typeface="Palatino" pitchFamily="2" charset="77"/>
            </a:rPr>
            <a:t>Laid off in </a:t>
          </a:r>
          <a:r>
            <a:rPr lang="en-US" sz="1400" b="1" i="0" kern="1200" dirty="0">
              <a:solidFill>
                <a:srgbClr val="00BAC4"/>
              </a:solidFill>
              <a:latin typeface="Avenir Light" panose="020B0402020203020204" pitchFamily="34" charset="77"/>
              <a:ea typeface="Palatino" pitchFamily="2" charset="77"/>
            </a:rPr>
            <a:t>2000</a:t>
          </a:r>
          <a:r>
            <a:rPr lang="en-US" sz="1200" b="0" i="0" kern="1200" dirty="0">
              <a:solidFill>
                <a:schemeClr val="tx1">
                  <a:lumMod val="50000"/>
                  <a:lumOff val="50000"/>
                </a:schemeClr>
              </a:solidFill>
              <a:latin typeface="Avenir Light" panose="020B0402020203020204" pitchFamily="34" charset="77"/>
              <a:ea typeface="Palatino" pitchFamily="2" charset="77"/>
            </a:rPr>
            <a:t>. </a:t>
          </a:r>
          <a:r>
            <a:rPr lang="en-US" sz="1400" b="0" i="0" kern="1200" dirty="0">
              <a:solidFill>
                <a:schemeClr val="tx1">
                  <a:lumMod val="50000"/>
                  <a:lumOff val="50000"/>
                </a:schemeClr>
              </a:solidFill>
              <a:latin typeface="Avenir Light" panose="020B0402020203020204" pitchFamily="34" charset="77"/>
              <a:ea typeface="Palatino" pitchFamily="2" charset="77"/>
            </a:rPr>
            <a:t>Lost my brother. Hired again and worked one year before 9/11 in </a:t>
          </a:r>
          <a:r>
            <a:rPr lang="en-US" sz="1400" b="1" i="0" kern="1200" dirty="0">
              <a:solidFill>
                <a:srgbClr val="00BAC4"/>
              </a:solidFill>
              <a:latin typeface="Avenir Light" panose="020B0402020203020204" pitchFamily="34" charset="77"/>
              <a:ea typeface="Palatino" pitchFamily="2" charset="77"/>
            </a:rPr>
            <a:t>2001</a:t>
          </a:r>
          <a:r>
            <a:rPr lang="en-US" sz="1200" b="0" i="0" kern="1200" dirty="0">
              <a:solidFill>
                <a:schemeClr val="tx1">
                  <a:lumMod val="50000"/>
                  <a:lumOff val="50000"/>
                </a:schemeClr>
              </a:solidFill>
              <a:latin typeface="Avenir Light" panose="020B0402020203020204" pitchFamily="34" charset="77"/>
              <a:ea typeface="Palatino" pitchFamily="2" charset="77"/>
            </a:rPr>
            <a:t>. </a:t>
          </a:r>
        </a:p>
        <a:p>
          <a:pPr marL="0" lvl="0" indent="0" algn="l" defTabSz="533400">
            <a:lnSpc>
              <a:spcPct val="90000"/>
            </a:lnSpc>
            <a:spcBef>
              <a:spcPct val="0"/>
            </a:spcBef>
            <a:spcAft>
              <a:spcPct val="35000"/>
            </a:spcAft>
            <a:buNone/>
          </a:pPr>
          <a:r>
            <a:rPr lang="en-US" sz="1400" b="1" i="0" kern="1200" dirty="0">
              <a:solidFill>
                <a:srgbClr val="00BAC4"/>
              </a:solidFill>
              <a:latin typeface="Avenir Light" panose="020B0402020203020204" pitchFamily="34" charset="77"/>
              <a:ea typeface="Palatino" pitchFamily="2" charset="77"/>
            </a:rPr>
            <a:t>2002</a:t>
          </a:r>
          <a:r>
            <a:rPr lang="en-US" sz="1400" b="0" i="0" kern="1200" dirty="0">
              <a:solidFill>
                <a:schemeClr val="tx1">
                  <a:lumMod val="50000"/>
                  <a:lumOff val="50000"/>
                </a:schemeClr>
              </a:solidFill>
              <a:latin typeface="Avenir Light" panose="020B0402020203020204" pitchFamily="34" charset="77"/>
              <a:ea typeface="Palatino" pitchFamily="2" charset="77"/>
            </a:rPr>
            <a:t> </a:t>
          </a:r>
          <a:br>
            <a:rPr lang="en-US" sz="1400" b="0" i="0" kern="1200" dirty="0">
              <a:solidFill>
                <a:schemeClr val="tx1">
                  <a:lumMod val="50000"/>
                  <a:lumOff val="50000"/>
                </a:schemeClr>
              </a:solidFill>
              <a:latin typeface="Avenir Light" panose="020B0402020203020204" pitchFamily="34" charset="77"/>
              <a:ea typeface="Palatino" pitchFamily="2" charset="77"/>
            </a:rPr>
          </a:br>
          <a:r>
            <a:rPr lang="en-US" sz="1400" b="0" i="0" kern="1200" dirty="0">
              <a:solidFill>
                <a:schemeClr val="tx1">
                  <a:lumMod val="50000"/>
                  <a:lumOff val="50000"/>
                </a:schemeClr>
              </a:solidFill>
              <a:latin typeface="Avenir Light" panose="020B0402020203020204" pitchFamily="34" charset="77"/>
              <a:ea typeface="Palatino" pitchFamily="2" charset="77"/>
            </a:rPr>
            <a:t>Moved to LA.</a:t>
          </a:r>
        </a:p>
      </dsp:txBody>
      <dsp:txXfrm>
        <a:off x="3367438" y="2063839"/>
        <a:ext cx="1737969" cy="2462123"/>
      </dsp:txXfrm>
    </dsp:sp>
    <dsp:sp modelId="{0F2DB135-206D-1846-90E0-C2E112D5DE40}">
      <dsp:nvSpPr>
        <dsp:cNvPr id="0" name=""/>
        <dsp:cNvSpPr/>
      </dsp:nvSpPr>
      <dsp:spPr>
        <a:xfrm>
          <a:off x="5074304" y="1145068"/>
          <a:ext cx="470700" cy="470700"/>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56A9FE-40E2-F846-9A8F-7D993627E3A5}">
      <dsp:nvSpPr>
        <dsp:cNvPr id="0" name=""/>
        <dsp:cNvSpPr/>
      </dsp:nvSpPr>
      <dsp:spPr>
        <a:xfrm>
          <a:off x="5410195" y="1380418"/>
          <a:ext cx="2273125" cy="3145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marL="0" lvl="0" indent="0" algn="l" defTabSz="533400">
            <a:lnSpc>
              <a:spcPct val="90000"/>
            </a:lnSpc>
            <a:spcBef>
              <a:spcPct val="0"/>
            </a:spcBef>
            <a:spcAft>
              <a:spcPct val="35000"/>
            </a:spcAft>
            <a:buNone/>
          </a:pPr>
          <a:r>
            <a:rPr lang="en-US" sz="1200" b="1" i="0" kern="1200" dirty="0">
              <a:solidFill>
                <a:srgbClr val="00BAC4"/>
              </a:solidFill>
              <a:latin typeface="Avenir Light" panose="020B0402020203020204" pitchFamily="34" charset="77"/>
              <a:ea typeface="Palatino" pitchFamily="2" charset="77"/>
            </a:rPr>
            <a:t>2002-2005</a:t>
          </a:r>
          <a:r>
            <a:rPr lang="en-US" sz="1200" b="0" i="0" kern="1200" baseline="0" dirty="0">
              <a:solidFill>
                <a:schemeClr val="tx1">
                  <a:lumMod val="50000"/>
                  <a:lumOff val="50000"/>
                </a:schemeClr>
              </a:solidFill>
              <a:latin typeface="Avenir Light" panose="020B0402020203020204" pitchFamily="34" charset="77"/>
              <a:ea typeface="Palatino" pitchFamily="2" charset="77"/>
            </a:rPr>
            <a:t> </a:t>
          </a:r>
        </a:p>
        <a:p>
          <a:pPr marL="0" lvl="0" indent="0" algn="l" defTabSz="533400">
            <a:lnSpc>
              <a:spcPct val="90000"/>
            </a:lnSpc>
            <a:spcBef>
              <a:spcPct val="0"/>
            </a:spcBef>
            <a:spcAft>
              <a:spcPct val="35000"/>
            </a:spcAft>
            <a:buNone/>
          </a:pPr>
          <a:r>
            <a:rPr lang="en-US" sz="1200" b="0" i="0" kern="1200" baseline="0" dirty="0">
              <a:solidFill>
                <a:schemeClr val="tx1">
                  <a:lumMod val="50000"/>
                  <a:lumOff val="50000"/>
                </a:schemeClr>
              </a:solidFill>
              <a:latin typeface="Avenir Light" panose="020B0402020203020204" pitchFamily="34" charset="77"/>
              <a:ea typeface="Palatino" pitchFamily="2" charset="77"/>
            </a:rPr>
            <a:t>DirecTV and Hollywood Reporter</a:t>
          </a:r>
        </a:p>
        <a:p>
          <a:pPr marL="0" lvl="0" indent="0" algn="l" defTabSz="533400">
            <a:lnSpc>
              <a:spcPct val="90000"/>
            </a:lnSpc>
            <a:spcBef>
              <a:spcPct val="0"/>
            </a:spcBef>
            <a:spcAft>
              <a:spcPct val="35000"/>
            </a:spcAft>
            <a:buNone/>
          </a:pPr>
          <a:r>
            <a:rPr lang="en-US" sz="1200" b="1" i="0" kern="1200" baseline="0" dirty="0">
              <a:solidFill>
                <a:srgbClr val="00BAC4"/>
              </a:solidFill>
              <a:latin typeface="Avenir Light" panose="020B0402020203020204" pitchFamily="34" charset="77"/>
              <a:ea typeface="Palatino" pitchFamily="2" charset="77"/>
            </a:rPr>
            <a:t>2005-2007</a:t>
          </a:r>
          <a:r>
            <a:rPr lang="en-US" sz="1200" b="0" i="0" kern="1200" baseline="0" dirty="0">
              <a:solidFill>
                <a:schemeClr val="tx1">
                  <a:lumMod val="50000"/>
                  <a:lumOff val="50000"/>
                </a:schemeClr>
              </a:solidFill>
              <a:latin typeface="Avenir Light" panose="020B0402020203020204" pitchFamily="34" charset="77"/>
              <a:ea typeface="Palatino" pitchFamily="2" charset="77"/>
            </a:rPr>
            <a:t> </a:t>
          </a:r>
        </a:p>
        <a:p>
          <a:pPr marL="0" lvl="0" indent="0" algn="l" defTabSz="533400">
            <a:lnSpc>
              <a:spcPct val="90000"/>
            </a:lnSpc>
            <a:spcBef>
              <a:spcPct val="0"/>
            </a:spcBef>
            <a:spcAft>
              <a:spcPct val="35000"/>
            </a:spcAft>
            <a:buNone/>
          </a:pPr>
          <a:r>
            <a:rPr lang="en-US" sz="1200" b="0" i="0" kern="1200" baseline="0" dirty="0">
              <a:solidFill>
                <a:schemeClr val="tx1">
                  <a:lumMod val="50000"/>
                  <a:lumOff val="50000"/>
                </a:schemeClr>
              </a:solidFill>
              <a:latin typeface="Avenir Light" panose="020B0402020203020204" pitchFamily="34" charset="77"/>
              <a:ea typeface="Palatino" pitchFamily="2" charset="77"/>
            </a:rPr>
            <a:t>Yahoo!</a:t>
          </a:r>
        </a:p>
        <a:p>
          <a:pPr marL="0" lvl="0" indent="0" algn="l" defTabSz="533400">
            <a:lnSpc>
              <a:spcPct val="90000"/>
            </a:lnSpc>
            <a:spcBef>
              <a:spcPct val="0"/>
            </a:spcBef>
            <a:spcAft>
              <a:spcPct val="35000"/>
            </a:spcAft>
            <a:buNone/>
          </a:pPr>
          <a:r>
            <a:rPr lang="en-US" sz="1200" b="1" i="0" kern="1200" baseline="0" dirty="0">
              <a:solidFill>
                <a:srgbClr val="00BAC4"/>
              </a:solidFill>
              <a:latin typeface="Avenir Light" panose="020B0402020203020204" pitchFamily="34" charset="77"/>
              <a:ea typeface="Palatino" pitchFamily="2" charset="77"/>
            </a:rPr>
            <a:t>2007-2010</a:t>
          </a:r>
        </a:p>
        <a:p>
          <a:pPr marL="0" lvl="0" indent="0" algn="l" defTabSz="533400">
            <a:lnSpc>
              <a:spcPct val="90000"/>
            </a:lnSpc>
            <a:spcBef>
              <a:spcPct val="0"/>
            </a:spcBef>
            <a:spcAft>
              <a:spcPct val="35000"/>
            </a:spcAft>
            <a:buNone/>
          </a:pPr>
          <a:r>
            <a:rPr lang="en-US" sz="1200" b="0" i="0" kern="1200" baseline="0" dirty="0" err="1">
              <a:solidFill>
                <a:schemeClr val="tx1">
                  <a:lumMod val="50000"/>
                  <a:lumOff val="50000"/>
                </a:schemeClr>
              </a:solidFill>
              <a:latin typeface="Avenir Light" panose="020B0402020203020204" pitchFamily="34" charset="77"/>
              <a:ea typeface="Palatino" pitchFamily="2" charset="77"/>
            </a:rPr>
            <a:t>Celebuzz</a:t>
          </a:r>
          <a:r>
            <a:rPr lang="en-US" sz="1200" b="0" i="0" kern="1200" baseline="0" dirty="0">
              <a:solidFill>
                <a:schemeClr val="tx1">
                  <a:lumMod val="50000"/>
                  <a:lumOff val="50000"/>
                </a:schemeClr>
              </a:solidFill>
              <a:latin typeface="Avenir Light" panose="020B0402020203020204" pitchFamily="34" charset="77"/>
              <a:ea typeface="Palatino" pitchFamily="2" charset="77"/>
            </a:rPr>
            <a:t>, CA Psychics, Rosetta</a:t>
          </a:r>
        </a:p>
        <a:p>
          <a:pPr marL="0" lvl="0" indent="0" algn="l" defTabSz="533400">
            <a:lnSpc>
              <a:spcPct val="90000"/>
            </a:lnSpc>
            <a:spcBef>
              <a:spcPct val="0"/>
            </a:spcBef>
            <a:spcAft>
              <a:spcPct val="35000"/>
            </a:spcAft>
            <a:buNone/>
          </a:pPr>
          <a:r>
            <a:rPr lang="en-US" sz="1200" b="1" i="0" kern="1200" baseline="0" dirty="0">
              <a:solidFill>
                <a:srgbClr val="00BAC4"/>
              </a:solidFill>
              <a:latin typeface="Avenir Light" panose="020B0402020203020204" pitchFamily="34" charset="77"/>
              <a:ea typeface="Palatino" pitchFamily="2" charset="77"/>
            </a:rPr>
            <a:t>2010-2016</a:t>
          </a:r>
        </a:p>
        <a:p>
          <a:pPr marL="0" lvl="0" indent="0" algn="l" defTabSz="533400">
            <a:lnSpc>
              <a:spcPct val="90000"/>
            </a:lnSpc>
            <a:spcBef>
              <a:spcPct val="0"/>
            </a:spcBef>
            <a:spcAft>
              <a:spcPct val="35000"/>
            </a:spcAft>
            <a:buNone/>
          </a:pPr>
          <a:r>
            <a:rPr lang="en-US" sz="1200" b="0" i="0" kern="1200" baseline="0" dirty="0">
              <a:solidFill>
                <a:schemeClr val="tx1">
                  <a:lumMod val="50000"/>
                  <a:lumOff val="50000"/>
                </a:schemeClr>
              </a:solidFill>
              <a:latin typeface="Avenir Light" panose="020B0402020203020204" pitchFamily="34" charset="77"/>
              <a:ea typeface="Palatino" pitchFamily="2" charset="77"/>
            </a:rPr>
            <a:t>Built my consulting business</a:t>
          </a:r>
        </a:p>
        <a:p>
          <a:pPr marL="0" lvl="0" indent="0" algn="l" defTabSz="533400">
            <a:lnSpc>
              <a:spcPct val="90000"/>
            </a:lnSpc>
            <a:spcBef>
              <a:spcPct val="0"/>
            </a:spcBef>
            <a:spcAft>
              <a:spcPct val="35000"/>
            </a:spcAft>
            <a:buNone/>
          </a:pPr>
          <a:r>
            <a:rPr lang="en-US" sz="1200" b="1" i="0" kern="1200" baseline="0" dirty="0">
              <a:solidFill>
                <a:srgbClr val="00BAC4"/>
              </a:solidFill>
              <a:latin typeface="Avenir Light" panose="020B0402020203020204" pitchFamily="34" charset="77"/>
              <a:ea typeface="Palatino" pitchFamily="2" charset="77"/>
            </a:rPr>
            <a:t>2016- now</a:t>
          </a:r>
        </a:p>
        <a:p>
          <a:pPr marL="0" lvl="0" indent="0" algn="l" defTabSz="533400">
            <a:lnSpc>
              <a:spcPct val="90000"/>
            </a:lnSpc>
            <a:spcBef>
              <a:spcPct val="0"/>
            </a:spcBef>
            <a:spcAft>
              <a:spcPct val="35000"/>
            </a:spcAft>
            <a:buNone/>
          </a:pPr>
          <a:r>
            <a:rPr lang="en-US" sz="1200" b="0" i="0" kern="1200" dirty="0">
              <a:solidFill>
                <a:schemeClr val="tx1">
                  <a:lumMod val="50000"/>
                  <a:lumOff val="50000"/>
                </a:schemeClr>
              </a:solidFill>
              <a:latin typeface="Avenir Light" panose="020B0402020203020204" pitchFamily="34" charset="77"/>
              <a:ea typeface="Palatino" pitchFamily="2" charset="77"/>
            </a:rPr>
            <a:t>Full-time consultant</a:t>
          </a:r>
        </a:p>
        <a:p>
          <a:pPr marL="0" lvl="0" indent="0" algn="l" defTabSz="533400">
            <a:lnSpc>
              <a:spcPct val="90000"/>
            </a:lnSpc>
            <a:spcBef>
              <a:spcPct val="0"/>
            </a:spcBef>
            <a:spcAft>
              <a:spcPct val="35000"/>
            </a:spcAft>
            <a:buNone/>
          </a:pPr>
          <a:r>
            <a:rPr lang="en-US" sz="1200" b="0" i="0" kern="1200" dirty="0">
              <a:solidFill>
                <a:schemeClr val="tx1">
                  <a:lumMod val="50000"/>
                  <a:lumOff val="50000"/>
                </a:schemeClr>
              </a:solidFill>
              <a:latin typeface="Avenir Light" panose="020B0402020203020204" pitchFamily="34" charset="77"/>
              <a:ea typeface="Palatino" pitchFamily="2" charset="77"/>
            </a:rPr>
            <a:t>Part time grad student</a:t>
          </a:r>
        </a:p>
      </dsp:txBody>
      <dsp:txXfrm>
        <a:off x="5410195" y="1380418"/>
        <a:ext cx="2273125" cy="314554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0AA8B-C0B0-49DC-A79B-CAEEBBCE26C0}" type="datetimeFigureOut">
              <a:rPr lang="en-US" smtClean="0"/>
              <a:pPr/>
              <a:t>11/7/18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29F3F-0E87-40EC-BFBE-C0725E033E14}" type="slidenum">
              <a:rPr lang="en-US" smtClean="0"/>
              <a:pPr/>
              <a:t>‹#›</a:t>
            </a:fld>
            <a:endParaRPr lang="en-US" dirty="0"/>
          </a:p>
        </p:txBody>
      </p:sp>
    </p:spTree>
    <p:extLst>
      <p:ext uri="{BB962C8B-B14F-4D97-AF65-F5344CB8AC3E}">
        <p14:creationId xmlns:p14="http://schemas.microsoft.com/office/powerpoint/2010/main" val="88395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5</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14</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15</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309aa433f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g2309aa433f_0_2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endParaRPr sz="2400" b="0" i="0" u="none" strike="noStrike" cap="none">
              <a:latin typeface="Avenir"/>
              <a:ea typeface="Avenir"/>
              <a:cs typeface="Avenir"/>
              <a:sym typeface="Avenir"/>
            </a:endParaRPr>
          </a:p>
        </p:txBody>
      </p:sp>
      <p:sp>
        <p:nvSpPr>
          <p:cNvPr id="346" name="Google Shape;346;g2309aa433f_0_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latin typeface="Proxima Nova"/>
                <a:ea typeface="Proxima Nova"/>
                <a:cs typeface="Proxima Nova"/>
                <a:sym typeface="Proxima Nova"/>
              </a:rPr>
              <a:t>18</a:t>
            </a:fld>
            <a:endParaRPr sz="1800">
              <a:latin typeface="Proxima Nova"/>
              <a:ea typeface="Proxima Nova"/>
              <a:cs typeface="Proxima Nova"/>
              <a:sym typeface="Proxima Nova"/>
            </a:endParaRPr>
          </a:p>
        </p:txBody>
      </p:sp>
    </p:spTree>
    <p:extLst>
      <p:ext uri="{BB962C8B-B14F-4D97-AF65-F5344CB8AC3E}">
        <p14:creationId xmlns:p14="http://schemas.microsoft.com/office/powerpoint/2010/main" val="302915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309aa433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g2309aa433f_0_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endParaRPr sz="2400" b="0" i="0" u="none" strike="noStrike" cap="none">
              <a:latin typeface="Avenir"/>
              <a:ea typeface="Avenir"/>
              <a:cs typeface="Avenir"/>
              <a:sym typeface="Avenir"/>
            </a:endParaRPr>
          </a:p>
        </p:txBody>
      </p:sp>
      <p:sp>
        <p:nvSpPr>
          <p:cNvPr id="368" name="Google Shape;368;g2309aa433f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latin typeface="Proxima Nova"/>
                <a:ea typeface="Proxima Nova"/>
                <a:cs typeface="Proxima Nova"/>
                <a:sym typeface="Proxima Nova"/>
              </a:rPr>
              <a:t>19</a:t>
            </a:fld>
            <a:endParaRPr sz="1800">
              <a:latin typeface="Proxima Nova"/>
              <a:ea typeface="Proxima Nova"/>
              <a:cs typeface="Proxima Nova"/>
              <a:sym typeface="Proxima Nova"/>
            </a:endParaRPr>
          </a:p>
        </p:txBody>
      </p:sp>
    </p:spTree>
    <p:extLst>
      <p:ext uri="{BB962C8B-B14F-4D97-AF65-F5344CB8AC3E}">
        <p14:creationId xmlns:p14="http://schemas.microsoft.com/office/powerpoint/2010/main" val="2452375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309aa433f_0_1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309aa433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2244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309aa433f_0_1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309aa433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40777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309aa433f_0_1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309aa433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12963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399f3751d_0_1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399f3751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99101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399f3751d_0_21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399f3751d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2095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25</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graph</a:t>
            </a:r>
            <a:r>
              <a:rPr lang="en-US" baseline="0" dirty="0"/>
              <a:t> to give more description of your role specifically (responsibilities, typical work week, direct reports, etc.)</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28</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29</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30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8</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9</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11</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12</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13</a:t>
            </a:fld>
            <a:endParaRPr lang="en-US" dirty="0"/>
          </a:p>
        </p:txBody>
      </p:sp>
    </p:spTree>
    <p:extLst>
      <p:ext uri="{BB962C8B-B14F-4D97-AF65-F5344CB8AC3E}">
        <p14:creationId xmlns:p14="http://schemas.microsoft.com/office/powerpoint/2010/main" val="185167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8" name="Slide Number Placeholder 7"/>
          <p:cNvSpPr>
            <a:spLocks noGrp="1"/>
          </p:cNvSpPr>
          <p:nvPr>
            <p:ph type="sldNum" sz="quarter" idx="11"/>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9" name="Footer Placeholder 8"/>
          <p:cNvSpPr>
            <a:spLocks noGrp="1"/>
          </p:cNvSpPr>
          <p:nvPr>
            <p:ph type="ftr" sz="quarter" idx="12"/>
          </p:nvPr>
        </p:nvSpPr>
        <p:spPr/>
        <p:txBody>
          <a:bodyPr/>
          <a:lstStyle>
            <a:lvl1pPr>
              <a:defRPr>
                <a:solidFill>
                  <a:schemeClr val="tx1">
                    <a:lumMod val="50000"/>
                    <a:lumOff val="50000"/>
                  </a:schemeClr>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tx">
  <p:cSld name="1_Title and Content">
    <p:spTree>
      <p:nvGrpSpPr>
        <p:cNvPr id="1" name="Shape 139"/>
        <p:cNvGrpSpPr/>
        <p:nvPr/>
      </p:nvGrpSpPr>
      <p:grpSpPr>
        <a:xfrm>
          <a:off x="0" y="0"/>
          <a:ext cx="0" cy="0"/>
          <a:chOff x="0" y="0"/>
          <a:chExt cx="0" cy="0"/>
        </a:xfrm>
      </p:grpSpPr>
      <p:sp>
        <p:nvSpPr>
          <p:cNvPr id="140" name="Google Shape;140;p34"/>
          <p:cNvSpPr txBox="1">
            <a:spLocks noGrp="1"/>
          </p:cNvSpPr>
          <p:nvPr>
            <p:ph type="title"/>
          </p:nvPr>
        </p:nvSpPr>
        <p:spPr>
          <a:xfrm>
            <a:off x="1991659" y="452718"/>
            <a:ext cx="5208081" cy="16005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500"/>
              <a:buNone/>
              <a:defRPr sz="2401" b="1" i="0" u="none" strike="noStrike" cap="none">
                <a:solidFill>
                  <a:schemeClr val="dk1"/>
                </a:solidFill>
                <a:latin typeface="Proxima Nova"/>
                <a:ea typeface="Proxima Nova"/>
                <a:cs typeface="Proxima Nova"/>
                <a:sym typeface="Proxima Nova"/>
              </a:defRPr>
            </a:lvl1pPr>
            <a:lvl2pPr marL="0" marR="0" lvl="1"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2pPr>
            <a:lvl3pPr marL="0" marR="0" lvl="2"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3pPr>
            <a:lvl4pPr marL="0" marR="0" lvl="3"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4pPr>
            <a:lvl5pPr marL="0" marR="0" lvl="4"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5pPr>
            <a:lvl6pPr marL="0" marR="0" lvl="5"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6pPr>
            <a:lvl7pPr marL="0" marR="0" lvl="6"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7pPr>
            <a:lvl8pPr marL="0" marR="0" lvl="7"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8pPr>
            <a:lvl9pPr marL="0" marR="0" lvl="8" indent="0" algn="ctr" rtl="0">
              <a:spcBef>
                <a:spcPts val="0"/>
              </a:spcBef>
              <a:spcAft>
                <a:spcPts val="0"/>
              </a:spcAft>
              <a:buSzPts val="1500"/>
              <a:buNone/>
              <a:defRPr sz="2401" b="0" i="0" u="none" strike="noStrike" cap="none">
                <a:solidFill>
                  <a:srgbClr val="1E5155"/>
                </a:solidFill>
                <a:latin typeface="Century Gothic"/>
                <a:ea typeface="Century Gothic"/>
                <a:cs typeface="Century Gothic"/>
                <a:sym typeface="Century Gothic"/>
              </a:defRPr>
            </a:lvl9pPr>
          </a:lstStyle>
          <a:p>
            <a:endParaRPr/>
          </a:p>
        </p:txBody>
      </p:sp>
      <p:sp>
        <p:nvSpPr>
          <p:cNvPr id="141" name="Google Shape;141;p34"/>
          <p:cNvSpPr txBox="1">
            <a:spLocks noGrp="1"/>
          </p:cNvSpPr>
          <p:nvPr>
            <p:ph type="body" idx="1"/>
          </p:nvPr>
        </p:nvSpPr>
        <p:spPr>
          <a:xfrm>
            <a:off x="435434" y="2052917"/>
            <a:ext cx="8135869" cy="4805100"/>
          </a:xfrm>
          <a:prstGeom prst="rect">
            <a:avLst/>
          </a:prstGeom>
          <a:noFill/>
          <a:ln>
            <a:noFill/>
          </a:ln>
        </p:spPr>
        <p:txBody>
          <a:bodyPr spcFirstLastPara="1" wrap="square" lIns="91425" tIns="91425" rIns="91425" bIns="91425" anchor="t" anchorCtr="0"/>
          <a:lstStyle>
            <a:lvl1pPr marL="342991" marR="0" lvl="0" indent="-233425" algn="l" rtl="0">
              <a:spcBef>
                <a:spcPts val="825"/>
              </a:spcBef>
              <a:spcAft>
                <a:spcPts val="0"/>
              </a:spcAft>
              <a:buClr>
                <a:srgbClr val="F7F7F7"/>
              </a:buClr>
              <a:buSzPts val="1300"/>
              <a:buFont typeface="Noto Sans Symbols"/>
              <a:buChar char="▶"/>
              <a:defRPr sz="1200" b="0" i="0" u="none" strike="noStrike" cap="none">
                <a:latin typeface="Proxima Nova"/>
                <a:ea typeface="Proxima Nova"/>
                <a:cs typeface="Proxima Nova"/>
                <a:sym typeface="Proxima Nova"/>
              </a:defRPr>
            </a:lvl1pPr>
            <a:lvl2pPr marL="685983" marR="0" lvl="1" indent="-233425" algn="l" rtl="0">
              <a:spcBef>
                <a:spcPts val="825"/>
              </a:spcBef>
              <a:spcAft>
                <a:spcPts val="0"/>
              </a:spcAft>
              <a:buClr>
                <a:srgbClr val="F7F7F7"/>
              </a:buClr>
              <a:buSzPts val="1300"/>
              <a:buFont typeface="Noto Sans Symbols"/>
              <a:buChar char="▶"/>
              <a:defRPr sz="1200" b="0" i="0" u="none" strike="noStrike" cap="none">
                <a:latin typeface="Proxima Nova"/>
                <a:ea typeface="Proxima Nova"/>
                <a:cs typeface="Proxima Nova"/>
                <a:sym typeface="Proxima Nova"/>
              </a:defRPr>
            </a:lvl2pPr>
            <a:lvl3pPr marL="1028974" marR="0" lvl="2" indent="-233425" algn="l" rtl="0">
              <a:spcBef>
                <a:spcPts val="825"/>
              </a:spcBef>
              <a:spcAft>
                <a:spcPts val="0"/>
              </a:spcAft>
              <a:buClr>
                <a:srgbClr val="F7F7F7"/>
              </a:buClr>
              <a:buSzPts val="1300"/>
              <a:buFont typeface="Noto Sans Symbols"/>
              <a:buChar char="▶"/>
              <a:defRPr sz="1200" b="0" i="0" u="none" strike="noStrike" cap="none">
                <a:latin typeface="Proxima Nova"/>
                <a:ea typeface="Proxima Nova"/>
                <a:cs typeface="Proxima Nova"/>
                <a:sym typeface="Proxima Nova"/>
              </a:defRPr>
            </a:lvl3pPr>
            <a:lvl4pPr marL="1371966" marR="0" lvl="3" indent="-233425" algn="l" rtl="0">
              <a:spcBef>
                <a:spcPts val="825"/>
              </a:spcBef>
              <a:spcAft>
                <a:spcPts val="0"/>
              </a:spcAft>
              <a:buClr>
                <a:srgbClr val="F7F7F7"/>
              </a:buClr>
              <a:buSzPts val="1300"/>
              <a:buFont typeface="Noto Sans Symbols"/>
              <a:buChar char="▶"/>
              <a:defRPr sz="1200" b="0" i="0" u="none" strike="noStrike" cap="none">
                <a:latin typeface="Proxima Nova"/>
                <a:ea typeface="Proxima Nova"/>
                <a:cs typeface="Proxima Nova"/>
                <a:sym typeface="Proxima Nova"/>
              </a:defRPr>
            </a:lvl4pPr>
            <a:lvl5pPr marL="1714957" marR="0" lvl="4" indent="-233425" algn="l" rtl="0">
              <a:spcBef>
                <a:spcPts val="825"/>
              </a:spcBef>
              <a:spcAft>
                <a:spcPts val="0"/>
              </a:spcAft>
              <a:buClr>
                <a:srgbClr val="F7F7F7"/>
              </a:buClr>
              <a:buSzPts val="1300"/>
              <a:buFont typeface="Noto Sans Symbols"/>
              <a:buChar char="▶"/>
              <a:defRPr sz="1200" b="0" i="0" u="none" strike="noStrike" cap="none">
                <a:latin typeface="Proxima Nova"/>
                <a:ea typeface="Proxima Nova"/>
                <a:cs typeface="Proxima Nova"/>
                <a:sym typeface="Proxima Nova"/>
              </a:defRPr>
            </a:lvl5pPr>
            <a:lvl6pPr marL="2057949" marR="0" lvl="5" indent="-247716" algn="l" rtl="0">
              <a:spcBef>
                <a:spcPts val="825"/>
              </a:spcBef>
              <a:spcAft>
                <a:spcPts val="0"/>
              </a:spcAft>
              <a:buClr>
                <a:srgbClr val="F7F7F7"/>
              </a:buClr>
              <a:buSzPts val="1600"/>
              <a:buFont typeface="Noto Sans Symbols"/>
              <a:buChar char="▶"/>
              <a:defRPr sz="1500" b="0" i="0" u="none" strike="noStrike" cap="none">
                <a:latin typeface="Century Gothic"/>
                <a:ea typeface="Century Gothic"/>
                <a:cs typeface="Century Gothic"/>
                <a:sym typeface="Century Gothic"/>
              </a:defRPr>
            </a:lvl6pPr>
            <a:lvl7pPr marL="2400940" marR="0" lvl="6" indent="-247716" algn="l" rtl="0">
              <a:spcBef>
                <a:spcPts val="825"/>
              </a:spcBef>
              <a:spcAft>
                <a:spcPts val="0"/>
              </a:spcAft>
              <a:buClr>
                <a:srgbClr val="F7F7F7"/>
              </a:buClr>
              <a:buSzPts val="1600"/>
              <a:buFont typeface="Noto Sans Symbols"/>
              <a:buChar char="▶"/>
              <a:defRPr sz="1500" b="0" i="0" u="none" strike="noStrike" cap="none">
                <a:latin typeface="Century Gothic"/>
                <a:ea typeface="Century Gothic"/>
                <a:cs typeface="Century Gothic"/>
                <a:sym typeface="Century Gothic"/>
              </a:defRPr>
            </a:lvl7pPr>
            <a:lvl8pPr marL="2743932" marR="0" lvl="7" indent="-247716" algn="l" rtl="0">
              <a:spcBef>
                <a:spcPts val="825"/>
              </a:spcBef>
              <a:spcAft>
                <a:spcPts val="0"/>
              </a:spcAft>
              <a:buClr>
                <a:srgbClr val="F7F7F7"/>
              </a:buClr>
              <a:buSzPts val="1600"/>
              <a:buFont typeface="Noto Sans Symbols"/>
              <a:buChar char="▶"/>
              <a:defRPr sz="1500" b="0" i="0" u="none" strike="noStrike" cap="none">
                <a:latin typeface="Century Gothic"/>
                <a:ea typeface="Century Gothic"/>
                <a:cs typeface="Century Gothic"/>
                <a:sym typeface="Century Gothic"/>
              </a:defRPr>
            </a:lvl8pPr>
            <a:lvl9pPr marL="3086923" marR="0" lvl="8" indent="-247716" algn="l" rtl="0">
              <a:spcBef>
                <a:spcPts val="825"/>
              </a:spcBef>
              <a:spcAft>
                <a:spcPts val="0"/>
              </a:spcAft>
              <a:buClr>
                <a:srgbClr val="F7F7F7"/>
              </a:buClr>
              <a:buSzPts val="1600"/>
              <a:buFont typeface="Noto Sans Symbols"/>
              <a:buChar char="▶"/>
              <a:defRPr sz="1500" b="0" i="0" u="none" strike="noStrike" cap="none">
                <a:latin typeface="Century Gothic"/>
                <a:ea typeface="Century Gothic"/>
                <a:cs typeface="Century Gothic"/>
                <a:sym typeface="Century Gothic"/>
              </a:defRPr>
            </a:lvl9pPr>
          </a:lstStyle>
          <a:p>
            <a:endParaRPr/>
          </a:p>
        </p:txBody>
      </p:sp>
      <p:sp>
        <p:nvSpPr>
          <p:cNvPr id="142" name="Google Shape;142;p34"/>
          <p:cNvSpPr txBox="1">
            <a:spLocks noGrp="1"/>
          </p:cNvSpPr>
          <p:nvPr>
            <p:ph type="sldNum" idx="12"/>
          </p:nvPr>
        </p:nvSpPr>
        <p:spPr>
          <a:xfrm>
            <a:off x="7764484" y="521197"/>
            <a:ext cx="628589" cy="370800"/>
          </a:xfrm>
          <a:prstGeom prst="rect">
            <a:avLst/>
          </a:prstGeom>
          <a:noFill/>
          <a:ln>
            <a:noFill/>
          </a:ln>
        </p:spPr>
        <p:txBody>
          <a:bodyPr spcFirstLastPara="1" wrap="square" lIns="45700" tIns="45700" rIns="45700" bIns="45700" anchor="t" anchorCtr="0">
            <a:noAutofit/>
          </a:bodyPr>
          <a:lstStyle>
            <a:lvl1pPr marL="0" marR="0" lvl="0" indent="0" algn="l" rtl="0">
              <a:spcBef>
                <a:spcPts val="0"/>
              </a:spcBef>
              <a:buNone/>
              <a:defRPr sz="1425" b="0" i="0" u="none" strike="noStrike" cap="none">
                <a:latin typeface="Century Gothic"/>
                <a:ea typeface="Century Gothic"/>
                <a:cs typeface="Century Gothic"/>
                <a:sym typeface="Century Gothic"/>
              </a:defRPr>
            </a:lvl1pPr>
            <a:lvl2pPr marL="0" marR="0" lvl="1" indent="0" algn="l" rtl="0">
              <a:spcBef>
                <a:spcPts val="0"/>
              </a:spcBef>
              <a:buNone/>
              <a:defRPr sz="1425" b="0" i="0" u="none" strike="noStrike" cap="none">
                <a:latin typeface="Century Gothic"/>
                <a:ea typeface="Century Gothic"/>
                <a:cs typeface="Century Gothic"/>
                <a:sym typeface="Century Gothic"/>
              </a:defRPr>
            </a:lvl2pPr>
            <a:lvl3pPr marL="0" marR="0" lvl="2" indent="0" algn="l" rtl="0">
              <a:spcBef>
                <a:spcPts val="0"/>
              </a:spcBef>
              <a:buNone/>
              <a:defRPr sz="1425" b="0" i="0" u="none" strike="noStrike" cap="none">
                <a:latin typeface="Century Gothic"/>
                <a:ea typeface="Century Gothic"/>
                <a:cs typeface="Century Gothic"/>
                <a:sym typeface="Century Gothic"/>
              </a:defRPr>
            </a:lvl3pPr>
            <a:lvl4pPr marL="0" marR="0" lvl="3" indent="0" algn="l" rtl="0">
              <a:spcBef>
                <a:spcPts val="0"/>
              </a:spcBef>
              <a:buNone/>
              <a:defRPr sz="1425" b="0" i="0" u="none" strike="noStrike" cap="none">
                <a:latin typeface="Century Gothic"/>
                <a:ea typeface="Century Gothic"/>
                <a:cs typeface="Century Gothic"/>
                <a:sym typeface="Century Gothic"/>
              </a:defRPr>
            </a:lvl4pPr>
            <a:lvl5pPr marL="0" marR="0" lvl="4" indent="0" algn="l" rtl="0">
              <a:spcBef>
                <a:spcPts val="0"/>
              </a:spcBef>
              <a:buNone/>
              <a:defRPr sz="1425" b="0" i="0" u="none" strike="noStrike" cap="none">
                <a:latin typeface="Century Gothic"/>
                <a:ea typeface="Century Gothic"/>
                <a:cs typeface="Century Gothic"/>
                <a:sym typeface="Century Gothic"/>
              </a:defRPr>
            </a:lvl5pPr>
            <a:lvl6pPr marL="0" marR="0" lvl="5" indent="0" algn="l" rtl="0">
              <a:spcBef>
                <a:spcPts val="0"/>
              </a:spcBef>
              <a:buNone/>
              <a:defRPr sz="1425" b="0" i="0" u="none" strike="noStrike" cap="none">
                <a:latin typeface="Century Gothic"/>
                <a:ea typeface="Century Gothic"/>
                <a:cs typeface="Century Gothic"/>
                <a:sym typeface="Century Gothic"/>
              </a:defRPr>
            </a:lvl6pPr>
            <a:lvl7pPr marL="0" marR="0" lvl="6" indent="0" algn="l" rtl="0">
              <a:spcBef>
                <a:spcPts val="0"/>
              </a:spcBef>
              <a:buNone/>
              <a:defRPr sz="1425" b="0" i="0" u="none" strike="noStrike" cap="none">
                <a:latin typeface="Century Gothic"/>
                <a:ea typeface="Century Gothic"/>
                <a:cs typeface="Century Gothic"/>
                <a:sym typeface="Century Gothic"/>
              </a:defRPr>
            </a:lvl7pPr>
            <a:lvl8pPr marL="0" marR="0" lvl="7" indent="0" algn="l" rtl="0">
              <a:spcBef>
                <a:spcPts val="0"/>
              </a:spcBef>
              <a:buNone/>
              <a:defRPr sz="1425" b="0" i="0" u="none" strike="noStrike" cap="none">
                <a:latin typeface="Century Gothic"/>
                <a:ea typeface="Century Gothic"/>
                <a:cs typeface="Century Gothic"/>
                <a:sym typeface="Century Gothic"/>
              </a:defRPr>
            </a:lvl8pPr>
            <a:lvl9pPr marL="0" marR="0" lvl="8" indent="0" algn="l" rtl="0">
              <a:spcBef>
                <a:spcPts val="0"/>
              </a:spcBef>
              <a:buNone/>
              <a:defRPr sz="1425" b="0" i="0" u="none" strike="noStrike" cap="none">
                <a:latin typeface="Century Gothic"/>
                <a:ea typeface="Century Gothic"/>
                <a:cs typeface="Century Gothic"/>
                <a:sym typeface="Century Gothi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7900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rgbClr val="00BAC4"/>
                </a:solidFill>
                <a:effectLst/>
                <a:latin typeface="Avenir Black"/>
                <a:ea typeface="+mj-ea"/>
                <a:cs typeface="Avenir Black"/>
              </a:defRPr>
            </a:lvl1pPr>
          </a:lstStyle>
          <a:p>
            <a:r>
              <a:rPr lang="en-US" dirty="0"/>
              <a:t>Click to edit Master title style</a:t>
            </a:r>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8" name="Footer Placeholder 7"/>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3" name="Footer Placeholder 2"/>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4" name="Slide Number Placeholder 3"/>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latin typeface="Avenir Black"/>
                <a:cs typeface="Avenir Black"/>
              </a:defRPr>
            </a:lvl1pPr>
          </a:lstStyle>
          <a:p>
            <a:r>
              <a:rPr lang="en-US" dirty="0"/>
              <a:t>Click to edit Master title style</a:t>
            </a:r>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11/7/18</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8861"/>
            <a:ext cx="8229600" cy="1322479"/>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0E295D2-AE44-4374-A884-1A794EA1BC3F}" type="datetimeFigureOut">
              <a:rPr lang="en-US" smtClean="0"/>
              <a:pPr/>
              <a:t>11/7/18</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3563B19-5B2B-4AAC-A66D-8FF7C83E8865}"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800"/>
        </a:lnSpc>
        <a:spcBef>
          <a:spcPct val="0"/>
        </a:spcBef>
        <a:buNone/>
        <a:defRPr sz="4800" kern="1200" cap="all">
          <a:solidFill>
            <a:srgbClr val="00BAC4"/>
          </a:solidFill>
          <a:effectLst/>
          <a:latin typeface="Avenir Heavy"/>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57200"/>
            <a:ext cx="9677400" cy="7315200"/>
          </a:xfrm>
          <a:prstGeom prst="rect">
            <a:avLst/>
          </a:prstGeom>
          <a:solidFill>
            <a:srgbClr val="1F27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19665" y="533400"/>
            <a:ext cx="9144000" cy="2895601"/>
          </a:xfrm>
        </p:spPr>
        <p:txBody>
          <a:bodyPr/>
          <a:lstStyle/>
          <a:p>
            <a:r>
              <a:rPr lang="en-US" sz="6000" dirty="0">
                <a:solidFill>
                  <a:srgbClr val="00BAC4"/>
                </a:solidFill>
                <a:effectLst/>
                <a:latin typeface="Avenir Black"/>
                <a:cs typeface="Avenir Black"/>
              </a:rPr>
              <a:t>Suzanne </a:t>
            </a:r>
            <a:r>
              <a:rPr lang="en-US" sz="6000" dirty="0" err="1">
                <a:solidFill>
                  <a:srgbClr val="00BAC4"/>
                </a:solidFill>
                <a:effectLst/>
                <a:latin typeface="Avenir Black"/>
                <a:cs typeface="Avenir Black"/>
              </a:rPr>
              <a:t>baran</a:t>
            </a:r>
            <a:r>
              <a:rPr lang="en-US" sz="6000" dirty="0">
                <a:solidFill>
                  <a:srgbClr val="00BAC4"/>
                </a:solidFill>
                <a:effectLst/>
                <a:latin typeface="Avenir Black"/>
                <a:cs typeface="Avenir Black"/>
              </a:rPr>
              <a:t> </a:t>
            </a:r>
            <a:br>
              <a:rPr lang="en-US" sz="6000" dirty="0">
                <a:solidFill>
                  <a:srgbClr val="00BAC4"/>
                </a:solidFill>
                <a:effectLst/>
                <a:latin typeface="Avenir Black"/>
                <a:cs typeface="Avenir Black"/>
              </a:rPr>
            </a:br>
            <a:r>
              <a:rPr lang="en-US" sz="6000" dirty="0">
                <a:solidFill>
                  <a:srgbClr val="00BAC4"/>
                </a:solidFill>
                <a:effectLst/>
                <a:latin typeface="Avenir Black"/>
                <a:cs typeface="Avenir Black"/>
              </a:rPr>
              <a:t>CEO &amp; Founder</a:t>
            </a:r>
          </a:p>
        </p:txBody>
      </p:sp>
      <p:pic>
        <p:nvPicPr>
          <p:cNvPr id="5" name="Picture 4">
            <a:extLst>
              <a:ext uri="{FF2B5EF4-FFF2-40B4-BE49-F238E27FC236}">
                <a16:creationId xmlns:a16="http://schemas.microsoft.com/office/drawing/2014/main" id="{3AF55EED-C008-384A-89D8-45F1CEA3C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733800"/>
            <a:ext cx="4013200" cy="2846864"/>
          </a:xfrm>
          <a:prstGeom prst="rect">
            <a:avLst/>
          </a:prstGeom>
        </p:spPr>
      </p:pic>
    </p:spTree>
    <p:extLst>
      <p:ext uri="{BB962C8B-B14F-4D97-AF65-F5344CB8AC3E}">
        <p14:creationId xmlns:p14="http://schemas.microsoft.com/office/powerpoint/2010/main" val="188426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Getting in to College</a:t>
            </a:r>
            <a:endParaRPr lang="en-US" dirty="0"/>
          </a:p>
        </p:txBody>
      </p:sp>
      <p:sp>
        <p:nvSpPr>
          <p:cNvPr id="3" name="Content Placeholder 2"/>
          <p:cNvSpPr>
            <a:spLocks noGrp="1"/>
          </p:cNvSpPr>
          <p:nvPr>
            <p:ph idx="1"/>
          </p:nvPr>
        </p:nvSpPr>
        <p:spPr/>
        <p:txBody>
          <a:bodyPr/>
          <a:lstStyle/>
          <a:p>
            <a:r>
              <a:rPr lang="en-US" dirty="0"/>
              <a:t>The top few things I did to ensure I got into college were:</a:t>
            </a:r>
          </a:p>
          <a:p>
            <a:pPr marL="0" indent="0">
              <a:buNone/>
            </a:pPr>
            <a:endParaRPr lang="en-US" dirty="0"/>
          </a:p>
          <a:p>
            <a:pPr lvl="1"/>
            <a:r>
              <a:rPr lang="en-US" dirty="0"/>
              <a:t>Having a tutor for the math portion of the SATs.</a:t>
            </a:r>
          </a:p>
          <a:p>
            <a:pPr lvl="1"/>
            <a:r>
              <a:rPr lang="en-US" dirty="0"/>
              <a:t>Taking summer school classes in Chemistry</a:t>
            </a:r>
          </a:p>
          <a:p>
            <a:pPr lvl="1"/>
            <a:r>
              <a:rPr lang="en-US" dirty="0"/>
              <a:t>Writing lots of personal essay statements</a:t>
            </a:r>
          </a:p>
          <a:p>
            <a:pPr lvl="1"/>
            <a:r>
              <a:rPr lang="en-US" dirty="0"/>
              <a:t>Studying, studying, and more studying</a:t>
            </a:r>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10</a:t>
            </a:fld>
            <a:endParaRPr lang="en-US" dirty="0"/>
          </a:p>
        </p:txBody>
      </p:sp>
    </p:spTree>
    <p:extLst>
      <p:ext uri="{BB962C8B-B14F-4D97-AF65-F5344CB8AC3E}">
        <p14:creationId xmlns:p14="http://schemas.microsoft.com/office/powerpoint/2010/main" val="259495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College</a:t>
            </a:r>
            <a:endParaRPr lang="en-US" dirty="0"/>
          </a:p>
        </p:txBody>
      </p:sp>
      <p:sp>
        <p:nvSpPr>
          <p:cNvPr id="3" name="Content Placeholder 2"/>
          <p:cNvSpPr>
            <a:spLocks noGrp="1"/>
          </p:cNvSpPr>
          <p:nvPr>
            <p:ph idx="1"/>
          </p:nvPr>
        </p:nvSpPr>
        <p:spPr>
          <a:xfrm>
            <a:off x="457200" y="1600200"/>
            <a:ext cx="8229600" cy="4525963"/>
          </a:xfrm>
        </p:spPr>
        <p:txBody>
          <a:bodyPr/>
          <a:lstStyle/>
          <a:p>
            <a:pPr algn="ctr"/>
            <a:r>
              <a:rPr lang="en-US" dirty="0"/>
              <a:t>I attended college and (some grad school)  in New York, NY</a:t>
            </a:r>
          </a:p>
          <a:p>
            <a:pPr algn="ctr"/>
            <a:endParaRPr lang="en-US" dirty="0"/>
          </a:p>
        </p:txBody>
      </p:sp>
      <p:sp>
        <p:nvSpPr>
          <p:cNvPr id="8" name="TextBox 7"/>
          <p:cNvSpPr txBox="1"/>
          <p:nvPr/>
        </p:nvSpPr>
        <p:spPr>
          <a:xfrm>
            <a:off x="3500938" y="4648200"/>
            <a:ext cx="2142125" cy="369332"/>
          </a:xfrm>
          <a:prstGeom prst="rect">
            <a:avLst/>
          </a:prstGeom>
          <a:noFill/>
        </p:spPr>
        <p:txBody>
          <a:bodyPr wrap="none" rtlCol="0">
            <a:spAutoFit/>
          </a:bodyPr>
          <a:lstStyle/>
          <a:p>
            <a:r>
              <a:rPr lang="en-US" dirty="0">
                <a:solidFill>
                  <a:schemeClr val="tx1">
                    <a:lumMod val="50000"/>
                    <a:lumOff val="50000"/>
                  </a:schemeClr>
                </a:solidFill>
              </a:rPr>
              <a:t>Insert map shot here</a:t>
            </a:r>
          </a:p>
        </p:txBody>
      </p:sp>
      <p:pic>
        <p:nvPicPr>
          <p:cNvPr id="1026" name="Picture 2" descr="Spanaway, 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393" y="2819400"/>
            <a:ext cx="3439214" cy="178678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ooter Placeholder 6"/>
          <p:cNvSpPr>
            <a:spLocks noGrp="1"/>
          </p:cNvSpPr>
          <p:nvPr>
            <p:ph type="ftr" sz="quarter" idx="11"/>
          </p:nvPr>
        </p:nvSpPr>
        <p:spPr/>
        <p:txBody>
          <a:bodyPr/>
          <a:lstStyle/>
          <a:p>
            <a:r>
              <a:rPr lang="en-US"/>
              <a:t>Youth Business : ALLIANCE</a:t>
            </a:r>
            <a:endParaRPr lang="en-US" dirty="0"/>
          </a:p>
        </p:txBody>
      </p:sp>
      <p:sp>
        <p:nvSpPr>
          <p:cNvPr id="9" name="Slide Number Placeholder 8"/>
          <p:cNvSpPr>
            <a:spLocks noGrp="1"/>
          </p:cNvSpPr>
          <p:nvPr>
            <p:ph type="sldNum" sz="quarter" idx="12"/>
          </p:nvPr>
        </p:nvSpPr>
        <p:spPr/>
        <p:txBody>
          <a:bodyPr/>
          <a:lstStyle/>
          <a:p>
            <a:fld id="{83563B19-5B2B-4AAC-A66D-8FF7C83E8865}" type="slidenum">
              <a:rPr lang="en-US" smtClean="0"/>
              <a:pPr/>
              <a:t>11</a:t>
            </a:fld>
            <a:endParaRPr lang="en-US" dirty="0"/>
          </a:p>
        </p:txBody>
      </p:sp>
      <p:pic>
        <p:nvPicPr>
          <p:cNvPr id="5" name="Picture 4">
            <a:extLst>
              <a:ext uri="{FF2B5EF4-FFF2-40B4-BE49-F238E27FC236}">
                <a16:creationId xmlns:a16="http://schemas.microsoft.com/office/drawing/2014/main" id="{C7720389-E629-B742-BFF4-72C4A7A3F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125" y="2667000"/>
            <a:ext cx="4603750" cy="3123106"/>
          </a:xfrm>
          <a:prstGeom prst="rect">
            <a:avLst/>
          </a:prstGeom>
        </p:spPr>
      </p:pic>
    </p:spTree>
    <p:extLst>
      <p:ext uri="{BB962C8B-B14F-4D97-AF65-F5344CB8AC3E}">
        <p14:creationId xmlns:p14="http://schemas.microsoft.com/office/powerpoint/2010/main" val="2301861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College</a:t>
            </a:r>
            <a:endParaRPr lang="en-US" dirty="0"/>
          </a:p>
        </p:txBody>
      </p:sp>
      <p:sp>
        <p:nvSpPr>
          <p:cNvPr id="3" name="Text Placeholder 2"/>
          <p:cNvSpPr>
            <a:spLocks noGrp="1"/>
          </p:cNvSpPr>
          <p:nvPr>
            <p:ph type="body" idx="1"/>
          </p:nvPr>
        </p:nvSpPr>
        <p:spPr/>
        <p:txBody>
          <a:bodyPr/>
          <a:lstStyle/>
          <a:p>
            <a:r>
              <a:rPr lang="en-US"/>
              <a:t>Things I enjoyed in College</a:t>
            </a:r>
            <a:endParaRPr lang="en-US" dirty="0"/>
          </a:p>
        </p:txBody>
      </p:sp>
      <p:sp>
        <p:nvSpPr>
          <p:cNvPr id="5" name="Text Placeholder 4"/>
          <p:cNvSpPr>
            <a:spLocks noGrp="1"/>
          </p:cNvSpPr>
          <p:nvPr>
            <p:ph type="body" sz="quarter" idx="3"/>
          </p:nvPr>
        </p:nvSpPr>
        <p:spPr>
          <a:xfrm>
            <a:off x="4191000" y="1600200"/>
            <a:ext cx="4041775" cy="609600"/>
          </a:xfrm>
        </p:spPr>
        <p:txBody>
          <a:bodyPr/>
          <a:lstStyle/>
          <a:p>
            <a:r>
              <a:rPr lang="en-US" dirty="0"/>
              <a:t>Things I didn’t enjoy </a:t>
            </a:r>
          </a:p>
        </p:txBody>
      </p:sp>
      <p:sp>
        <p:nvSpPr>
          <p:cNvPr id="10" name="Content Placeholder 9"/>
          <p:cNvSpPr>
            <a:spLocks noGrp="1"/>
          </p:cNvSpPr>
          <p:nvPr>
            <p:ph sz="quarter" idx="13"/>
          </p:nvPr>
        </p:nvSpPr>
        <p:spPr/>
        <p:txBody>
          <a:bodyPr/>
          <a:lstStyle/>
          <a:p>
            <a:r>
              <a:rPr lang="en-US" dirty="0"/>
              <a:t>Fencing, Literature classes, Philosophy classes, Assistant Cultural Arts Editor for school paper</a:t>
            </a:r>
          </a:p>
        </p:txBody>
      </p:sp>
      <p:pic>
        <p:nvPicPr>
          <p:cNvPr id="4" name="Content Placeholder 3" descr="Books">
            <a:extLst>
              <a:ext uri="{FF2B5EF4-FFF2-40B4-BE49-F238E27FC236}">
                <a16:creationId xmlns:a16="http://schemas.microsoft.com/office/drawing/2014/main" id="{7141BDAF-7F39-EC42-915B-FBACEEC9149B}"/>
              </a:ext>
            </a:extLst>
          </p:cNvPr>
          <p:cNvPicPr>
            <a:picLocks noGrp="1" noChangeAspect="1"/>
          </p:cNvPicPr>
          <p:nvPr>
            <p:ph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752" y="4343400"/>
            <a:ext cx="914400" cy="914400"/>
          </a:xfrm>
        </p:spPr>
      </p:pic>
      <p:sp>
        <p:nvSpPr>
          <p:cNvPr id="12" name="Footer Placeholder 11"/>
          <p:cNvSpPr>
            <a:spLocks noGrp="1"/>
          </p:cNvSpPr>
          <p:nvPr>
            <p:ph type="ftr" sz="quarter" idx="11"/>
          </p:nvPr>
        </p:nvSpPr>
        <p:spPr/>
        <p:txBody>
          <a:bodyPr/>
          <a:lstStyle/>
          <a:p>
            <a:r>
              <a:rPr lang="en-US"/>
              <a:t>Youth Business : ALLIANCE</a:t>
            </a:r>
            <a:endParaRPr lang="en-US" dirty="0"/>
          </a:p>
        </p:txBody>
      </p:sp>
      <p:sp>
        <p:nvSpPr>
          <p:cNvPr id="13" name="Slide Number Placeholder 12"/>
          <p:cNvSpPr>
            <a:spLocks noGrp="1"/>
          </p:cNvSpPr>
          <p:nvPr>
            <p:ph type="sldNum" sz="quarter" idx="12"/>
          </p:nvPr>
        </p:nvSpPr>
        <p:spPr/>
        <p:txBody>
          <a:bodyPr/>
          <a:lstStyle/>
          <a:p>
            <a:fld id="{83563B19-5B2B-4AAC-A66D-8FF7C83E8865}" type="slidenum">
              <a:rPr lang="en-US" smtClean="0"/>
              <a:pPr/>
              <a:t>12</a:t>
            </a:fld>
            <a:endParaRPr lang="en-US" dirty="0"/>
          </a:p>
        </p:txBody>
      </p:sp>
      <p:sp>
        <p:nvSpPr>
          <p:cNvPr id="14" name="Content Placeholder 9">
            <a:extLst>
              <a:ext uri="{FF2B5EF4-FFF2-40B4-BE49-F238E27FC236}">
                <a16:creationId xmlns:a16="http://schemas.microsoft.com/office/drawing/2014/main" id="{464644C1-0203-1A4D-80D1-72A9BF9DC27B}"/>
              </a:ext>
            </a:extLst>
          </p:cNvPr>
          <p:cNvSpPr txBox="1">
            <a:spLocks/>
          </p:cNvSpPr>
          <p:nvPr/>
        </p:nvSpPr>
        <p:spPr>
          <a:xfrm>
            <a:off x="4782617" y="2314395"/>
            <a:ext cx="4041648" cy="3913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t>Logic class</a:t>
            </a:r>
          </a:p>
          <a:p>
            <a:r>
              <a:rPr lang="en-US" dirty="0"/>
              <a:t>Some Hebrew courses – Economics in Hebrew</a:t>
            </a:r>
          </a:p>
          <a:p>
            <a:r>
              <a:rPr lang="en-US" dirty="0"/>
              <a:t>Working 2 jobs</a:t>
            </a:r>
          </a:p>
        </p:txBody>
      </p:sp>
      <p:pic>
        <p:nvPicPr>
          <p:cNvPr id="7" name="Graphic 6" descr="Suitcase">
            <a:extLst>
              <a:ext uri="{FF2B5EF4-FFF2-40B4-BE49-F238E27FC236}">
                <a16:creationId xmlns:a16="http://schemas.microsoft.com/office/drawing/2014/main" id="{5160A720-A04C-9D46-8A25-2F99D887FB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4271211"/>
            <a:ext cx="914400" cy="914400"/>
          </a:xfrm>
          <a:prstGeom prst="rect">
            <a:avLst/>
          </a:prstGeom>
        </p:spPr>
      </p:pic>
    </p:spTree>
    <p:extLst>
      <p:ext uri="{BB962C8B-B14F-4D97-AF65-F5344CB8AC3E}">
        <p14:creationId xmlns:p14="http://schemas.microsoft.com/office/powerpoint/2010/main" val="304526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College</a:t>
            </a:r>
            <a:endParaRPr lang="en-US" dirty="0"/>
          </a:p>
        </p:txBody>
      </p:sp>
      <p:sp>
        <p:nvSpPr>
          <p:cNvPr id="3" name="Text Placeholder 2"/>
          <p:cNvSpPr>
            <a:spLocks noGrp="1"/>
          </p:cNvSpPr>
          <p:nvPr>
            <p:ph type="body" idx="1"/>
          </p:nvPr>
        </p:nvSpPr>
        <p:spPr/>
        <p:txBody>
          <a:bodyPr/>
          <a:lstStyle/>
          <a:p>
            <a:pPr algn="l"/>
            <a:r>
              <a:rPr lang="en-US" b="1" dirty="0"/>
              <a:t>Favorite classes </a:t>
            </a:r>
          </a:p>
        </p:txBody>
      </p:sp>
      <p:sp>
        <p:nvSpPr>
          <p:cNvPr id="5" name="Text Placeholder 4"/>
          <p:cNvSpPr>
            <a:spLocks noGrp="1"/>
          </p:cNvSpPr>
          <p:nvPr>
            <p:ph type="body" sz="quarter" idx="3"/>
          </p:nvPr>
        </p:nvSpPr>
        <p:spPr/>
        <p:txBody>
          <a:bodyPr/>
          <a:lstStyle/>
          <a:p>
            <a:pPr algn="l"/>
            <a:r>
              <a:rPr lang="en-US" b="1" dirty="0"/>
              <a:t>Least favorite classes</a:t>
            </a:r>
          </a:p>
        </p:txBody>
      </p:sp>
      <p:sp>
        <p:nvSpPr>
          <p:cNvPr id="10" name="Content Placeholder 9"/>
          <p:cNvSpPr>
            <a:spLocks noGrp="1"/>
          </p:cNvSpPr>
          <p:nvPr>
            <p:ph sz="quarter" idx="13"/>
          </p:nvPr>
        </p:nvSpPr>
        <p:spPr/>
        <p:txBody>
          <a:bodyPr/>
          <a:lstStyle/>
          <a:p>
            <a:r>
              <a:rPr lang="en-US" dirty="0"/>
              <a:t>Literature and Art </a:t>
            </a:r>
          </a:p>
          <a:p>
            <a:r>
              <a:rPr lang="en-US" dirty="0"/>
              <a:t>Media Studies</a:t>
            </a:r>
          </a:p>
          <a:p>
            <a:r>
              <a:rPr lang="en-US" dirty="0"/>
              <a:t>Journalism</a:t>
            </a:r>
          </a:p>
          <a:p>
            <a:r>
              <a:rPr lang="en-US" dirty="0"/>
              <a:t>Creative Writing</a:t>
            </a:r>
          </a:p>
          <a:p>
            <a:r>
              <a:rPr lang="en-US" dirty="0"/>
              <a:t>Comparison Literature</a:t>
            </a:r>
          </a:p>
          <a:p>
            <a:r>
              <a:rPr lang="en-US" dirty="0"/>
              <a:t>Broadcast Journalism</a:t>
            </a:r>
          </a:p>
        </p:txBody>
      </p:sp>
      <p:sp>
        <p:nvSpPr>
          <p:cNvPr id="11" name="Content Placeholder 10"/>
          <p:cNvSpPr>
            <a:spLocks noGrp="1"/>
          </p:cNvSpPr>
          <p:nvPr>
            <p:ph sz="quarter" idx="14"/>
          </p:nvPr>
        </p:nvSpPr>
        <p:spPr/>
        <p:txBody>
          <a:bodyPr/>
          <a:lstStyle/>
          <a:p>
            <a:r>
              <a:rPr lang="en-US" dirty="0"/>
              <a:t>Economics</a:t>
            </a:r>
          </a:p>
          <a:p>
            <a:r>
              <a:rPr lang="en-US" dirty="0"/>
              <a:t>Biblical studies</a:t>
            </a:r>
          </a:p>
          <a:p>
            <a:r>
              <a:rPr lang="en-US" dirty="0"/>
              <a:t>Logic</a:t>
            </a:r>
          </a:p>
          <a:p>
            <a:r>
              <a:rPr lang="en-US" dirty="0"/>
              <a:t>Sephardic Jewish Customs</a:t>
            </a:r>
          </a:p>
          <a:p>
            <a:r>
              <a:rPr lang="en-US" dirty="0"/>
              <a:t>Rabbinic Law</a:t>
            </a:r>
          </a:p>
          <a:p>
            <a:endParaRPr lang="en-US" dirty="0"/>
          </a:p>
        </p:txBody>
      </p:sp>
      <p:sp>
        <p:nvSpPr>
          <p:cNvPr id="12" name="Footer Placeholder 11"/>
          <p:cNvSpPr>
            <a:spLocks noGrp="1"/>
          </p:cNvSpPr>
          <p:nvPr>
            <p:ph type="ftr" sz="quarter" idx="11"/>
          </p:nvPr>
        </p:nvSpPr>
        <p:spPr/>
        <p:txBody>
          <a:bodyPr/>
          <a:lstStyle/>
          <a:p>
            <a:r>
              <a:rPr lang="en-US"/>
              <a:t>Youth Business : ALLIANCE</a:t>
            </a:r>
            <a:endParaRPr lang="en-US" dirty="0"/>
          </a:p>
        </p:txBody>
      </p:sp>
      <p:sp>
        <p:nvSpPr>
          <p:cNvPr id="13" name="Slide Number Placeholder 12"/>
          <p:cNvSpPr>
            <a:spLocks noGrp="1"/>
          </p:cNvSpPr>
          <p:nvPr>
            <p:ph type="sldNum" sz="quarter" idx="12"/>
          </p:nvPr>
        </p:nvSpPr>
        <p:spPr/>
        <p:txBody>
          <a:bodyPr/>
          <a:lstStyle/>
          <a:p>
            <a:fld id="{83563B19-5B2B-4AAC-A66D-8FF7C83E8865}" type="slidenum">
              <a:rPr lang="en-US" smtClean="0"/>
              <a:pPr/>
              <a:t>13</a:t>
            </a:fld>
            <a:endParaRPr lang="en-US" dirty="0"/>
          </a:p>
        </p:txBody>
      </p:sp>
    </p:spTree>
    <p:extLst>
      <p:ext uri="{BB962C8B-B14F-4D97-AF65-F5344CB8AC3E}">
        <p14:creationId xmlns:p14="http://schemas.microsoft.com/office/powerpoint/2010/main" val="2210468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College</a:t>
            </a:r>
            <a:endParaRPr lang="en-US" dirty="0"/>
          </a:p>
        </p:txBody>
      </p:sp>
      <p:sp>
        <p:nvSpPr>
          <p:cNvPr id="3" name="Content Placeholder 2"/>
          <p:cNvSpPr>
            <a:spLocks noGrp="1"/>
          </p:cNvSpPr>
          <p:nvPr>
            <p:ph idx="1"/>
          </p:nvPr>
        </p:nvSpPr>
        <p:spPr/>
        <p:txBody>
          <a:bodyPr/>
          <a:lstStyle/>
          <a:p>
            <a:r>
              <a:rPr lang="en-US" dirty="0"/>
              <a:t>Jobs I worked while I was in College were:</a:t>
            </a:r>
          </a:p>
          <a:p>
            <a:pPr marL="0" indent="0">
              <a:buNone/>
            </a:pPr>
            <a:endParaRPr lang="en-US" dirty="0"/>
          </a:p>
          <a:p>
            <a:pPr lvl="1"/>
            <a:r>
              <a:rPr lang="en-US" dirty="0"/>
              <a:t>Hebrew school tutor for junior high kids</a:t>
            </a:r>
          </a:p>
          <a:p>
            <a:pPr lvl="1"/>
            <a:r>
              <a:rPr lang="en-US" dirty="0"/>
              <a:t>Legal clerk for corporate attorneys</a:t>
            </a:r>
          </a:p>
          <a:p>
            <a:pPr lvl="1"/>
            <a:r>
              <a:rPr lang="en-US" dirty="0"/>
              <a:t>Intern at Fox 5 local TV station – WNYW – awesome</a:t>
            </a:r>
          </a:p>
          <a:p>
            <a:pPr lvl="1"/>
            <a:r>
              <a:rPr lang="en-US" dirty="0"/>
              <a:t>Data entry at Cherry Stix clothing company</a:t>
            </a:r>
          </a:p>
          <a:p>
            <a:pPr lvl="1"/>
            <a:r>
              <a:rPr lang="en-US" dirty="0"/>
              <a:t>Intern and then full-time employee at a financial publishing company in Wall Street</a:t>
            </a:r>
          </a:p>
          <a:p>
            <a:pPr lvl="1"/>
            <a:r>
              <a:rPr lang="en-US" dirty="0"/>
              <a:t>Editorial assistant at Churchill Livingstone Publishing company</a:t>
            </a:r>
          </a:p>
          <a:p>
            <a:pPr lvl="1"/>
            <a:r>
              <a:rPr lang="en-US" dirty="0"/>
              <a:t>Club promoter, Systems downtown</a:t>
            </a:r>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14</a:t>
            </a:fld>
            <a:endParaRPr lang="en-US" dirty="0"/>
          </a:p>
        </p:txBody>
      </p:sp>
    </p:spTree>
    <p:extLst>
      <p:ext uri="{BB962C8B-B14F-4D97-AF65-F5344CB8AC3E}">
        <p14:creationId xmlns:p14="http://schemas.microsoft.com/office/powerpoint/2010/main" val="215226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College</a:t>
            </a:r>
            <a:endParaRPr lang="en-US" dirty="0"/>
          </a:p>
        </p:txBody>
      </p:sp>
      <p:sp>
        <p:nvSpPr>
          <p:cNvPr id="3" name="Content Placeholder 2"/>
          <p:cNvSpPr>
            <a:spLocks noGrp="1"/>
          </p:cNvSpPr>
          <p:nvPr>
            <p:ph idx="1"/>
          </p:nvPr>
        </p:nvSpPr>
        <p:spPr/>
        <p:txBody>
          <a:bodyPr/>
          <a:lstStyle/>
          <a:p>
            <a:r>
              <a:rPr lang="en-US" dirty="0"/>
              <a:t>Things that felt difficult or challenging for me while I was in College were:</a:t>
            </a:r>
          </a:p>
          <a:p>
            <a:pPr marL="0" indent="0">
              <a:buNone/>
            </a:pPr>
            <a:endParaRPr lang="en-US" dirty="0"/>
          </a:p>
          <a:p>
            <a:pPr lvl="1"/>
            <a:r>
              <a:rPr lang="en-US" dirty="0"/>
              <a:t>Keeping up my grades and working two jobs</a:t>
            </a:r>
          </a:p>
          <a:p>
            <a:pPr lvl="1"/>
            <a:r>
              <a:rPr lang="en-US" dirty="0"/>
              <a:t>Living in NYC during the summer and supporting myself</a:t>
            </a:r>
          </a:p>
          <a:p>
            <a:pPr lvl="1"/>
            <a:r>
              <a:rPr lang="en-US" dirty="0"/>
              <a:t>Supplementing classes at F.I.T for my major</a:t>
            </a:r>
          </a:p>
          <a:p>
            <a:pPr lvl="1"/>
            <a:r>
              <a:rPr lang="en-US" dirty="0"/>
              <a:t>Not feeling prepared enough for my major</a:t>
            </a:r>
          </a:p>
          <a:p>
            <a:pPr lvl="1"/>
            <a:r>
              <a:rPr lang="en-US" dirty="0"/>
              <a:t>Learning finance to be good at my job</a:t>
            </a:r>
          </a:p>
          <a:p>
            <a:pPr lvl="1"/>
            <a:r>
              <a:rPr lang="en-US" dirty="0"/>
              <a:t>Dealing with nasty lawyers at my job</a:t>
            </a:r>
          </a:p>
          <a:p>
            <a:pPr marL="457200" lvl="1" indent="0">
              <a:buNone/>
            </a:pPr>
            <a:endParaRPr lang="en-US" dirty="0"/>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15</a:t>
            </a:fld>
            <a:endParaRPr lang="en-US" dirty="0"/>
          </a:p>
        </p:txBody>
      </p:sp>
    </p:spTree>
    <p:extLst>
      <p:ext uri="{BB962C8B-B14F-4D97-AF65-F5344CB8AC3E}">
        <p14:creationId xmlns:p14="http://schemas.microsoft.com/office/powerpoint/2010/main" val="3671467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277721"/>
            <a:ext cx="9144000" cy="1322479"/>
          </a:xfrm>
        </p:spPr>
        <p:txBody>
          <a:bodyPr/>
          <a:lstStyle/>
          <a:p>
            <a:r>
              <a:rPr lang="en-US" dirty="0"/>
              <a:t>Getting a job after College</a:t>
            </a:r>
          </a:p>
        </p:txBody>
      </p:sp>
      <p:sp>
        <p:nvSpPr>
          <p:cNvPr id="3" name="Content Placeholder 2"/>
          <p:cNvSpPr>
            <a:spLocks noGrp="1"/>
          </p:cNvSpPr>
          <p:nvPr>
            <p:ph idx="1"/>
          </p:nvPr>
        </p:nvSpPr>
        <p:spPr>
          <a:xfrm>
            <a:off x="457200" y="1715293"/>
            <a:ext cx="8229600" cy="4525963"/>
          </a:xfrm>
        </p:spPr>
        <p:txBody>
          <a:bodyPr/>
          <a:lstStyle/>
          <a:p>
            <a:r>
              <a:rPr lang="en-US" dirty="0"/>
              <a:t>The top few things I did to ensure I got a good job after college were:</a:t>
            </a:r>
          </a:p>
          <a:p>
            <a:pPr marL="0" indent="0">
              <a:buNone/>
            </a:pPr>
            <a:endParaRPr lang="en-US" dirty="0"/>
          </a:p>
          <a:p>
            <a:pPr lvl="1"/>
            <a:r>
              <a:rPr lang="en-US" dirty="0"/>
              <a:t>Interning at a financial publishing company where I was hired and promoted through the ranks to Staff Writer</a:t>
            </a:r>
          </a:p>
          <a:p>
            <a:pPr lvl="1"/>
            <a:r>
              <a:rPr lang="en-US" dirty="0"/>
              <a:t>Learning to manage difficult personalities </a:t>
            </a:r>
          </a:p>
          <a:p>
            <a:pPr lvl="1"/>
            <a:r>
              <a:rPr lang="en-US" dirty="0"/>
              <a:t>Learning to prioritize and manage my time</a:t>
            </a:r>
          </a:p>
          <a:p>
            <a:pPr lvl="1"/>
            <a:r>
              <a:rPr lang="en-US" dirty="0"/>
              <a:t>Not dating too much, staying focused</a:t>
            </a:r>
          </a:p>
          <a:p>
            <a:pPr lvl="1"/>
            <a:r>
              <a:rPr lang="en-US" dirty="0"/>
              <a:t>Learning from others as much as possible</a:t>
            </a:r>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16</a:t>
            </a:fld>
            <a:endParaRPr lang="en-US" dirty="0"/>
          </a:p>
        </p:txBody>
      </p:sp>
    </p:spTree>
    <p:extLst>
      <p:ext uri="{BB962C8B-B14F-4D97-AF65-F5344CB8AC3E}">
        <p14:creationId xmlns:p14="http://schemas.microsoft.com/office/powerpoint/2010/main" val="276473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600449"/>
            <a:ext cx="4572000" cy="2571751"/>
          </a:xfrm>
          <a:prstGeom prst="rect">
            <a:avLst/>
          </a:prstGeom>
        </p:spPr>
      </p:pic>
      <p:sp>
        <p:nvSpPr>
          <p:cNvPr id="11" name="Title 1"/>
          <p:cNvSpPr>
            <a:spLocks noGrp="1"/>
          </p:cNvSpPr>
          <p:nvPr>
            <p:ph type="title"/>
          </p:nvPr>
        </p:nvSpPr>
        <p:spPr/>
        <p:txBody>
          <a:bodyPr/>
          <a:lstStyle/>
          <a:p>
            <a:r>
              <a:rPr lang="en-US"/>
              <a:t>This is My Company</a:t>
            </a:r>
            <a:endParaRPr lang="en-US" dirty="0"/>
          </a:p>
        </p:txBody>
      </p:sp>
      <p:sp>
        <p:nvSpPr>
          <p:cNvPr id="12" name="Content Placeholder 2"/>
          <p:cNvSpPr>
            <a:spLocks noGrp="1"/>
          </p:cNvSpPr>
          <p:nvPr>
            <p:ph idx="1"/>
          </p:nvPr>
        </p:nvSpPr>
        <p:spPr/>
        <p:txBody>
          <a:bodyPr/>
          <a:lstStyle/>
          <a:p>
            <a:r>
              <a:rPr lang="en-US" dirty="0"/>
              <a:t>Every day at my company:</a:t>
            </a:r>
          </a:p>
          <a:p>
            <a:pPr lvl="1"/>
            <a:r>
              <a:rPr lang="en-US" dirty="0"/>
              <a:t>2010 became a freelancer for the top agencies and brands in the world. Social media strategy, content strategy, copywriting, user experience inputs, content management system and software expertise; SEO and brand-building.</a:t>
            </a:r>
          </a:p>
          <a:p>
            <a:endParaRPr lang="en-US" dirty="0"/>
          </a:p>
        </p:txBody>
      </p:sp>
      <p:sp>
        <p:nvSpPr>
          <p:cNvPr id="4" name="Footer Placeholder 3"/>
          <p:cNvSpPr>
            <a:spLocks noGrp="1"/>
          </p:cNvSpPr>
          <p:nvPr>
            <p:ph type="ftr" sz="quarter" idx="11"/>
          </p:nvPr>
        </p:nvSpPr>
        <p:spPr/>
        <p:txBody>
          <a:bodyPr/>
          <a:lstStyle/>
          <a:p>
            <a:r>
              <a:rPr lang="en-US"/>
              <a:t>Youth Business : ALLIANCE</a:t>
            </a:r>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17</a:t>
            </a:fld>
            <a:endParaRPr lang="en-US" dirty="0"/>
          </a:p>
        </p:txBody>
      </p:sp>
    </p:spTree>
    <p:extLst>
      <p:ext uri="{BB962C8B-B14F-4D97-AF65-F5344CB8AC3E}">
        <p14:creationId xmlns:p14="http://schemas.microsoft.com/office/powerpoint/2010/main" val="2959328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7"/>
        <p:cNvGrpSpPr/>
        <p:nvPr/>
      </p:nvGrpSpPr>
      <p:grpSpPr>
        <a:xfrm>
          <a:off x="0" y="0"/>
          <a:ext cx="0" cy="0"/>
          <a:chOff x="0" y="0"/>
          <a:chExt cx="0" cy="0"/>
        </a:xfrm>
      </p:grpSpPr>
      <p:sp>
        <p:nvSpPr>
          <p:cNvPr id="348" name="Google Shape;348;p61"/>
          <p:cNvSpPr txBox="1"/>
          <p:nvPr/>
        </p:nvSpPr>
        <p:spPr>
          <a:xfrm>
            <a:off x="640554" y="4672336"/>
            <a:ext cx="1238498" cy="221458"/>
          </a:xfrm>
          <a:prstGeom prst="rect">
            <a:avLst/>
          </a:prstGeom>
          <a:noFill/>
          <a:ln>
            <a:noFill/>
          </a:ln>
        </p:spPr>
        <p:txBody>
          <a:bodyPr spcFirstLastPara="1" wrap="square" lIns="68587" tIns="68587" rIns="68587" bIns="68587" anchor="ctr" anchorCtr="0">
            <a:noAutofit/>
          </a:bodyPr>
          <a:lstStyle/>
          <a:p>
            <a:pPr algn="ctr"/>
            <a:r>
              <a:rPr lang="en" sz="1200">
                <a:latin typeface="Proxima Nova Semibold"/>
                <a:ea typeface="Proxima Nova Semibold"/>
                <a:cs typeface="Proxima Nova Semibold"/>
                <a:sym typeface="Proxima Nova Semibold"/>
              </a:rPr>
              <a:t>Discovery</a:t>
            </a:r>
            <a:endParaRPr sz="1200">
              <a:latin typeface="Proxima Nova Semibold"/>
              <a:ea typeface="Proxima Nova Semibold"/>
              <a:cs typeface="Proxima Nova Semibold"/>
              <a:sym typeface="Proxima Nova Semibold"/>
            </a:endParaRPr>
          </a:p>
        </p:txBody>
      </p:sp>
      <p:sp>
        <p:nvSpPr>
          <p:cNvPr id="349" name="Google Shape;349;p61"/>
          <p:cNvSpPr txBox="1"/>
          <p:nvPr/>
        </p:nvSpPr>
        <p:spPr>
          <a:xfrm>
            <a:off x="2201524" y="4672336"/>
            <a:ext cx="1113365" cy="221458"/>
          </a:xfrm>
          <a:prstGeom prst="rect">
            <a:avLst/>
          </a:prstGeom>
          <a:noFill/>
          <a:ln>
            <a:noFill/>
          </a:ln>
        </p:spPr>
        <p:txBody>
          <a:bodyPr spcFirstLastPara="1" wrap="square" lIns="68587" tIns="68587" rIns="68587" bIns="68587" anchor="ctr" anchorCtr="0">
            <a:noAutofit/>
          </a:bodyPr>
          <a:lstStyle/>
          <a:p>
            <a:pPr algn="ctr"/>
            <a:r>
              <a:rPr lang="en" sz="1200">
                <a:latin typeface="Proxima Nova Semibold"/>
                <a:ea typeface="Proxima Nova Semibold"/>
                <a:cs typeface="Proxima Nova Semibold"/>
                <a:sym typeface="Proxima Nova Semibold"/>
              </a:rPr>
              <a:t>Planning</a:t>
            </a:r>
            <a:endParaRPr sz="1200">
              <a:latin typeface="Proxima Nova Semibold"/>
              <a:ea typeface="Proxima Nova Semibold"/>
              <a:cs typeface="Proxima Nova Semibold"/>
              <a:sym typeface="Proxima Nova Semibold"/>
            </a:endParaRPr>
          </a:p>
        </p:txBody>
      </p:sp>
      <p:sp>
        <p:nvSpPr>
          <p:cNvPr id="350" name="Google Shape;350;p61"/>
          <p:cNvSpPr txBox="1"/>
          <p:nvPr/>
        </p:nvSpPr>
        <p:spPr>
          <a:xfrm>
            <a:off x="5380514" y="4672336"/>
            <a:ext cx="1422821" cy="221458"/>
          </a:xfrm>
          <a:prstGeom prst="rect">
            <a:avLst/>
          </a:prstGeom>
          <a:noFill/>
          <a:ln>
            <a:noFill/>
          </a:ln>
        </p:spPr>
        <p:txBody>
          <a:bodyPr spcFirstLastPara="1" wrap="square" lIns="68587" tIns="68587" rIns="68587" bIns="68587" anchor="ctr" anchorCtr="0">
            <a:noAutofit/>
          </a:bodyPr>
          <a:lstStyle/>
          <a:p>
            <a:pPr algn="ctr"/>
            <a:r>
              <a:rPr lang="en" sz="1200">
                <a:latin typeface="Proxima Nova Semibold"/>
                <a:ea typeface="Proxima Nova Semibold"/>
                <a:cs typeface="Proxima Nova Semibold"/>
                <a:sym typeface="Proxima Nova Semibold"/>
              </a:rPr>
              <a:t>Content Review</a:t>
            </a:r>
            <a:endParaRPr sz="1200">
              <a:latin typeface="Proxima Nova Semibold"/>
              <a:ea typeface="Proxima Nova Semibold"/>
              <a:cs typeface="Proxima Nova Semibold"/>
              <a:sym typeface="Proxima Nova Semibold"/>
            </a:endParaRPr>
          </a:p>
        </p:txBody>
      </p:sp>
      <p:sp>
        <p:nvSpPr>
          <p:cNvPr id="351" name="Google Shape;351;p61"/>
          <p:cNvSpPr txBox="1">
            <a:spLocks noGrp="1"/>
          </p:cNvSpPr>
          <p:nvPr>
            <p:ph type="body" idx="1"/>
          </p:nvPr>
        </p:nvSpPr>
        <p:spPr>
          <a:xfrm>
            <a:off x="1061302" y="1963231"/>
            <a:ext cx="6913125" cy="872777"/>
          </a:xfrm>
          <a:prstGeom prst="rect">
            <a:avLst/>
          </a:prstGeom>
          <a:noFill/>
          <a:ln>
            <a:noFill/>
          </a:ln>
        </p:spPr>
        <p:txBody>
          <a:bodyPr spcFirstLastPara="1" vert="horz" wrap="square" lIns="34284" tIns="34284" rIns="34284" bIns="34284" rtlCol="0" anchor="t" anchorCtr="0">
            <a:noAutofit/>
          </a:bodyPr>
          <a:lstStyle/>
          <a:p>
            <a:pPr marL="0" indent="0" algn="ctr">
              <a:buClr>
                <a:srgbClr val="008DAD"/>
              </a:buClr>
              <a:buNone/>
            </a:pPr>
            <a:r>
              <a:rPr lang="en" sz="3001" dirty="0">
                <a:solidFill>
                  <a:schemeClr val="dk1"/>
                </a:solidFill>
                <a:latin typeface="Proxima Nova Extrabold"/>
                <a:ea typeface="Proxima Nova Extrabold"/>
                <a:cs typeface="Proxima Nova Extrabold"/>
                <a:sym typeface="Proxima Nova Extrabold"/>
              </a:rPr>
              <a:t>Content Strategy involvement will be integrated throughout our process.</a:t>
            </a:r>
            <a:endParaRPr sz="3001" dirty="0">
              <a:solidFill>
                <a:schemeClr val="dk1"/>
              </a:solidFill>
              <a:latin typeface="Proxima Nova Extrabold"/>
              <a:ea typeface="Proxima Nova Extrabold"/>
              <a:cs typeface="Proxima Nova Extrabold"/>
              <a:sym typeface="Proxima Nova Extrabold"/>
            </a:endParaRPr>
          </a:p>
        </p:txBody>
      </p:sp>
      <p:sp>
        <p:nvSpPr>
          <p:cNvPr id="352" name="Google Shape;352;p61"/>
          <p:cNvSpPr txBox="1"/>
          <p:nvPr/>
        </p:nvSpPr>
        <p:spPr>
          <a:xfrm>
            <a:off x="3392608" y="1788042"/>
            <a:ext cx="2627757" cy="175189"/>
          </a:xfrm>
          <a:prstGeom prst="rect">
            <a:avLst/>
          </a:prstGeom>
          <a:noFill/>
          <a:ln>
            <a:noFill/>
          </a:ln>
        </p:spPr>
        <p:txBody>
          <a:bodyPr spcFirstLastPara="1" wrap="square" lIns="68587" tIns="68587" rIns="68587" bIns="68587" anchor="ctr" anchorCtr="0">
            <a:noAutofit/>
          </a:bodyPr>
          <a:lstStyle/>
          <a:p>
            <a:pPr algn="ctr">
              <a:spcBef>
                <a:spcPts val="1200"/>
              </a:spcBef>
            </a:pPr>
            <a:r>
              <a:rPr lang="en" sz="900" b="1" dirty="0">
                <a:solidFill>
                  <a:srgbClr val="23B4DF"/>
                </a:solidFill>
                <a:latin typeface="Proxima Nova"/>
                <a:ea typeface="Proxima Nova"/>
                <a:cs typeface="Proxima Nova"/>
                <a:sym typeface="Proxima Nova"/>
              </a:rPr>
              <a:t>BRANDING + DESIGN + CONTENT PROCESS</a:t>
            </a:r>
            <a:endParaRPr sz="1350" dirty="0">
              <a:solidFill>
                <a:srgbClr val="23B4DF"/>
              </a:solidFill>
            </a:endParaRPr>
          </a:p>
        </p:txBody>
      </p:sp>
      <p:cxnSp>
        <p:nvCxnSpPr>
          <p:cNvPr id="353" name="Google Shape;353;p61"/>
          <p:cNvCxnSpPr/>
          <p:nvPr/>
        </p:nvCxnSpPr>
        <p:spPr>
          <a:xfrm>
            <a:off x="3152584" y="3417091"/>
            <a:ext cx="2730636" cy="0"/>
          </a:xfrm>
          <a:prstGeom prst="straightConnector1">
            <a:avLst/>
          </a:prstGeom>
          <a:noFill/>
          <a:ln w="28575" cap="rnd" cmpd="sng">
            <a:solidFill>
              <a:srgbClr val="CCCCCC"/>
            </a:solidFill>
            <a:prstDash val="solid"/>
            <a:bevel/>
            <a:headEnd type="none" w="sm" len="sm"/>
            <a:tailEnd type="none" w="sm" len="sm"/>
          </a:ln>
        </p:spPr>
      </p:cxnSp>
      <p:sp>
        <p:nvSpPr>
          <p:cNvPr id="354" name="Google Shape;354;p61"/>
          <p:cNvSpPr txBox="1"/>
          <p:nvPr/>
        </p:nvSpPr>
        <p:spPr>
          <a:xfrm>
            <a:off x="3906118" y="4672336"/>
            <a:ext cx="1113365" cy="221458"/>
          </a:xfrm>
          <a:prstGeom prst="rect">
            <a:avLst/>
          </a:prstGeom>
          <a:noFill/>
          <a:ln>
            <a:noFill/>
          </a:ln>
        </p:spPr>
        <p:txBody>
          <a:bodyPr spcFirstLastPara="1" wrap="square" lIns="68587" tIns="68587" rIns="68587" bIns="68587" anchor="ctr" anchorCtr="0">
            <a:noAutofit/>
          </a:bodyPr>
          <a:lstStyle/>
          <a:p>
            <a:pPr algn="ctr"/>
            <a:r>
              <a:rPr lang="en" sz="1200">
                <a:latin typeface="Proxima Nova Semibold"/>
                <a:ea typeface="Proxima Nova Semibold"/>
                <a:cs typeface="Proxima Nova Semibold"/>
                <a:sym typeface="Proxima Nova Semibold"/>
              </a:rPr>
              <a:t>Design</a:t>
            </a:r>
            <a:endParaRPr sz="1200">
              <a:latin typeface="Proxima Nova Semibold"/>
              <a:ea typeface="Proxima Nova Semibold"/>
              <a:cs typeface="Proxima Nova Semibold"/>
              <a:sym typeface="Proxima Nova Semibold"/>
            </a:endParaRPr>
          </a:p>
        </p:txBody>
      </p:sp>
      <p:sp>
        <p:nvSpPr>
          <p:cNvPr id="355" name="Google Shape;355;p61"/>
          <p:cNvSpPr txBox="1"/>
          <p:nvPr/>
        </p:nvSpPr>
        <p:spPr>
          <a:xfrm>
            <a:off x="7164366" y="4672336"/>
            <a:ext cx="1422821" cy="221458"/>
          </a:xfrm>
          <a:prstGeom prst="rect">
            <a:avLst/>
          </a:prstGeom>
          <a:noFill/>
          <a:ln>
            <a:noFill/>
          </a:ln>
        </p:spPr>
        <p:txBody>
          <a:bodyPr spcFirstLastPara="1" wrap="square" lIns="68587" tIns="68587" rIns="68587" bIns="68587" anchor="ctr" anchorCtr="0">
            <a:noAutofit/>
          </a:bodyPr>
          <a:lstStyle/>
          <a:p>
            <a:pPr algn="ctr"/>
            <a:r>
              <a:rPr lang="en" sz="1200">
                <a:latin typeface="Proxima Nova Semibold"/>
                <a:ea typeface="Proxima Nova Semibold"/>
                <a:cs typeface="Proxima Nova Semibold"/>
                <a:sym typeface="Proxima Nova Semibold"/>
              </a:rPr>
              <a:t>Site Integration</a:t>
            </a:r>
            <a:endParaRPr sz="1200">
              <a:latin typeface="Proxima Nova Semibold"/>
              <a:ea typeface="Proxima Nova Semibold"/>
              <a:cs typeface="Proxima Nova Semibold"/>
              <a:sym typeface="Proxima Nova Semibold"/>
            </a:endParaRPr>
          </a:p>
        </p:txBody>
      </p:sp>
      <p:pic>
        <p:nvPicPr>
          <p:cNvPr id="356" name="Google Shape;356;p61"/>
          <p:cNvPicPr preferRelativeResize="0"/>
          <p:nvPr/>
        </p:nvPicPr>
        <p:blipFill>
          <a:blip r:embed="rId3">
            <a:alphaModFix/>
          </a:blip>
          <a:stretch>
            <a:fillRect/>
          </a:stretch>
        </p:blipFill>
        <p:spPr>
          <a:xfrm>
            <a:off x="944394" y="3887417"/>
            <a:ext cx="600963" cy="600963"/>
          </a:xfrm>
          <a:prstGeom prst="rect">
            <a:avLst/>
          </a:prstGeom>
          <a:noFill/>
          <a:ln>
            <a:noFill/>
          </a:ln>
        </p:spPr>
      </p:pic>
      <p:pic>
        <p:nvPicPr>
          <p:cNvPr id="357" name="Google Shape;357;p61"/>
          <p:cNvPicPr preferRelativeResize="0"/>
          <p:nvPr/>
        </p:nvPicPr>
        <p:blipFill>
          <a:blip r:embed="rId4">
            <a:alphaModFix/>
          </a:blip>
          <a:stretch>
            <a:fillRect/>
          </a:stretch>
        </p:blipFill>
        <p:spPr>
          <a:xfrm>
            <a:off x="2428299" y="3857999"/>
            <a:ext cx="659816" cy="659816"/>
          </a:xfrm>
          <a:prstGeom prst="rect">
            <a:avLst/>
          </a:prstGeom>
          <a:noFill/>
          <a:ln>
            <a:noFill/>
          </a:ln>
        </p:spPr>
      </p:pic>
      <p:pic>
        <p:nvPicPr>
          <p:cNvPr id="358" name="Google Shape;358;p61"/>
          <p:cNvPicPr preferRelativeResize="0"/>
          <p:nvPr/>
        </p:nvPicPr>
        <p:blipFill>
          <a:blip r:embed="rId5">
            <a:alphaModFix/>
          </a:blip>
          <a:stretch>
            <a:fillRect/>
          </a:stretch>
        </p:blipFill>
        <p:spPr>
          <a:xfrm>
            <a:off x="3982122" y="3742085"/>
            <a:ext cx="959819" cy="959837"/>
          </a:xfrm>
          <a:prstGeom prst="rect">
            <a:avLst/>
          </a:prstGeom>
          <a:noFill/>
          <a:ln>
            <a:noFill/>
          </a:ln>
        </p:spPr>
      </p:pic>
      <p:pic>
        <p:nvPicPr>
          <p:cNvPr id="359" name="Google Shape;359;p61"/>
          <p:cNvPicPr preferRelativeResize="0"/>
          <p:nvPr/>
        </p:nvPicPr>
        <p:blipFill>
          <a:blip r:embed="rId6">
            <a:alphaModFix/>
          </a:blip>
          <a:stretch>
            <a:fillRect/>
          </a:stretch>
        </p:blipFill>
        <p:spPr>
          <a:xfrm>
            <a:off x="5791444" y="3921522"/>
            <a:ext cx="600963" cy="600963"/>
          </a:xfrm>
          <a:prstGeom prst="rect">
            <a:avLst/>
          </a:prstGeom>
          <a:noFill/>
          <a:ln>
            <a:noFill/>
          </a:ln>
        </p:spPr>
      </p:pic>
      <p:pic>
        <p:nvPicPr>
          <p:cNvPr id="360" name="Google Shape;360;p61"/>
          <p:cNvPicPr preferRelativeResize="0"/>
          <p:nvPr/>
        </p:nvPicPr>
        <p:blipFill>
          <a:blip r:embed="rId7">
            <a:alphaModFix/>
          </a:blip>
          <a:stretch>
            <a:fillRect/>
          </a:stretch>
        </p:blipFill>
        <p:spPr>
          <a:xfrm>
            <a:off x="7531728" y="3877955"/>
            <a:ext cx="688098" cy="688098"/>
          </a:xfrm>
          <a:prstGeom prst="rect">
            <a:avLst/>
          </a:prstGeom>
          <a:noFill/>
          <a:ln>
            <a:noFill/>
          </a:ln>
        </p:spPr>
      </p:pic>
      <p:sp>
        <p:nvSpPr>
          <p:cNvPr id="361" name="Google Shape;361;p61"/>
          <p:cNvSpPr/>
          <p:nvPr/>
        </p:nvSpPr>
        <p:spPr>
          <a:xfrm>
            <a:off x="1881059" y="4187485"/>
            <a:ext cx="211555" cy="191075"/>
          </a:xfrm>
          <a:prstGeom prst="rightArrow">
            <a:avLst>
              <a:gd name="adj1" fmla="val 50000"/>
              <a:gd name="adj2" fmla="val 50000"/>
            </a:avLst>
          </a:prstGeom>
          <a:solidFill>
            <a:srgbClr val="000000"/>
          </a:solidFill>
          <a:ln>
            <a:noFill/>
          </a:ln>
        </p:spPr>
        <p:txBody>
          <a:bodyPr spcFirstLastPara="1" wrap="square" lIns="68587" tIns="68587" rIns="68587" bIns="68587" anchor="t" anchorCtr="0">
            <a:noAutofit/>
          </a:bodyPr>
          <a:lstStyle/>
          <a:p>
            <a:endParaRPr sz="1350"/>
          </a:p>
        </p:txBody>
      </p:sp>
      <p:sp>
        <p:nvSpPr>
          <p:cNvPr id="362" name="Google Shape;362;p61"/>
          <p:cNvSpPr/>
          <p:nvPr/>
        </p:nvSpPr>
        <p:spPr>
          <a:xfrm>
            <a:off x="3505467" y="4187485"/>
            <a:ext cx="211555" cy="191075"/>
          </a:xfrm>
          <a:prstGeom prst="rightArrow">
            <a:avLst>
              <a:gd name="adj1" fmla="val 50000"/>
              <a:gd name="adj2" fmla="val 50000"/>
            </a:avLst>
          </a:prstGeom>
          <a:solidFill>
            <a:srgbClr val="000000"/>
          </a:solidFill>
          <a:ln>
            <a:noFill/>
          </a:ln>
        </p:spPr>
        <p:txBody>
          <a:bodyPr spcFirstLastPara="1" wrap="square" lIns="68587" tIns="68587" rIns="68587" bIns="68587" anchor="t" anchorCtr="0">
            <a:noAutofit/>
          </a:bodyPr>
          <a:lstStyle/>
          <a:p>
            <a:endParaRPr sz="1350"/>
          </a:p>
        </p:txBody>
      </p:sp>
      <p:sp>
        <p:nvSpPr>
          <p:cNvPr id="363" name="Google Shape;363;p61"/>
          <p:cNvSpPr/>
          <p:nvPr/>
        </p:nvSpPr>
        <p:spPr>
          <a:xfrm>
            <a:off x="5187057" y="4187485"/>
            <a:ext cx="211555" cy="191075"/>
          </a:xfrm>
          <a:prstGeom prst="rightArrow">
            <a:avLst>
              <a:gd name="adj1" fmla="val 50000"/>
              <a:gd name="adj2" fmla="val 50000"/>
            </a:avLst>
          </a:prstGeom>
          <a:solidFill>
            <a:srgbClr val="000000"/>
          </a:solidFill>
          <a:ln>
            <a:noFill/>
          </a:ln>
        </p:spPr>
        <p:txBody>
          <a:bodyPr spcFirstLastPara="1" wrap="square" lIns="68587" tIns="68587" rIns="68587" bIns="68587" anchor="t" anchorCtr="0">
            <a:noAutofit/>
          </a:bodyPr>
          <a:lstStyle/>
          <a:p>
            <a:endParaRPr sz="1350"/>
          </a:p>
        </p:txBody>
      </p:sp>
      <p:sp>
        <p:nvSpPr>
          <p:cNvPr id="364" name="Google Shape;364;p61"/>
          <p:cNvSpPr/>
          <p:nvPr/>
        </p:nvSpPr>
        <p:spPr>
          <a:xfrm>
            <a:off x="6827716" y="4187485"/>
            <a:ext cx="211555" cy="191075"/>
          </a:xfrm>
          <a:prstGeom prst="rightArrow">
            <a:avLst>
              <a:gd name="adj1" fmla="val 50000"/>
              <a:gd name="adj2" fmla="val 50000"/>
            </a:avLst>
          </a:prstGeom>
          <a:solidFill>
            <a:srgbClr val="000000"/>
          </a:solidFill>
          <a:ln>
            <a:noFill/>
          </a:ln>
        </p:spPr>
        <p:txBody>
          <a:bodyPr spcFirstLastPara="1" wrap="square" lIns="68587" tIns="68587" rIns="68587" bIns="68587" anchor="t" anchorCtr="0">
            <a:noAutofit/>
          </a:bodyPr>
          <a:lstStyle/>
          <a:p>
            <a:endParaRPr sz="1350"/>
          </a:p>
        </p:txBody>
      </p:sp>
    </p:spTree>
    <p:extLst>
      <p:ext uri="{BB962C8B-B14F-4D97-AF65-F5344CB8AC3E}">
        <p14:creationId xmlns:p14="http://schemas.microsoft.com/office/powerpoint/2010/main" val="273760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9"/>
        <p:cNvGrpSpPr/>
        <p:nvPr/>
      </p:nvGrpSpPr>
      <p:grpSpPr>
        <a:xfrm>
          <a:off x="0" y="0"/>
          <a:ext cx="0" cy="0"/>
          <a:chOff x="0" y="0"/>
          <a:chExt cx="0" cy="0"/>
        </a:xfrm>
      </p:grpSpPr>
      <p:sp>
        <p:nvSpPr>
          <p:cNvPr id="370" name="Google Shape;370;p62"/>
          <p:cNvSpPr txBox="1">
            <a:spLocks noGrp="1"/>
          </p:cNvSpPr>
          <p:nvPr>
            <p:ph type="body" idx="1"/>
          </p:nvPr>
        </p:nvSpPr>
        <p:spPr>
          <a:xfrm>
            <a:off x="730334" y="1527353"/>
            <a:ext cx="7803682" cy="872777"/>
          </a:xfrm>
          <a:prstGeom prst="rect">
            <a:avLst/>
          </a:prstGeom>
          <a:noFill/>
          <a:ln>
            <a:noFill/>
          </a:ln>
        </p:spPr>
        <p:txBody>
          <a:bodyPr spcFirstLastPara="1" vert="horz" wrap="square" lIns="34284" tIns="34284" rIns="34284" bIns="34284" rtlCol="0" anchor="t" anchorCtr="0">
            <a:noAutofit/>
          </a:bodyPr>
          <a:lstStyle/>
          <a:p>
            <a:pPr marL="0" indent="0" algn="ctr">
              <a:buClr>
                <a:srgbClr val="008DAD"/>
              </a:buClr>
              <a:buNone/>
            </a:pPr>
            <a:r>
              <a:rPr lang="en" sz="3001">
                <a:solidFill>
                  <a:schemeClr val="dk1"/>
                </a:solidFill>
                <a:latin typeface="Proxima Nova Extrabold"/>
                <a:ea typeface="Proxima Nova Extrabold"/>
                <a:cs typeface="Proxima Nova Extrabold"/>
                <a:sym typeface="Proxima Nova Extrabold"/>
              </a:rPr>
              <a:t>Suzanne Baran</a:t>
            </a:r>
            <a:endParaRPr>
              <a:latin typeface="Proxima Nova Extrabold"/>
              <a:ea typeface="Proxima Nova Extrabold"/>
              <a:cs typeface="Proxima Nova Extrabold"/>
              <a:sym typeface="Proxima Nova Extrabold"/>
            </a:endParaRPr>
          </a:p>
        </p:txBody>
      </p:sp>
      <p:sp>
        <p:nvSpPr>
          <p:cNvPr id="371" name="Google Shape;371;p62"/>
          <p:cNvSpPr txBox="1"/>
          <p:nvPr/>
        </p:nvSpPr>
        <p:spPr>
          <a:xfrm>
            <a:off x="576526" y="2571527"/>
            <a:ext cx="7803682" cy="1371957"/>
          </a:xfrm>
          <a:prstGeom prst="rect">
            <a:avLst/>
          </a:prstGeom>
          <a:noFill/>
          <a:ln>
            <a:noFill/>
          </a:ln>
        </p:spPr>
        <p:txBody>
          <a:bodyPr spcFirstLastPara="1" wrap="square" lIns="34284" tIns="34284" rIns="34284" bIns="34284" anchor="t" anchorCtr="0">
            <a:noAutofit/>
          </a:bodyPr>
          <a:lstStyle/>
          <a:p>
            <a:pPr algn="ctr">
              <a:buClr>
                <a:srgbClr val="008DAD"/>
              </a:buClr>
            </a:pPr>
            <a:r>
              <a:rPr lang="en">
                <a:solidFill>
                  <a:srgbClr val="23B4DF"/>
                </a:solidFill>
                <a:latin typeface="Proxima Nova"/>
                <a:ea typeface="Proxima Nova"/>
                <a:cs typeface="Proxima Nova"/>
                <a:sym typeface="Proxima Nova"/>
              </a:rPr>
              <a:t>Content Strategy &amp; Content Marketing Services based in Los Angeles, CA</a:t>
            </a:r>
            <a:endParaRPr/>
          </a:p>
          <a:p>
            <a:pPr algn="ctr">
              <a:spcBef>
                <a:spcPts val="1800"/>
              </a:spcBef>
              <a:buClr>
                <a:srgbClr val="F7F7F7"/>
              </a:buClr>
            </a:pPr>
            <a:r>
              <a:rPr lang="en">
                <a:solidFill>
                  <a:schemeClr val="dk1"/>
                </a:solidFill>
                <a:latin typeface="Proxima Nova"/>
                <a:ea typeface="Proxima Nova"/>
                <a:cs typeface="Proxima Nova"/>
                <a:sym typeface="Proxima Nova"/>
              </a:rPr>
              <a:t>19 years in digital marketing working with the world’s most celebrated brands: Intel, MGM Grand, Toyota, AT&amp;T, Yahoo!, Fiji Water, Sony, Skype.</a:t>
            </a:r>
            <a:endParaRPr>
              <a:latin typeface="Proxima Nova"/>
              <a:ea typeface="Proxima Nova"/>
              <a:cs typeface="Proxima Nova"/>
              <a:sym typeface="Proxima Nova"/>
            </a:endParaRPr>
          </a:p>
        </p:txBody>
      </p:sp>
      <p:cxnSp>
        <p:nvCxnSpPr>
          <p:cNvPr id="372" name="Google Shape;372;p62"/>
          <p:cNvCxnSpPr/>
          <p:nvPr/>
        </p:nvCxnSpPr>
        <p:spPr>
          <a:xfrm>
            <a:off x="3315105" y="2388123"/>
            <a:ext cx="2730636" cy="0"/>
          </a:xfrm>
          <a:prstGeom prst="straightConnector1">
            <a:avLst/>
          </a:prstGeom>
          <a:noFill/>
          <a:ln w="28575" cap="rnd" cmpd="sng">
            <a:solidFill>
              <a:srgbClr val="CCCCCC"/>
            </a:solidFill>
            <a:prstDash val="solid"/>
            <a:bevel/>
            <a:headEnd type="none" w="sm" len="sm"/>
            <a:tailEnd type="none" w="sm" len="sm"/>
          </a:ln>
        </p:spPr>
      </p:cxnSp>
      <p:sp>
        <p:nvSpPr>
          <p:cNvPr id="373" name="Google Shape;373;p62"/>
          <p:cNvSpPr txBox="1"/>
          <p:nvPr/>
        </p:nvSpPr>
        <p:spPr>
          <a:xfrm>
            <a:off x="3527938" y="1267821"/>
            <a:ext cx="2250586" cy="191075"/>
          </a:xfrm>
          <a:prstGeom prst="rect">
            <a:avLst/>
          </a:prstGeom>
          <a:noFill/>
          <a:ln>
            <a:noFill/>
          </a:ln>
        </p:spPr>
        <p:txBody>
          <a:bodyPr spcFirstLastPara="1" wrap="square" lIns="68587" tIns="68587" rIns="68587" bIns="68587" anchor="ctr" anchorCtr="0">
            <a:noAutofit/>
          </a:bodyPr>
          <a:lstStyle/>
          <a:p>
            <a:pPr algn="ctr">
              <a:spcBef>
                <a:spcPts val="1200"/>
              </a:spcBef>
            </a:pPr>
            <a:r>
              <a:rPr lang="en" sz="900" b="1" dirty="0">
                <a:solidFill>
                  <a:srgbClr val="23B4DF"/>
                </a:solidFill>
                <a:latin typeface="Proxima Nova"/>
                <a:ea typeface="Proxima Nova"/>
                <a:cs typeface="Proxima Nova"/>
                <a:sym typeface="Proxima Nova"/>
              </a:rPr>
              <a:t>CONTENT STRATEGY</a:t>
            </a:r>
            <a:endParaRPr sz="1350" dirty="0">
              <a:solidFill>
                <a:srgbClr val="23B4DF"/>
              </a:solidFill>
            </a:endParaRPr>
          </a:p>
        </p:txBody>
      </p:sp>
      <p:grpSp>
        <p:nvGrpSpPr>
          <p:cNvPr id="374" name="Google Shape;374;p62"/>
          <p:cNvGrpSpPr/>
          <p:nvPr/>
        </p:nvGrpSpPr>
        <p:grpSpPr>
          <a:xfrm>
            <a:off x="976305" y="3968567"/>
            <a:ext cx="7191490" cy="1664645"/>
            <a:chOff x="2192284" y="4664063"/>
            <a:chExt cx="8507416" cy="1904351"/>
          </a:xfrm>
        </p:grpSpPr>
        <p:pic>
          <p:nvPicPr>
            <p:cNvPr id="375" name="Google Shape;375;p62"/>
            <p:cNvPicPr preferRelativeResize="0"/>
            <p:nvPr/>
          </p:nvPicPr>
          <p:blipFill>
            <a:blip r:embed="rId3">
              <a:alphaModFix/>
            </a:blip>
            <a:stretch>
              <a:fillRect/>
            </a:stretch>
          </p:blipFill>
          <p:spPr>
            <a:xfrm>
              <a:off x="2192284" y="4664063"/>
              <a:ext cx="1555716" cy="871200"/>
            </a:xfrm>
            <a:prstGeom prst="rect">
              <a:avLst/>
            </a:prstGeom>
            <a:noFill/>
            <a:ln>
              <a:noFill/>
            </a:ln>
          </p:spPr>
        </p:pic>
        <p:pic>
          <p:nvPicPr>
            <p:cNvPr id="376" name="Google Shape;376;p62"/>
            <p:cNvPicPr preferRelativeResize="0"/>
            <p:nvPr/>
          </p:nvPicPr>
          <p:blipFill>
            <a:blip r:embed="rId4">
              <a:alphaModFix/>
            </a:blip>
            <a:stretch>
              <a:fillRect/>
            </a:stretch>
          </p:blipFill>
          <p:spPr>
            <a:xfrm>
              <a:off x="4724725" y="5882950"/>
              <a:ext cx="972199" cy="567122"/>
            </a:xfrm>
            <a:prstGeom prst="rect">
              <a:avLst/>
            </a:prstGeom>
            <a:noFill/>
            <a:ln>
              <a:noFill/>
            </a:ln>
          </p:spPr>
        </p:pic>
        <p:pic>
          <p:nvPicPr>
            <p:cNvPr id="377" name="Google Shape;377;p62"/>
            <p:cNvPicPr preferRelativeResize="0"/>
            <p:nvPr/>
          </p:nvPicPr>
          <p:blipFill>
            <a:blip r:embed="rId5">
              <a:alphaModFix/>
            </a:blip>
            <a:stretch>
              <a:fillRect/>
            </a:stretch>
          </p:blipFill>
          <p:spPr>
            <a:xfrm>
              <a:off x="6891025" y="4822978"/>
              <a:ext cx="972200" cy="645048"/>
            </a:xfrm>
            <a:prstGeom prst="rect">
              <a:avLst/>
            </a:prstGeom>
            <a:noFill/>
            <a:ln>
              <a:noFill/>
            </a:ln>
          </p:spPr>
        </p:pic>
        <p:pic>
          <p:nvPicPr>
            <p:cNvPr id="378" name="Google Shape;378;p62"/>
            <p:cNvPicPr preferRelativeResize="0"/>
            <p:nvPr/>
          </p:nvPicPr>
          <p:blipFill>
            <a:blip r:embed="rId6">
              <a:alphaModFix/>
            </a:blip>
            <a:stretch>
              <a:fillRect/>
            </a:stretch>
          </p:blipFill>
          <p:spPr>
            <a:xfrm>
              <a:off x="8978125" y="4992675"/>
              <a:ext cx="1721575" cy="409900"/>
            </a:xfrm>
            <a:prstGeom prst="rect">
              <a:avLst/>
            </a:prstGeom>
            <a:noFill/>
            <a:ln>
              <a:noFill/>
            </a:ln>
          </p:spPr>
        </p:pic>
        <p:pic>
          <p:nvPicPr>
            <p:cNvPr id="379" name="Google Shape;379;p62"/>
            <p:cNvPicPr preferRelativeResize="0"/>
            <p:nvPr/>
          </p:nvPicPr>
          <p:blipFill>
            <a:blip r:embed="rId7">
              <a:alphaModFix/>
            </a:blip>
            <a:stretch>
              <a:fillRect/>
            </a:stretch>
          </p:blipFill>
          <p:spPr>
            <a:xfrm>
              <a:off x="6894850" y="5764613"/>
              <a:ext cx="964548" cy="803800"/>
            </a:xfrm>
            <a:prstGeom prst="rect">
              <a:avLst/>
            </a:prstGeom>
            <a:noFill/>
            <a:ln>
              <a:noFill/>
            </a:ln>
          </p:spPr>
        </p:pic>
        <p:pic>
          <p:nvPicPr>
            <p:cNvPr id="380" name="Google Shape;380;p62"/>
            <p:cNvPicPr preferRelativeResize="0"/>
            <p:nvPr/>
          </p:nvPicPr>
          <p:blipFill>
            <a:blip r:embed="rId8">
              <a:alphaModFix/>
            </a:blip>
            <a:stretch>
              <a:fillRect/>
            </a:stretch>
          </p:blipFill>
          <p:spPr>
            <a:xfrm>
              <a:off x="9057325" y="6039175"/>
              <a:ext cx="1415000" cy="254700"/>
            </a:xfrm>
            <a:prstGeom prst="rect">
              <a:avLst/>
            </a:prstGeom>
            <a:noFill/>
            <a:ln>
              <a:noFill/>
            </a:ln>
          </p:spPr>
        </p:pic>
        <p:pic>
          <p:nvPicPr>
            <p:cNvPr id="381" name="Google Shape;381;p62"/>
            <p:cNvPicPr preferRelativeResize="0"/>
            <p:nvPr/>
          </p:nvPicPr>
          <p:blipFill>
            <a:blip r:embed="rId9">
              <a:alphaModFix/>
            </a:blip>
            <a:stretch>
              <a:fillRect/>
            </a:stretch>
          </p:blipFill>
          <p:spPr>
            <a:xfrm>
              <a:off x="4552078" y="4849637"/>
              <a:ext cx="1189575" cy="537813"/>
            </a:xfrm>
            <a:prstGeom prst="rect">
              <a:avLst/>
            </a:prstGeom>
            <a:noFill/>
            <a:ln>
              <a:noFill/>
            </a:ln>
          </p:spPr>
        </p:pic>
        <p:pic>
          <p:nvPicPr>
            <p:cNvPr id="382" name="Google Shape;382;p62"/>
            <p:cNvPicPr preferRelativeResize="0"/>
            <p:nvPr/>
          </p:nvPicPr>
          <p:blipFill>
            <a:blip r:embed="rId10">
              <a:alphaModFix/>
            </a:blip>
            <a:stretch>
              <a:fillRect/>
            </a:stretch>
          </p:blipFill>
          <p:spPr>
            <a:xfrm>
              <a:off x="2546498" y="5794975"/>
              <a:ext cx="709728" cy="537826"/>
            </a:xfrm>
            <a:prstGeom prst="rect">
              <a:avLst/>
            </a:prstGeom>
            <a:noFill/>
            <a:ln>
              <a:noFill/>
            </a:ln>
          </p:spPr>
        </p:pic>
      </p:grpSp>
    </p:spTree>
    <p:extLst>
      <p:ext uri="{BB962C8B-B14F-4D97-AF65-F5344CB8AC3E}">
        <p14:creationId xmlns:p14="http://schemas.microsoft.com/office/powerpoint/2010/main" val="2823401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pPr algn="ctr"/>
            <a:r>
              <a:rPr lang="en-US" dirty="0"/>
              <a:t>I’m Suzanne Baran and I’m 42 years of age.</a:t>
            </a:r>
          </a:p>
          <a:p>
            <a:pPr algn="ctr"/>
            <a:r>
              <a:rPr lang="en-US" dirty="0"/>
              <a:t>I created my own freelancing agency.</a:t>
            </a:r>
          </a:p>
          <a:p>
            <a:pPr algn="ctr"/>
            <a:endParaRPr lang="en-US" dirty="0"/>
          </a:p>
          <a:p>
            <a:pPr algn="ctr"/>
            <a:r>
              <a:rPr lang="en-US" dirty="0"/>
              <a:t>My company:</a:t>
            </a:r>
          </a:p>
          <a:p>
            <a:pPr algn="ctr"/>
            <a:r>
              <a:rPr lang="en-US" dirty="0"/>
              <a:t>helps businesses optimize their digital marketing strategy and processes; provides content creation; brand &amp; content strategy, and copywriting services.</a:t>
            </a:r>
          </a:p>
          <a:p>
            <a:pPr algn="ctr"/>
            <a:r>
              <a:rPr lang="en-US" dirty="0"/>
              <a:t>My role at Content Empress is Founder &amp; CEO</a:t>
            </a:r>
          </a:p>
          <a:p>
            <a:pPr lvl="1" algn="ctr"/>
            <a:r>
              <a:rPr lang="en-US" dirty="0"/>
              <a:t>Every day I help brands become better marketers and publishers.</a:t>
            </a:r>
          </a:p>
        </p:txBody>
      </p:sp>
      <p:sp>
        <p:nvSpPr>
          <p:cNvPr id="7" name="Footer Placeholder 6"/>
          <p:cNvSpPr>
            <a:spLocks noGrp="1"/>
          </p:cNvSpPr>
          <p:nvPr>
            <p:ph type="ftr" sz="quarter" idx="11"/>
          </p:nvPr>
        </p:nvSpPr>
        <p:spPr/>
        <p:txBody>
          <a:bodyPr/>
          <a:lstStyle/>
          <a:p>
            <a:r>
              <a:rPr lang="en-US"/>
              <a:t>Youth Business : ALLIANCE</a:t>
            </a:r>
            <a:endParaRPr lang="en-US" dirty="0"/>
          </a:p>
        </p:txBody>
      </p:sp>
      <p:sp>
        <p:nvSpPr>
          <p:cNvPr id="8" name="Slide Number Placeholder 7"/>
          <p:cNvSpPr>
            <a:spLocks noGrp="1"/>
          </p:cNvSpPr>
          <p:nvPr>
            <p:ph type="sldNum" sz="quarter" idx="12"/>
          </p:nvPr>
        </p:nvSpPr>
        <p:spPr/>
        <p:txBody>
          <a:bodyPr/>
          <a:lstStyle/>
          <a:p>
            <a:fld id="{83563B19-5B2B-4AAC-A66D-8FF7C83E8865}" type="slidenum">
              <a:rPr lang="en-US" smtClean="0"/>
              <a:pPr/>
              <a:t>2</a:t>
            </a:fld>
            <a:endParaRPr lang="en-US" dirty="0"/>
          </a:p>
        </p:txBody>
      </p:sp>
    </p:spTree>
    <p:extLst>
      <p:ext uri="{BB962C8B-B14F-4D97-AF65-F5344CB8AC3E}">
        <p14:creationId xmlns:p14="http://schemas.microsoft.com/office/powerpoint/2010/main" val="3965783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3"/>
          <p:cNvSpPr/>
          <p:nvPr/>
        </p:nvSpPr>
        <p:spPr>
          <a:xfrm>
            <a:off x="400061" y="1776619"/>
            <a:ext cx="3265150" cy="992734"/>
          </a:xfrm>
          <a:prstGeom prst="rect">
            <a:avLst/>
          </a:prstGeom>
          <a:noFill/>
          <a:ln>
            <a:noFill/>
          </a:ln>
        </p:spPr>
        <p:txBody>
          <a:bodyPr spcFirstLastPara="1" wrap="square" lIns="68587" tIns="34284" rIns="68587" bIns="34284" anchor="t" anchorCtr="0">
            <a:noAutofit/>
          </a:bodyPr>
          <a:lstStyle/>
          <a:p>
            <a:r>
              <a:rPr lang="en" sz="2701" dirty="0">
                <a:latin typeface="Proxima Nova Extrabold"/>
                <a:ea typeface="Proxima Nova Extrabold"/>
                <a:cs typeface="Proxima Nova Extrabold"/>
                <a:sym typeface="Proxima Nova Extrabold"/>
              </a:rPr>
              <a:t>Brand Refresh: </a:t>
            </a:r>
          </a:p>
          <a:p>
            <a:r>
              <a:rPr lang="en" sz="2701" dirty="0">
                <a:latin typeface="Proxima Nova Extrabold"/>
                <a:ea typeface="Proxima Nova Extrabold"/>
                <a:cs typeface="Proxima Nova Extrabold"/>
                <a:sym typeface="Proxima Nova Extrabold"/>
              </a:rPr>
              <a:t>Roll Global</a:t>
            </a:r>
            <a:endParaRPr sz="2701" dirty="0">
              <a:latin typeface="Proxima Nova Extrabold"/>
              <a:ea typeface="Proxima Nova Extrabold"/>
              <a:cs typeface="Proxima Nova Extrabold"/>
              <a:sym typeface="Proxima Nova Extrabold"/>
            </a:endParaRPr>
          </a:p>
        </p:txBody>
      </p:sp>
      <p:sp>
        <p:nvSpPr>
          <p:cNvPr id="388" name="Google Shape;388;p63"/>
          <p:cNvSpPr txBox="1"/>
          <p:nvPr/>
        </p:nvSpPr>
        <p:spPr>
          <a:xfrm>
            <a:off x="481296" y="2769353"/>
            <a:ext cx="1820344" cy="3029964"/>
          </a:xfrm>
          <a:prstGeom prst="rect">
            <a:avLst/>
          </a:prstGeom>
          <a:noFill/>
          <a:ln>
            <a:noFill/>
          </a:ln>
        </p:spPr>
        <p:txBody>
          <a:bodyPr spcFirstLastPara="1" wrap="square" lIns="34284" tIns="34284" rIns="34284" bIns="34284" anchor="t" anchorCtr="0">
            <a:noAutofit/>
          </a:bodyPr>
          <a:lstStyle/>
          <a:p>
            <a:pPr>
              <a:buClr>
                <a:srgbClr val="F7F7F7"/>
              </a:buClr>
            </a:pPr>
            <a:r>
              <a:rPr lang="en" sz="1425" dirty="0">
                <a:solidFill>
                  <a:srgbClr val="23B4DF"/>
                </a:solidFill>
                <a:latin typeface="Proxima Nova"/>
                <a:ea typeface="Proxima Nova"/>
                <a:cs typeface="Proxima Nova"/>
                <a:sym typeface="Proxima Nova"/>
              </a:rPr>
              <a:t>Roll Global, the parent company for Fiji Water, POM Wonderful and a suite of CPG brands suffered from an identity crisis.</a:t>
            </a:r>
          </a:p>
          <a:p>
            <a:pPr>
              <a:buClr>
                <a:srgbClr val="F7F7F7"/>
              </a:buClr>
            </a:pPr>
            <a:endParaRPr lang="en" sz="1425" b="1" dirty="0">
              <a:solidFill>
                <a:srgbClr val="23B4DF"/>
              </a:solidFill>
              <a:latin typeface="Proxima Nova"/>
              <a:ea typeface="Proxima Nova"/>
              <a:cs typeface="Proxima Nova"/>
              <a:sym typeface="Proxima Nova"/>
            </a:endParaRPr>
          </a:p>
          <a:p>
            <a:pPr marL="161968" indent="-95275">
              <a:spcBef>
                <a:spcPts val="1200"/>
              </a:spcBef>
              <a:buClr>
                <a:srgbClr val="BFBFBF"/>
              </a:buClr>
              <a:buSzPts val="1500"/>
            </a:pPr>
            <a:endParaRPr sz="900" dirty="0">
              <a:solidFill>
                <a:schemeClr val="dk1"/>
              </a:solidFill>
              <a:latin typeface="Proxima Nova"/>
              <a:ea typeface="Proxima Nova"/>
              <a:cs typeface="Proxima Nova"/>
              <a:sym typeface="Proxima Nova"/>
            </a:endParaRPr>
          </a:p>
          <a:p>
            <a:pPr marL="161968" indent="-95275">
              <a:spcBef>
                <a:spcPts val="1200"/>
              </a:spcBef>
              <a:buClr>
                <a:srgbClr val="BFBFBF"/>
              </a:buClr>
              <a:buSzPts val="1500"/>
            </a:pPr>
            <a:endParaRPr sz="1425" dirty="0">
              <a:solidFill>
                <a:srgbClr val="23B4DF"/>
              </a:solidFill>
              <a:latin typeface="Proxima Nova"/>
              <a:ea typeface="Proxima Nova"/>
              <a:cs typeface="Proxima Nova"/>
              <a:sym typeface="Proxima Nova"/>
            </a:endParaRPr>
          </a:p>
        </p:txBody>
      </p:sp>
      <p:sp>
        <p:nvSpPr>
          <p:cNvPr id="389" name="Google Shape;389;p63"/>
          <p:cNvSpPr txBox="1"/>
          <p:nvPr/>
        </p:nvSpPr>
        <p:spPr>
          <a:xfrm>
            <a:off x="414352" y="1521122"/>
            <a:ext cx="2250586" cy="191075"/>
          </a:xfrm>
          <a:prstGeom prst="rect">
            <a:avLst/>
          </a:prstGeom>
          <a:noFill/>
          <a:ln>
            <a:noFill/>
          </a:ln>
        </p:spPr>
        <p:txBody>
          <a:bodyPr spcFirstLastPara="1" wrap="square" lIns="68587" tIns="68587" rIns="68587" bIns="68587" anchor="ctr" anchorCtr="0">
            <a:noAutofit/>
          </a:bodyPr>
          <a:lstStyle/>
          <a:p>
            <a:pPr>
              <a:spcBef>
                <a:spcPts val="1200"/>
              </a:spcBef>
            </a:pPr>
            <a:r>
              <a:rPr lang="en" sz="900" b="1" dirty="0">
                <a:solidFill>
                  <a:schemeClr val="dk1"/>
                </a:solidFill>
                <a:latin typeface="Proxima Nova"/>
                <a:ea typeface="Proxima Nova"/>
                <a:cs typeface="Proxima Nova"/>
                <a:sym typeface="Proxima Nova"/>
              </a:rPr>
              <a:t>SUZANNE’S DIGITAL BRANDING WORK</a:t>
            </a:r>
            <a:endParaRPr sz="1350" dirty="0"/>
          </a:p>
        </p:txBody>
      </p:sp>
      <p:pic>
        <p:nvPicPr>
          <p:cNvPr id="3" name="Picture 2">
            <a:extLst>
              <a:ext uri="{FF2B5EF4-FFF2-40B4-BE49-F238E27FC236}">
                <a16:creationId xmlns:a16="http://schemas.microsoft.com/office/drawing/2014/main" id="{4A716525-2A3B-D742-8347-48169F444BEF}"/>
              </a:ext>
            </a:extLst>
          </p:cNvPr>
          <p:cNvPicPr>
            <a:picLocks noChangeAspect="1"/>
          </p:cNvPicPr>
          <p:nvPr/>
        </p:nvPicPr>
        <p:blipFill>
          <a:blip r:embed="rId3"/>
          <a:stretch>
            <a:fillRect/>
          </a:stretch>
        </p:blipFill>
        <p:spPr>
          <a:xfrm>
            <a:off x="2574903" y="2608126"/>
            <a:ext cx="6081690" cy="2397820"/>
          </a:xfrm>
          <a:prstGeom prst="rect">
            <a:avLst/>
          </a:prstGeom>
        </p:spPr>
      </p:pic>
    </p:spTree>
    <p:extLst>
      <p:ext uri="{BB962C8B-B14F-4D97-AF65-F5344CB8AC3E}">
        <p14:creationId xmlns:p14="http://schemas.microsoft.com/office/powerpoint/2010/main" val="73186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3"/>
          <p:cNvSpPr/>
          <p:nvPr/>
        </p:nvSpPr>
        <p:spPr>
          <a:xfrm>
            <a:off x="400061" y="1776619"/>
            <a:ext cx="3265150" cy="992734"/>
          </a:xfrm>
          <a:prstGeom prst="rect">
            <a:avLst/>
          </a:prstGeom>
          <a:noFill/>
          <a:ln>
            <a:noFill/>
          </a:ln>
        </p:spPr>
        <p:txBody>
          <a:bodyPr spcFirstLastPara="1" wrap="square" lIns="68587" tIns="34284" rIns="68587" bIns="34284" anchor="t" anchorCtr="0">
            <a:noAutofit/>
          </a:bodyPr>
          <a:lstStyle/>
          <a:p>
            <a:r>
              <a:rPr lang="en" sz="2701">
                <a:latin typeface="Proxima Nova Extrabold"/>
                <a:ea typeface="Proxima Nova Extrabold"/>
                <a:cs typeface="Proxima Nova Extrabold"/>
                <a:sym typeface="Proxima Nova Extrabold"/>
              </a:rPr>
              <a:t>Wonderful.com</a:t>
            </a:r>
            <a:endParaRPr sz="2701">
              <a:latin typeface="Proxima Nova Extrabold"/>
              <a:ea typeface="Proxima Nova Extrabold"/>
              <a:cs typeface="Proxima Nova Extrabold"/>
              <a:sym typeface="Proxima Nova Extrabold"/>
            </a:endParaRPr>
          </a:p>
        </p:txBody>
      </p:sp>
      <p:sp>
        <p:nvSpPr>
          <p:cNvPr id="388" name="Google Shape;388;p63"/>
          <p:cNvSpPr txBox="1"/>
          <p:nvPr/>
        </p:nvSpPr>
        <p:spPr>
          <a:xfrm>
            <a:off x="485921" y="2407178"/>
            <a:ext cx="2611355" cy="3029964"/>
          </a:xfrm>
          <a:prstGeom prst="rect">
            <a:avLst/>
          </a:prstGeom>
          <a:noFill/>
          <a:ln>
            <a:noFill/>
          </a:ln>
        </p:spPr>
        <p:txBody>
          <a:bodyPr spcFirstLastPara="1" wrap="square" lIns="34284" tIns="34284" rIns="34284" bIns="34284" anchor="t" anchorCtr="0">
            <a:noAutofit/>
          </a:bodyPr>
          <a:lstStyle/>
          <a:p>
            <a:pPr>
              <a:buClr>
                <a:srgbClr val="F7F7F7"/>
              </a:buClr>
            </a:pPr>
            <a:r>
              <a:rPr lang="en" sz="1425" dirty="0">
                <a:solidFill>
                  <a:srgbClr val="23B4DF"/>
                </a:solidFill>
                <a:latin typeface="Proxima Nova"/>
                <a:ea typeface="Proxima Nova"/>
                <a:cs typeface="Proxima Nova"/>
                <a:sym typeface="Proxima Nova"/>
              </a:rPr>
              <a:t>The Wonderful Company’s diverse holdings make it the world’s largest grower of tree nuts, America’s largest citrus grower, and the world’s largest flower delivery service with the Teleflora network of florists.</a:t>
            </a:r>
            <a:endParaRPr sz="900" b="1" dirty="0">
              <a:solidFill>
                <a:schemeClr val="dk1"/>
              </a:solidFill>
              <a:latin typeface="Proxima Nova"/>
              <a:ea typeface="Proxima Nova"/>
              <a:cs typeface="Proxima Nova"/>
              <a:sym typeface="Proxima Nova"/>
            </a:endParaRPr>
          </a:p>
          <a:p>
            <a:pPr marL="342991" indent="-223897">
              <a:spcBef>
                <a:spcPts val="1200"/>
              </a:spcBef>
              <a:buClr>
                <a:schemeClr val="dk1"/>
              </a:buClr>
              <a:buSzPts val="1100"/>
              <a:buFont typeface="Proxima Nova"/>
              <a:buChar char="●"/>
            </a:pPr>
            <a:r>
              <a:rPr lang="en" sz="825" dirty="0">
                <a:solidFill>
                  <a:schemeClr val="dk1"/>
                </a:solidFill>
                <a:latin typeface="Proxima Nova"/>
                <a:ea typeface="Proxima Nova"/>
                <a:cs typeface="Proxima Nova"/>
                <a:sym typeface="Proxima Nova"/>
              </a:rPr>
              <a:t>Marketing Copy</a:t>
            </a:r>
            <a:endParaRPr sz="825" dirty="0">
              <a:solidFill>
                <a:schemeClr val="dk1"/>
              </a:solidFill>
              <a:latin typeface="Proxima Nova"/>
              <a:ea typeface="Proxima Nova"/>
              <a:cs typeface="Proxima Nova"/>
              <a:sym typeface="Proxima Nova"/>
            </a:endParaRP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Product Descriptions</a:t>
            </a:r>
            <a:endParaRPr sz="825" dirty="0">
              <a:solidFill>
                <a:schemeClr val="dk1"/>
              </a:solidFill>
              <a:latin typeface="Proxima Nova"/>
              <a:ea typeface="Proxima Nova"/>
              <a:cs typeface="Proxima Nova"/>
              <a:sym typeface="Proxima Nova"/>
            </a:endParaRP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SEO strategy</a:t>
            </a: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Omnichannel strategy (social, email platforms)</a:t>
            </a: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Content creation and management</a:t>
            </a: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Workflows and governance</a:t>
            </a:r>
            <a:endParaRPr sz="825" dirty="0">
              <a:solidFill>
                <a:schemeClr val="dk1"/>
              </a:solidFill>
              <a:latin typeface="Proxima Nova"/>
              <a:ea typeface="Proxima Nova"/>
              <a:cs typeface="Proxima Nova"/>
              <a:sym typeface="Proxima Nova"/>
            </a:endParaRP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Persuasive Landing Page design and strategy</a:t>
            </a: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Brand storytelling </a:t>
            </a: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Brand strategy: identity and positioning </a:t>
            </a: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Message maps</a:t>
            </a:r>
          </a:p>
          <a:p>
            <a:pPr marL="342991" indent="-223897">
              <a:buClr>
                <a:schemeClr val="dk1"/>
              </a:buClr>
              <a:buSzPts val="1100"/>
              <a:buFont typeface="Proxima Nova"/>
              <a:buChar char="●"/>
            </a:pPr>
            <a:r>
              <a:rPr lang="en" sz="825" dirty="0">
                <a:solidFill>
                  <a:schemeClr val="dk1"/>
                </a:solidFill>
                <a:latin typeface="Proxima Nova"/>
                <a:ea typeface="Proxima Nova"/>
                <a:cs typeface="Proxima Nova"/>
                <a:sym typeface="Proxima Nova"/>
              </a:rPr>
              <a:t>Style guides</a:t>
            </a:r>
            <a:endParaRPr sz="900" dirty="0">
              <a:solidFill>
                <a:schemeClr val="dk1"/>
              </a:solidFill>
              <a:latin typeface="Proxima Nova"/>
              <a:ea typeface="Proxima Nova"/>
              <a:cs typeface="Proxima Nova"/>
              <a:sym typeface="Proxima Nova"/>
            </a:endParaRPr>
          </a:p>
          <a:p>
            <a:pPr marL="161968" indent="-95275">
              <a:spcBef>
                <a:spcPts val="1200"/>
              </a:spcBef>
              <a:buClr>
                <a:srgbClr val="BFBFBF"/>
              </a:buClr>
              <a:buSzPts val="1500"/>
            </a:pPr>
            <a:endParaRPr sz="900" dirty="0">
              <a:solidFill>
                <a:schemeClr val="dk1"/>
              </a:solidFill>
              <a:latin typeface="Proxima Nova"/>
              <a:ea typeface="Proxima Nova"/>
              <a:cs typeface="Proxima Nova"/>
              <a:sym typeface="Proxima Nova"/>
            </a:endParaRPr>
          </a:p>
          <a:p>
            <a:pPr marL="161968" indent="-95275">
              <a:spcBef>
                <a:spcPts val="1200"/>
              </a:spcBef>
              <a:buClr>
                <a:srgbClr val="BFBFBF"/>
              </a:buClr>
              <a:buSzPts val="1500"/>
            </a:pPr>
            <a:endParaRPr sz="1425" dirty="0">
              <a:solidFill>
                <a:srgbClr val="23B4DF"/>
              </a:solidFill>
              <a:latin typeface="Proxima Nova"/>
              <a:ea typeface="Proxima Nova"/>
              <a:cs typeface="Proxima Nova"/>
              <a:sym typeface="Proxima Nova"/>
            </a:endParaRPr>
          </a:p>
        </p:txBody>
      </p:sp>
      <p:sp>
        <p:nvSpPr>
          <p:cNvPr id="389" name="Google Shape;389;p63"/>
          <p:cNvSpPr txBox="1"/>
          <p:nvPr/>
        </p:nvSpPr>
        <p:spPr>
          <a:xfrm>
            <a:off x="414352" y="1521122"/>
            <a:ext cx="2250586" cy="191075"/>
          </a:xfrm>
          <a:prstGeom prst="rect">
            <a:avLst/>
          </a:prstGeom>
          <a:noFill/>
          <a:ln>
            <a:noFill/>
          </a:ln>
        </p:spPr>
        <p:txBody>
          <a:bodyPr spcFirstLastPara="1" wrap="square" lIns="68587" tIns="68587" rIns="68587" bIns="68587" anchor="ctr" anchorCtr="0">
            <a:noAutofit/>
          </a:bodyPr>
          <a:lstStyle/>
          <a:p>
            <a:pPr>
              <a:spcBef>
                <a:spcPts val="1200"/>
              </a:spcBef>
            </a:pPr>
            <a:r>
              <a:rPr lang="en" sz="900" b="1" dirty="0">
                <a:solidFill>
                  <a:schemeClr val="dk1"/>
                </a:solidFill>
                <a:latin typeface="Proxima Nova"/>
                <a:ea typeface="Proxima Nova"/>
                <a:cs typeface="Proxima Nova"/>
                <a:sym typeface="Proxima Nova"/>
              </a:rPr>
              <a:t>SUZANNE’S DIGITAL BRANDING WORK</a:t>
            </a:r>
            <a:endParaRPr sz="1350" dirty="0"/>
          </a:p>
        </p:txBody>
      </p:sp>
      <p:pic>
        <p:nvPicPr>
          <p:cNvPr id="390" name="Google Shape;390;p63" descr="2017-06-23-11-59-www.wonderful.com.png"/>
          <p:cNvPicPr preferRelativeResize="0"/>
          <p:nvPr/>
        </p:nvPicPr>
        <p:blipFill>
          <a:blip r:embed="rId3">
            <a:alphaModFix/>
          </a:blip>
          <a:stretch>
            <a:fillRect/>
          </a:stretch>
        </p:blipFill>
        <p:spPr>
          <a:xfrm>
            <a:off x="3665267" y="1776620"/>
            <a:ext cx="5182350" cy="3238987"/>
          </a:xfrm>
          <a:prstGeom prst="rect">
            <a:avLst/>
          </a:prstGeom>
          <a:noFill/>
          <a:ln>
            <a:noFill/>
          </a:ln>
        </p:spPr>
      </p:pic>
    </p:spTree>
    <p:extLst>
      <p:ext uri="{BB962C8B-B14F-4D97-AF65-F5344CB8AC3E}">
        <p14:creationId xmlns:p14="http://schemas.microsoft.com/office/powerpoint/2010/main" val="3540232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9" name="Google Shape;389;p63"/>
          <p:cNvSpPr txBox="1"/>
          <p:nvPr/>
        </p:nvSpPr>
        <p:spPr>
          <a:xfrm>
            <a:off x="427140" y="1109309"/>
            <a:ext cx="2250586" cy="191075"/>
          </a:xfrm>
          <a:prstGeom prst="rect">
            <a:avLst/>
          </a:prstGeom>
          <a:noFill/>
          <a:ln>
            <a:noFill/>
          </a:ln>
        </p:spPr>
        <p:txBody>
          <a:bodyPr spcFirstLastPara="1" wrap="square" lIns="68587" tIns="68587" rIns="68587" bIns="68587" anchor="ctr" anchorCtr="0">
            <a:noAutofit/>
          </a:bodyPr>
          <a:lstStyle/>
          <a:p>
            <a:pPr>
              <a:spcBef>
                <a:spcPts val="1200"/>
              </a:spcBef>
            </a:pPr>
            <a:r>
              <a:rPr lang="en" sz="900" b="1" dirty="0">
                <a:solidFill>
                  <a:schemeClr val="dk1"/>
                </a:solidFill>
                <a:latin typeface="Proxima Nova"/>
                <a:ea typeface="Proxima Nova"/>
                <a:cs typeface="Proxima Nova"/>
                <a:sym typeface="Proxima Nova"/>
              </a:rPr>
              <a:t>SUZANNE’S DIGITAL BRANDING WORK</a:t>
            </a:r>
            <a:endParaRPr sz="1350" dirty="0"/>
          </a:p>
        </p:txBody>
      </p:sp>
      <p:sp>
        <p:nvSpPr>
          <p:cNvPr id="8" name="Google Shape;387;p63">
            <a:extLst>
              <a:ext uri="{FF2B5EF4-FFF2-40B4-BE49-F238E27FC236}">
                <a16:creationId xmlns:a16="http://schemas.microsoft.com/office/drawing/2014/main" id="{73F1F05D-85B4-4C4A-AA9C-D2E37991E1D1}"/>
              </a:ext>
            </a:extLst>
          </p:cNvPr>
          <p:cNvSpPr/>
          <p:nvPr/>
        </p:nvSpPr>
        <p:spPr>
          <a:xfrm>
            <a:off x="427140" y="1533532"/>
            <a:ext cx="3265150" cy="992734"/>
          </a:xfrm>
          <a:prstGeom prst="rect">
            <a:avLst/>
          </a:prstGeom>
          <a:noFill/>
          <a:ln>
            <a:noFill/>
          </a:ln>
        </p:spPr>
        <p:txBody>
          <a:bodyPr spcFirstLastPara="1" wrap="square" lIns="68587" tIns="34284" rIns="68587" bIns="34284" anchor="t" anchorCtr="0">
            <a:noAutofit/>
          </a:bodyPr>
          <a:lstStyle/>
          <a:p>
            <a:r>
              <a:rPr lang="en" dirty="0">
                <a:solidFill>
                  <a:srgbClr val="00B0F0"/>
                </a:solidFill>
                <a:latin typeface="Proxima Nova Extrabold"/>
                <a:ea typeface="Proxima Nova Extrabold"/>
                <a:cs typeface="Proxima Nova Extrabold"/>
                <a:sym typeface="Proxima Nova Extrabold"/>
              </a:rPr>
              <a:t>Digital Property Redesign:</a:t>
            </a:r>
          </a:p>
          <a:p>
            <a:r>
              <a:rPr lang="en" dirty="0">
                <a:solidFill>
                  <a:srgbClr val="00B0F0"/>
                </a:solidFill>
                <a:latin typeface="Proxima Nova Extrabold"/>
                <a:ea typeface="Proxima Nova Extrabold"/>
                <a:cs typeface="Proxima Nova Extrabold"/>
                <a:sym typeface="Proxima Nova Extrabold"/>
              </a:rPr>
              <a:t>California Psychics</a:t>
            </a:r>
            <a:endParaRPr lang="en-US" sz="1350" dirty="0">
              <a:solidFill>
                <a:schemeClr val="dk1"/>
              </a:solidFill>
              <a:latin typeface="Proxima Nova"/>
              <a:ea typeface="Proxima Nova"/>
              <a:cs typeface="Proxima Nova"/>
              <a:sym typeface="Proxima Nova"/>
            </a:endParaRPr>
          </a:p>
          <a:p>
            <a:pPr marL="119094">
              <a:buClr>
                <a:schemeClr val="dk1"/>
              </a:buClr>
              <a:buSzPts val="1100"/>
            </a:pPr>
            <a:endParaRPr lang="en-US" sz="1350" dirty="0">
              <a:solidFill>
                <a:schemeClr val="dk1"/>
              </a:solidFill>
              <a:latin typeface="Proxima Nova"/>
              <a:ea typeface="Proxima Nova"/>
              <a:cs typeface="Proxima Nova"/>
              <a:sym typeface="Proxima Nova"/>
            </a:endParaRP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Product roadmap creation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KPI research and measurement</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Campaign integration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CRM integration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Content Management System migration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Governance and workflow</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Content creation, planning and management</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Omnichannel strategy</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Email template redesign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Site redesign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Publishing process overhaul</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Landing page copy</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Analytics dashboards</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WordPress training</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WordPress blog creation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Newsletter production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Audience Segmentation</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Email KPIs</a:t>
            </a:r>
          </a:p>
          <a:p>
            <a:pPr marL="342991" indent="-223897">
              <a:buClr>
                <a:schemeClr val="dk1"/>
              </a:buClr>
              <a:buSzPts val="1100"/>
              <a:buFont typeface="Proxima Nova"/>
              <a:buChar char="●"/>
            </a:pPr>
            <a:r>
              <a:rPr lang="en-US" sz="825" dirty="0">
                <a:solidFill>
                  <a:schemeClr val="dk1"/>
                </a:solidFill>
                <a:latin typeface="Proxima Nova"/>
                <a:ea typeface="Proxima Nova"/>
                <a:cs typeface="Proxima Nova"/>
                <a:sym typeface="Proxima Nova"/>
              </a:rPr>
              <a:t>Direct mail catalog creation</a:t>
            </a:r>
          </a:p>
          <a:p>
            <a:pPr marL="119094">
              <a:buClr>
                <a:schemeClr val="dk1"/>
              </a:buClr>
              <a:buSzPts val="1100"/>
            </a:pPr>
            <a:endParaRPr lang="en-US" sz="900" dirty="0">
              <a:solidFill>
                <a:schemeClr val="dk1"/>
              </a:solidFill>
              <a:latin typeface="Proxima Nova"/>
              <a:ea typeface="Proxima Nova"/>
              <a:cs typeface="Proxima Nova"/>
              <a:sym typeface="Proxima Nova"/>
            </a:endParaRPr>
          </a:p>
          <a:p>
            <a:pPr marL="119094">
              <a:buClr>
                <a:schemeClr val="dk1"/>
              </a:buClr>
              <a:buSzPts val="1100"/>
            </a:pPr>
            <a:r>
              <a:rPr lang="en-US" sz="900" b="1" dirty="0">
                <a:solidFill>
                  <a:srgbClr val="00B0F0"/>
                </a:solidFill>
                <a:latin typeface="Proxima Nova"/>
                <a:ea typeface="Proxima Nova"/>
                <a:cs typeface="Proxima Nova"/>
                <a:sym typeface="Proxima Nova"/>
              </a:rPr>
              <a:t>KPIs: </a:t>
            </a:r>
          </a:p>
          <a:p>
            <a:pPr marL="290590" indent="-171496">
              <a:buClr>
                <a:schemeClr val="dk1"/>
              </a:buClr>
              <a:buSzPts val="1100"/>
              <a:buFont typeface="+mj-lt"/>
              <a:buAutoNum type="arabicPeriod"/>
            </a:pPr>
            <a:r>
              <a:rPr lang="en-US" sz="825" dirty="0"/>
              <a:t>Quadrupled blog traffic: 80K/month to 500K PVs/month </a:t>
            </a:r>
          </a:p>
          <a:p>
            <a:pPr marL="290590" indent="-171496">
              <a:buClr>
                <a:schemeClr val="dk1"/>
              </a:buClr>
              <a:buSzPts val="1100"/>
              <a:buFont typeface="+mj-lt"/>
              <a:buAutoNum type="arabicPeriod"/>
            </a:pPr>
            <a:r>
              <a:rPr lang="en-US" sz="825" dirty="0"/>
              <a:t>in 9 months</a:t>
            </a:r>
          </a:p>
          <a:p>
            <a:pPr marL="290590" indent="-171496">
              <a:buClr>
                <a:schemeClr val="dk1"/>
              </a:buClr>
              <a:buSzPts val="1100"/>
              <a:buFont typeface="+mj-lt"/>
              <a:buAutoNum type="arabicPeriod"/>
            </a:pPr>
            <a:r>
              <a:rPr lang="en-US" sz="825" dirty="0"/>
              <a:t>Increased new customer referrals from 85K to 400K in 6 months</a:t>
            </a:r>
          </a:p>
          <a:p>
            <a:pPr marL="290590" indent="-171496">
              <a:buClr>
                <a:schemeClr val="dk1"/>
              </a:buClr>
              <a:buSzPts val="1100"/>
              <a:buFont typeface="+mj-lt"/>
              <a:buAutoNum type="arabicPeriod"/>
            </a:pPr>
            <a:r>
              <a:rPr lang="en-US" sz="825" dirty="0"/>
              <a:t>Increased newsletter open and click through to highest rates (opens 7-8% of 3.5 mil subscribers, CTR: 74-95%)</a:t>
            </a:r>
            <a:endParaRPr lang="en-US" sz="825" b="1" dirty="0">
              <a:solidFill>
                <a:schemeClr val="dk1"/>
              </a:solidFill>
              <a:latin typeface="Proxima Nova"/>
              <a:ea typeface="Proxima Nova"/>
              <a:cs typeface="Proxima Nova"/>
              <a:sym typeface="Proxima Nova"/>
            </a:endParaRPr>
          </a:p>
          <a:p>
            <a:pPr marL="119094">
              <a:buClr>
                <a:schemeClr val="dk1"/>
              </a:buClr>
              <a:buSzPts val="1100"/>
            </a:pPr>
            <a:endParaRPr lang="en-US" sz="900" dirty="0">
              <a:solidFill>
                <a:schemeClr val="dk1"/>
              </a:solidFill>
              <a:latin typeface="Proxima Nova"/>
              <a:ea typeface="Proxima Nova"/>
              <a:cs typeface="Proxima Nova"/>
              <a:sym typeface="Proxima Nova"/>
            </a:endParaRPr>
          </a:p>
          <a:p>
            <a:pPr marL="342991" indent="-223897">
              <a:buClr>
                <a:schemeClr val="dk1"/>
              </a:buClr>
              <a:buSzPts val="1100"/>
              <a:buFont typeface="Proxima Nova"/>
              <a:buChar char="●"/>
            </a:pPr>
            <a:endParaRPr lang="en-US" sz="1350" dirty="0">
              <a:solidFill>
                <a:schemeClr val="dk1"/>
              </a:solidFill>
              <a:latin typeface="Proxima Nova"/>
              <a:ea typeface="Proxima Nova"/>
              <a:cs typeface="Proxima Nova"/>
              <a:sym typeface="Proxima Nova"/>
            </a:endParaRPr>
          </a:p>
          <a:p>
            <a:pPr marL="342991" indent="-223897">
              <a:buClr>
                <a:schemeClr val="dk1"/>
              </a:buClr>
              <a:buSzPts val="1100"/>
              <a:buFont typeface="Proxima Nova"/>
              <a:buChar char="●"/>
            </a:pPr>
            <a:endParaRPr lang="en-US" sz="1350" dirty="0">
              <a:solidFill>
                <a:schemeClr val="dk1"/>
              </a:solidFill>
              <a:latin typeface="Proxima Nova"/>
              <a:ea typeface="Proxima Nova"/>
              <a:cs typeface="Proxima Nova"/>
              <a:sym typeface="Proxima Nova"/>
            </a:endParaRPr>
          </a:p>
          <a:p>
            <a:pPr marL="119094">
              <a:buClr>
                <a:schemeClr val="dk1"/>
              </a:buClr>
              <a:buSzPts val="1100"/>
            </a:pPr>
            <a:r>
              <a:rPr lang="en-US" sz="1350" dirty="0">
                <a:solidFill>
                  <a:schemeClr val="dk1"/>
                </a:solidFill>
                <a:latin typeface="Proxima Nova"/>
                <a:ea typeface="Proxima Nova"/>
                <a:cs typeface="Proxima Nova"/>
                <a:sym typeface="Proxima Nova"/>
              </a:rPr>
              <a:t> </a:t>
            </a:r>
          </a:p>
          <a:p>
            <a:endParaRPr lang="en" dirty="0">
              <a:solidFill>
                <a:srgbClr val="00B0F0"/>
              </a:solidFill>
              <a:latin typeface="Proxima Nova Extrabold"/>
              <a:ea typeface="Proxima Nova Extrabold"/>
              <a:cs typeface="Proxima Nova Extrabold"/>
              <a:sym typeface="Proxima Nova Extrabold"/>
            </a:endParaRPr>
          </a:p>
          <a:p>
            <a:endParaRPr dirty="0">
              <a:solidFill>
                <a:srgbClr val="00B0F0"/>
              </a:solidFill>
              <a:latin typeface="Proxima Nova Extrabold"/>
              <a:ea typeface="Proxima Nova Extrabold"/>
              <a:cs typeface="Proxima Nova Extrabold"/>
              <a:sym typeface="Proxima Nova Extrabold"/>
            </a:endParaRPr>
          </a:p>
        </p:txBody>
      </p:sp>
      <p:pic>
        <p:nvPicPr>
          <p:cNvPr id="4" name="Picture 3">
            <a:extLst>
              <a:ext uri="{FF2B5EF4-FFF2-40B4-BE49-F238E27FC236}">
                <a16:creationId xmlns:a16="http://schemas.microsoft.com/office/drawing/2014/main" id="{A60BF9F3-E542-FD4F-8762-28D26A2E4042}"/>
              </a:ext>
            </a:extLst>
          </p:cNvPr>
          <p:cNvPicPr>
            <a:picLocks noChangeAspect="1"/>
          </p:cNvPicPr>
          <p:nvPr/>
        </p:nvPicPr>
        <p:blipFill>
          <a:blip r:embed="rId3"/>
          <a:stretch>
            <a:fillRect/>
          </a:stretch>
        </p:blipFill>
        <p:spPr>
          <a:xfrm>
            <a:off x="3189008" y="1804315"/>
            <a:ext cx="5512090" cy="2778200"/>
          </a:xfrm>
          <a:prstGeom prst="rect">
            <a:avLst/>
          </a:prstGeom>
        </p:spPr>
      </p:pic>
    </p:spTree>
    <p:extLst>
      <p:ext uri="{BB962C8B-B14F-4D97-AF65-F5344CB8AC3E}">
        <p14:creationId xmlns:p14="http://schemas.microsoft.com/office/powerpoint/2010/main" val="332155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8"/>
          <p:cNvSpPr/>
          <p:nvPr/>
        </p:nvSpPr>
        <p:spPr>
          <a:xfrm>
            <a:off x="7888755" y="5553441"/>
            <a:ext cx="1255377" cy="447867"/>
          </a:xfrm>
          <a:prstGeom prst="rect">
            <a:avLst/>
          </a:prstGeom>
          <a:solidFill>
            <a:srgbClr val="23B4DF"/>
          </a:solidFill>
          <a:ln>
            <a:noFill/>
          </a:ln>
        </p:spPr>
        <p:txBody>
          <a:bodyPr spcFirstLastPara="1" wrap="square" lIns="68587" tIns="68587" rIns="68587" bIns="68587" anchor="ctr" anchorCtr="0">
            <a:noAutofit/>
          </a:bodyPr>
          <a:lstStyle/>
          <a:p>
            <a:endParaRPr sz="1350"/>
          </a:p>
        </p:txBody>
      </p:sp>
      <p:sp>
        <p:nvSpPr>
          <p:cNvPr id="445" name="Google Shape;445;p68"/>
          <p:cNvSpPr txBox="1"/>
          <p:nvPr/>
        </p:nvSpPr>
        <p:spPr>
          <a:xfrm>
            <a:off x="6726796" y="5714395"/>
            <a:ext cx="2250586" cy="209980"/>
          </a:xfrm>
          <a:prstGeom prst="rect">
            <a:avLst/>
          </a:prstGeom>
          <a:noFill/>
          <a:ln>
            <a:noFill/>
          </a:ln>
        </p:spPr>
        <p:txBody>
          <a:bodyPr spcFirstLastPara="1" wrap="square" lIns="68587" tIns="68587" rIns="68587" bIns="68587" anchor="ctr" anchorCtr="0">
            <a:noAutofit/>
          </a:bodyPr>
          <a:lstStyle/>
          <a:p>
            <a:pPr algn="r">
              <a:lnSpc>
                <a:spcPct val="150000"/>
              </a:lnSpc>
            </a:pPr>
            <a:r>
              <a:rPr lang="en" sz="1350" b="1">
                <a:solidFill>
                  <a:schemeClr val="lt1"/>
                </a:solidFill>
                <a:latin typeface="Proxima Nova"/>
                <a:ea typeface="Proxima Nova"/>
                <a:cs typeface="Proxima Nova"/>
                <a:sym typeface="Proxima Nova"/>
              </a:rPr>
              <a:t>Key Areas</a:t>
            </a:r>
            <a:endParaRPr sz="1350"/>
          </a:p>
        </p:txBody>
      </p:sp>
      <p:sp>
        <p:nvSpPr>
          <p:cNvPr id="446" name="Google Shape;446;p68"/>
          <p:cNvSpPr txBox="1"/>
          <p:nvPr/>
        </p:nvSpPr>
        <p:spPr>
          <a:xfrm>
            <a:off x="809255" y="2825675"/>
            <a:ext cx="7525510" cy="2184419"/>
          </a:xfrm>
          <a:prstGeom prst="rect">
            <a:avLst/>
          </a:prstGeom>
          <a:noFill/>
          <a:ln>
            <a:noFill/>
          </a:ln>
        </p:spPr>
        <p:txBody>
          <a:bodyPr spcFirstLastPara="1" wrap="square" lIns="68587" tIns="68587" rIns="68587" bIns="68587" anchor="t" anchorCtr="0">
            <a:noAutofit/>
          </a:bodyPr>
          <a:lstStyle/>
          <a:p>
            <a:pPr algn="ctr">
              <a:lnSpc>
                <a:spcPct val="115000"/>
              </a:lnSpc>
            </a:pPr>
            <a:r>
              <a:rPr lang="en" b="1" dirty="0">
                <a:solidFill>
                  <a:srgbClr val="23B4DF"/>
                </a:solidFill>
                <a:latin typeface="Proxima Nova"/>
                <a:ea typeface="Proxima Nova"/>
                <a:cs typeface="Proxima Nova"/>
                <a:sym typeface="Proxima Nova"/>
              </a:rPr>
              <a:t>Storytelling Experience</a:t>
            </a:r>
            <a:endParaRPr b="1" dirty="0">
              <a:solidFill>
                <a:srgbClr val="23B4DF"/>
              </a:solidFill>
              <a:latin typeface="Proxima Nova"/>
              <a:ea typeface="Proxima Nova"/>
              <a:cs typeface="Proxima Nova"/>
              <a:sym typeface="Proxima Nova"/>
            </a:endParaRPr>
          </a:p>
          <a:p>
            <a:pPr algn="ctr">
              <a:lnSpc>
                <a:spcPct val="115000"/>
              </a:lnSpc>
            </a:pPr>
            <a:r>
              <a:rPr lang="en" sz="1350" dirty="0">
                <a:latin typeface="Proxima Nova"/>
                <a:ea typeface="Proxima Nova"/>
                <a:cs typeface="Proxima Nova"/>
                <a:sym typeface="Proxima Nova"/>
              </a:rPr>
              <a:t>Less utility-driven, reflect real scenes of life at home</a:t>
            </a:r>
            <a:endParaRPr sz="1350" dirty="0">
              <a:latin typeface="Proxima Nova"/>
              <a:ea typeface="Proxima Nova"/>
              <a:cs typeface="Proxima Nova"/>
              <a:sym typeface="Proxima Nova"/>
            </a:endParaRPr>
          </a:p>
          <a:p>
            <a:pPr algn="ctr">
              <a:lnSpc>
                <a:spcPct val="115000"/>
              </a:lnSpc>
            </a:pPr>
            <a:r>
              <a:rPr lang="en" sz="1350" dirty="0">
                <a:latin typeface="Proxima Nova"/>
                <a:ea typeface="Proxima Nova"/>
                <a:cs typeface="Proxima Nova"/>
                <a:sym typeface="Proxima Nova"/>
              </a:rPr>
              <a:t>Show how will the consumer’s life be changed by the product</a:t>
            </a:r>
            <a:endParaRPr sz="1350" dirty="0">
              <a:latin typeface="Proxima Nova"/>
              <a:ea typeface="Proxima Nova"/>
              <a:cs typeface="Proxima Nova"/>
              <a:sym typeface="Proxima Nova"/>
            </a:endParaRPr>
          </a:p>
          <a:p>
            <a:pPr algn="ctr">
              <a:lnSpc>
                <a:spcPct val="115000"/>
              </a:lnSpc>
            </a:pPr>
            <a:r>
              <a:rPr lang="en" sz="1350" dirty="0">
                <a:latin typeface="Proxima Nova"/>
                <a:ea typeface="Proxima Nova"/>
                <a:cs typeface="Proxima Nova"/>
                <a:sym typeface="Proxima Nova"/>
              </a:rPr>
              <a:t>Appeal to users by relating to their lifestyle</a:t>
            </a:r>
            <a:endParaRPr sz="1350" dirty="0">
              <a:latin typeface="Proxima Nova"/>
              <a:ea typeface="Proxima Nova"/>
              <a:cs typeface="Proxima Nova"/>
              <a:sym typeface="Proxima Nova"/>
            </a:endParaRPr>
          </a:p>
          <a:p>
            <a:pPr algn="ctr">
              <a:lnSpc>
                <a:spcPct val="115000"/>
              </a:lnSpc>
            </a:pPr>
            <a:endParaRPr sz="1350" b="1" dirty="0">
              <a:solidFill>
                <a:srgbClr val="23B4DF"/>
              </a:solidFill>
              <a:latin typeface="Proxima Nova"/>
              <a:ea typeface="Proxima Nova"/>
              <a:cs typeface="Proxima Nova"/>
              <a:sym typeface="Proxima Nova"/>
            </a:endParaRPr>
          </a:p>
          <a:p>
            <a:pPr algn="ctr">
              <a:lnSpc>
                <a:spcPct val="115000"/>
              </a:lnSpc>
            </a:pPr>
            <a:r>
              <a:rPr lang="en-US" b="1" dirty="0">
                <a:solidFill>
                  <a:srgbClr val="23B4DF"/>
                </a:solidFill>
                <a:latin typeface="Proxima Nova"/>
                <a:ea typeface="Proxima Nova"/>
                <a:cs typeface="Proxima Nova"/>
                <a:sym typeface="Proxima Nova"/>
              </a:rPr>
              <a:t>Intelligent Content</a:t>
            </a:r>
            <a:endParaRPr b="1" dirty="0">
              <a:solidFill>
                <a:srgbClr val="23B4DF"/>
              </a:solidFill>
              <a:latin typeface="Proxima Nova"/>
              <a:ea typeface="Proxima Nova"/>
              <a:cs typeface="Proxima Nova"/>
              <a:sym typeface="Proxima Nova"/>
            </a:endParaRPr>
          </a:p>
          <a:p>
            <a:pPr algn="ctr">
              <a:lnSpc>
                <a:spcPct val="115000"/>
              </a:lnSpc>
            </a:pPr>
            <a:r>
              <a:rPr lang="en" sz="1350" dirty="0">
                <a:latin typeface="Proxima Nova"/>
                <a:ea typeface="Proxima Nova"/>
                <a:cs typeface="Proxima Nova"/>
                <a:sym typeface="Proxima Nova"/>
              </a:rPr>
              <a:t>Ensure consistent messaging, branding, storytelling and</a:t>
            </a:r>
          </a:p>
          <a:p>
            <a:pPr algn="ctr">
              <a:lnSpc>
                <a:spcPct val="115000"/>
              </a:lnSpc>
            </a:pPr>
            <a:r>
              <a:rPr lang="en-US" sz="1350" dirty="0">
                <a:latin typeface="Proxima Nova"/>
                <a:ea typeface="Proxima Nova"/>
                <a:cs typeface="Proxima Nova"/>
                <a:sym typeface="Proxima Nova"/>
              </a:rPr>
              <a:t>content delivery methods across the production life cycle.</a:t>
            </a:r>
            <a:endParaRPr lang="en" sz="1350" dirty="0">
              <a:latin typeface="Proxima Nova"/>
              <a:ea typeface="Proxima Nova"/>
              <a:cs typeface="Proxima Nova"/>
              <a:sym typeface="Proxima Nova"/>
            </a:endParaRPr>
          </a:p>
          <a:p>
            <a:pPr lvl="0" algn="ctr">
              <a:lnSpc>
                <a:spcPct val="115000"/>
              </a:lnSpc>
            </a:pPr>
            <a:endParaRPr lang="en-US" b="1" dirty="0">
              <a:solidFill>
                <a:srgbClr val="23B4DF"/>
              </a:solidFill>
              <a:latin typeface="Proxima Nova"/>
              <a:ea typeface="Proxima Nova"/>
              <a:cs typeface="Proxima Nova"/>
              <a:sym typeface="Proxima Nova"/>
            </a:endParaRPr>
          </a:p>
          <a:p>
            <a:pPr lvl="0" algn="ctr">
              <a:lnSpc>
                <a:spcPct val="115000"/>
              </a:lnSpc>
            </a:pPr>
            <a:r>
              <a:rPr lang="en-US" b="1" dirty="0">
                <a:solidFill>
                  <a:srgbClr val="23B4DF"/>
                </a:solidFill>
                <a:latin typeface="Proxima Nova"/>
                <a:ea typeface="Proxima Nova"/>
                <a:cs typeface="Proxima Nova"/>
                <a:sym typeface="Proxima Nova"/>
              </a:rPr>
              <a:t>Localization | Globalization best practices</a:t>
            </a:r>
          </a:p>
          <a:p>
            <a:pPr lvl="0" algn="ctr">
              <a:lnSpc>
                <a:spcPct val="115000"/>
              </a:lnSpc>
            </a:pPr>
            <a:r>
              <a:rPr lang="en-US" sz="1350" dirty="0">
                <a:latin typeface="Proxima Nova"/>
                <a:ea typeface="Proxima Nova"/>
                <a:cs typeface="Proxima Nova"/>
                <a:sym typeface="Proxima Nova"/>
              </a:rPr>
              <a:t>Thematic, useful and reusable content production </a:t>
            </a:r>
          </a:p>
          <a:p>
            <a:pPr lvl="0" algn="ctr">
              <a:lnSpc>
                <a:spcPct val="115000"/>
              </a:lnSpc>
            </a:pPr>
            <a:r>
              <a:rPr lang="en-US" sz="1350" dirty="0">
                <a:latin typeface="Proxima Nova"/>
                <a:ea typeface="Proxima Nova"/>
                <a:cs typeface="Proxima Nova"/>
                <a:sym typeface="Proxima Nova"/>
              </a:rPr>
              <a:t>within intelligent structures will cull down on translation efforts to create </a:t>
            </a:r>
          </a:p>
          <a:p>
            <a:pPr lvl="0" algn="ctr">
              <a:lnSpc>
                <a:spcPct val="115000"/>
              </a:lnSpc>
            </a:pPr>
            <a:r>
              <a:rPr lang="en-US" sz="1350" dirty="0">
                <a:latin typeface="Proxima Nova"/>
                <a:ea typeface="Proxima Nova"/>
                <a:cs typeface="Proxima Nova"/>
                <a:sym typeface="Proxima Nova"/>
              </a:rPr>
              <a:t>a content pattern library across properties.</a:t>
            </a:r>
          </a:p>
          <a:p>
            <a:pPr algn="ctr">
              <a:lnSpc>
                <a:spcPct val="115000"/>
              </a:lnSpc>
            </a:pPr>
            <a:endParaRPr sz="1425" dirty="0">
              <a:latin typeface="Proxima Nova"/>
              <a:ea typeface="Proxima Nova"/>
              <a:cs typeface="Proxima Nova"/>
              <a:sym typeface="Proxima Nova"/>
            </a:endParaRPr>
          </a:p>
        </p:txBody>
      </p:sp>
      <p:sp>
        <p:nvSpPr>
          <p:cNvPr id="447" name="Google Shape;447;p68"/>
          <p:cNvSpPr txBox="1">
            <a:spLocks noGrp="1"/>
          </p:cNvSpPr>
          <p:nvPr>
            <p:ph type="body" idx="4294967295"/>
          </p:nvPr>
        </p:nvSpPr>
        <p:spPr>
          <a:xfrm>
            <a:off x="1652474" y="1756008"/>
            <a:ext cx="5839146" cy="872777"/>
          </a:xfrm>
          <a:prstGeom prst="rect">
            <a:avLst/>
          </a:prstGeom>
          <a:noFill/>
          <a:ln>
            <a:noFill/>
          </a:ln>
        </p:spPr>
        <p:txBody>
          <a:bodyPr spcFirstLastPara="1" vert="horz" wrap="square" lIns="34284" tIns="34284" rIns="34284" bIns="34284" rtlCol="0" anchor="t" anchorCtr="0">
            <a:noAutofit/>
          </a:bodyPr>
          <a:lstStyle/>
          <a:p>
            <a:pPr marL="0" indent="0" algn="ctr">
              <a:spcBef>
                <a:spcPts val="825"/>
              </a:spcBef>
              <a:spcAft>
                <a:spcPts val="1575"/>
              </a:spcAft>
              <a:buClr>
                <a:srgbClr val="008DAD"/>
              </a:buClr>
              <a:buNone/>
            </a:pPr>
            <a:r>
              <a:rPr lang="en" sz="3001" dirty="0">
                <a:solidFill>
                  <a:schemeClr val="dk1"/>
                </a:solidFill>
                <a:latin typeface="Proxima Nova Extrabold"/>
                <a:ea typeface="Proxima Nova Extrabold"/>
                <a:cs typeface="Proxima Nova Extrabold"/>
                <a:sym typeface="Proxima Nova Extrabold"/>
              </a:rPr>
              <a:t>Content Strategy</a:t>
            </a:r>
            <a:endParaRPr dirty="0">
              <a:latin typeface="Proxima Nova Extrabold"/>
              <a:ea typeface="Proxima Nova Extrabold"/>
              <a:cs typeface="Proxima Nova Extrabold"/>
              <a:sym typeface="Proxima Nova Extrabold"/>
            </a:endParaRPr>
          </a:p>
        </p:txBody>
      </p:sp>
      <p:sp>
        <p:nvSpPr>
          <p:cNvPr id="448" name="Google Shape;448;p68"/>
          <p:cNvSpPr txBox="1"/>
          <p:nvPr/>
        </p:nvSpPr>
        <p:spPr>
          <a:xfrm>
            <a:off x="3446717" y="1466489"/>
            <a:ext cx="2250586" cy="191075"/>
          </a:xfrm>
          <a:prstGeom prst="rect">
            <a:avLst/>
          </a:prstGeom>
          <a:noFill/>
          <a:ln>
            <a:noFill/>
          </a:ln>
        </p:spPr>
        <p:txBody>
          <a:bodyPr spcFirstLastPara="1" wrap="square" lIns="68587" tIns="68587" rIns="68587" bIns="68587" anchor="ctr" anchorCtr="0">
            <a:noAutofit/>
          </a:bodyPr>
          <a:lstStyle/>
          <a:p>
            <a:pPr algn="ctr">
              <a:spcBef>
                <a:spcPts val="1200"/>
              </a:spcBef>
            </a:pPr>
            <a:r>
              <a:rPr lang="en" sz="900" b="1">
                <a:solidFill>
                  <a:srgbClr val="23B4DF"/>
                </a:solidFill>
                <a:latin typeface="Proxima Nova"/>
                <a:ea typeface="Proxima Nova"/>
                <a:cs typeface="Proxima Nova"/>
                <a:sym typeface="Proxima Nova"/>
              </a:rPr>
              <a:t>KEY AREAS</a:t>
            </a:r>
            <a:endParaRPr sz="1350">
              <a:solidFill>
                <a:srgbClr val="23B4DF"/>
              </a:solidFill>
            </a:endParaRPr>
          </a:p>
        </p:txBody>
      </p:sp>
      <p:cxnSp>
        <p:nvCxnSpPr>
          <p:cNvPr id="449" name="Google Shape;449;p68"/>
          <p:cNvCxnSpPr/>
          <p:nvPr/>
        </p:nvCxnSpPr>
        <p:spPr>
          <a:xfrm>
            <a:off x="3206692" y="2727230"/>
            <a:ext cx="2730636" cy="0"/>
          </a:xfrm>
          <a:prstGeom prst="straightConnector1">
            <a:avLst/>
          </a:prstGeom>
          <a:noFill/>
          <a:ln w="28575" cap="rnd" cmpd="sng">
            <a:solidFill>
              <a:srgbClr val="CCCCCC"/>
            </a:solidFill>
            <a:prstDash val="solid"/>
            <a:bevel/>
            <a:headEnd type="none" w="sm" len="sm"/>
            <a:tailEnd type="none" w="sm" len="sm"/>
          </a:ln>
        </p:spPr>
      </p:cxnSp>
    </p:spTree>
    <p:extLst>
      <p:ext uri="{BB962C8B-B14F-4D97-AF65-F5344CB8AC3E}">
        <p14:creationId xmlns:p14="http://schemas.microsoft.com/office/powerpoint/2010/main" val="1320759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2"/>
          <p:cNvSpPr/>
          <p:nvPr/>
        </p:nvSpPr>
        <p:spPr>
          <a:xfrm>
            <a:off x="7888755" y="5553441"/>
            <a:ext cx="1255377" cy="447867"/>
          </a:xfrm>
          <a:prstGeom prst="rect">
            <a:avLst/>
          </a:prstGeom>
          <a:solidFill>
            <a:srgbClr val="23B4DF"/>
          </a:solidFill>
          <a:ln>
            <a:noFill/>
          </a:ln>
        </p:spPr>
        <p:txBody>
          <a:bodyPr spcFirstLastPara="1" wrap="square" lIns="68587" tIns="68587" rIns="68587" bIns="68587" anchor="ctr" anchorCtr="0">
            <a:noAutofit/>
          </a:bodyPr>
          <a:lstStyle/>
          <a:p>
            <a:endParaRPr sz="1350"/>
          </a:p>
        </p:txBody>
      </p:sp>
      <p:sp>
        <p:nvSpPr>
          <p:cNvPr id="514" name="Google Shape;514;p72"/>
          <p:cNvSpPr txBox="1"/>
          <p:nvPr/>
        </p:nvSpPr>
        <p:spPr>
          <a:xfrm>
            <a:off x="6726796" y="5714395"/>
            <a:ext cx="2250586" cy="209980"/>
          </a:xfrm>
          <a:prstGeom prst="rect">
            <a:avLst/>
          </a:prstGeom>
          <a:noFill/>
          <a:ln>
            <a:noFill/>
          </a:ln>
        </p:spPr>
        <p:txBody>
          <a:bodyPr spcFirstLastPara="1" wrap="square" lIns="68587" tIns="68587" rIns="68587" bIns="68587" anchor="ctr" anchorCtr="0">
            <a:noAutofit/>
          </a:bodyPr>
          <a:lstStyle/>
          <a:p>
            <a:pPr algn="r">
              <a:lnSpc>
                <a:spcPct val="150000"/>
              </a:lnSpc>
            </a:pPr>
            <a:r>
              <a:rPr lang="en" sz="1350" b="1">
                <a:solidFill>
                  <a:schemeClr val="lt1"/>
                </a:solidFill>
                <a:latin typeface="Proxima Nova"/>
                <a:ea typeface="Proxima Nova"/>
                <a:cs typeface="Proxima Nova"/>
                <a:sym typeface="Proxima Nova"/>
              </a:rPr>
              <a:t>Key Areas</a:t>
            </a:r>
            <a:endParaRPr sz="1350"/>
          </a:p>
        </p:txBody>
      </p:sp>
      <p:sp>
        <p:nvSpPr>
          <p:cNvPr id="515" name="Google Shape;515;p72"/>
          <p:cNvSpPr txBox="1"/>
          <p:nvPr/>
        </p:nvSpPr>
        <p:spPr>
          <a:xfrm>
            <a:off x="508558" y="3079315"/>
            <a:ext cx="4009644" cy="2735362"/>
          </a:xfrm>
          <a:prstGeom prst="rect">
            <a:avLst/>
          </a:prstGeom>
          <a:noFill/>
          <a:ln>
            <a:noFill/>
          </a:ln>
        </p:spPr>
        <p:txBody>
          <a:bodyPr spcFirstLastPara="1" wrap="square" lIns="68587" tIns="68587" rIns="68587" bIns="68587" anchor="t" anchorCtr="0">
            <a:noAutofit/>
          </a:bodyPr>
          <a:lstStyle/>
          <a:p>
            <a:pPr algn="ctr">
              <a:lnSpc>
                <a:spcPct val="115000"/>
              </a:lnSpc>
            </a:pPr>
            <a:r>
              <a:rPr lang="en" sz="1500" b="1" dirty="0">
                <a:solidFill>
                  <a:srgbClr val="23B4DF"/>
                </a:solidFill>
                <a:latin typeface="Proxima Nova"/>
                <a:ea typeface="Proxima Nova"/>
                <a:cs typeface="Proxima Nova"/>
                <a:sym typeface="Proxima Nova"/>
              </a:rPr>
              <a:t>Increase Effectiveness of UX</a:t>
            </a:r>
            <a:endParaRPr sz="1500" b="1" dirty="0">
              <a:solidFill>
                <a:srgbClr val="23B4DF"/>
              </a:solidFill>
              <a:latin typeface="Proxima Nova"/>
              <a:ea typeface="Proxima Nova"/>
              <a:cs typeface="Proxima Nova"/>
              <a:sym typeface="Proxima Nova"/>
            </a:endParaRPr>
          </a:p>
          <a:p>
            <a:pPr algn="ctr">
              <a:lnSpc>
                <a:spcPct val="115000"/>
              </a:lnSpc>
            </a:pPr>
            <a:r>
              <a:rPr lang="en" sz="1350" dirty="0">
                <a:latin typeface="Proxima Nova"/>
                <a:ea typeface="Proxima Nova"/>
                <a:cs typeface="Proxima Nova"/>
                <a:sym typeface="Proxima Nova"/>
              </a:rPr>
              <a:t>Help users find solutions themselves</a:t>
            </a:r>
            <a:endParaRPr sz="1350" dirty="0">
              <a:latin typeface="Proxima Nova"/>
              <a:ea typeface="Proxima Nova"/>
              <a:cs typeface="Proxima Nova"/>
              <a:sym typeface="Proxima Nova"/>
            </a:endParaRPr>
          </a:p>
          <a:p>
            <a:pPr algn="ctr">
              <a:lnSpc>
                <a:spcPct val="115000"/>
              </a:lnSpc>
            </a:pPr>
            <a:r>
              <a:rPr lang="en" sz="1350" dirty="0">
                <a:latin typeface="Proxima Nova"/>
                <a:ea typeface="Proxima Nova"/>
                <a:cs typeface="Proxima Nova"/>
                <a:sym typeface="Proxima Nova"/>
              </a:rPr>
              <a:t>Decrease call volume</a:t>
            </a:r>
            <a:endParaRPr sz="1350" dirty="0">
              <a:latin typeface="Proxima Nova"/>
              <a:ea typeface="Proxima Nova"/>
              <a:cs typeface="Proxima Nova"/>
              <a:sym typeface="Proxima Nova"/>
            </a:endParaRPr>
          </a:p>
          <a:p>
            <a:pPr algn="ctr">
              <a:lnSpc>
                <a:spcPct val="115000"/>
              </a:lnSpc>
            </a:pPr>
            <a:endParaRPr sz="1500" b="1" dirty="0">
              <a:solidFill>
                <a:srgbClr val="23B4DF"/>
              </a:solidFill>
              <a:latin typeface="Proxima Nova"/>
              <a:ea typeface="Proxima Nova"/>
              <a:cs typeface="Proxima Nova"/>
              <a:sym typeface="Proxima Nova"/>
            </a:endParaRPr>
          </a:p>
          <a:p>
            <a:pPr algn="ctr">
              <a:lnSpc>
                <a:spcPct val="115000"/>
              </a:lnSpc>
            </a:pPr>
            <a:r>
              <a:rPr lang="en" sz="1500" b="1" dirty="0">
                <a:solidFill>
                  <a:srgbClr val="23B4DF"/>
                </a:solidFill>
                <a:latin typeface="Proxima Nova"/>
                <a:ea typeface="Proxima Nova"/>
                <a:cs typeface="Proxima Nova"/>
                <a:sym typeface="Proxima Nova"/>
              </a:rPr>
              <a:t>Search Engine Results</a:t>
            </a:r>
            <a:endParaRPr sz="1500" b="1" dirty="0">
              <a:solidFill>
                <a:srgbClr val="23B4DF"/>
              </a:solidFill>
              <a:latin typeface="Proxima Nova"/>
              <a:ea typeface="Proxima Nova"/>
              <a:cs typeface="Proxima Nova"/>
              <a:sym typeface="Proxima Nova"/>
            </a:endParaRPr>
          </a:p>
          <a:p>
            <a:pPr algn="ctr">
              <a:lnSpc>
                <a:spcPct val="115000"/>
              </a:lnSpc>
            </a:pPr>
            <a:r>
              <a:rPr lang="en" sz="1350" dirty="0">
                <a:latin typeface="Proxima Nova"/>
                <a:ea typeface="Proxima Nova"/>
                <a:cs typeface="Proxima Nova"/>
                <a:sym typeface="Proxima Nova"/>
              </a:rPr>
              <a:t>Build strawman taxonomies to facilitate faceted search. Determine top terms, page levels to crawl/index, create domain structure for multi-lingual SEO best practices.</a:t>
            </a:r>
            <a:endParaRPr sz="1350" dirty="0">
              <a:latin typeface="Proxima Nova"/>
              <a:ea typeface="Proxima Nova"/>
              <a:cs typeface="Proxima Nova"/>
              <a:sym typeface="Proxima Nova"/>
            </a:endParaRPr>
          </a:p>
          <a:p>
            <a:pPr marL="342991" algn="ctr">
              <a:lnSpc>
                <a:spcPct val="115000"/>
              </a:lnSpc>
            </a:pPr>
            <a:endParaRPr sz="1350" dirty="0">
              <a:latin typeface="Proxima Nova"/>
              <a:ea typeface="Proxima Nova"/>
              <a:cs typeface="Proxima Nova"/>
              <a:sym typeface="Proxima Nova"/>
            </a:endParaRPr>
          </a:p>
        </p:txBody>
      </p:sp>
      <p:sp>
        <p:nvSpPr>
          <p:cNvPr id="516" name="Google Shape;516;p72"/>
          <p:cNvSpPr txBox="1"/>
          <p:nvPr/>
        </p:nvSpPr>
        <p:spPr>
          <a:xfrm>
            <a:off x="4698755" y="3079315"/>
            <a:ext cx="4009644" cy="2150885"/>
          </a:xfrm>
          <a:prstGeom prst="rect">
            <a:avLst/>
          </a:prstGeom>
          <a:noFill/>
          <a:ln>
            <a:noFill/>
          </a:ln>
        </p:spPr>
        <p:txBody>
          <a:bodyPr spcFirstLastPara="1" wrap="square" lIns="68587" tIns="68587" rIns="68587" bIns="68587" anchor="t" anchorCtr="0">
            <a:noAutofit/>
          </a:bodyPr>
          <a:lstStyle/>
          <a:p>
            <a:pPr algn="ctr">
              <a:lnSpc>
                <a:spcPct val="115000"/>
              </a:lnSpc>
            </a:pPr>
            <a:r>
              <a:rPr lang="en-US" sz="1500" b="1" dirty="0">
                <a:solidFill>
                  <a:srgbClr val="23B4DF"/>
                </a:solidFill>
                <a:latin typeface="Proxima Nova"/>
                <a:ea typeface="Proxima Nova"/>
                <a:cs typeface="Proxima Nova"/>
                <a:sym typeface="Proxima Nova"/>
              </a:rPr>
              <a:t>Tactical Fixes</a:t>
            </a:r>
            <a:endParaRPr sz="1500" b="1" dirty="0">
              <a:solidFill>
                <a:srgbClr val="23B4DF"/>
              </a:solidFill>
              <a:latin typeface="Proxima Nova"/>
              <a:ea typeface="Proxima Nova"/>
              <a:cs typeface="Proxima Nova"/>
              <a:sym typeface="Proxima Nova"/>
            </a:endParaRPr>
          </a:p>
          <a:p>
            <a:pPr algn="ctr">
              <a:lnSpc>
                <a:spcPct val="115000"/>
              </a:lnSpc>
            </a:pPr>
            <a:r>
              <a:rPr lang="en" sz="1350" dirty="0">
                <a:solidFill>
                  <a:schemeClr val="dk1"/>
                </a:solidFill>
                <a:latin typeface="Proxima Nova"/>
                <a:ea typeface="Proxima Nova"/>
                <a:cs typeface="Proxima Nova"/>
                <a:sym typeface="Proxima Nova"/>
              </a:rPr>
              <a:t>Identify duplicate content, outdated content and lower-performing pages for redirect strategy and landing page aggregation.</a:t>
            </a:r>
            <a:endParaRPr sz="1350" dirty="0">
              <a:solidFill>
                <a:schemeClr val="dk1"/>
              </a:solidFill>
              <a:latin typeface="Proxima Nova"/>
              <a:ea typeface="Proxima Nova"/>
              <a:cs typeface="Proxima Nova"/>
              <a:sym typeface="Proxima Nova"/>
            </a:endParaRPr>
          </a:p>
          <a:p>
            <a:pPr marL="342991" algn="ctr">
              <a:lnSpc>
                <a:spcPct val="115000"/>
              </a:lnSpc>
            </a:pPr>
            <a:endParaRPr sz="1350" dirty="0">
              <a:solidFill>
                <a:schemeClr val="dk1"/>
              </a:solidFill>
              <a:latin typeface="Proxima Nova"/>
              <a:ea typeface="Proxima Nova"/>
              <a:cs typeface="Proxima Nova"/>
              <a:sym typeface="Proxima Nova"/>
            </a:endParaRPr>
          </a:p>
          <a:p>
            <a:pPr algn="ctr">
              <a:lnSpc>
                <a:spcPct val="115000"/>
              </a:lnSpc>
            </a:pPr>
            <a:r>
              <a:rPr lang="en-US" sz="1500" b="1" dirty="0">
                <a:solidFill>
                  <a:srgbClr val="23B4DF"/>
                </a:solidFill>
                <a:latin typeface="Proxima Nova"/>
                <a:ea typeface="Proxima Nova"/>
                <a:cs typeface="Proxima Nova"/>
                <a:sym typeface="Proxima Nova"/>
              </a:rPr>
              <a:t>Best Practices</a:t>
            </a:r>
            <a:endParaRPr sz="1500" b="1" dirty="0">
              <a:solidFill>
                <a:srgbClr val="23B4DF"/>
              </a:solidFill>
              <a:latin typeface="Proxima Nova"/>
              <a:ea typeface="Proxima Nova"/>
              <a:cs typeface="Proxima Nova"/>
              <a:sym typeface="Proxima Nova"/>
            </a:endParaRPr>
          </a:p>
          <a:p>
            <a:pPr algn="ctr">
              <a:lnSpc>
                <a:spcPct val="115000"/>
              </a:lnSpc>
            </a:pPr>
            <a:r>
              <a:rPr lang="en" sz="1350" dirty="0">
                <a:solidFill>
                  <a:schemeClr val="dk1"/>
                </a:solidFill>
                <a:latin typeface="Proxima Nova"/>
                <a:ea typeface="Proxima Nova"/>
                <a:cs typeface="Proxima Nova"/>
                <a:sym typeface="Proxima Nova"/>
              </a:rPr>
              <a:t>Consolidate all support information relating to a specific product on one comprehensive page - no searching support types in multiple locations</a:t>
            </a:r>
            <a:endParaRPr sz="1350" dirty="0">
              <a:solidFill>
                <a:schemeClr val="dk1"/>
              </a:solidFill>
              <a:latin typeface="Proxima Nova"/>
              <a:ea typeface="Proxima Nova"/>
              <a:cs typeface="Proxima Nova"/>
              <a:sym typeface="Proxima Nova"/>
            </a:endParaRPr>
          </a:p>
          <a:p>
            <a:pPr algn="ctr">
              <a:lnSpc>
                <a:spcPct val="115000"/>
              </a:lnSpc>
            </a:pPr>
            <a:endParaRPr sz="1350" dirty="0">
              <a:solidFill>
                <a:schemeClr val="dk1"/>
              </a:solidFill>
              <a:latin typeface="Proxima Nova"/>
              <a:ea typeface="Proxima Nova"/>
              <a:cs typeface="Proxima Nova"/>
              <a:sym typeface="Proxima Nova"/>
            </a:endParaRPr>
          </a:p>
          <a:p>
            <a:pPr marL="342991" algn="ctr">
              <a:lnSpc>
                <a:spcPct val="115000"/>
              </a:lnSpc>
            </a:pPr>
            <a:endParaRPr sz="1500" b="1" dirty="0">
              <a:solidFill>
                <a:srgbClr val="23B4DF"/>
              </a:solidFill>
              <a:latin typeface="Proxima Nova"/>
              <a:ea typeface="Proxima Nova"/>
              <a:cs typeface="Proxima Nova"/>
              <a:sym typeface="Proxima Nova"/>
            </a:endParaRPr>
          </a:p>
        </p:txBody>
      </p:sp>
      <p:sp>
        <p:nvSpPr>
          <p:cNvPr id="517" name="Google Shape;517;p72"/>
          <p:cNvSpPr txBox="1">
            <a:spLocks noGrp="1"/>
          </p:cNvSpPr>
          <p:nvPr>
            <p:ph type="body" idx="4294967295"/>
          </p:nvPr>
        </p:nvSpPr>
        <p:spPr>
          <a:xfrm>
            <a:off x="1652474" y="1756008"/>
            <a:ext cx="5839146" cy="872777"/>
          </a:xfrm>
          <a:prstGeom prst="rect">
            <a:avLst/>
          </a:prstGeom>
          <a:noFill/>
          <a:ln>
            <a:noFill/>
          </a:ln>
        </p:spPr>
        <p:txBody>
          <a:bodyPr spcFirstLastPara="1" vert="horz" wrap="square" lIns="34284" tIns="34284" rIns="34284" bIns="34284" rtlCol="0" anchor="t" anchorCtr="0">
            <a:noAutofit/>
          </a:bodyPr>
          <a:lstStyle/>
          <a:p>
            <a:pPr marL="0" indent="0" algn="ctr">
              <a:spcBef>
                <a:spcPts val="825"/>
              </a:spcBef>
              <a:spcAft>
                <a:spcPts val="1575"/>
              </a:spcAft>
              <a:buClr>
                <a:srgbClr val="008DAD"/>
              </a:buClr>
              <a:buNone/>
            </a:pPr>
            <a:r>
              <a:rPr lang="en" sz="3001" dirty="0">
                <a:solidFill>
                  <a:schemeClr val="dk1"/>
                </a:solidFill>
                <a:latin typeface="Proxima Nova Extrabold"/>
                <a:ea typeface="Proxima Nova Extrabold"/>
                <a:cs typeface="Proxima Nova Extrabold"/>
                <a:sym typeface="Proxima Nova Extrabold"/>
              </a:rPr>
              <a:t>SEO</a:t>
            </a:r>
            <a:endParaRPr dirty="0">
              <a:latin typeface="Proxima Nova Extrabold"/>
              <a:ea typeface="Proxima Nova Extrabold"/>
              <a:cs typeface="Proxima Nova Extrabold"/>
              <a:sym typeface="Proxima Nova Extrabold"/>
            </a:endParaRPr>
          </a:p>
        </p:txBody>
      </p:sp>
      <p:sp>
        <p:nvSpPr>
          <p:cNvPr id="518" name="Google Shape;518;p72"/>
          <p:cNvSpPr txBox="1"/>
          <p:nvPr/>
        </p:nvSpPr>
        <p:spPr>
          <a:xfrm>
            <a:off x="3446717" y="1466489"/>
            <a:ext cx="2250586" cy="191075"/>
          </a:xfrm>
          <a:prstGeom prst="rect">
            <a:avLst/>
          </a:prstGeom>
          <a:noFill/>
          <a:ln>
            <a:noFill/>
          </a:ln>
        </p:spPr>
        <p:txBody>
          <a:bodyPr spcFirstLastPara="1" wrap="square" lIns="68587" tIns="68587" rIns="68587" bIns="68587" anchor="ctr" anchorCtr="0">
            <a:noAutofit/>
          </a:bodyPr>
          <a:lstStyle/>
          <a:p>
            <a:pPr algn="ctr">
              <a:spcBef>
                <a:spcPts val="1200"/>
              </a:spcBef>
            </a:pPr>
            <a:r>
              <a:rPr lang="en" sz="900" b="1">
                <a:solidFill>
                  <a:srgbClr val="23B4DF"/>
                </a:solidFill>
                <a:latin typeface="Proxima Nova"/>
                <a:ea typeface="Proxima Nova"/>
                <a:cs typeface="Proxima Nova"/>
                <a:sym typeface="Proxima Nova"/>
              </a:rPr>
              <a:t>KEY AREAS</a:t>
            </a:r>
            <a:endParaRPr sz="1350">
              <a:solidFill>
                <a:srgbClr val="23B4DF"/>
              </a:solidFill>
            </a:endParaRPr>
          </a:p>
        </p:txBody>
      </p:sp>
      <p:cxnSp>
        <p:nvCxnSpPr>
          <p:cNvPr id="519" name="Google Shape;519;p72"/>
          <p:cNvCxnSpPr/>
          <p:nvPr/>
        </p:nvCxnSpPr>
        <p:spPr>
          <a:xfrm>
            <a:off x="3206692" y="2727230"/>
            <a:ext cx="2730636" cy="0"/>
          </a:xfrm>
          <a:prstGeom prst="straightConnector1">
            <a:avLst/>
          </a:prstGeom>
          <a:noFill/>
          <a:ln w="28575" cap="rnd" cmpd="sng">
            <a:solidFill>
              <a:srgbClr val="CCCCCC"/>
            </a:solidFill>
            <a:prstDash val="solid"/>
            <a:bevel/>
            <a:headEnd type="none" w="sm" len="sm"/>
            <a:tailEnd type="none" w="sm" len="sm"/>
          </a:ln>
        </p:spPr>
      </p:cxnSp>
    </p:spTree>
    <p:extLst>
      <p:ext uri="{BB962C8B-B14F-4D97-AF65-F5344CB8AC3E}">
        <p14:creationId xmlns:p14="http://schemas.microsoft.com/office/powerpoint/2010/main" val="94516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My Career Path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545077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25</a:t>
            </a:fld>
            <a:endParaRPr lang="en-US" dirty="0"/>
          </a:p>
        </p:txBody>
      </p:sp>
    </p:spTree>
    <p:extLst>
      <p:ext uri="{BB962C8B-B14F-4D97-AF65-F5344CB8AC3E}">
        <p14:creationId xmlns:p14="http://schemas.microsoft.com/office/powerpoint/2010/main" val="1632448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My Career</a:t>
            </a:r>
            <a:endParaRPr lang="en-US" dirty="0"/>
          </a:p>
        </p:txBody>
      </p:sp>
      <p:sp>
        <p:nvSpPr>
          <p:cNvPr id="3" name="Content Placeholder 2"/>
          <p:cNvSpPr>
            <a:spLocks noGrp="1"/>
          </p:cNvSpPr>
          <p:nvPr>
            <p:ph idx="1"/>
          </p:nvPr>
        </p:nvSpPr>
        <p:spPr/>
        <p:txBody>
          <a:bodyPr/>
          <a:lstStyle/>
          <a:p>
            <a:r>
              <a:rPr lang="en-US" dirty="0"/>
              <a:t>The first job I had after college was:</a:t>
            </a:r>
          </a:p>
          <a:p>
            <a:pPr lvl="1"/>
            <a:r>
              <a:rPr lang="en-US" dirty="0"/>
              <a:t>Editorial Assistant at Ticker Magazine – from internship</a:t>
            </a:r>
          </a:p>
          <a:p>
            <a:pPr lvl="1"/>
            <a:endParaRPr lang="en-US" dirty="0"/>
          </a:p>
          <a:p>
            <a:r>
              <a:rPr lang="en-US" dirty="0"/>
              <a:t>The worst job I have ever had was:</a:t>
            </a:r>
          </a:p>
          <a:p>
            <a:pPr lvl="1"/>
            <a:r>
              <a:rPr lang="en-US" dirty="0"/>
              <a:t>Office assistant when I moved to LA – cleaning up after models</a:t>
            </a:r>
          </a:p>
        </p:txBody>
      </p:sp>
      <p:sp>
        <p:nvSpPr>
          <p:cNvPr id="7" name="Footer Placeholder 6"/>
          <p:cNvSpPr>
            <a:spLocks noGrp="1"/>
          </p:cNvSpPr>
          <p:nvPr>
            <p:ph type="ftr" sz="quarter" idx="11"/>
          </p:nvPr>
        </p:nvSpPr>
        <p:spPr/>
        <p:txBody>
          <a:bodyPr/>
          <a:lstStyle/>
          <a:p>
            <a:r>
              <a:rPr lang="en-US"/>
              <a:t>Youth Business : ALLIANCE</a:t>
            </a:r>
            <a:endParaRPr lang="en-US" dirty="0"/>
          </a:p>
        </p:txBody>
      </p:sp>
      <p:sp>
        <p:nvSpPr>
          <p:cNvPr id="8" name="Slide Number Placeholder 7"/>
          <p:cNvSpPr>
            <a:spLocks noGrp="1"/>
          </p:cNvSpPr>
          <p:nvPr>
            <p:ph type="sldNum" sz="quarter" idx="12"/>
          </p:nvPr>
        </p:nvSpPr>
        <p:spPr/>
        <p:txBody>
          <a:bodyPr/>
          <a:lstStyle/>
          <a:p>
            <a:fld id="{83563B19-5B2B-4AAC-A66D-8FF7C83E8865}" type="slidenum">
              <a:rPr lang="en-US" smtClean="0"/>
              <a:pPr/>
              <a:t>26</a:t>
            </a:fld>
            <a:endParaRPr lang="en-US" dirty="0"/>
          </a:p>
        </p:txBody>
      </p:sp>
    </p:spTree>
    <p:extLst>
      <p:ext uri="{BB962C8B-B14F-4D97-AF65-F5344CB8AC3E}">
        <p14:creationId xmlns:p14="http://schemas.microsoft.com/office/powerpoint/2010/main" val="2538521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My Career</a:t>
            </a:r>
            <a:endParaRPr lang="en-US" dirty="0"/>
          </a:p>
        </p:txBody>
      </p:sp>
      <p:sp>
        <p:nvSpPr>
          <p:cNvPr id="3" name="Content Placeholder 2"/>
          <p:cNvSpPr>
            <a:spLocks noGrp="1"/>
          </p:cNvSpPr>
          <p:nvPr>
            <p:ph idx="1"/>
          </p:nvPr>
        </p:nvSpPr>
        <p:spPr/>
        <p:txBody>
          <a:bodyPr/>
          <a:lstStyle/>
          <a:p>
            <a:r>
              <a:rPr lang="en-US" dirty="0"/>
              <a:t>Challenges I have had to overcome throughout my career are:</a:t>
            </a:r>
          </a:p>
          <a:p>
            <a:pPr lvl="1"/>
            <a:r>
              <a:rPr lang="en-US" dirty="0"/>
              <a:t>Not having a huge network in LA</a:t>
            </a:r>
          </a:p>
          <a:p>
            <a:pPr lvl="1"/>
            <a:r>
              <a:rPr lang="en-US" dirty="0"/>
              <a:t>Having to learn on the job</a:t>
            </a:r>
          </a:p>
          <a:p>
            <a:pPr lvl="1"/>
            <a:r>
              <a:rPr lang="en-US" dirty="0"/>
              <a:t>Learning software systems or new SEO updates and algorithms on the job</a:t>
            </a:r>
          </a:p>
          <a:p>
            <a:pPr lvl="1"/>
            <a:r>
              <a:rPr lang="en-US" dirty="0"/>
              <a:t>Being taken advance of</a:t>
            </a:r>
          </a:p>
          <a:p>
            <a:pPr lvl="1"/>
            <a:r>
              <a:rPr lang="en-US" dirty="0"/>
              <a:t>Working hard at times, not smart</a:t>
            </a:r>
          </a:p>
          <a:p>
            <a:pPr lvl="1"/>
            <a:r>
              <a:rPr lang="en-US" dirty="0"/>
              <a:t>Dealing with workplace harassment </a:t>
            </a:r>
          </a:p>
        </p:txBody>
      </p:sp>
      <p:sp>
        <p:nvSpPr>
          <p:cNvPr id="5" name="Footer Placeholder 4"/>
          <p:cNvSpPr>
            <a:spLocks noGrp="1"/>
          </p:cNvSpPr>
          <p:nvPr>
            <p:ph type="ftr" sz="quarter" idx="11"/>
          </p:nvPr>
        </p:nvSpPr>
        <p:spPr/>
        <p:txBody>
          <a:bodyPr/>
          <a:lstStyle/>
          <a:p>
            <a:r>
              <a:rPr lang="en-US"/>
              <a:t>Youth Business : ALLIANCE</a:t>
            </a:r>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27</a:t>
            </a:fld>
            <a:endParaRPr lang="en-US" dirty="0"/>
          </a:p>
        </p:txBody>
      </p:sp>
    </p:spTree>
    <p:extLst>
      <p:ext uri="{BB962C8B-B14F-4D97-AF65-F5344CB8AC3E}">
        <p14:creationId xmlns:p14="http://schemas.microsoft.com/office/powerpoint/2010/main" val="977484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0" y="2057400"/>
            <a:ext cx="6095180" cy="3421856"/>
            <a:chOff x="1524409" y="1718071"/>
            <a:chExt cx="6095180" cy="3421856"/>
          </a:xfrm>
        </p:grpSpPr>
        <p:sp>
          <p:nvSpPr>
            <p:cNvPr id="14" name="Freeform 13"/>
            <p:cNvSpPr/>
            <p:nvPr/>
          </p:nvSpPr>
          <p:spPr>
            <a:xfrm>
              <a:off x="4384867" y="2609180"/>
              <a:ext cx="187132" cy="819819"/>
            </a:xfrm>
            <a:custGeom>
              <a:avLst/>
              <a:gdLst/>
              <a:ahLst/>
              <a:cxnLst/>
              <a:rect l="0" t="0" r="0" b="0"/>
              <a:pathLst>
                <a:path>
                  <a:moveTo>
                    <a:pt x="187132" y="0"/>
                  </a:moveTo>
                  <a:lnTo>
                    <a:pt x="187132" y="819819"/>
                  </a:lnTo>
                  <a:lnTo>
                    <a:pt x="0" y="819819"/>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4572000" y="2609180"/>
              <a:ext cx="2156482" cy="1639639"/>
            </a:xfrm>
            <a:custGeom>
              <a:avLst/>
              <a:gdLst/>
              <a:ahLst/>
              <a:cxnLst/>
              <a:rect l="0" t="0" r="0" b="0"/>
              <a:pathLst>
                <a:path>
                  <a:moveTo>
                    <a:pt x="0" y="0"/>
                  </a:moveTo>
                  <a:lnTo>
                    <a:pt x="0" y="1452506"/>
                  </a:lnTo>
                  <a:lnTo>
                    <a:pt x="2156482" y="1452506"/>
                  </a:lnTo>
                  <a:lnTo>
                    <a:pt x="2156482" y="1639639"/>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4526280" y="2609180"/>
              <a:ext cx="91440" cy="1639639"/>
            </a:xfrm>
            <a:custGeom>
              <a:avLst/>
              <a:gdLst/>
              <a:ahLst/>
              <a:cxnLst/>
              <a:rect l="0" t="0" r="0" b="0"/>
              <a:pathLst>
                <a:path>
                  <a:moveTo>
                    <a:pt x="45720" y="0"/>
                  </a:moveTo>
                  <a:lnTo>
                    <a:pt x="45720" y="1639639"/>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2415517" y="2609180"/>
              <a:ext cx="2156482" cy="1639639"/>
            </a:xfrm>
            <a:custGeom>
              <a:avLst/>
              <a:gdLst/>
              <a:ahLst/>
              <a:cxnLst/>
              <a:rect l="0" t="0" r="0" b="0"/>
              <a:pathLst>
                <a:path>
                  <a:moveTo>
                    <a:pt x="2156482" y="0"/>
                  </a:moveTo>
                  <a:lnTo>
                    <a:pt x="2156482" y="1452506"/>
                  </a:lnTo>
                  <a:lnTo>
                    <a:pt x="0" y="1452506"/>
                  </a:lnTo>
                  <a:lnTo>
                    <a:pt x="0" y="1639639"/>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680891" y="1718071"/>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solidFill>
              <a:schemeClr val="bg1">
                <a:lumMod val="75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195" tIns="36195" rIns="36195" bIns="36195" numCol="1" spcCol="1270" anchor="ctr" anchorCtr="0">
              <a:noAutofit/>
            </a:bodyPr>
            <a:lstStyle/>
            <a:p>
              <a:pPr lvl="0" algn="ctr" defTabSz="2533650">
                <a:lnSpc>
                  <a:spcPct val="90000"/>
                </a:lnSpc>
                <a:spcBef>
                  <a:spcPct val="0"/>
                </a:spcBef>
                <a:spcAft>
                  <a:spcPct val="35000"/>
                </a:spcAft>
              </a:pPr>
              <a:endParaRPr lang="en-US" sz="5700" kern="1200"/>
            </a:p>
          </p:txBody>
        </p:sp>
        <p:sp>
          <p:nvSpPr>
            <p:cNvPr id="19" name="Freeform 18"/>
            <p:cNvSpPr/>
            <p:nvPr/>
          </p:nvSpPr>
          <p:spPr>
            <a:xfrm>
              <a:off x="1524409" y="4248819"/>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solidFill>
              <a:schemeClr val="tx1">
                <a:lumMod val="85000"/>
                <a:lumOff val="15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195" tIns="36195" rIns="36195" bIns="36195" numCol="1" spcCol="1270" anchor="ctr" anchorCtr="0">
              <a:noAutofit/>
            </a:bodyPr>
            <a:lstStyle/>
            <a:p>
              <a:pPr lvl="0" algn="ctr" defTabSz="2533650">
                <a:lnSpc>
                  <a:spcPct val="90000"/>
                </a:lnSpc>
                <a:spcBef>
                  <a:spcPct val="0"/>
                </a:spcBef>
                <a:spcAft>
                  <a:spcPct val="35000"/>
                </a:spcAft>
              </a:pPr>
              <a:endParaRPr lang="en-US" sz="5700" kern="1200"/>
            </a:p>
          </p:txBody>
        </p:sp>
        <p:sp>
          <p:nvSpPr>
            <p:cNvPr id="20" name="Freeform 19"/>
            <p:cNvSpPr/>
            <p:nvPr/>
          </p:nvSpPr>
          <p:spPr>
            <a:xfrm>
              <a:off x="3680891" y="4248819"/>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solidFill>
              <a:schemeClr val="tx1">
                <a:lumMod val="85000"/>
                <a:lumOff val="15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195" tIns="36195" rIns="36195" bIns="36195" numCol="1" spcCol="1270" anchor="ctr" anchorCtr="0">
              <a:noAutofit/>
            </a:bodyPr>
            <a:lstStyle/>
            <a:p>
              <a:pPr lvl="0" algn="ctr" defTabSz="2533650">
                <a:lnSpc>
                  <a:spcPct val="90000"/>
                </a:lnSpc>
                <a:spcBef>
                  <a:spcPct val="0"/>
                </a:spcBef>
                <a:spcAft>
                  <a:spcPct val="35000"/>
                </a:spcAft>
              </a:pPr>
              <a:endParaRPr lang="en-US" sz="5700" kern="1200"/>
            </a:p>
          </p:txBody>
        </p:sp>
        <p:sp>
          <p:nvSpPr>
            <p:cNvPr id="21" name="Freeform 20"/>
            <p:cNvSpPr/>
            <p:nvPr/>
          </p:nvSpPr>
          <p:spPr>
            <a:xfrm>
              <a:off x="5837373" y="4248819"/>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solidFill>
              <a:schemeClr val="tx1">
                <a:lumMod val="85000"/>
                <a:lumOff val="15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195" tIns="36195" rIns="36195" bIns="36195" numCol="1" spcCol="1270" anchor="ctr" anchorCtr="0">
              <a:noAutofit/>
            </a:bodyPr>
            <a:lstStyle/>
            <a:p>
              <a:pPr lvl="0" algn="ctr" defTabSz="2533650">
                <a:lnSpc>
                  <a:spcPct val="90000"/>
                </a:lnSpc>
                <a:spcBef>
                  <a:spcPct val="0"/>
                </a:spcBef>
                <a:spcAft>
                  <a:spcPct val="35000"/>
                </a:spcAft>
              </a:pPr>
              <a:endParaRPr lang="en-US" sz="5700" kern="1200"/>
            </a:p>
          </p:txBody>
        </p:sp>
        <p:sp>
          <p:nvSpPr>
            <p:cNvPr id="22" name="Freeform 21"/>
            <p:cNvSpPr/>
            <p:nvPr/>
          </p:nvSpPr>
          <p:spPr>
            <a:xfrm>
              <a:off x="2602650" y="2983445"/>
              <a:ext cx="1782216" cy="891108"/>
            </a:xfrm>
            <a:custGeom>
              <a:avLst/>
              <a:gdLst>
                <a:gd name="connsiteX0" fmla="*/ 0 w 1782216"/>
                <a:gd name="connsiteY0" fmla="*/ 0 h 891108"/>
                <a:gd name="connsiteX1" fmla="*/ 1782216 w 1782216"/>
                <a:gd name="connsiteY1" fmla="*/ 0 h 891108"/>
                <a:gd name="connsiteX2" fmla="*/ 1782216 w 1782216"/>
                <a:gd name="connsiteY2" fmla="*/ 891108 h 891108"/>
                <a:gd name="connsiteX3" fmla="*/ 0 w 1782216"/>
                <a:gd name="connsiteY3" fmla="*/ 891108 h 891108"/>
                <a:gd name="connsiteX4" fmla="*/ 0 w 1782216"/>
                <a:gd name="connsiteY4" fmla="*/ 0 h 89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216" h="891108">
                  <a:moveTo>
                    <a:pt x="0" y="0"/>
                  </a:moveTo>
                  <a:lnTo>
                    <a:pt x="1782216" y="0"/>
                  </a:lnTo>
                  <a:lnTo>
                    <a:pt x="1782216" y="891108"/>
                  </a:lnTo>
                  <a:lnTo>
                    <a:pt x="0" y="891108"/>
                  </a:lnTo>
                  <a:lnTo>
                    <a:pt x="0" y="0"/>
                  </a:lnTo>
                  <a:close/>
                </a:path>
              </a:pathLst>
            </a:custGeom>
            <a:solidFill>
              <a:schemeClr val="tx1">
                <a:lumMod val="50000"/>
                <a:lumOff val="5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195" tIns="36195" rIns="36195" bIns="36195" numCol="1" spcCol="1270" anchor="ctr" anchorCtr="0">
              <a:noAutofit/>
            </a:bodyPr>
            <a:lstStyle/>
            <a:p>
              <a:pPr lvl="0" algn="ctr" defTabSz="2533650">
                <a:lnSpc>
                  <a:spcPct val="90000"/>
                </a:lnSpc>
                <a:spcBef>
                  <a:spcPct val="0"/>
                </a:spcBef>
                <a:spcAft>
                  <a:spcPct val="35000"/>
                </a:spcAft>
              </a:pPr>
              <a:endParaRPr lang="en-US" sz="5700" kern="1200"/>
            </a:p>
          </p:txBody>
        </p:sp>
      </p:grpSp>
      <p:sp>
        <p:nvSpPr>
          <p:cNvPr id="5" name="Title 1"/>
          <p:cNvSpPr>
            <a:spLocks noGrp="1"/>
          </p:cNvSpPr>
          <p:nvPr>
            <p:ph type="title"/>
          </p:nvPr>
        </p:nvSpPr>
        <p:spPr/>
        <p:txBody>
          <a:bodyPr/>
          <a:lstStyle/>
          <a:p>
            <a:r>
              <a:rPr lang="en-US" dirty="0"/>
              <a:t>My role within organization</a:t>
            </a:r>
          </a:p>
        </p:txBody>
      </p:sp>
      <p:sp>
        <p:nvSpPr>
          <p:cNvPr id="4" name="Footer Placeholder 3"/>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28</a:t>
            </a:fld>
            <a:endParaRPr lang="en-US" dirty="0"/>
          </a:p>
        </p:txBody>
      </p:sp>
      <p:sp>
        <p:nvSpPr>
          <p:cNvPr id="12" name="TextBox 11"/>
          <p:cNvSpPr txBox="1"/>
          <p:nvPr/>
        </p:nvSpPr>
        <p:spPr>
          <a:xfrm>
            <a:off x="1195833" y="816404"/>
            <a:ext cx="184666" cy="369332"/>
          </a:xfrm>
          <a:prstGeom prst="rect">
            <a:avLst/>
          </a:prstGeom>
          <a:noFill/>
        </p:spPr>
        <p:txBody>
          <a:bodyPr wrap="none" rtlCol="0">
            <a:spAutoFit/>
          </a:bodyPr>
          <a:lstStyle/>
          <a:p>
            <a:endParaRPr lang="en-US" dirty="0"/>
          </a:p>
        </p:txBody>
      </p:sp>
      <p:sp>
        <p:nvSpPr>
          <p:cNvPr id="23" name="Footer Placeholder 3"/>
          <p:cNvSpPr txBox="1">
            <a:spLocks/>
          </p:cNvSpPr>
          <p:nvPr/>
        </p:nvSpPr>
        <p:spPr>
          <a:xfrm>
            <a:off x="3581400" y="2110853"/>
            <a:ext cx="1945205" cy="860947"/>
          </a:xfrm>
          <a:prstGeom prst="rect">
            <a:avLst/>
          </a:prstGeom>
        </p:spPr>
        <p:txBody>
          <a:bodyPr vert="horz" lIns="45720" tIns="45720" rIns="91440" bIns="45720" rtlCol="0" anchor="ctr"/>
          <a:lstStyle>
            <a:defPPr>
              <a:defRPr lang="en-US"/>
            </a:defPPr>
            <a:lvl1pPr marL="0" algn="l" defTabSz="914400" rtl="0" eaLnBrk="1" latinLnBrk="0" hangingPunct="1">
              <a:defRPr sz="1200" kern="1200">
                <a:solidFill>
                  <a:schemeClr val="tx1">
                    <a:lumMod val="50000"/>
                    <a:lumOff val="50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dirty="0">
                <a:solidFill>
                  <a:srgbClr val="AAEC39"/>
                </a:solidFill>
              </a:rPr>
              <a:t>CEO (ME)</a:t>
            </a:r>
          </a:p>
        </p:txBody>
      </p:sp>
      <p:sp>
        <p:nvSpPr>
          <p:cNvPr id="24" name="Footer Placeholder 3"/>
          <p:cNvSpPr txBox="1">
            <a:spLocks/>
          </p:cNvSpPr>
          <p:nvPr/>
        </p:nvSpPr>
        <p:spPr>
          <a:xfrm>
            <a:off x="2417339" y="3330053"/>
            <a:ext cx="2139726" cy="860947"/>
          </a:xfrm>
          <a:prstGeom prst="rect">
            <a:avLst/>
          </a:prstGeom>
        </p:spPr>
        <p:txBody>
          <a:bodyPr vert="horz" lIns="45720" tIns="45720" rIns="91440" bIns="45720" rtlCol="0" anchor="ctr"/>
          <a:lstStyle>
            <a:defPPr>
              <a:defRPr lang="en-US"/>
            </a:defPPr>
            <a:lvl1pPr marL="0" algn="l" defTabSz="914400" rtl="0" eaLnBrk="1" latinLnBrk="0" hangingPunct="1">
              <a:defRPr sz="1200" kern="1200">
                <a:solidFill>
                  <a:schemeClr val="tx1">
                    <a:lumMod val="50000"/>
                    <a:lumOff val="50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rgbClr val="AAEC39"/>
                </a:solidFill>
              </a:rPr>
              <a:t>MANAGEMENT</a:t>
            </a:r>
          </a:p>
        </p:txBody>
      </p:sp>
      <p:sp>
        <p:nvSpPr>
          <p:cNvPr id="25" name="Footer Placeholder 3"/>
          <p:cNvSpPr txBox="1">
            <a:spLocks/>
          </p:cNvSpPr>
          <p:nvPr/>
        </p:nvSpPr>
        <p:spPr>
          <a:xfrm>
            <a:off x="3581400" y="4625453"/>
            <a:ext cx="1945205" cy="860947"/>
          </a:xfrm>
          <a:prstGeom prst="rect">
            <a:avLst/>
          </a:prstGeom>
        </p:spPr>
        <p:txBody>
          <a:bodyPr vert="horz" lIns="45720" tIns="45720" rIns="91440" bIns="45720" rtlCol="0" anchor="ctr"/>
          <a:lstStyle>
            <a:defPPr>
              <a:defRPr lang="en-US"/>
            </a:defPPr>
            <a:lvl1pPr marL="0" algn="l" defTabSz="914400" rtl="0" eaLnBrk="1" latinLnBrk="0" hangingPunct="1">
              <a:defRPr sz="1200" kern="1200">
                <a:solidFill>
                  <a:schemeClr val="tx1">
                    <a:lumMod val="50000"/>
                    <a:lumOff val="50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AAEC39"/>
                </a:solidFill>
              </a:rPr>
              <a:t>PROJECTS</a:t>
            </a:r>
          </a:p>
        </p:txBody>
      </p:sp>
      <p:sp>
        <p:nvSpPr>
          <p:cNvPr id="26" name="Footer Placeholder 3"/>
          <p:cNvSpPr txBox="1">
            <a:spLocks/>
          </p:cNvSpPr>
          <p:nvPr/>
        </p:nvSpPr>
        <p:spPr>
          <a:xfrm>
            <a:off x="5750995" y="4625453"/>
            <a:ext cx="1945205" cy="860947"/>
          </a:xfrm>
          <a:prstGeom prst="rect">
            <a:avLst/>
          </a:prstGeom>
        </p:spPr>
        <p:txBody>
          <a:bodyPr vert="horz" lIns="45720" tIns="45720" rIns="91440" bIns="45720" rtlCol="0" anchor="ctr"/>
          <a:lstStyle>
            <a:defPPr>
              <a:defRPr lang="en-US"/>
            </a:defPPr>
            <a:lvl1pPr marL="0" algn="l" defTabSz="914400" rtl="0" eaLnBrk="1" latinLnBrk="0" hangingPunct="1">
              <a:defRPr sz="1200" kern="1200">
                <a:solidFill>
                  <a:schemeClr val="tx1">
                    <a:lumMod val="50000"/>
                    <a:lumOff val="50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AAEC39"/>
                </a:solidFill>
              </a:rPr>
              <a:t>PROJECTS</a:t>
            </a:r>
          </a:p>
        </p:txBody>
      </p:sp>
      <p:sp>
        <p:nvSpPr>
          <p:cNvPr id="27" name="Footer Placeholder 3"/>
          <p:cNvSpPr txBox="1">
            <a:spLocks/>
          </p:cNvSpPr>
          <p:nvPr/>
        </p:nvSpPr>
        <p:spPr>
          <a:xfrm>
            <a:off x="1407595" y="4625453"/>
            <a:ext cx="1945205" cy="860947"/>
          </a:xfrm>
          <a:prstGeom prst="rect">
            <a:avLst/>
          </a:prstGeom>
        </p:spPr>
        <p:txBody>
          <a:bodyPr vert="horz" lIns="45720" tIns="45720" rIns="91440" bIns="45720" rtlCol="0" anchor="ctr"/>
          <a:lstStyle>
            <a:defPPr>
              <a:defRPr lang="en-US"/>
            </a:defPPr>
            <a:lvl1pPr marL="0" algn="l" defTabSz="914400" rtl="0" eaLnBrk="1" latinLnBrk="0" hangingPunct="1">
              <a:defRPr sz="1200" kern="1200">
                <a:solidFill>
                  <a:schemeClr val="tx1">
                    <a:lumMod val="50000"/>
                    <a:lumOff val="50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AAEC39"/>
                </a:solidFill>
              </a:rPr>
              <a:t>PROJECTS</a:t>
            </a:r>
          </a:p>
        </p:txBody>
      </p:sp>
    </p:spTree>
    <p:extLst>
      <p:ext uri="{BB962C8B-B14F-4D97-AF65-F5344CB8AC3E}">
        <p14:creationId xmlns:p14="http://schemas.microsoft.com/office/powerpoint/2010/main" val="1764927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More than just work</a:t>
            </a:r>
            <a:endParaRPr lang="en-US" dirty="0"/>
          </a:p>
        </p:txBody>
      </p:sp>
      <p:sp>
        <p:nvSpPr>
          <p:cNvPr id="3" name="Content Placeholder 2"/>
          <p:cNvSpPr>
            <a:spLocks noGrp="1"/>
          </p:cNvSpPr>
          <p:nvPr>
            <p:ph idx="1"/>
          </p:nvPr>
        </p:nvSpPr>
        <p:spPr/>
        <p:txBody>
          <a:bodyPr/>
          <a:lstStyle/>
          <a:p>
            <a:r>
              <a:rPr lang="en-US" dirty="0"/>
              <a:t>When I am not at work I like to:</a:t>
            </a:r>
          </a:p>
          <a:p>
            <a:pPr lvl="1"/>
            <a:r>
              <a:rPr lang="en-US" dirty="0"/>
              <a:t>Study and complete my graduate school courses</a:t>
            </a:r>
          </a:p>
          <a:p>
            <a:pPr lvl="1"/>
            <a:r>
              <a:rPr lang="en-US" dirty="0"/>
              <a:t>Spend time with my husband, a Navy veteran, in grad school</a:t>
            </a:r>
          </a:p>
          <a:p>
            <a:pPr lvl="1"/>
            <a:r>
              <a:rPr lang="en-US" dirty="0"/>
              <a:t>Volunteering at a lay Buddhist peace keeping organization</a:t>
            </a:r>
          </a:p>
          <a:p>
            <a:pPr lvl="1"/>
            <a:r>
              <a:rPr lang="en-US" dirty="0"/>
              <a:t>Lift weights and bodybuilding (competed in 2016)</a:t>
            </a:r>
          </a:p>
          <a:p>
            <a:pPr lvl="1"/>
            <a:r>
              <a:rPr lang="en-US" dirty="0"/>
              <a:t>Playing with my Goldendoodle, Clovis</a:t>
            </a:r>
          </a:p>
          <a:p>
            <a:pPr lvl="1"/>
            <a:r>
              <a:rPr lang="en-US" dirty="0"/>
              <a:t>Listening to music</a:t>
            </a:r>
          </a:p>
          <a:p>
            <a:pPr lvl="1"/>
            <a:r>
              <a:rPr lang="en-US" dirty="0"/>
              <a:t>Inspiring people at Buddhist discussion meetings</a:t>
            </a:r>
          </a:p>
          <a:p>
            <a:pPr lvl="1"/>
            <a:r>
              <a:rPr lang="en-US" dirty="0"/>
              <a:t>Boogie boarding</a:t>
            </a:r>
          </a:p>
          <a:p>
            <a:pPr lvl="1"/>
            <a:r>
              <a:rPr lang="en-US" dirty="0"/>
              <a:t>Reading on the beach</a:t>
            </a:r>
          </a:p>
          <a:p>
            <a:pPr lvl="1"/>
            <a:r>
              <a:rPr lang="en-US" dirty="0"/>
              <a:t>Blogging</a:t>
            </a:r>
          </a:p>
          <a:p>
            <a:pPr lvl="1"/>
            <a:endParaRPr lang="en-US" dirty="0"/>
          </a:p>
          <a:p>
            <a:pPr lvl="1"/>
            <a:endParaRPr lang="en-US" dirty="0"/>
          </a:p>
          <a:p>
            <a:pPr lvl="1"/>
            <a:endParaRPr lang="en-US" dirty="0"/>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29</a:t>
            </a:fld>
            <a:endParaRPr lang="en-US" dirty="0"/>
          </a:p>
        </p:txBody>
      </p:sp>
    </p:spTree>
    <p:extLst>
      <p:ext uri="{BB962C8B-B14F-4D97-AF65-F5344CB8AC3E}">
        <p14:creationId xmlns:p14="http://schemas.microsoft.com/office/powerpoint/2010/main" val="354411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My childhood</a:t>
            </a:r>
            <a:endParaRPr lang="en-US" dirty="0"/>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95600" y="2317172"/>
            <a:ext cx="3061855" cy="3061855"/>
          </a:xfrm>
        </p:spPr>
      </p:pic>
      <p:sp>
        <p:nvSpPr>
          <p:cNvPr id="9" name="Content Placeholder 2"/>
          <p:cNvSpPr txBox="1">
            <a:spLocks/>
          </p:cNvSpPr>
          <p:nvPr/>
        </p:nvSpPr>
        <p:spPr>
          <a:xfrm>
            <a:off x="457200" y="1477929"/>
            <a:ext cx="8229600" cy="47314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dirty="0">
                <a:solidFill>
                  <a:schemeClr val="tx1">
                    <a:lumMod val="50000"/>
                    <a:lumOff val="50000"/>
                  </a:schemeClr>
                </a:solidFill>
                <a:latin typeface="Avenir Roman"/>
                <a:cs typeface="Avenir Roman"/>
              </a:rPr>
              <a:t>I was born in Morristown, NJ and raised in Succasunna, NJ.</a:t>
            </a:r>
          </a:p>
          <a:p>
            <a:pPr marL="0" indent="0">
              <a:buFont typeface="Arial" pitchFamily="34" charset="0"/>
              <a:buNone/>
            </a:pPr>
            <a:endParaRPr lang="en-US" sz="2400" dirty="0">
              <a:solidFill>
                <a:schemeClr val="tx1">
                  <a:lumMod val="50000"/>
                  <a:lumOff val="50000"/>
                </a:schemeClr>
              </a:solidFill>
              <a:latin typeface="Avenir Roman"/>
              <a:cs typeface="Avenir Roman"/>
            </a:endParaRPr>
          </a:p>
        </p:txBody>
      </p:sp>
      <p:sp>
        <p:nvSpPr>
          <p:cNvPr id="4" name="TextBox 3"/>
          <p:cNvSpPr txBox="1"/>
          <p:nvPr/>
        </p:nvSpPr>
        <p:spPr>
          <a:xfrm>
            <a:off x="2286000" y="5867400"/>
            <a:ext cx="5943600" cy="369332"/>
          </a:xfrm>
          <a:prstGeom prst="rect">
            <a:avLst/>
          </a:prstGeom>
          <a:noFill/>
        </p:spPr>
        <p:txBody>
          <a:bodyPr wrap="square" rtlCol="0">
            <a:spAutoFit/>
          </a:bodyPr>
          <a:lstStyle/>
          <a:p>
            <a:r>
              <a:rPr lang="en-US" dirty="0">
                <a:solidFill>
                  <a:schemeClr val="tx1">
                    <a:lumMod val="50000"/>
                    <a:lumOff val="50000"/>
                  </a:schemeClr>
                </a:solidFill>
                <a:latin typeface="Avenir Roman"/>
                <a:cs typeface="Avenir Roman"/>
              </a:rPr>
              <a:t>This is a picture of me at (BLANK) age</a:t>
            </a:r>
          </a:p>
        </p:txBody>
      </p:sp>
      <p:sp>
        <p:nvSpPr>
          <p:cNvPr id="13" name="Footer Placeholder 12"/>
          <p:cNvSpPr>
            <a:spLocks noGrp="1"/>
          </p:cNvSpPr>
          <p:nvPr>
            <p:ph type="ftr" sz="quarter" idx="11"/>
          </p:nvPr>
        </p:nvSpPr>
        <p:spPr/>
        <p:txBody>
          <a:bodyPr/>
          <a:lstStyle/>
          <a:p>
            <a:r>
              <a:rPr lang="en-US"/>
              <a:t>Youth Business : ALLIANCE</a:t>
            </a:r>
            <a:endParaRPr lang="en-US" dirty="0"/>
          </a:p>
        </p:txBody>
      </p:sp>
      <p:sp>
        <p:nvSpPr>
          <p:cNvPr id="14" name="Slide Number Placeholder 13"/>
          <p:cNvSpPr>
            <a:spLocks noGrp="1"/>
          </p:cNvSpPr>
          <p:nvPr>
            <p:ph type="sldNum" sz="quarter" idx="12"/>
          </p:nvPr>
        </p:nvSpPr>
        <p:spPr/>
        <p:txBody>
          <a:bodyPr/>
          <a:lstStyle/>
          <a:p>
            <a:fld id="{83563B19-5B2B-4AAC-A66D-8FF7C83E8865}" type="slidenum">
              <a:rPr lang="en-US" smtClean="0"/>
              <a:pPr/>
              <a:t>3</a:t>
            </a:fld>
            <a:endParaRPr lang="en-US" dirty="0"/>
          </a:p>
        </p:txBody>
      </p:sp>
    </p:spTree>
    <p:extLst>
      <p:ext uri="{BB962C8B-B14F-4D97-AF65-F5344CB8AC3E}">
        <p14:creationId xmlns:p14="http://schemas.microsoft.com/office/powerpoint/2010/main" val="2091753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Do it all over again?</a:t>
            </a:r>
            <a:endParaRPr lang="en-US" dirty="0"/>
          </a:p>
        </p:txBody>
      </p:sp>
      <p:sp>
        <p:nvSpPr>
          <p:cNvPr id="3" name="Content Placeholder 2"/>
          <p:cNvSpPr>
            <a:spLocks noGrp="1"/>
          </p:cNvSpPr>
          <p:nvPr>
            <p:ph idx="1"/>
          </p:nvPr>
        </p:nvSpPr>
        <p:spPr/>
        <p:txBody>
          <a:bodyPr/>
          <a:lstStyle/>
          <a:p>
            <a:r>
              <a:rPr lang="en-US" dirty="0"/>
              <a:t>If I could talk to my high school self, what would I say?</a:t>
            </a:r>
          </a:p>
          <a:p>
            <a:pPr lvl="1"/>
            <a:r>
              <a:rPr lang="en-US" dirty="0"/>
              <a:t>You’re working so hard, do not be hard on yourself</a:t>
            </a:r>
          </a:p>
          <a:p>
            <a:pPr lvl="1"/>
            <a:r>
              <a:rPr lang="en-US" dirty="0"/>
              <a:t>Have more fun</a:t>
            </a:r>
          </a:p>
          <a:p>
            <a:pPr marL="457200" lvl="1" indent="0">
              <a:buNone/>
            </a:pPr>
            <a:endParaRPr lang="en-US" dirty="0"/>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30</a:t>
            </a:fld>
            <a:endParaRPr lang="en-US" dirty="0"/>
          </a:p>
        </p:txBody>
      </p:sp>
    </p:spTree>
    <p:extLst>
      <p:ext uri="{BB962C8B-B14F-4D97-AF65-F5344CB8AC3E}">
        <p14:creationId xmlns:p14="http://schemas.microsoft.com/office/powerpoint/2010/main" val="125205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AAEC39"/>
                </a:solidFill>
              </a:rPr>
              <a:t>QUESTION AND ANSWER</a:t>
            </a:r>
          </a:p>
        </p:txBody>
      </p:sp>
      <p:pic>
        <p:nvPicPr>
          <p:cNvPr id="4098" name="Picture 2" descr="C:\Users\stephen.minix\AppData\Local\Microsoft\Windows\Temporary Internet Files\Content.IE5\H06GTAOS\MC900385446[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11503" b="11503"/>
          <a:stretch>
            <a:fillRect/>
          </a:stretch>
        </p:blipFill>
        <p:spPr/>
      </p:pic>
      <p:sp>
        <p:nvSpPr>
          <p:cNvPr id="5" name="Footer Placeholder 4"/>
          <p:cNvSpPr>
            <a:spLocks noGrp="1"/>
          </p:cNvSpPr>
          <p:nvPr>
            <p:ph type="ftr" sz="quarter" idx="11"/>
          </p:nvPr>
        </p:nvSpPr>
        <p:spPr/>
        <p:txBody>
          <a:bodyPr/>
          <a:lstStyle/>
          <a:p>
            <a:r>
              <a:rPr lang="en-US"/>
              <a:t>Youth Business : ALLIANCE</a:t>
            </a:r>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31</a:t>
            </a:fld>
            <a:endParaRPr lang="en-US" dirty="0"/>
          </a:p>
        </p:txBody>
      </p:sp>
    </p:spTree>
    <p:extLst>
      <p:ext uri="{BB962C8B-B14F-4D97-AF65-F5344CB8AC3E}">
        <p14:creationId xmlns:p14="http://schemas.microsoft.com/office/powerpoint/2010/main" val="136218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family</a:t>
            </a:r>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a:p>
            <a:pPr marL="0" indent="0">
              <a:buFont typeface="Arial" pitchFamily="34" charset="0"/>
              <a:buNone/>
            </a:pPr>
            <a:endParaRPr lang="en-US" dirty="0"/>
          </a:p>
        </p:txBody>
      </p:sp>
      <p:sp>
        <p:nvSpPr>
          <p:cNvPr id="9" name="Content Placeholder 2"/>
          <p:cNvSpPr txBox="1">
            <a:spLocks/>
          </p:cNvSpPr>
          <p:nvPr/>
        </p:nvSpPr>
        <p:spPr>
          <a:xfrm>
            <a:off x="457200" y="1295400"/>
            <a:ext cx="86868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dirty="0">
                <a:solidFill>
                  <a:schemeClr val="tx1">
                    <a:lumMod val="50000"/>
                    <a:lumOff val="50000"/>
                  </a:schemeClr>
                </a:solidFill>
                <a:latin typeface="Avenir Roman"/>
                <a:cs typeface="Avenir Roman"/>
              </a:rPr>
              <a:t>Lower middle class Jewish family. 30 relatives killed in the Holocaust. Hard working household. Lots of chores. My siblings passed.</a:t>
            </a:r>
          </a:p>
          <a:p>
            <a:pPr marL="0" indent="0">
              <a:buFont typeface="Arial" pitchFamily="34" charset="0"/>
              <a:buNone/>
            </a:pPr>
            <a:endParaRPr lang="en-US" sz="2400" dirty="0">
              <a:solidFill>
                <a:schemeClr val="tx1">
                  <a:lumMod val="50000"/>
                  <a:lumOff val="50000"/>
                </a:schemeClr>
              </a:solidFill>
              <a:latin typeface="Avenir Roman"/>
              <a:cs typeface="Avenir Roman"/>
            </a:endParaRPr>
          </a:p>
        </p:txBody>
      </p:sp>
      <p:sp>
        <p:nvSpPr>
          <p:cNvPr id="10" name="TextBox 9"/>
          <p:cNvSpPr txBox="1"/>
          <p:nvPr/>
        </p:nvSpPr>
        <p:spPr>
          <a:xfrm>
            <a:off x="2740993" y="5678269"/>
            <a:ext cx="3355007" cy="923330"/>
          </a:xfrm>
          <a:prstGeom prst="rect">
            <a:avLst/>
          </a:prstGeom>
          <a:noFill/>
        </p:spPr>
        <p:txBody>
          <a:bodyPr wrap="square" rtlCol="0">
            <a:spAutoFit/>
          </a:bodyPr>
          <a:lstStyle/>
          <a:p>
            <a:pPr algn="ctr"/>
            <a:r>
              <a:rPr lang="en-US" dirty="0">
                <a:solidFill>
                  <a:schemeClr val="tx1">
                    <a:lumMod val="50000"/>
                    <a:lumOff val="50000"/>
                  </a:schemeClr>
                </a:solidFill>
                <a:latin typeface="Avenir Roman"/>
                <a:cs typeface="Avenir Roman"/>
              </a:rPr>
              <a:t>This me and my sister Laura, my mom, my sister Rochelle, and brother Jeff </a:t>
            </a:r>
          </a:p>
        </p:txBody>
      </p:sp>
      <p:pic>
        <p:nvPicPr>
          <p:cNvPr id="14"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95600" y="2500745"/>
            <a:ext cx="3061855" cy="3061855"/>
          </a:xfrm>
        </p:spPr>
      </p:pic>
      <p:sp>
        <p:nvSpPr>
          <p:cNvPr id="15" name="Footer Placeholder 14"/>
          <p:cNvSpPr>
            <a:spLocks noGrp="1"/>
          </p:cNvSpPr>
          <p:nvPr>
            <p:ph type="ftr" sz="quarter" idx="11"/>
          </p:nvPr>
        </p:nvSpPr>
        <p:spPr/>
        <p:txBody>
          <a:bodyPr/>
          <a:lstStyle/>
          <a:p>
            <a:r>
              <a:rPr lang="en-US"/>
              <a:t>Youth Business : ALLIANCE</a:t>
            </a:r>
            <a:endParaRPr lang="en-US" dirty="0"/>
          </a:p>
        </p:txBody>
      </p:sp>
      <p:sp>
        <p:nvSpPr>
          <p:cNvPr id="16" name="Slide Number Placeholder 15"/>
          <p:cNvSpPr>
            <a:spLocks noGrp="1"/>
          </p:cNvSpPr>
          <p:nvPr>
            <p:ph type="sldNum" sz="quarter" idx="12"/>
          </p:nvPr>
        </p:nvSpPr>
        <p:spPr/>
        <p:txBody>
          <a:bodyPr/>
          <a:lstStyle/>
          <a:p>
            <a:fld id="{83563B19-5B2B-4AAC-A66D-8FF7C83E8865}" type="slidenum">
              <a:rPr lang="en-US" smtClean="0"/>
              <a:pPr/>
              <a:t>4</a:t>
            </a:fld>
            <a:endParaRPr lang="en-US" dirty="0"/>
          </a:p>
        </p:txBody>
      </p:sp>
    </p:spTree>
    <p:extLst>
      <p:ext uri="{BB962C8B-B14F-4D97-AF65-F5344CB8AC3E}">
        <p14:creationId xmlns:p14="http://schemas.microsoft.com/office/powerpoint/2010/main" val="3654111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MY HIGH SCHOOL</a:t>
            </a:r>
          </a:p>
        </p:txBody>
      </p:sp>
      <p:sp>
        <p:nvSpPr>
          <p:cNvPr id="3" name="Content Placeholder 2"/>
          <p:cNvSpPr>
            <a:spLocks noGrp="1"/>
          </p:cNvSpPr>
          <p:nvPr>
            <p:ph idx="1"/>
          </p:nvPr>
        </p:nvSpPr>
        <p:spPr/>
        <p:txBody>
          <a:bodyPr/>
          <a:lstStyle/>
          <a:p>
            <a:pPr algn="ctr"/>
            <a:r>
              <a:rPr lang="en-US" dirty="0"/>
              <a:t>I attended BRURIAH HS for girls in Elizabeth, NJ</a:t>
            </a:r>
          </a:p>
          <a:p>
            <a:pPr algn="ctr"/>
            <a:endParaRPr lang="en-US" dirty="0"/>
          </a:p>
        </p:txBody>
      </p:sp>
      <p:sp>
        <p:nvSpPr>
          <p:cNvPr id="8" name="TextBox 7"/>
          <p:cNvSpPr txBox="1"/>
          <p:nvPr/>
        </p:nvSpPr>
        <p:spPr>
          <a:xfrm>
            <a:off x="2057400" y="4953000"/>
            <a:ext cx="5444332" cy="369332"/>
          </a:xfrm>
          <a:prstGeom prst="rect">
            <a:avLst/>
          </a:prstGeom>
          <a:noFill/>
        </p:spPr>
        <p:txBody>
          <a:bodyPr wrap="none" rtlCol="0">
            <a:spAutoFit/>
          </a:bodyPr>
          <a:lstStyle/>
          <a:p>
            <a:pPr algn="ctr"/>
            <a:r>
              <a:rPr lang="en-US" dirty="0">
                <a:solidFill>
                  <a:schemeClr val="tx1">
                    <a:lumMod val="50000"/>
                    <a:lumOff val="50000"/>
                  </a:schemeClr>
                </a:solidFill>
              </a:rPr>
              <a:t>(Insert map or image of high school or mascot etc. here)</a:t>
            </a:r>
          </a:p>
        </p:txBody>
      </p:sp>
      <p:pic>
        <p:nvPicPr>
          <p:cNvPr id="1026" name="Picture 2" descr="Spanaway, 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133600"/>
            <a:ext cx="4876800" cy="253365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Footer Placeholder 10"/>
          <p:cNvSpPr>
            <a:spLocks noGrp="1"/>
          </p:cNvSpPr>
          <p:nvPr>
            <p:ph type="ftr" sz="quarter" idx="11"/>
          </p:nvPr>
        </p:nvSpPr>
        <p:spPr/>
        <p:txBody>
          <a:bodyPr/>
          <a:lstStyle/>
          <a:p>
            <a:r>
              <a:rPr lang="en-US"/>
              <a:t>Youth Business : ALLIANCE</a:t>
            </a:r>
            <a:endParaRPr lang="en-US" dirty="0"/>
          </a:p>
        </p:txBody>
      </p:sp>
      <p:sp>
        <p:nvSpPr>
          <p:cNvPr id="12" name="Slide Number Placeholder 11"/>
          <p:cNvSpPr>
            <a:spLocks noGrp="1"/>
          </p:cNvSpPr>
          <p:nvPr>
            <p:ph type="sldNum" sz="quarter" idx="12"/>
          </p:nvPr>
        </p:nvSpPr>
        <p:spPr/>
        <p:txBody>
          <a:bodyPr/>
          <a:lstStyle/>
          <a:p>
            <a:fld id="{83563B19-5B2B-4AAC-A66D-8FF7C83E8865}" type="slidenum">
              <a:rPr lang="en-US" smtClean="0"/>
              <a:pPr/>
              <a:t>5</a:t>
            </a:fld>
            <a:endParaRPr lang="en-US" dirty="0"/>
          </a:p>
        </p:txBody>
      </p:sp>
      <p:pic>
        <p:nvPicPr>
          <p:cNvPr id="2" name="Picture 1">
            <a:extLst>
              <a:ext uri="{FF2B5EF4-FFF2-40B4-BE49-F238E27FC236}">
                <a16:creationId xmlns:a16="http://schemas.microsoft.com/office/drawing/2014/main" id="{4C5EAE40-EDCC-F644-9350-018D29E8D3D3}"/>
              </a:ext>
            </a:extLst>
          </p:cNvPr>
          <p:cNvPicPr>
            <a:picLocks noChangeAspect="1"/>
          </p:cNvPicPr>
          <p:nvPr/>
        </p:nvPicPr>
        <p:blipFill>
          <a:blip r:embed="rId4"/>
          <a:stretch>
            <a:fillRect/>
          </a:stretch>
        </p:blipFill>
        <p:spPr>
          <a:xfrm>
            <a:off x="1447800" y="2125579"/>
            <a:ext cx="6451600" cy="3348299"/>
          </a:xfrm>
          <a:prstGeom prst="rect">
            <a:avLst/>
          </a:prstGeom>
        </p:spPr>
      </p:pic>
    </p:spTree>
    <p:extLst>
      <p:ext uri="{BB962C8B-B14F-4D97-AF65-F5344CB8AC3E}">
        <p14:creationId xmlns:p14="http://schemas.microsoft.com/office/powerpoint/2010/main" val="367416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High School</a:t>
            </a:r>
            <a:endParaRPr lang="en-US" dirty="0"/>
          </a:p>
        </p:txBody>
      </p:sp>
      <p:sp>
        <p:nvSpPr>
          <p:cNvPr id="3" name="Content Placeholder 2"/>
          <p:cNvSpPr>
            <a:spLocks noGrp="1"/>
          </p:cNvSpPr>
          <p:nvPr>
            <p:ph idx="1"/>
          </p:nvPr>
        </p:nvSpPr>
        <p:spPr/>
        <p:txBody>
          <a:bodyPr/>
          <a:lstStyle/>
          <a:p>
            <a:r>
              <a:rPr lang="en-US" dirty="0"/>
              <a:t>As a HS student I was pretty studious, fun, into poetry and music, and worked very hard and did not have much time for partying. ……………………………………………………………….</a:t>
            </a:r>
          </a:p>
          <a:p>
            <a:endParaRPr lang="en-US" dirty="0"/>
          </a:p>
        </p:txBody>
      </p:sp>
      <p:sp>
        <p:nvSpPr>
          <p:cNvPr id="10" name="Footer Placeholder 9"/>
          <p:cNvSpPr>
            <a:spLocks noGrp="1"/>
          </p:cNvSpPr>
          <p:nvPr>
            <p:ph type="ftr" sz="quarter" idx="11"/>
          </p:nvPr>
        </p:nvSpPr>
        <p:spPr/>
        <p:txBody>
          <a:bodyPr/>
          <a:lstStyle/>
          <a:p>
            <a:r>
              <a:rPr lang="en-US" dirty="0"/>
              <a:t>Youth Business : ALLIANCE</a:t>
            </a:r>
          </a:p>
        </p:txBody>
      </p:sp>
      <p:sp>
        <p:nvSpPr>
          <p:cNvPr id="11" name="Slide Number Placeholder 10"/>
          <p:cNvSpPr>
            <a:spLocks noGrp="1"/>
          </p:cNvSpPr>
          <p:nvPr>
            <p:ph type="sldNum" sz="quarter" idx="12"/>
          </p:nvPr>
        </p:nvSpPr>
        <p:spPr/>
        <p:txBody>
          <a:bodyPr/>
          <a:lstStyle/>
          <a:p>
            <a:fld id="{83563B19-5B2B-4AAC-A66D-8FF7C83E8865}" type="slidenum">
              <a:rPr lang="en-US" smtClean="0"/>
              <a:pPr/>
              <a:t>6</a:t>
            </a:fld>
            <a:endParaRPr lang="en-US" dirty="0"/>
          </a:p>
        </p:txBody>
      </p:sp>
      <p:sp>
        <p:nvSpPr>
          <p:cNvPr id="2" name="Rectangle 1">
            <a:extLst>
              <a:ext uri="{FF2B5EF4-FFF2-40B4-BE49-F238E27FC236}">
                <a16:creationId xmlns:a16="http://schemas.microsoft.com/office/drawing/2014/main" id="{2E3A42E1-FC8C-E24F-BF5D-0290ABBD6CEC}"/>
              </a:ext>
            </a:extLst>
          </p:cNvPr>
          <p:cNvSpPr/>
          <p:nvPr/>
        </p:nvSpPr>
        <p:spPr>
          <a:xfrm>
            <a:off x="2083152" y="3392905"/>
            <a:ext cx="4572000" cy="2308324"/>
          </a:xfrm>
          <a:prstGeom prst="rect">
            <a:avLst/>
          </a:prstGeom>
        </p:spPr>
        <p:txBody>
          <a:bodyPr>
            <a:spAutoFit/>
          </a:bodyPr>
          <a:lstStyle/>
          <a:p>
            <a:r>
              <a:rPr lang="en-US" i="1" dirty="0">
                <a:solidFill>
                  <a:schemeClr val="accent6">
                    <a:lumMod val="75000"/>
                  </a:schemeClr>
                </a:solidFill>
                <a:latin typeface="Lato"/>
              </a:rPr>
              <a:t>After graduation </a:t>
            </a:r>
            <a:r>
              <a:rPr lang="en-US" i="1" dirty="0" err="1">
                <a:solidFill>
                  <a:schemeClr val="accent6">
                    <a:lumMod val="75000"/>
                  </a:schemeClr>
                </a:solidFill>
                <a:latin typeface="Lato"/>
              </a:rPr>
              <a:t>Bruriah</a:t>
            </a:r>
            <a:r>
              <a:rPr lang="en-US" i="1" dirty="0">
                <a:solidFill>
                  <a:schemeClr val="accent6">
                    <a:lumMod val="75000"/>
                  </a:schemeClr>
                </a:solidFill>
                <a:latin typeface="Lato"/>
              </a:rPr>
              <a:t> students go on to top seminaries, colleges and universities. Prepared for the world’s challenges, </a:t>
            </a:r>
            <a:r>
              <a:rPr lang="en-US" i="1" dirty="0" err="1">
                <a:solidFill>
                  <a:schemeClr val="accent6">
                    <a:lumMod val="75000"/>
                  </a:schemeClr>
                </a:solidFill>
                <a:latin typeface="Lato"/>
              </a:rPr>
              <a:t>Bruriah</a:t>
            </a:r>
            <a:r>
              <a:rPr lang="en-US" i="1" dirty="0">
                <a:solidFill>
                  <a:schemeClr val="accent6">
                    <a:lumMod val="75000"/>
                  </a:schemeClr>
                </a:solidFill>
                <a:latin typeface="Lato"/>
              </a:rPr>
              <a:t> graduates excel in any environment they choose. They are consistently at the top of their seminary classes, earn admission to leading college programs, and achieve valedictory honors upon graduation from university.</a:t>
            </a:r>
            <a:endParaRPr lang="en-US" i="1" dirty="0">
              <a:solidFill>
                <a:schemeClr val="accent6">
                  <a:lumMod val="75000"/>
                </a:schemeClr>
              </a:solidFill>
            </a:endParaRPr>
          </a:p>
        </p:txBody>
      </p:sp>
    </p:spTree>
    <p:extLst>
      <p:ext uri="{BB962C8B-B14F-4D97-AF65-F5344CB8AC3E}">
        <p14:creationId xmlns:p14="http://schemas.microsoft.com/office/powerpoint/2010/main" val="195641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High School</a:t>
            </a:r>
            <a:endParaRPr lang="en-US" dirty="0"/>
          </a:p>
        </p:txBody>
      </p:sp>
      <p:sp>
        <p:nvSpPr>
          <p:cNvPr id="3" name="Content Placeholder 2"/>
          <p:cNvSpPr>
            <a:spLocks noGrp="1"/>
          </p:cNvSpPr>
          <p:nvPr>
            <p:ph idx="1"/>
          </p:nvPr>
        </p:nvSpPr>
        <p:spPr/>
        <p:txBody>
          <a:bodyPr/>
          <a:lstStyle/>
          <a:p>
            <a:r>
              <a:rPr lang="en-US" dirty="0"/>
              <a:t>Things that I really liked in High School were:</a:t>
            </a:r>
          </a:p>
          <a:p>
            <a:pPr lvl="1"/>
            <a:r>
              <a:rPr lang="en-US" dirty="0"/>
              <a:t>Alternative rock bands</a:t>
            </a:r>
          </a:p>
          <a:p>
            <a:pPr lvl="1"/>
            <a:r>
              <a:rPr lang="en-US" dirty="0"/>
              <a:t>Metal bands like Metallica</a:t>
            </a:r>
          </a:p>
          <a:p>
            <a:pPr lvl="1"/>
            <a:r>
              <a:rPr lang="en-US" dirty="0"/>
              <a:t>Writing poetry</a:t>
            </a:r>
          </a:p>
          <a:p>
            <a:pPr lvl="1"/>
            <a:r>
              <a:rPr lang="en-US" dirty="0"/>
              <a:t>French class</a:t>
            </a:r>
          </a:p>
          <a:p>
            <a:pPr lvl="1"/>
            <a:r>
              <a:rPr lang="en-US" dirty="0"/>
              <a:t>Writing for the school paper</a:t>
            </a:r>
          </a:p>
          <a:p>
            <a:pPr lvl="1"/>
            <a:r>
              <a:rPr lang="en-US" dirty="0"/>
              <a:t>Reading mysteries and Stephen King novels</a:t>
            </a:r>
          </a:p>
          <a:p>
            <a:pPr lvl="1"/>
            <a:r>
              <a:rPr lang="en-US" dirty="0"/>
              <a:t>Wearing grunge outfits when not in school</a:t>
            </a:r>
          </a:p>
          <a:p>
            <a:pPr lvl="1"/>
            <a:r>
              <a:rPr lang="en-US" dirty="0"/>
              <a:t>Playing harmless pranks</a:t>
            </a:r>
          </a:p>
          <a:p>
            <a:pPr lvl="1"/>
            <a:r>
              <a:rPr lang="en-US" dirty="0"/>
              <a:t>Driving my friend’s Thunderbird</a:t>
            </a:r>
          </a:p>
          <a:p>
            <a:pPr lvl="1"/>
            <a:r>
              <a:rPr lang="en-US" dirty="0"/>
              <a:t>Learning about literature, Jewish liturgy, and marketing</a:t>
            </a:r>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7</a:t>
            </a:fld>
            <a:endParaRPr lang="en-US" dirty="0"/>
          </a:p>
        </p:txBody>
      </p:sp>
    </p:spTree>
    <p:extLst>
      <p:ext uri="{BB962C8B-B14F-4D97-AF65-F5344CB8AC3E}">
        <p14:creationId xmlns:p14="http://schemas.microsoft.com/office/powerpoint/2010/main" val="22787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High School</a:t>
            </a:r>
            <a:endParaRPr lang="en-US" dirty="0"/>
          </a:p>
        </p:txBody>
      </p:sp>
      <p:sp>
        <p:nvSpPr>
          <p:cNvPr id="3" name="Content Placeholder 2"/>
          <p:cNvSpPr>
            <a:spLocks noGrp="1"/>
          </p:cNvSpPr>
          <p:nvPr>
            <p:ph idx="1"/>
          </p:nvPr>
        </p:nvSpPr>
        <p:spPr/>
        <p:txBody>
          <a:bodyPr/>
          <a:lstStyle/>
          <a:p>
            <a:r>
              <a:rPr lang="en-US" dirty="0"/>
              <a:t>Things that felt difficult or challenging for me while I was in High School were:</a:t>
            </a:r>
          </a:p>
          <a:p>
            <a:pPr lvl="1"/>
            <a:r>
              <a:rPr lang="en-US" dirty="0"/>
              <a:t>My classes were intense and some were given in Hebrew</a:t>
            </a:r>
          </a:p>
          <a:p>
            <a:pPr lvl="1"/>
            <a:r>
              <a:rPr lang="en-US" dirty="0"/>
              <a:t>Prophets class was tough</a:t>
            </a:r>
          </a:p>
          <a:p>
            <a:pPr lvl="1"/>
            <a:r>
              <a:rPr lang="en-US" dirty="0"/>
              <a:t>Hebrew language classes were rough</a:t>
            </a:r>
          </a:p>
          <a:p>
            <a:pPr lvl="1"/>
            <a:r>
              <a:rPr lang="en-US" dirty="0"/>
              <a:t>I really hated Trigonometry and loved Geometry</a:t>
            </a:r>
          </a:p>
          <a:p>
            <a:pPr lvl="1"/>
            <a:r>
              <a:rPr lang="en-US" dirty="0"/>
              <a:t>Fitting in sometimes with wealthier girls</a:t>
            </a:r>
          </a:p>
          <a:p>
            <a:pPr lvl="1"/>
            <a:r>
              <a:rPr lang="en-US" dirty="0"/>
              <a:t>Having my own sense of identity</a:t>
            </a:r>
          </a:p>
          <a:p>
            <a:pPr lvl="1"/>
            <a:r>
              <a:rPr lang="en-US" dirty="0"/>
              <a:t>Fitting in time for fun</a:t>
            </a:r>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8</a:t>
            </a:fld>
            <a:endParaRPr lang="en-US" dirty="0"/>
          </a:p>
        </p:txBody>
      </p:sp>
    </p:spTree>
    <p:extLst>
      <p:ext uri="{BB962C8B-B14F-4D97-AF65-F5344CB8AC3E}">
        <p14:creationId xmlns:p14="http://schemas.microsoft.com/office/powerpoint/2010/main" val="1848056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a:t>High School</a:t>
            </a:r>
            <a:endParaRPr lang="en-US" dirty="0"/>
          </a:p>
        </p:txBody>
      </p:sp>
      <p:sp>
        <p:nvSpPr>
          <p:cNvPr id="3" name="Content Placeholder 2"/>
          <p:cNvSpPr>
            <a:spLocks noGrp="1"/>
          </p:cNvSpPr>
          <p:nvPr>
            <p:ph idx="1"/>
          </p:nvPr>
        </p:nvSpPr>
        <p:spPr/>
        <p:txBody>
          <a:bodyPr/>
          <a:lstStyle/>
          <a:p>
            <a:r>
              <a:rPr lang="en-US" dirty="0"/>
              <a:t>Jobs I worked while I was in High School were:</a:t>
            </a:r>
          </a:p>
          <a:p>
            <a:pPr lvl="1"/>
            <a:r>
              <a:rPr lang="en-US" dirty="0"/>
              <a:t>At 15 a counselor at a camp in Canada </a:t>
            </a:r>
          </a:p>
          <a:p>
            <a:pPr lvl="1"/>
            <a:r>
              <a:rPr lang="en-US" dirty="0"/>
              <a:t>At 16 a counselor at a camp in upstate NY</a:t>
            </a:r>
          </a:p>
          <a:p>
            <a:pPr lvl="1"/>
            <a:endParaRPr lang="en-US" dirty="0"/>
          </a:p>
          <a:p>
            <a:pPr lvl="1"/>
            <a:r>
              <a:rPr lang="en-US" dirty="0"/>
              <a:t>At 17 - office assistant for a computer sales company</a:t>
            </a:r>
          </a:p>
          <a:p>
            <a:pPr lvl="1"/>
            <a:endParaRPr lang="en-US" dirty="0"/>
          </a:p>
          <a:p>
            <a:pPr lvl="1"/>
            <a:r>
              <a:rPr lang="en-US" dirty="0"/>
              <a:t>At 18 I became an assistant office manager for a computer semi-conductor chip company and did light bookkeeping and data entry of part numbers</a:t>
            </a:r>
          </a:p>
          <a:p>
            <a:pPr lvl="1"/>
            <a:endParaRPr lang="en-US" dirty="0"/>
          </a:p>
          <a:p>
            <a:pPr lvl="1"/>
            <a:r>
              <a:rPr lang="en-US" dirty="0"/>
              <a:t>At the same time, I interned for a family attorney as a legal assistant and conducted research on supervised visitation</a:t>
            </a:r>
          </a:p>
          <a:p>
            <a:endParaRPr lang="en-US" dirty="0"/>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9</a:t>
            </a:fld>
            <a:endParaRPr lang="en-US" dirty="0"/>
          </a:p>
        </p:txBody>
      </p:sp>
      <p:pic>
        <p:nvPicPr>
          <p:cNvPr id="4" name="Graphic 3" descr="Sad Face with Solid Fill">
            <a:extLst>
              <a:ext uri="{FF2B5EF4-FFF2-40B4-BE49-F238E27FC236}">
                <a16:creationId xmlns:a16="http://schemas.microsoft.com/office/drawing/2014/main" id="{51C915F4-9C91-6A47-9CE3-3BA549456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2200" y="1905000"/>
            <a:ext cx="914400" cy="914400"/>
          </a:xfrm>
          <a:prstGeom prst="rect">
            <a:avLst/>
          </a:prstGeom>
        </p:spPr>
      </p:pic>
      <p:pic>
        <p:nvPicPr>
          <p:cNvPr id="8" name="Graphic 7" descr="Disk">
            <a:extLst>
              <a:ext uri="{FF2B5EF4-FFF2-40B4-BE49-F238E27FC236}">
                <a16:creationId xmlns:a16="http://schemas.microsoft.com/office/drawing/2014/main" id="{CDD7614D-86D7-AF45-B623-5A41894729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1742" y="2819400"/>
            <a:ext cx="729916" cy="729916"/>
          </a:xfrm>
          <a:prstGeom prst="rect">
            <a:avLst/>
          </a:prstGeom>
        </p:spPr>
      </p:pic>
      <p:pic>
        <p:nvPicPr>
          <p:cNvPr id="10" name="Graphic 9" descr="Laptop">
            <a:extLst>
              <a:ext uri="{FF2B5EF4-FFF2-40B4-BE49-F238E27FC236}">
                <a16:creationId xmlns:a16="http://schemas.microsoft.com/office/drawing/2014/main" id="{E9BA5E49-C63F-AF48-A8B4-A7F0D7774C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2000" y="4419600"/>
            <a:ext cx="762000" cy="762000"/>
          </a:xfrm>
          <a:prstGeom prst="rect">
            <a:avLst/>
          </a:prstGeom>
        </p:spPr>
      </p:pic>
      <p:pic>
        <p:nvPicPr>
          <p:cNvPr id="13" name="Graphic 12" descr="Open Folder">
            <a:extLst>
              <a:ext uri="{FF2B5EF4-FFF2-40B4-BE49-F238E27FC236}">
                <a16:creationId xmlns:a16="http://schemas.microsoft.com/office/drawing/2014/main" id="{219ADFC2-B927-FC47-ADC6-EFF6221014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45116" y="5257800"/>
            <a:ext cx="609600" cy="609600"/>
          </a:xfrm>
          <a:prstGeom prst="rect">
            <a:avLst/>
          </a:prstGeom>
        </p:spPr>
      </p:pic>
    </p:spTree>
    <p:extLst>
      <p:ext uri="{BB962C8B-B14F-4D97-AF65-F5344CB8AC3E}">
        <p14:creationId xmlns:p14="http://schemas.microsoft.com/office/powerpoint/2010/main" val="2751931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584</TotalTime>
  <Words>1765</Words>
  <Application>Microsoft Macintosh PowerPoint</Application>
  <PresentationFormat>On-screen Show (4:3)</PresentationFormat>
  <Paragraphs>339</Paragraphs>
  <Slides>31</Slides>
  <Notes>25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Arial</vt:lpstr>
      <vt:lpstr>Avenir</vt:lpstr>
      <vt:lpstr>Avenir Black</vt:lpstr>
      <vt:lpstr>Avenir Heavy</vt:lpstr>
      <vt:lpstr>Avenir Light</vt:lpstr>
      <vt:lpstr>Avenir Roman</vt:lpstr>
      <vt:lpstr>Calibri</vt:lpstr>
      <vt:lpstr>Century Gothic</vt:lpstr>
      <vt:lpstr>Courier New</vt:lpstr>
      <vt:lpstr>Lato</vt:lpstr>
      <vt:lpstr>Noto Sans Symbols</vt:lpstr>
      <vt:lpstr>Palatino</vt:lpstr>
      <vt:lpstr>Proxima Nova</vt:lpstr>
      <vt:lpstr>Proxima Nova Extrabold</vt:lpstr>
      <vt:lpstr>Proxima Nova Semibold</vt:lpstr>
      <vt:lpstr>Executive</vt:lpstr>
      <vt:lpstr>Suzanne baran  CEO &amp; Founder</vt:lpstr>
      <vt:lpstr>INTRODUCTION</vt:lpstr>
      <vt:lpstr>My childhood</vt:lpstr>
      <vt:lpstr>My family</vt:lpstr>
      <vt:lpstr>MY HIGH SCHOOL</vt:lpstr>
      <vt:lpstr>High School</vt:lpstr>
      <vt:lpstr>High School</vt:lpstr>
      <vt:lpstr>High School</vt:lpstr>
      <vt:lpstr>High School</vt:lpstr>
      <vt:lpstr>Getting in to College</vt:lpstr>
      <vt:lpstr>College</vt:lpstr>
      <vt:lpstr>College</vt:lpstr>
      <vt:lpstr>College</vt:lpstr>
      <vt:lpstr>College</vt:lpstr>
      <vt:lpstr>College</vt:lpstr>
      <vt:lpstr>Getting a job after College</vt:lpstr>
      <vt:lpstr>This is My Company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Career Path</vt:lpstr>
      <vt:lpstr>My Career</vt:lpstr>
      <vt:lpstr>My Career</vt:lpstr>
      <vt:lpstr>My role within organization</vt:lpstr>
      <vt:lpstr>More than just work</vt:lpstr>
      <vt:lpstr>Do it all over again?</vt:lpstr>
      <vt:lpstr>QUESTION AND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YBA GUEST RESOURCE TEMPLATE</dc:title>
  <dc:creator>Stephen Minix</dc:creator>
  <cp:lastModifiedBy>Suzanne Samuels</cp:lastModifiedBy>
  <cp:revision>43</cp:revision>
  <dcterms:created xsi:type="dcterms:W3CDTF">2013-01-02T21:12:08Z</dcterms:created>
  <dcterms:modified xsi:type="dcterms:W3CDTF">2018-11-08T01:52:34Z</dcterms:modified>
</cp:coreProperties>
</file>