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79" r:id="rId4"/>
    <p:sldId id="280" r:id="rId5"/>
    <p:sldId id="260" r:id="rId6"/>
    <p:sldId id="261" r:id="rId7"/>
    <p:sldId id="282" r:id="rId8"/>
    <p:sldId id="293" r:id="rId9"/>
    <p:sldId id="281" r:id="rId10"/>
    <p:sldId id="287" r:id="rId11"/>
    <p:sldId id="265" r:id="rId12"/>
    <p:sldId id="284" r:id="rId13"/>
    <p:sldId id="267" r:id="rId14"/>
    <p:sldId id="285" r:id="rId15"/>
    <p:sldId id="286" r:id="rId16"/>
    <p:sldId id="289" r:id="rId17"/>
    <p:sldId id="270" r:id="rId18"/>
    <p:sldId id="269" r:id="rId19"/>
    <p:sldId id="290" r:id="rId20"/>
    <p:sldId id="291" r:id="rId21"/>
    <p:sldId id="275" r:id="rId22"/>
    <p:sldId id="274" r:id="rId23"/>
    <p:sldId id="292" r:id="rId24"/>
    <p:sldId id="288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/>
    <p:restoredTop sz="86419"/>
  </p:normalViewPr>
  <p:slideViewPr>
    <p:cSldViewPr>
      <p:cViewPr varScale="1">
        <p:scale>
          <a:sx n="97" d="100"/>
          <a:sy n="97" d="100"/>
        </p:scale>
        <p:origin x="9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DF16435-D83C-43CC-88F7-B2FF0728BDD3}">
      <dgm:prSet phldrT="[Text]"/>
      <dgm:spPr/>
      <dgm:t>
        <a:bodyPr/>
        <a:lstStyle/>
        <a:p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Advertising – “traffic manager”</a:t>
          </a: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E8AFE242-3163-9247-BBDD-18FA534DAEB7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Advertising – TV &amp; Radio Producer</a:t>
          </a:r>
        </a:p>
      </dgm:t>
    </dgm:pt>
    <dgm:pt modelId="{26139FC1-723C-B743-AE3E-BD7F96584BF2}" type="parTrans" cxnId="{A3ACF614-E59A-5C4E-938B-EA5AEBEDEC01}">
      <dgm:prSet/>
      <dgm:spPr/>
      <dgm:t>
        <a:bodyPr/>
        <a:lstStyle/>
        <a:p>
          <a:endParaRPr lang="en-US"/>
        </a:p>
      </dgm:t>
    </dgm:pt>
    <dgm:pt modelId="{57839D0C-547F-5D41-A616-ACD2290C5101}" type="sibTrans" cxnId="{A3ACF614-E59A-5C4E-938B-EA5AEBEDEC01}">
      <dgm:prSet/>
      <dgm:spPr/>
      <dgm:t>
        <a:bodyPr/>
        <a:lstStyle/>
        <a:p>
          <a:endParaRPr lang="en-US"/>
        </a:p>
      </dgm:t>
    </dgm:pt>
    <dgm:pt modelId="{41B8C7AA-F53E-6348-90D3-34ABD6E0C428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Sales of company films/slide shows and events”</a:t>
          </a:r>
        </a:p>
      </dgm:t>
    </dgm:pt>
    <dgm:pt modelId="{D3527544-0ECB-F04C-B3EC-1D91288E1E0F}" type="parTrans" cxnId="{F521AB3A-B972-C14B-8FDF-1A6A548579D1}">
      <dgm:prSet/>
      <dgm:spPr/>
      <dgm:t>
        <a:bodyPr/>
        <a:lstStyle/>
        <a:p>
          <a:endParaRPr lang="en-US"/>
        </a:p>
      </dgm:t>
    </dgm:pt>
    <dgm:pt modelId="{0E3FFC01-B536-9B48-B094-6F807A056838}" type="sibTrans" cxnId="{F521AB3A-B972-C14B-8FDF-1A6A548579D1}">
      <dgm:prSet/>
      <dgm:spPr/>
      <dgm:t>
        <a:bodyPr/>
        <a:lstStyle/>
        <a:p>
          <a:endParaRPr lang="en-US"/>
        </a:p>
      </dgm:t>
    </dgm:pt>
    <dgm:pt modelId="{B061661E-2415-C245-991E-8D5C04E8D5E6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VP General Manager of production company </a:t>
          </a:r>
        </a:p>
      </dgm:t>
    </dgm:pt>
    <dgm:pt modelId="{925CD744-92D7-384C-950B-FA8353A33868}" type="parTrans" cxnId="{DCE376BA-01C4-9D4E-B09A-88950732FB38}">
      <dgm:prSet/>
      <dgm:spPr/>
      <dgm:t>
        <a:bodyPr/>
        <a:lstStyle/>
        <a:p>
          <a:endParaRPr lang="en-US"/>
        </a:p>
      </dgm:t>
    </dgm:pt>
    <dgm:pt modelId="{A1D24367-7414-D34C-92D0-93296A3BA98B}" type="sibTrans" cxnId="{DCE376BA-01C4-9D4E-B09A-88950732FB38}">
      <dgm:prSet/>
      <dgm:spPr/>
      <dgm:t>
        <a:bodyPr/>
        <a:lstStyle/>
        <a:p>
          <a:endParaRPr lang="en-US"/>
        </a:p>
      </dgm:t>
    </dgm:pt>
    <dgm:pt modelId="{4F96C2F2-9569-2C42-9A38-CEE0597551FC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Junior Recruiting Mgr.</a:t>
          </a:r>
        </a:p>
      </dgm:t>
    </dgm:pt>
    <dgm:pt modelId="{C02FF52E-68BC-5B4E-953B-B3FB6AB45EC3}" type="parTrans" cxnId="{2778276A-F361-A740-870D-41EE2ABE1E2F}">
      <dgm:prSet/>
      <dgm:spPr/>
      <dgm:t>
        <a:bodyPr/>
        <a:lstStyle/>
        <a:p>
          <a:endParaRPr lang="en-US"/>
        </a:p>
      </dgm:t>
    </dgm:pt>
    <dgm:pt modelId="{7E451FB1-B09E-E046-8864-18861019925E}" type="sibTrans" cxnId="{2778276A-F361-A740-870D-41EE2ABE1E2F}">
      <dgm:prSet/>
      <dgm:spPr/>
      <dgm:t>
        <a:bodyPr/>
        <a:lstStyle/>
        <a:p>
          <a:endParaRPr lang="en-US"/>
        </a:p>
      </dgm:t>
    </dgm:pt>
    <dgm:pt modelId="{83D10186-8B3B-434A-8AED-F80E54EED83B}">
      <dgm:prSet phldrT="[Text]" custScaleX="163226" custScaleY="44428" custLinFactNeighborX="9345"/>
      <dgm:spPr/>
    </dgm:pt>
    <dgm:pt modelId="{FDD0EB82-F146-794C-953D-5F2749353314}" type="parTrans" cxnId="{1A428044-DE7F-AA42-8DB5-E296389147FB}">
      <dgm:prSet/>
      <dgm:spPr/>
      <dgm:t>
        <a:bodyPr/>
        <a:lstStyle/>
        <a:p>
          <a:endParaRPr lang="en-US"/>
        </a:p>
      </dgm:t>
    </dgm:pt>
    <dgm:pt modelId="{0FC42D0D-A494-A149-9C6F-A0B5FC8BDBB0}" type="sibTrans" cxnId="{1A428044-DE7F-AA42-8DB5-E296389147FB}">
      <dgm:prSet/>
      <dgm:spPr/>
      <dgm:t>
        <a:bodyPr/>
        <a:lstStyle/>
        <a:p>
          <a:endParaRPr lang="en-US"/>
        </a:p>
      </dgm:t>
    </dgm:pt>
    <dgm:pt modelId="{6948FA94-8165-D246-8DA4-DA0BA9B5A42A}">
      <dgm:prSet phldrT="[Text]" custScaleX="163226" custScaleY="15048" custLinFactX="-2580" custLinFactNeighborX="-100000" custLinFactNeighborY="-29402"/>
      <dgm:spPr/>
      <dgm:t>
        <a:bodyPr/>
        <a:lstStyle/>
        <a:p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30B8A59D-7A64-6740-B04B-FCC4FB7EFBC1}" type="parTrans" cxnId="{B099C533-9596-E849-BD30-BBE85E5DC649}">
      <dgm:prSet/>
      <dgm:spPr/>
      <dgm:t>
        <a:bodyPr/>
        <a:lstStyle/>
        <a:p>
          <a:endParaRPr lang="en-US"/>
        </a:p>
      </dgm:t>
    </dgm:pt>
    <dgm:pt modelId="{4C149067-5EE9-5C4E-96F7-8453379C4748}" type="sibTrans" cxnId="{B099C533-9596-E849-BD30-BBE85E5DC649}">
      <dgm:prSet/>
      <dgm:spPr/>
      <dgm:t>
        <a:bodyPr/>
        <a:lstStyle/>
        <a:p>
          <a:endParaRPr lang="en-US"/>
        </a:p>
      </dgm:t>
    </dgm:pt>
    <dgm:pt modelId="{3B94F15A-21AA-824F-8C63-7B0CD1A055E0}">
      <dgm:prSet phldrT="[Text]" custScaleX="163226" custScaleY="15048" custLinFactX="-2580" custLinFactNeighborX="-100000" custLinFactNeighborY="-29402"/>
      <dgm:spPr/>
    </dgm:pt>
    <dgm:pt modelId="{7D21C725-8F48-394B-9698-6EDCF92EF1F2}" type="parTrans" cxnId="{A611F3EA-4005-2E4C-8F33-F29EED3C8292}">
      <dgm:prSet/>
      <dgm:spPr/>
      <dgm:t>
        <a:bodyPr/>
        <a:lstStyle/>
        <a:p>
          <a:endParaRPr lang="en-US"/>
        </a:p>
      </dgm:t>
    </dgm:pt>
    <dgm:pt modelId="{BCDECDF0-523F-A74D-9687-CEA03E9C06D5}" type="sibTrans" cxnId="{A611F3EA-4005-2E4C-8F33-F29EED3C8292}">
      <dgm:prSet/>
      <dgm:spPr/>
      <dgm:t>
        <a:bodyPr/>
        <a:lstStyle/>
        <a:p>
          <a:endParaRPr lang="en-US"/>
        </a:p>
      </dgm:t>
    </dgm:pt>
    <dgm:pt modelId="{E410EC56-948D-8A44-B3C1-D40CB8A01B86}">
      <dgm:prSet phldrT="[Text]" custScaleX="163226" custScaleY="15048" custLinFactX="-2580" custLinFactNeighborX="-100000" custLinFactNeighborY="-29402"/>
      <dgm:spPr/>
    </dgm:pt>
    <dgm:pt modelId="{74D2EE24-3C7A-2C42-B1D3-1D36C75ECB82}" type="parTrans" cxnId="{3FFF2F89-C0AC-A94F-9D04-861768C422C8}">
      <dgm:prSet/>
      <dgm:spPr/>
      <dgm:t>
        <a:bodyPr/>
        <a:lstStyle/>
        <a:p>
          <a:endParaRPr lang="en-US"/>
        </a:p>
      </dgm:t>
    </dgm:pt>
    <dgm:pt modelId="{58276025-9077-E546-8F45-7AA2C7CE7AFE}" type="sibTrans" cxnId="{3FFF2F89-C0AC-A94F-9D04-861768C422C8}">
      <dgm:prSet/>
      <dgm:spPr/>
      <dgm:t>
        <a:bodyPr/>
        <a:lstStyle/>
        <a:p>
          <a:endParaRPr lang="en-US"/>
        </a:p>
      </dgm:t>
    </dgm:pt>
    <dgm:pt modelId="{38E74C65-BFB2-3144-8F0F-DF6334CB4C10}">
      <dgm:prSet phldrT="[Text]" custScaleX="163226" custScaleY="15048" custLinFactX="-2580" custLinFactNeighborX="-100000" custLinFactNeighborY="-29402"/>
      <dgm:spPr/>
    </dgm:pt>
    <dgm:pt modelId="{76D59A93-056D-B64A-8F90-EEC7B4359527}" type="parTrans" cxnId="{AE1E64E0-6301-D941-8403-115A05E18BFA}">
      <dgm:prSet/>
      <dgm:spPr/>
      <dgm:t>
        <a:bodyPr/>
        <a:lstStyle/>
        <a:p>
          <a:endParaRPr lang="en-US"/>
        </a:p>
      </dgm:t>
    </dgm:pt>
    <dgm:pt modelId="{57AF9E97-EE30-D340-ABC7-D94045A95551}" type="sibTrans" cxnId="{AE1E64E0-6301-D941-8403-115A05E18BF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2E7D51C2-CF9E-5642-9B6B-EBDEE1E6701B}" type="pres">
      <dgm:prSet presAssocID="{117D8BAD-65C0-428B-B763-D5C262BA017E}" presName="arrowDiagram5" presStyleCnt="0"/>
      <dgm:spPr/>
    </dgm:pt>
    <dgm:pt modelId="{6756B354-CEBF-3848-A359-C850F98A7232}" type="pres">
      <dgm:prSet presAssocID="{2D8EC281-7FD2-4949-B782-9554AE8D8903}" presName="bullet5a" presStyleLbl="node1" presStyleIdx="0" presStyleCnt="5"/>
      <dgm:spPr/>
    </dgm:pt>
    <dgm:pt modelId="{8C267A0C-1557-F142-A75C-ABF697CD3BEF}" type="pres">
      <dgm:prSet presAssocID="{2D8EC281-7FD2-4949-B782-9554AE8D8903}" presName="textBox5a" presStyleLbl="revTx" presStyleIdx="0" presStyleCnt="5">
        <dgm:presLayoutVars>
          <dgm:bulletEnabled val="1"/>
        </dgm:presLayoutVars>
      </dgm:prSet>
      <dgm:spPr/>
    </dgm:pt>
    <dgm:pt modelId="{4BBCD59B-CB68-DA46-A69A-7EC457ED40FD}" type="pres">
      <dgm:prSet presAssocID="{E8AFE242-3163-9247-BBDD-18FA534DAEB7}" presName="bullet5b" presStyleLbl="node1" presStyleIdx="1" presStyleCnt="5"/>
      <dgm:spPr/>
    </dgm:pt>
    <dgm:pt modelId="{D82257F0-FAFC-2047-8E8A-34B16094BC9F}" type="pres">
      <dgm:prSet presAssocID="{E8AFE242-3163-9247-BBDD-18FA534DAEB7}" presName="textBox5b" presStyleLbl="revTx" presStyleIdx="1" presStyleCnt="5" custLinFactNeighborX="-84828" custLinFactNeighborY="-21681">
        <dgm:presLayoutVars>
          <dgm:bulletEnabled val="1"/>
        </dgm:presLayoutVars>
      </dgm:prSet>
      <dgm:spPr/>
    </dgm:pt>
    <dgm:pt modelId="{B14D5F81-D646-0E41-BC08-964CEA6A3818}" type="pres">
      <dgm:prSet presAssocID="{41B8C7AA-F53E-6348-90D3-34ABD6E0C428}" presName="bullet5c" presStyleLbl="node1" presStyleIdx="2" presStyleCnt="5" custLinFactNeighborX="-84988" custLinFactNeighborY="59274"/>
      <dgm:spPr/>
    </dgm:pt>
    <dgm:pt modelId="{EDCBEFFB-3312-434B-B559-9CC6CB1DED37}" type="pres">
      <dgm:prSet presAssocID="{41B8C7AA-F53E-6348-90D3-34ABD6E0C428}" presName="textBox5c" presStyleLbl="revTx" presStyleIdx="2" presStyleCnt="5" custScaleX="152198" custScaleY="34185" custLinFactNeighborX="-45638" custLinFactNeighborY="-16211">
        <dgm:presLayoutVars>
          <dgm:bulletEnabled val="1"/>
        </dgm:presLayoutVars>
      </dgm:prSet>
      <dgm:spPr/>
    </dgm:pt>
    <dgm:pt modelId="{35C6EAAE-89AC-7F4E-8ACF-36707A287182}" type="pres">
      <dgm:prSet presAssocID="{B061661E-2415-C245-991E-8D5C04E8D5E6}" presName="bullet5d" presStyleLbl="node1" presStyleIdx="3" presStyleCnt="5" custLinFactX="-60301" custLinFactNeighborX="-100000" custLinFactNeighborY="44018"/>
      <dgm:spPr/>
    </dgm:pt>
    <dgm:pt modelId="{8D0756E9-B9FF-D347-A56A-83015A5F634F}" type="pres">
      <dgm:prSet presAssocID="{B061661E-2415-C245-991E-8D5C04E8D5E6}" presName="textBox5d" presStyleLbl="revTx" presStyleIdx="3" presStyleCnt="5" custScaleX="160170" custScaleY="24325" custLinFactX="-35641" custLinFactNeighborX="-100000" custLinFactNeighborY="-51107">
        <dgm:presLayoutVars>
          <dgm:bulletEnabled val="1"/>
        </dgm:presLayoutVars>
      </dgm:prSet>
      <dgm:spPr/>
    </dgm:pt>
    <dgm:pt modelId="{73897D99-E2DC-FB46-8DDE-B2210842A316}" type="pres">
      <dgm:prSet presAssocID="{4F96C2F2-9569-2C42-9A38-CEE0597551FC}" presName="bullet5e" presStyleLbl="node1" presStyleIdx="4" presStyleCnt="5" custScaleX="199645" custScaleY="125615" custLinFactNeighborX="39959"/>
      <dgm:spPr/>
    </dgm:pt>
    <dgm:pt modelId="{F7C0542E-A13C-074C-AC15-C15D8EB7D616}" type="pres">
      <dgm:prSet presAssocID="{4F96C2F2-9569-2C42-9A38-CEE0597551FC}" presName="textBox5e" presStyleLbl="revTx" presStyleIdx="4" presStyleCnt="5" custScaleX="163226" custScaleY="15048" custLinFactX="-2580" custLinFactNeighborX="-100000" custLinFactNeighborY="-29402">
        <dgm:presLayoutVars>
          <dgm:bulletEnabled val="1"/>
        </dgm:presLayoutVars>
      </dgm:prSet>
      <dgm:spPr/>
    </dgm:pt>
  </dgm:ptLst>
  <dgm:cxnLst>
    <dgm:cxn modelId="{A3ACF614-E59A-5C4E-938B-EA5AEBEDEC01}" srcId="{117D8BAD-65C0-428B-B763-D5C262BA017E}" destId="{E8AFE242-3163-9247-BBDD-18FA534DAEB7}" srcOrd="1" destOrd="0" parTransId="{26139FC1-723C-B743-AE3E-BD7F96584BF2}" sibTransId="{57839D0C-547F-5D41-A616-ACD2290C5101}"/>
    <dgm:cxn modelId="{4C08DC19-C4DB-42DD-AFF3-3B376FBE56A0}" srcId="{117D8BAD-65C0-428B-B763-D5C262BA017E}" destId="{9DF16435-D83C-43CC-88F7-B2FF0728BDD3}" srcOrd="7" destOrd="0" parTransId="{CA52AC76-7BB2-413C-9E11-86D38414CFD5}" sibTransId="{517BB5CF-1D96-4F22-8A23-281004CAC4AB}"/>
    <dgm:cxn modelId="{7C99A330-ECC3-F544-AF5A-07FA484ABDE6}" type="presOf" srcId="{B061661E-2415-C245-991E-8D5C04E8D5E6}" destId="{8D0756E9-B9FF-D347-A56A-83015A5F634F}" srcOrd="0" destOrd="0" presId="urn:microsoft.com/office/officeart/2005/8/layout/arrow2"/>
    <dgm:cxn modelId="{B099C533-9596-E849-BD30-BBE85E5DC649}" srcId="{117D8BAD-65C0-428B-B763-D5C262BA017E}" destId="{6948FA94-8165-D246-8DA4-DA0BA9B5A42A}" srcOrd="5" destOrd="0" parTransId="{30B8A59D-7A64-6740-B04B-FCC4FB7EFBC1}" sibTransId="{4C149067-5EE9-5C4E-96F7-8453379C4748}"/>
    <dgm:cxn modelId="{F521AB3A-B972-C14B-8FDF-1A6A548579D1}" srcId="{117D8BAD-65C0-428B-B763-D5C262BA017E}" destId="{41B8C7AA-F53E-6348-90D3-34ABD6E0C428}" srcOrd="2" destOrd="0" parTransId="{D3527544-0ECB-F04C-B3EC-1D91288E1E0F}" sibTransId="{0E3FFC01-B536-9B48-B094-6F807A056838}"/>
    <dgm:cxn modelId="{1A428044-DE7F-AA42-8DB5-E296389147FB}" srcId="{117D8BAD-65C0-428B-B763-D5C262BA017E}" destId="{83D10186-8B3B-434A-8AED-F80E54EED83B}" srcOrd="6" destOrd="0" parTransId="{FDD0EB82-F146-794C-953D-5F2749353314}" sibTransId="{0FC42D0D-A494-A149-9C6F-A0B5FC8BDBB0}"/>
    <dgm:cxn modelId="{E4ED2F5A-DDAD-40C7-AB8D-5EB85B1F32BA}" srcId="{117D8BAD-65C0-428B-B763-D5C262BA017E}" destId="{916EA4CA-F191-44E9-BDEC-685BAEB5F89C}" srcOrd="8" destOrd="0" parTransId="{BEB69C27-4E21-4B43-8203-2A91631C23E6}" sibTransId="{24D33D95-3CC9-4ECF-947A-3EB9CB8F05FA}"/>
    <dgm:cxn modelId="{2778276A-F361-A740-870D-41EE2ABE1E2F}" srcId="{117D8BAD-65C0-428B-B763-D5C262BA017E}" destId="{4F96C2F2-9569-2C42-9A38-CEE0597551FC}" srcOrd="4" destOrd="0" parTransId="{C02FF52E-68BC-5B4E-953B-B3FB6AB45EC3}" sibTransId="{7E451FB1-B09E-E046-8864-18861019925E}"/>
    <dgm:cxn modelId="{AF3EE077-C5C5-EC47-89AC-0CDA24F43C00}" type="presOf" srcId="{2D8EC281-7FD2-4949-B782-9554AE8D8903}" destId="{8C267A0C-1557-F142-A75C-ABF697CD3BEF}" srcOrd="0" destOrd="0" presId="urn:microsoft.com/office/officeart/2005/8/layout/arrow2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3FFF2F89-C0AC-A94F-9D04-861768C422C8}" srcId="{117D8BAD-65C0-428B-B763-D5C262BA017E}" destId="{E410EC56-948D-8A44-B3C1-D40CB8A01B86}" srcOrd="10" destOrd="0" parTransId="{74D2EE24-3C7A-2C42-B1D3-1D36C75ECB82}" sibTransId="{58276025-9077-E546-8F45-7AA2C7CE7AFE}"/>
    <dgm:cxn modelId="{DCE376BA-01C4-9D4E-B09A-88950732FB38}" srcId="{117D8BAD-65C0-428B-B763-D5C262BA017E}" destId="{B061661E-2415-C245-991E-8D5C04E8D5E6}" srcOrd="3" destOrd="0" parTransId="{925CD744-92D7-384C-950B-FA8353A33868}" sibTransId="{A1D24367-7414-D34C-92D0-93296A3BA98B}"/>
    <dgm:cxn modelId="{FAE1C8D2-7018-124F-A120-A54C00DE3FBA}" type="presOf" srcId="{E8AFE242-3163-9247-BBDD-18FA534DAEB7}" destId="{D82257F0-FAFC-2047-8E8A-34B16094BC9F}" srcOrd="0" destOrd="0" presId="urn:microsoft.com/office/officeart/2005/8/layout/arrow2"/>
    <dgm:cxn modelId="{3EDC89DA-EA06-1B45-B84B-D26CDF8EA657}" type="presOf" srcId="{41B8C7AA-F53E-6348-90D3-34ABD6E0C428}" destId="{EDCBEFFB-3312-434B-B559-9CC6CB1DED37}" srcOrd="0" destOrd="0" presId="urn:microsoft.com/office/officeart/2005/8/layout/arrow2"/>
    <dgm:cxn modelId="{AE1E64E0-6301-D941-8403-115A05E18BFA}" srcId="{117D8BAD-65C0-428B-B763-D5C262BA017E}" destId="{38E74C65-BFB2-3144-8F0F-DF6334CB4C10}" srcOrd="11" destOrd="0" parTransId="{76D59A93-056D-B64A-8F90-EEC7B4359527}" sibTransId="{57AF9E97-EE30-D340-ABC7-D94045A95551}"/>
    <dgm:cxn modelId="{F2ACA3E1-5866-B540-9743-D90F0BE30E7A}" type="presOf" srcId="{4F96C2F2-9569-2C42-9A38-CEE0597551FC}" destId="{F7C0542E-A13C-074C-AC15-C15D8EB7D616}" srcOrd="0" destOrd="0" presId="urn:microsoft.com/office/officeart/2005/8/layout/arrow2"/>
    <dgm:cxn modelId="{A611F3EA-4005-2E4C-8F33-F29EED3C8292}" srcId="{117D8BAD-65C0-428B-B763-D5C262BA017E}" destId="{3B94F15A-21AA-824F-8C63-7B0CD1A055E0}" srcOrd="9" destOrd="0" parTransId="{7D21C725-8F48-394B-9698-6EDCF92EF1F2}" sibTransId="{BCDECDF0-523F-A74D-9687-CEA03E9C06D5}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68B75343-AE30-5149-A058-944737884DAB}" type="presParOf" srcId="{2CA1C279-8CAF-4522-A11C-0306FA8C7E1F}" destId="{2E7D51C2-CF9E-5642-9B6B-EBDEE1E6701B}" srcOrd="1" destOrd="0" presId="urn:microsoft.com/office/officeart/2005/8/layout/arrow2"/>
    <dgm:cxn modelId="{F520722F-2201-4945-AE04-8A2FF91CE4E5}" type="presParOf" srcId="{2E7D51C2-CF9E-5642-9B6B-EBDEE1E6701B}" destId="{6756B354-CEBF-3848-A359-C850F98A7232}" srcOrd="0" destOrd="0" presId="urn:microsoft.com/office/officeart/2005/8/layout/arrow2"/>
    <dgm:cxn modelId="{25999723-FED7-4347-8CC8-ECE92E2AD2AB}" type="presParOf" srcId="{2E7D51C2-CF9E-5642-9B6B-EBDEE1E6701B}" destId="{8C267A0C-1557-F142-A75C-ABF697CD3BEF}" srcOrd="1" destOrd="0" presId="urn:microsoft.com/office/officeart/2005/8/layout/arrow2"/>
    <dgm:cxn modelId="{F3F777AC-6AD2-AA4B-B37C-4E0DB5B2D995}" type="presParOf" srcId="{2E7D51C2-CF9E-5642-9B6B-EBDEE1E6701B}" destId="{4BBCD59B-CB68-DA46-A69A-7EC457ED40FD}" srcOrd="2" destOrd="0" presId="urn:microsoft.com/office/officeart/2005/8/layout/arrow2"/>
    <dgm:cxn modelId="{B9D912DE-C17E-A241-8ACF-3745AC894B8F}" type="presParOf" srcId="{2E7D51C2-CF9E-5642-9B6B-EBDEE1E6701B}" destId="{D82257F0-FAFC-2047-8E8A-34B16094BC9F}" srcOrd="3" destOrd="0" presId="urn:microsoft.com/office/officeart/2005/8/layout/arrow2"/>
    <dgm:cxn modelId="{E10EB077-DBF7-D14E-9EF3-87F24E6377C5}" type="presParOf" srcId="{2E7D51C2-CF9E-5642-9B6B-EBDEE1E6701B}" destId="{B14D5F81-D646-0E41-BC08-964CEA6A3818}" srcOrd="4" destOrd="0" presId="urn:microsoft.com/office/officeart/2005/8/layout/arrow2"/>
    <dgm:cxn modelId="{D0607E2B-F953-5340-91EE-72DAEBC03D23}" type="presParOf" srcId="{2E7D51C2-CF9E-5642-9B6B-EBDEE1E6701B}" destId="{EDCBEFFB-3312-434B-B559-9CC6CB1DED37}" srcOrd="5" destOrd="0" presId="urn:microsoft.com/office/officeart/2005/8/layout/arrow2"/>
    <dgm:cxn modelId="{9935C29D-A540-004B-8CFC-26615589CCE2}" type="presParOf" srcId="{2E7D51C2-CF9E-5642-9B6B-EBDEE1E6701B}" destId="{35C6EAAE-89AC-7F4E-8ACF-36707A287182}" srcOrd="6" destOrd="0" presId="urn:microsoft.com/office/officeart/2005/8/layout/arrow2"/>
    <dgm:cxn modelId="{50BEF0D5-C4A1-1B42-8635-37D381FDA039}" type="presParOf" srcId="{2E7D51C2-CF9E-5642-9B6B-EBDEE1E6701B}" destId="{8D0756E9-B9FF-D347-A56A-83015A5F634F}" srcOrd="7" destOrd="0" presId="urn:microsoft.com/office/officeart/2005/8/layout/arrow2"/>
    <dgm:cxn modelId="{78652BA2-4F47-9E42-9B38-501A89428E3E}" type="presParOf" srcId="{2E7D51C2-CF9E-5642-9B6B-EBDEE1E6701B}" destId="{73897D99-E2DC-FB46-8DDE-B2210842A316}" srcOrd="8" destOrd="0" presId="urn:microsoft.com/office/officeart/2005/8/layout/arrow2"/>
    <dgm:cxn modelId="{2DFEFF17-D7C6-2B44-98C3-6AC87A5135E2}" type="presParOf" srcId="{2E7D51C2-CF9E-5642-9B6B-EBDEE1E6701B}" destId="{F7C0542E-A13C-074C-AC15-C15D8EB7D61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265102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6B354-CEBF-3848-A359-C850F98A7232}">
      <dsp:nvSpPr>
        <dsp:cNvPr id="0" name=""/>
        <dsp:cNvSpPr/>
      </dsp:nvSpPr>
      <dsp:spPr>
        <a:xfrm>
          <a:off x="978394" y="3365506"/>
          <a:ext cx="166555" cy="1665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67A0C-1557-F142-A75C-ABF697CD3BEF}">
      <dsp:nvSpPr>
        <dsp:cNvPr id="0" name=""/>
        <dsp:cNvSpPr/>
      </dsp:nvSpPr>
      <dsp:spPr>
        <a:xfrm>
          <a:off x="1061672" y="3448783"/>
          <a:ext cx="948641" cy="1077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Advertising – “traffic manager”</a:t>
          </a:r>
        </a:p>
      </dsp:txBody>
      <dsp:txXfrm>
        <a:off x="1061672" y="3448783"/>
        <a:ext cx="948641" cy="1077179"/>
      </dsp:txXfrm>
    </dsp:sp>
    <dsp:sp modelId="{4BBCD59B-CB68-DA46-A69A-7EC457ED40FD}">
      <dsp:nvSpPr>
        <dsp:cNvPr id="0" name=""/>
        <dsp:cNvSpPr/>
      </dsp:nvSpPr>
      <dsp:spPr>
        <a:xfrm>
          <a:off x="1879966" y="2499236"/>
          <a:ext cx="260695" cy="2606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257F0-FAFC-2047-8E8A-34B16094BC9F}">
      <dsp:nvSpPr>
        <dsp:cNvPr id="0" name=""/>
        <dsp:cNvSpPr/>
      </dsp:nvSpPr>
      <dsp:spPr>
        <a:xfrm>
          <a:off x="990600" y="2218430"/>
          <a:ext cx="1202095" cy="1896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3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Advertising – TV &amp; Radio Producer</a:t>
          </a:r>
        </a:p>
      </dsp:txBody>
      <dsp:txXfrm>
        <a:off x="990600" y="2218430"/>
        <a:ext cx="1202095" cy="1896378"/>
      </dsp:txXfrm>
    </dsp:sp>
    <dsp:sp modelId="{B14D5F81-D646-0E41-BC08-964CEA6A3818}">
      <dsp:nvSpPr>
        <dsp:cNvPr id="0" name=""/>
        <dsp:cNvSpPr/>
      </dsp:nvSpPr>
      <dsp:spPr>
        <a:xfrm>
          <a:off x="2743199" y="2014607"/>
          <a:ext cx="347593" cy="34759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BEFFB-3312-434B-B559-9CC6CB1DED37}">
      <dsp:nvSpPr>
        <dsp:cNvPr id="0" name=""/>
        <dsp:cNvSpPr/>
      </dsp:nvSpPr>
      <dsp:spPr>
        <a:xfrm>
          <a:off x="2209801" y="2407062"/>
          <a:ext cx="2127145" cy="869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8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Sales of company films/slide shows and events”</a:t>
          </a:r>
        </a:p>
      </dsp:txBody>
      <dsp:txXfrm>
        <a:off x="2209801" y="2407062"/>
        <a:ext cx="2127145" cy="869526"/>
      </dsp:txXfrm>
    </dsp:sp>
    <dsp:sp modelId="{35C6EAAE-89AC-7F4E-8ACF-36707A287182}">
      <dsp:nvSpPr>
        <dsp:cNvPr id="0" name=""/>
        <dsp:cNvSpPr/>
      </dsp:nvSpPr>
      <dsp:spPr>
        <a:xfrm>
          <a:off x="3665827" y="1466710"/>
          <a:ext cx="448975" cy="4489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756E9-B9FF-D347-A56A-83015A5F634F}">
      <dsp:nvSpPr>
        <dsp:cNvPr id="0" name=""/>
        <dsp:cNvSpPr/>
      </dsp:nvSpPr>
      <dsp:spPr>
        <a:xfrm>
          <a:off x="2209804" y="1091184"/>
          <a:ext cx="2319755" cy="737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90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VP General Manager of production company </a:t>
          </a:r>
        </a:p>
      </dsp:txBody>
      <dsp:txXfrm>
        <a:off x="2209804" y="1091184"/>
        <a:ext cx="2319755" cy="737630"/>
      </dsp:txXfrm>
    </dsp:sp>
    <dsp:sp modelId="{73897D99-E2DC-FB46-8DDE-B2210842A316}">
      <dsp:nvSpPr>
        <dsp:cNvPr id="0" name=""/>
        <dsp:cNvSpPr/>
      </dsp:nvSpPr>
      <dsp:spPr>
        <a:xfrm>
          <a:off x="5715867" y="835544"/>
          <a:ext cx="1142132" cy="71862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0542E-A13C-074C-AC15-C15D8EB7D616}">
      <dsp:nvSpPr>
        <dsp:cNvPr id="0" name=""/>
        <dsp:cNvSpPr/>
      </dsp:nvSpPr>
      <dsp:spPr>
        <a:xfrm>
          <a:off x="4114807" y="1630363"/>
          <a:ext cx="2364015" cy="501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13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Junior Recruiting Mgr.</a:t>
          </a:r>
        </a:p>
      </dsp:txBody>
      <dsp:txXfrm>
        <a:off x="4114807" y="1630363"/>
        <a:ext cx="2364015" cy="501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87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00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81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graph</a:t>
            </a:r>
            <a:r>
              <a:rPr lang="en-US" baseline="0" dirty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7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8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3048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219200"/>
          </a:xfrm>
        </p:spPr>
        <p:txBody>
          <a:bodyPr/>
          <a:lstStyle/>
          <a:p>
            <a:r>
              <a:rPr lang="en-US" dirty="0">
                <a:latin typeface="Avenir Roman"/>
                <a:cs typeface="Avenir Roman"/>
              </a:rPr>
              <a:t>“</a:t>
            </a:r>
            <a:r>
              <a:rPr lang="en-US" sz="3600" dirty="0">
                <a:latin typeface="Avenir Roman"/>
                <a:cs typeface="Avenir Roman"/>
              </a:rPr>
              <a:t>Picture the Outcome”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Steve Parkford </a:t>
            </a:r>
            <a:br>
              <a:rPr lang="en-US" sz="6000" dirty="0">
                <a:solidFill>
                  <a:srgbClr val="00BAC4"/>
                </a:solidFill>
                <a:effectLst/>
                <a:latin typeface="Avenir Black"/>
                <a:cs typeface="Avenir Black"/>
              </a:rPr>
            </a:b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top few things I did to ensure I got into college were:</a:t>
            </a:r>
          </a:p>
          <a:p>
            <a:pPr lvl="1"/>
            <a:r>
              <a:rPr lang="en-US" dirty="0"/>
              <a:t>Private Boarding School gave me an extra advantage</a:t>
            </a:r>
          </a:p>
          <a:p>
            <a:pPr lvl="1"/>
            <a:r>
              <a:rPr lang="en-US" dirty="0"/>
              <a:t>If I stayed at Harbor High would not have gone to college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/>
            <a:r>
              <a:rPr lang="en-US" dirty="0"/>
              <a:t>I attended college in Portland, Oregon, </a:t>
            </a:r>
          </a:p>
          <a:p>
            <a:pPr algn="ctr"/>
            <a:r>
              <a:rPr lang="en-US" dirty="0"/>
              <a:t>Humboldt, CA and </a:t>
            </a:r>
          </a:p>
          <a:p>
            <a:pPr algn="ctr"/>
            <a:r>
              <a:rPr lang="en-US" dirty="0"/>
              <a:t>UCSB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0938" y="4648200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Insert map shot here</a:t>
            </a:r>
          </a:p>
        </p:txBody>
      </p:sp>
      <p:pic>
        <p:nvPicPr>
          <p:cNvPr id="1026" name="Picture 2" descr="Spanaway, W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71" y="3486143"/>
            <a:ext cx="4998232" cy="2689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2" descr="Image result for UCSB">
            <a:extLst>
              <a:ext uri="{FF2B5EF4-FFF2-40B4-BE49-F238E27FC236}">
                <a16:creationId xmlns:a16="http://schemas.microsoft.com/office/drawing/2014/main" id="{5BC9FCA9-DAA1-E549-847D-0A39F334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1"/>
            <a:ext cx="5795496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Things I enjoyed in College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/>
              <a:t>Things I didn’t enjoy in College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Film Studies</a:t>
            </a:r>
          </a:p>
          <a:p>
            <a:r>
              <a:rPr lang="en-US" dirty="0"/>
              <a:t>Filmmaking </a:t>
            </a:r>
          </a:p>
          <a:p>
            <a:r>
              <a:rPr lang="en-US" dirty="0"/>
              <a:t>Putting on films for $</a:t>
            </a:r>
          </a:p>
          <a:p>
            <a:r>
              <a:rPr lang="en-US" dirty="0"/>
              <a:t>Acting in plays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Pressure to write papers</a:t>
            </a:r>
          </a:p>
          <a:p>
            <a:r>
              <a:rPr lang="en-US" dirty="0"/>
              <a:t>Reading</a:t>
            </a:r>
          </a:p>
          <a:p>
            <a:r>
              <a:rPr lang="en-US" dirty="0"/>
              <a:t>Too much free time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picture containing text, person, book, photo&#13;&#10;&#13;&#10;Description automatically generated">
            <a:extLst>
              <a:ext uri="{FF2B5EF4-FFF2-40B4-BE49-F238E27FC236}">
                <a16:creationId xmlns:a16="http://schemas.microsoft.com/office/drawing/2014/main" id="{D5EB58C5-425E-A94C-846D-A37C28C85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934" y="4304336"/>
            <a:ext cx="2570130" cy="192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6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Favorite classes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/>
              <a:t>Least favorite classes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Aesthetics of Cinema</a:t>
            </a:r>
          </a:p>
          <a:p>
            <a:r>
              <a:rPr lang="en-US" dirty="0"/>
              <a:t>History of Film</a:t>
            </a:r>
          </a:p>
          <a:p>
            <a:r>
              <a:rPr lang="en-US" dirty="0"/>
              <a:t>Anthropology</a:t>
            </a:r>
          </a:p>
          <a:p>
            <a:r>
              <a:rPr lang="en-US" dirty="0"/>
              <a:t>Art History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Electronics</a:t>
            </a:r>
          </a:p>
          <a:p>
            <a:r>
              <a:rPr lang="en-US" dirty="0"/>
              <a:t>Spanish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Jobs I worked while I was in College were:</a:t>
            </a:r>
          </a:p>
          <a:p>
            <a:pPr lvl="1"/>
            <a:r>
              <a:rPr lang="en-US" dirty="0"/>
              <a:t>Waiter – worked 8 different restaurants</a:t>
            </a:r>
          </a:p>
          <a:p>
            <a:pPr lvl="1"/>
            <a:r>
              <a:rPr lang="en-US" dirty="0"/>
              <a:t>Pizza Parlor – cook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6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that felt difficult or challenging for me while I was in College were:</a:t>
            </a:r>
          </a:p>
          <a:p>
            <a:pPr lvl="1"/>
            <a:r>
              <a:rPr lang="en-US" dirty="0"/>
              <a:t>Surviving on $15 a week for food</a:t>
            </a:r>
          </a:p>
          <a:p>
            <a:pPr lvl="1"/>
            <a:r>
              <a:rPr lang="en-US" dirty="0"/>
              <a:t>Using food stamps to eat</a:t>
            </a:r>
          </a:p>
          <a:p>
            <a:pPr lvl="1"/>
            <a:r>
              <a:rPr lang="en-US" dirty="0"/>
              <a:t>Having a crappy car (Ford Falcon)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6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/>
              <a:t>Getting a job after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top few things I did to ensure I got a good job after college were:</a:t>
            </a:r>
          </a:p>
          <a:p>
            <a:pPr lvl="1"/>
            <a:r>
              <a:rPr lang="en-US" dirty="0"/>
              <a:t>Have a realistic resume</a:t>
            </a:r>
          </a:p>
          <a:p>
            <a:pPr lvl="1"/>
            <a:r>
              <a:rPr lang="en-US" dirty="0"/>
              <a:t>Looked presentable</a:t>
            </a:r>
          </a:p>
          <a:p>
            <a:pPr lvl="1"/>
            <a:r>
              <a:rPr lang="en-US" dirty="0"/>
              <a:t>Smiled a lot</a:t>
            </a:r>
          </a:p>
          <a:p>
            <a:pPr lvl="1"/>
            <a:r>
              <a:rPr lang="en-US" dirty="0"/>
              <a:t>Picked an industry – Advertising – and keep applying and learning about what entry level jobs there are to have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7848600" cy="972389"/>
          </a:xfrm>
        </p:spPr>
        <p:txBody>
          <a:bodyPr/>
          <a:lstStyle/>
          <a:p>
            <a:r>
              <a:rPr lang="en-US" dirty="0"/>
              <a:t>This is My Company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59164" y="1219200"/>
            <a:ext cx="7494235" cy="2286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Sales – get clients – create trust</a:t>
            </a:r>
          </a:p>
          <a:p>
            <a:r>
              <a:rPr lang="en-US" dirty="0"/>
              <a:t>Recruit – research for candidates – entice employed</a:t>
            </a:r>
          </a:p>
          <a:p>
            <a:r>
              <a:rPr lang="en-US" dirty="0"/>
              <a:t>Select and Present – top 4-6 candidates</a:t>
            </a:r>
          </a:p>
          <a:p>
            <a:pPr lvl="1"/>
            <a:r>
              <a:rPr lang="en-US" dirty="0"/>
              <a:t>Started 2007</a:t>
            </a:r>
          </a:p>
          <a:p>
            <a:pPr lvl="1"/>
            <a:r>
              <a:rPr lang="en-US" dirty="0"/>
              <a:t>11,500 </a:t>
            </a:r>
            <a:r>
              <a:rPr lang="en-US" dirty="0" err="1"/>
              <a:t>Linkedin</a:t>
            </a:r>
            <a:r>
              <a:rPr lang="en-US" dirty="0"/>
              <a:t> connections</a:t>
            </a:r>
          </a:p>
          <a:p>
            <a:pPr lvl="1"/>
            <a:r>
              <a:rPr lang="en-US" dirty="0"/>
              <a:t>Placed: VP, Sales, Service, Parts, Marketing, </a:t>
            </a:r>
          </a:p>
          <a:p>
            <a:pPr lvl="1"/>
            <a:r>
              <a:rPr lang="en-US" dirty="0"/>
              <a:t>Estimate150 automotive jobs filled</a:t>
            </a:r>
          </a:p>
          <a:p>
            <a:pPr lvl="1"/>
            <a:r>
              <a:rPr lang="en-US" dirty="0"/>
              <a:t>Fees are based on base salary 20-30% of annual salary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601EF6-B6FE-C842-8B5D-4CA3BD45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1" y="4233700"/>
            <a:ext cx="2682819" cy="201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14288-1352-1241-8775-A4AA83D51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000500"/>
            <a:ext cx="3754731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B6F73-6BB1-B840-B089-B7065E29F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217964"/>
            <a:ext cx="3994150" cy="11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Career Path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090642"/>
              </p:ext>
            </p:extLst>
          </p:nvPr>
        </p:nvGraphicFramePr>
        <p:xfrm>
          <a:off x="457200" y="17224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E54792-F122-854D-B74D-211759C68F9F}"/>
              </a:ext>
            </a:extLst>
          </p:cNvPr>
          <p:cNvSpPr/>
          <p:nvPr/>
        </p:nvSpPr>
        <p:spPr>
          <a:xfrm flipH="1">
            <a:off x="5029200" y="2743200"/>
            <a:ext cx="609600" cy="5334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job I had after college was:</a:t>
            </a:r>
          </a:p>
          <a:p>
            <a:pPr lvl="1"/>
            <a:r>
              <a:rPr lang="en-US" dirty="0"/>
              <a:t>Waiter</a:t>
            </a:r>
          </a:p>
          <a:p>
            <a:pPr lvl="1"/>
            <a:r>
              <a:rPr lang="en-US" dirty="0"/>
              <a:t>Print Traffic Manager for Advertising Agency</a:t>
            </a:r>
          </a:p>
          <a:p>
            <a:r>
              <a:rPr lang="en-US" dirty="0"/>
              <a:t>The worst job I have ever had was:</a:t>
            </a:r>
          </a:p>
          <a:p>
            <a:pPr lvl="1"/>
            <a:r>
              <a:rPr lang="en-US" dirty="0"/>
              <a:t>None – all good learning jobs</a:t>
            </a:r>
          </a:p>
          <a:p>
            <a:pPr lvl="1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2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My name is Steve Parkford and I am 66 years old.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 work for Parkford &amp; Associates, Inc.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My company does:</a:t>
            </a:r>
          </a:p>
          <a:p>
            <a:pPr lvl="1" algn="ctr"/>
            <a:r>
              <a:rPr lang="en-US" dirty="0"/>
              <a:t>Executive recruiting in automotive industry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My role at P&amp;A is President</a:t>
            </a:r>
          </a:p>
          <a:p>
            <a:pPr lvl="1" algn="ctr"/>
            <a:r>
              <a:rPr lang="en-US" dirty="0"/>
              <a:t>Every day I research on the internet for potential candidates who might fit job positions I am contracted to fill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Career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Challenges I have had to overcome throughout my career are:</a:t>
            </a:r>
          </a:p>
          <a:p>
            <a:pPr lvl="1"/>
            <a:r>
              <a:rPr lang="en-US" dirty="0"/>
              <a:t>Being the boss is lonely</a:t>
            </a:r>
          </a:p>
          <a:p>
            <a:pPr lvl="1"/>
            <a:r>
              <a:rPr lang="en-US" dirty="0"/>
              <a:t>Going my own way was lonely</a:t>
            </a:r>
          </a:p>
          <a:p>
            <a:pPr lvl="1"/>
            <a:r>
              <a:rPr lang="en-US" dirty="0"/>
              <a:t>Resisting peer pressure to be and act a certain way</a:t>
            </a:r>
          </a:p>
          <a:p>
            <a:pPr lvl="1"/>
            <a:r>
              <a:rPr lang="en-US" dirty="0"/>
              <a:t>Going bankrupt twice</a:t>
            </a:r>
          </a:p>
          <a:p>
            <a:pPr lvl="1"/>
            <a:r>
              <a:rPr lang="en-US" dirty="0"/>
              <a:t>Being fired from a job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4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0" y="2057400"/>
            <a:ext cx="6095180" cy="3421856"/>
            <a:chOff x="1524409" y="1718071"/>
            <a:chExt cx="6095180" cy="3421856"/>
          </a:xfrm>
        </p:grpSpPr>
        <p:sp>
          <p:nvSpPr>
            <p:cNvPr id="14" name="Freeform 13"/>
            <p:cNvSpPr/>
            <p:nvPr/>
          </p:nvSpPr>
          <p:spPr>
            <a:xfrm>
              <a:off x="4384867" y="2609180"/>
              <a:ext cx="187132" cy="8198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7132" y="0"/>
                  </a:moveTo>
                  <a:lnTo>
                    <a:pt x="187132" y="819819"/>
                  </a:lnTo>
                  <a:lnTo>
                    <a:pt x="0" y="81981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4572000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52506"/>
                  </a:lnTo>
                  <a:lnTo>
                    <a:pt x="2156482" y="1452506"/>
                  </a:lnTo>
                  <a:lnTo>
                    <a:pt x="2156482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526280" y="2609180"/>
              <a:ext cx="91440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415517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56482" y="0"/>
                  </a:moveTo>
                  <a:lnTo>
                    <a:pt x="2156482" y="1452506"/>
                  </a:lnTo>
                  <a:lnTo>
                    <a:pt x="0" y="1452506"/>
                  </a:lnTo>
                  <a:lnTo>
                    <a:pt x="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680891" y="1718071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24409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80891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37373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02650" y="2983445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role within organization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5833" y="816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3581400" y="21108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AAEC39"/>
                </a:solidFill>
              </a:rPr>
              <a:t>President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2417339" y="3330053"/>
            <a:ext cx="2139726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AAEC39"/>
                </a:solidFill>
              </a:rPr>
              <a:t>Assistant</a:t>
            </a: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3581400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AAEC39"/>
                </a:solidFill>
              </a:rPr>
              <a:t>Recruiters</a:t>
            </a: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57509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AAEC39"/>
                </a:solidFill>
              </a:rPr>
              <a:t>Data Base </a:t>
            </a:r>
            <a:r>
              <a:rPr lang="en-US" sz="2000" dirty="0" err="1">
                <a:solidFill>
                  <a:srgbClr val="AAEC39"/>
                </a:solidFill>
              </a:rPr>
              <a:t>Mrg</a:t>
            </a:r>
            <a:endParaRPr lang="en-US" sz="2000" dirty="0">
              <a:solidFill>
                <a:srgbClr val="AAEC39"/>
              </a:solidFill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14075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AAEC39"/>
                </a:solidFill>
              </a:rPr>
              <a:t>Researcher</a:t>
            </a:r>
          </a:p>
        </p:txBody>
      </p: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Compensation in Recruiting industry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09018" y="1600200"/>
            <a:ext cx="4525963" cy="4525963"/>
            <a:chOff x="2309018" y="1600200"/>
            <a:chExt cx="4525963" cy="4525963"/>
          </a:xfrm>
        </p:grpSpPr>
        <p:sp>
          <p:nvSpPr>
            <p:cNvPr id="6" name="Freeform 5"/>
            <p:cNvSpPr/>
            <p:nvPr/>
          </p:nvSpPr>
          <p:spPr>
            <a:xfrm>
              <a:off x="2309018" y="1600200"/>
              <a:ext cx="4525963" cy="4525963"/>
            </a:xfrm>
            <a:custGeom>
              <a:avLst/>
              <a:gdLst>
                <a:gd name="connsiteX0" fmla="*/ 0 w 4525963"/>
                <a:gd name="connsiteY0" fmla="*/ 2262982 h 4525963"/>
                <a:gd name="connsiteX1" fmla="*/ 2262982 w 4525963"/>
                <a:gd name="connsiteY1" fmla="*/ 0 h 4525963"/>
                <a:gd name="connsiteX2" fmla="*/ 4525964 w 4525963"/>
                <a:gd name="connsiteY2" fmla="*/ 2262982 h 4525963"/>
                <a:gd name="connsiteX3" fmla="*/ 2262982 w 4525963"/>
                <a:gd name="connsiteY3" fmla="*/ 4525964 h 4525963"/>
                <a:gd name="connsiteX4" fmla="*/ 0 w 4525963"/>
                <a:gd name="connsiteY4" fmla="*/ 2262982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963" h="4525963">
                  <a:moveTo>
                    <a:pt x="0" y="2262982"/>
                  </a:moveTo>
                  <a:cubicBezTo>
                    <a:pt x="0" y="1013172"/>
                    <a:pt x="1013172" y="0"/>
                    <a:pt x="2262982" y="0"/>
                  </a:cubicBezTo>
                  <a:cubicBezTo>
                    <a:pt x="3512792" y="0"/>
                    <a:pt x="4525964" y="1013172"/>
                    <a:pt x="4525964" y="2262982"/>
                  </a:cubicBezTo>
                  <a:cubicBezTo>
                    <a:pt x="4525964" y="3512792"/>
                    <a:pt x="3512792" y="4525964"/>
                    <a:pt x="2262982" y="4525964"/>
                  </a:cubicBezTo>
                  <a:cubicBezTo>
                    <a:pt x="1013172" y="4525964"/>
                    <a:pt x="0" y="3512792"/>
                    <a:pt x="0" y="22629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15596" tIns="311642" rIns="1715596" bIns="37061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Banking/Lawyers/CEOs</a:t>
              </a:r>
              <a:endParaRPr lang="en-US" sz="1200" kern="1200" dirty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($350K- 750K)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614" y="2505392"/>
              <a:ext cx="3620770" cy="3620770"/>
            </a:xfrm>
            <a:custGeom>
              <a:avLst/>
              <a:gdLst>
                <a:gd name="connsiteX0" fmla="*/ 0 w 3620770"/>
                <a:gd name="connsiteY0" fmla="*/ 1810385 h 3620770"/>
                <a:gd name="connsiteX1" fmla="*/ 1810385 w 3620770"/>
                <a:gd name="connsiteY1" fmla="*/ 0 h 3620770"/>
                <a:gd name="connsiteX2" fmla="*/ 3620770 w 3620770"/>
                <a:gd name="connsiteY2" fmla="*/ 1810385 h 3620770"/>
                <a:gd name="connsiteX3" fmla="*/ 1810385 w 3620770"/>
                <a:gd name="connsiteY3" fmla="*/ 3620770 h 3620770"/>
                <a:gd name="connsiteX4" fmla="*/ 0 w 3620770"/>
                <a:gd name="connsiteY4" fmla="*/ 1810385 h 36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0770" h="3620770">
                  <a:moveTo>
                    <a:pt x="0" y="1810385"/>
                  </a:moveTo>
                  <a:cubicBezTo>
                    <a:pt x="0" y="810537"/>
                    <a:pt x="810537" y="0"/>
                    <a:pt x="1810385" y="0"/>
                  </a:cubicBezTo>
                  <a:cubicBezTo>
                    <a:pt x="2810233" y="0"/>
                    <a:pt x="3620770" y="810537"/>
                    <a:pt x="3620770" y="1810385"/>
                  </a:cubicBezTo>
                  <a:cubicBezTo>
                    <a:pt x="3620770" y="2810233"/>
                    <a:pt x="2810233" y="3620770"/>
                    <a:pt x="1810385" y="3620770"/>
                  </a:cubicBezTo>
                  <a:cubicBezTo>
                    <a:pt x="810537" y="3620770"/>
                    <a:pt x="0" y="2810233"/>
                    <a:pt x="0" y="181038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3000" tIns="302590" rIns="1262999" bIns="283713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Management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($100-250K)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214211" y="3410585"/>
              <a:ext cx="2715577" cy="2715577"/>
            </a:xfrm>
            <a:custGeom>
              <a:avLst/>
              <a:gdLst>
                <a:gd name="connsiteX0" fmla="*/ 0 w 2715577"/>
                <a:gd name="connsiteY0" fmla="*/ 1357789 h 2715577"/>
                <a:gd name="connsiteX1" fmla="*/ 1357789 w 2715577"/>
                <a:gd name="connsiteY1" fmla="*/ 0 h 2715577"/>
                <a:gd name="connsiteX2" fmla="*/ 2715578 w 2715577"/>
                <a:gd name="connsiteY2" fmla="*/ 1357789 h 2715577"/>
                <a:gd name="connsiteX3" fmla="*/ 1357789 w 2715577"/>
                <a:gd name="connsiteY3" fmla="*/ 2715578 h 2715577"/>
                <a:gd name="connsiteX4" fmla="*/ 0 w 2715577"/>
                <a:gd name="connsiteY4" fmla="*/ 1357789 h 271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77" h="2715577">
                  <a:moveTo>
                    <a:pt x="0" y="1357789"/>
                  </a:moveTo>
                  <a:cubicBezTo>
                    <a:pt x="0" y="607903"/>
                    <a:pt x="607903" y="0"/>
                    <a:pt x="1357789" y="0"/>
                  </a:cubicBezTo>
                  <a:cubicBezTo>
                    <a:pt x="2107675" y="0"/>
                    <a:pt x="2715578" y="607903"/>
                    <a:pt x="2715578" y="1357789"/>
                  </a:cubicBezTo>
                  <a:cubicBezTo>
                    <a:pt x="2715578" y="2107675"/>
                    <a:pt x="2107675" y="2715578"/>
                    <a:pt x="1357789" y="2715578"/>
                  </a:cubicBezTo>
                  <a:cubicBezTo>
                    <a:pt x="607903" y="2715578"/>
                    <a:pt x="0" y="2107675"/>
                    <a:pt x="0" y="13577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10403" tIns="289012" rIns="810403" bIns="198624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Middle Manager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($75-100K)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66806" y="4191000"/>
              <a:ext cx="1810385" cy="1810385"/>
            </a:xfrm>
            <a:custGeom>
              <a:avLst/>
              <a:gdLst>
                <a:gd name="connsiteX0" fmla="*/ 0 w 1810385"/>
                <a:gd name="connsiteY0" fmla="*/ 905193 h 1810385"/>
                <a:gd name="connsiteX1" fmla="*/ 905193 w 1810385"/>
                <a:gd name="connsiteY1" fmla="*/ 0 h 1810385"/>
                <a:gd name="connsiteX2" fmla="*/ 1810386 w 1810385"/>
                <a:gd name="connsiteY2" fmla="*/ 905193 h 1810385"/>
                <a:gd name="connsiteX3" fmla="*/ 905193 w 1810385"/>
                <a:gd name="connsiteY3" fmla="*/ 1810386 h 1810385"/>
                <a:gd name="connsiteX4" fmla="*/ 0 w 1810385"/>
                <a:gd name="connsiteY4" fmla="*/ 905193 h 181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85" h="1810385">
                  <a:moveTo>
                    <a:pt x="0" y="905193"/>
                  </a:moveTo>
                  <a:cubicBezTo>
                    <a:pt x="0" y="405269"/>
                    <a:pt x="405269" y="0"/>
                    <a:pt x="905193" y="0"/>
                  </a:cubicBezTo>
                  <a:cubicBezTo>
                    <a:pt x="1405117" y="0"/>
                    <a:pt x="1810386" y="405269"/>
                    <a:pt x="1810386" y="905193"/>
                  </a:cubicBezTo>
                  <a:cubicBezTo>
                    <a:pt x="1810386" y="1405117"/>
                    <a:pt x="1405117" y="1810386"/>
                    <a:pt x="905193" y="1810386"/>
                  </a:cubicBezTo>
                  <a:cubicBezTo>
                    <a:pt x="405269" y="1810386"/>
                    <a:pt x="0" y="1405117"/>
                    <a:pt x="0" y="905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50469" tIns="537941" rIns="350469" bIns="5379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IT/ Accounting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4</a:t>
              </a:r>
              <a:r>
                <a:rPr lang="en-US" sz="1200" kern="1200" dirty="0">
                  <a:solidFill>
                    <a:schemeClr val="bg1"/>
                  </a:solidFill>
                </a:rPr>
                <a:t>0-75k</a:t>
              </a: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just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I am not at work I like to:</a:t>
            </a:r>
          </a:p>
          <a:p>
            <a:pPr lvl="1"/>
            <a:r>
              <a:rPr lang="en-US" dirty="0"/>
              <a:t>Spearfish</a:t>
            </a:r>
          </a:p>
          <a:p>
            <a:pPr lvl="1"/>
            <a:r>
              <a:rPr lang="en-US" dirty="0"/>
              <a:t>Surf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 descr="A person riding a wave on a surfboard in the water&#13;&#10;&#13;&#10;Description automatically generated">
            <a:extLst>
              <a:ext uri="{FF2B5EF4-FFF2-40B4-BE49-F238E27FC236}">
                <a16:creationId xmlns:a16="http://schemas.microsoft.com/office/drawing/2014/main" id="{945FDB18-FC07-9044-99C5-6AAF17E68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6988"/>
            <a:ext cx="3924300" cy="2308412"/>
          </a:xfrm>
          <a:prstGeom prst="rect">
            <a:avLst/>
          </a:prstGeom>
        </p:spPr>
      </p:pic>
      <p:pic>
        <p:nvPicPr>
          <p:cNvPr id="8" name="Picture 7" descr="A picture containing sky, outdoor, animal, person&#13;&#10;&#13;&#10;Description automatically generated">
            <a:extLst>
              <a:ext uri="{FF2B5EF4-FFF2-40B4-BE49-F238E27FC236}">
                <a16:creationId xmlns:a16="http://schemas.microsoft.com/office/drawing/2014/main" id="{7057CA00-B2CC-284D-9A2B-EEC2E6F34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57400"/>
            <a:ext cx="25722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it all over again?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 could talk to my high school self, what would I say?</a:t>
            </a:r>
          </a:p>
          <a:p>
            <a:pPr lvl="1"/>
            <a:r>
              <a:rPr lang="en-US" dirty="0"/>
              <a:t>Move to the city where your dreams can come true</a:t>
            </a:r>
          </a:p>
          <a:p>
            <a:pPr lvl="1"/>
            <a:r>
              <a:rPr lang="en-US" dirty="0"/>
              <a:t>Constantly make connections</a:t>
            </a:r>
          </a:p>
          <a:p>
            <a:pPr lvl="1"/>
            <a:r>
              <a:rPr lang="en-US" dirty="0"/>
              <a:t>Say ”yes” to every opportunity</a:t>
            </a:r>
          </a:p>
          <a:p>
            <a:pPr lvl="1"/>
            <a:r>
              <a:rPr lang="en-US" dirty="0"/>
              <a:t>Don’t waste time, wasting time</a:t>
            </a:r>
          </a:p>
          <a:p>
            <a:pPr marL="914400" lvl="2" indent="0">
              <a:buNone/>
            </a:pPr>
            <a:r>
              <a:rPr lang="en-US" b="1" dirty="0"/>
              <a:t>Don’t chase “the party</a:t>
            </a:r>
            <a:r>
              <a:rPr lang="en-US" dirty="0"/>
              <a:t>”</a:t>
            </a:r>
          </a:p>
          <a:p>
            <a:pPr marL="914400" lvl="2" indent="0">
              <a:buNone/>
            </a:pPr>
            <a:r>
              <a:rPr lang="en-US" dirty="0"/>
              <a:t>Picture the ultimate outcome </a:t>
            </a:r>
          </a:p>
          <a:p>
            <a:pPr marL="914400" lvl="2" indent="0">
              <a:buNone/>
            </a:pPr>
            <a:r>
              <a:rPr lang="en-US" dirty="0"/>
              <a:t>Refine that image </a:t>
            </a:r>
          </a:p>
          <a:p>
            <a:pPr marL="914400" lvl="2" indent="0">
              <a:buNone/>
            </a:pPr>
            <a:r>
              <a:rPr lang="en-US" dirty="0"/>
              <a:t>Make little steps toward that goal</a:t>
            </a:r>
          </a:p>
          <a:p>
            <a:pPr marL="914400" lvl="2" indent="0">
              <a:buNone/>
            </a:pPr>
            <a:r>
              <a:rPr lang="en-US" dirty="0"/>
              <a:t>Recognize everything as progress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AEC39"/>
                </a:solidFill>
              </a:rPr>
              <a:t>QUESTION AND ANSWER</a:t>
            </a: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childhood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3" r="16523"/>
          <a:stretch>
            <a:fillRect/>
          </a:stretch>
        </p:blipFill>
        <p:spPr>
          <a:xfrm>
            <a:off x="2895600" y="2133600"/>
            <a:ext cx="3061855" cy="3429000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in Oceanside and raised in Newport Beach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866619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 18  age right after high school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person posing for the camera&#13;&#10;&#13;&#10;Description automatically generated">
            <a:extLst>
              <a:ext uri="{FF2B5EF4-FFF2-40B4-BE49-F238E27FC236}">
                <a16:creationId xmlns:a16="http://schemas.microsoft.com/office/drawing/2014/main" id="{96C7436C-4EAD-4B4A-A8AA-288CBC4E1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52" y="1929971"/>
            <a:ext cx="3936648" cy="39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62"/>
            <a:ext cx="8229600" cy="856720"/>
          </a:xfrm>
        </p:spPr>
        <p:txBody>
          <a:bodyPr/>
          <a:lstStyle/>
          <a:p>
            <a:r>
              <a:rPr lang="en-US" dirty="0"/>
              <a:t>My family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838200"/>
            <a:ext cx="8915400" cy="1295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 little about my family</a:t>
            </a:r>
          </a:p>
          <a:p>
            <a:pPr lvl="1">
              <a:buFontTx/>
              <a:buChar char="-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Grew up in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Socal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– parents divorced when I was 12</a:t>
            </a:r>
          </a:p>
          <a:p>
            <a:pPr lvl="1">
              <a:buFontTx/>
              <a:buChar char="-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High school in Newport but sent off to “boarding school” for 11</a:t>
            </a:r>
            <a:r>
              <a:rPr lang="en-US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&amp; 12</a:t>
            </a:r>
            <a:r>
              <a:rPr lang="en-US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grade – changed my life</a:t>
            </a:r>
          </a:p>
          <a:p>
            <a:pPr lvl="1">
              <a:buFontTx/>
              <a:buChar char="-"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lvl="1">
              <a:buFontTx/>
              <a:buChar char="-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5410200"/>
            <a:ext cx="533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my mom, me, my sister Linda, little brother Ken and little sister Heather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A group of people posing for a photo&#13;&#10;&#13;&#10;Description automatically generated">
            <a:extLst>
              <a:ext uri="{FF2B5EF4-FFF2-40B4-BE49-F238E27FC236}">
                <a16:creationId xmlns:a16="http://schemas.microsoft.com/office/drawing/2014/main" id="{885AD300-1EB7-E648-9905-4B16A312A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09800"/>
            <a:ext cx="4404152" cy="30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I attended Cate School in Carpinteria, CA</a:t>
            </a:r>
          </a:p>
          <a:p>
            <a:pPr algn="ctr"/>
            <a:endParaRPr lang="en-US" dirty="0"/>
          </a:p>
        </p:txBody>
      </p:sp>
      <p:pic>
        <p:nvPicPr>
          <p:cNvPr id="1026" name="Picture 2" descr="Spanaway, W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4876800" cy="2533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AF072-023B-0444-9CA3-62A9EF044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104606"/>
            <a:ext cx="5181600" cy="391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HS student I was lazy, athletic, super curious, social and very shy of girls (unfortunately!).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86200"/>
            <a:ext cx="3048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63246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Here is a picture of me in HS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A picture containing person, skating, outdoor&#13;&#10;&#13;&#10;Description automatically generated">
            <a:extLst>
              <a:ext uri="{FF2B5EF4-FFF2-40B4-BE49-F238E27FC236}">
                <a16:creationId xmlns:a16="http://schemas.microsoft.com/office/drawing/2014/main" id="{8E7A1BA7-8EA6-D047-B5E8-7C0D9CCD3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7234" y="2838966"/>
            <a:ext cx="42809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that I really liked in High School were:</a:t>
            </a:r>
          </a:p>
          <a:p>
            <a:pPr lvl="1"/>
            <a:r>
              <a:rPr lang="en-US" dirty="0"/>
              <a:t>Water polo, Lacrosse, Soccer</a:t>
            </a:r>
          </a:p>
          <a:p>
            <a:pPr lvl="1"/>
            <a:r>
              <a:rPr lang="en-US" dirty="0"/>
              <a:t>Philosophy</a:t>
            </a:r>
          </a:p>
          <a:p>
            <a:pPr lvl="1"/>
            <a:r>
              <a:rPr lang="en-US" dirty="0"/>
              <a:t>Math</a:t>
            </a:r>
          </a:p>
          <a:p>
            <a:pPr lvl="1"/>
            <a:r>
              <a:rPr lang="en-US" dirty="0"/>
              <a:t>English – reading classics !</a:t>
            </a:r>
          </a:p>
          <a:p>
            <a:pPr lvl="1"/>
            <a:r>
              <a:rPr lang="en-US" dirty="0"/>
              <a:t>Hanging out and talking about our studies</a:t>
            </a:r>
          </a:p>
          <a:p>
            <a:pPr lvl="2"/>
            <a:r>
              <a:rPr lang="en-US" dirty="0"/>
              <a:t>Books</a:t>
            </a:r>
          </a:p>
          <a:p>
            <a:pPr lvl="2"/>
            <a:r>
              <a:rPr lang="en-US" dirty="0"/>
              <a:t>Philosophy – Plato to Camus </a:t>
            </a:r>
          </a:p>
          <a:p>
            <a:pPr lvl="2"/>
            <a:r>
              <a:rPr lang="en-US" dirty="0"/>
              <a:t>Politics of Viet Nam War</a:t>
            </a:r>
          </a:p>
          <a:p>
            <a:pPr lvl="1"/>
            <a:r>
              <a:rPr lang="en-US" dirty="0"/>
              <a:t>Goofing around between classes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that felt difficult or challenging for me while I was in High School were:</a:t>
            </a:r>
          </a:p>
          <a:p>
            <a:pPr lvl="1"/>
            <a:r>
              <a:rPr lang="en-US" dirty="0"/>
              <a:t>Creative writing – getting my ideas across to others </a:t>
            </a:r>
          </a:p>
          <a:p>
            <a:pPr lvl="1"/>
            <a:r>
              <a:rPr lang="en-US" dirty="0"/>
              <a:t>Spanish – remembering the language rules</a:t>
            </a:r>
          </a:p>
          <a:p>
            <a:pPr lvl="1"/>
            <a:r>
              <a:rPr lang="en-US" dirty="0"/>
              <a:t>Physics – formulas </a:t>
            </a:r>
          </a:p>
          <a:p>
            <a:pPr lvl="1"/>
            <a:r>
              <a:rPr lang="en-US" dirty="0"/>
              <a:t>Chemistry – </a:t>
            </a:r>
          </a:p>
          <a:p>
            <a:pPr lvl="1"/>
            <a:r>
              <a:rPr lang="en-US" dirty="0"/>
              <a:t>GIRLS !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5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Jobs I worked while I was in High School were:</a:t>
            </a:r>
          </a:p>
          <a:p>
            <a:pPr lvl="1"/>
            <a:r>
              <a:rPr lang="en-US" dirty="0"/>
              <a:t>Busboy</a:t>
            </a:r>
          </a:p>
          <a:p>
            <a:pPr lvl="1"/>
            <a:r>
              <a:rPr lang="en-US" dirty="0"/>
              <a:t>Dishwasher</a:t>
            </a:r>
          </a:p>
          <a:p>
            <a:pPr lvl="1"/>
            <a:r>
              <a:rPr lang="en-US" dirty="0"/>
              <a:t>Window cleaner </a:t>
            </a:r>
          </a:p>
          <a:p>
            <a:pPr lvl="1"/>
            <a:r>
              <a:rPr lang="en-US" dirty="0"/>
              <a:t>Paper boy</a:t>
            </a:r>
          </a:p>
          <a:p>
            <a:pPr lvl="1"/>
            <a:r>
              <a:rPr lang="en-US" dirty="0"/>
              <a:t>Leather “stamper” for belt company</a:t>
            </a:r>
          </a:p>
          <a:p>
            <a:pPr lvl="1"/>
            <a:r>
              <a:rPr lang="en-US" dirty="0"/>
              <a:t>Ranch</a:t>
            </a:r>
            <a:r>
              <a:rPr lang="en-US" baseline="0" dirty="0"/>
              <a:t> Hand – feed horses, cleaned stalls (ugh)</a:t>
            </a:r>
            <a:endParaRPr lang="en-US" dirty="0"/>
          </a:p>
          <a:p>
            <a:pPr lvl="1"/>
            <a:r>
              <a:rPr lang="en-US" dirty="0"/>
              <a:t>Fisherman (with my dad who was a commercial fisherman)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3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3169</TotalTime>
  <Words>1033</Words>
  <Application>Microsoft Macintosh PowerPoint</Application>
  <PresentationFormat>On-screen Show (4:3)</PresentationFormat>
  <Paragraphs>243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Avenir Black</vt:lpstr>
      <vt:lpstr>Avenir Heavy</vt:lpstr>
      <vt:lpstr>Avenir Roman</vt:lpstr>
      <vt:lpstr>Calibri</vt:lpstr>
      <vt:lpstr>Century Gothic</vt:lpstr>
      <vt:lpstr>Courier New</vt:lpstr>
      <vt:lpstr>Executive</vt:lpstr>
      <vt:lpstr>Steve Parkford  </vt:lpstr>
      <vt:lpstr>INTRODUCTION</vt:lpstr>
      <vt:lpstr>My childhood</vt:lpstr>
      <vt:lpstr>My family</vt:lpstr>
      <vt:lpstr>MY HIGH SCHOOL</vt:lpstr>
      <vt:lpstr>High School</vt:lpstr>
      <vt:lpstr>High School</vt:lpstr>
      <vt:lpstr>High School</vt:lpstr>
      <vt:lpstr>High School</vt:lpstr>
      <vt:lpstr>Getting in to College</vt:lpstr>
      <vt:lpstr>College</vt:lpstr>
      <vt:lpstr>College</vt:lpstr>
      <vt:lpstr>College</vt:lpstr>
      <vt:lpstr>College</vt:lpstr>
      <vt:lpstr>College</vt:lpstr>
      <vt:lpstr>Getting a job after College</vt:lpstr>
      <vt:lpstr>This is My Company</vt:lpstr>
      <vt:lpstr>My Career Path</vt:lpstr>
      <vt:lpstr>My Career</vt:lpstr>
      <vt:lpstr>My Career</vt:lpstr>
      <vt:lpstr>My role within organization</vt:lpstr>
      <vt:lpstr>Compensation in Recruiting industry</vt:lpstr>
      <vt:lpstr>More than just work</vt:lpstr>
      <vt:lpstr>Do it all over again?</vt:lpstr>
      <vt:lpstr>QUESTION AND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Steve Parkford</cp:lastModifiedBy>
  <cp:revision>47</cp:revision>
  <dcterms:created xsi:type="dcterms:W3CDTF">2013-01-02T21:12:08Z</dcterms:created>
  <dcterms:modified xsi:type="dcterms:W3CDTF">2019-01-17T21:17:59Z</dcterms:modified>
</cp:coreProperties>
</file>