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0" r:id="rId4"/>
    <p:sldId id="285" r:id="rId5"/>
    <p:sldId id="263" r:id="rId6"/>
    <p:sldId id="278" r:id="rId7"/>
    <p:sldId id="275" r:id="rId8"/>
    <p:sldId id="258" r:id="rId9"/>
    <p:sldId id="276" r:id="rId10"/>
    <p:sldId id="277" r:id="rId11"/>
    <p:sldId id="261" r:id="rId12"/>
    <p:sldId id="259" r:id="rId13"/>
    <p:sldId id="264" r:id="rId14"/>
    <p:sldId id="265" r:id="rId15"/>
    <p:sldId id="266" r:id="rId16"/>
    <p:sldId id="267" r:id="rId17"/>
    <p:sldId id="268" r:id="rId18"/>
    <p:sldId id="262" r:id="rId19"/>
    <p:sldId id="269" r:id="rId20"/>
    <p:sldId id="270" r:id="rId21"/>
    <p:sldId id="271" r:id="rId22"/>
    <p:sldId id="272" r:id="rId23"/>
    <p:sldId id="273" r:id="rId24"/>
    <p:sldId id="281" r:id="rId25"/>
    <p:sldId id="283" r:id="rId26"/>
    <p:sldId id="284" r:id="rId27"/>
    <p:sldId id="279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ward Donaldson" initials="HD" lastIdx="2" clrIdx="0">
    <p:extLst>
      <p:ext uri="{19B8F6BF-5375-455C-9EA6-DF929625EA0E}">
        <p15:presenceInfo xmlns:p15="http://schemas.microsoft.com/office/powerpoint/2012/main" userId="6b11779748fd0c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10B2-779B-44DD-A31A-8BB6C1DE4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Howard donaldson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20F3C-D245-4E19-923B-BD5041ACB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10001"/>
            <a:ext cx="8676222" cy="1981199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Autofit/>
          </a:bodyPr>
          <a:lstStyle/>
          <a:p>
            <a:r>
              <a:rPr lang="en-US" sz="2400" dirty="0"/>
              <a:t>Business Executive &amp; Consultant</a:t>
            </a:r>
          </a:p>
          <a:p>
            <a:r>
              <a:rPr lang="en-US" sz="2400" dirty="0"/>
              <a:t>My Life Journey</a:t>
            </a:r>
          </a:p>
          <a:p>
            <a:r>
              <a:rPr lang="en-US" sz="2400" dirty="0"/>
              <a:t>Santa Monica, CA</a:t>
            </a:r>
          </a:p>
          <a:p>
            <a:r>
              <a:rPr lang="en-US" sz="2000" dirty="0"/>
              <a:t>June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32311-006E-40AB-80E4-1C23757D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3" y="524890"/>
            <a:ext cx="1968713" cy="23920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719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8445-B13C-42F1-954D-2A9054AA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3" y="609600"/>
            <a:ext cx="10059858" cy="1557528"/>
          </a:xfrm>
        </p:spPr>
        <p:txBody>
          <a:bodyPr/>
          <a:lstStyle/>
          <a:p>
            <a:r>
              <a:rPr lang="en-US" dirty="0"/>
              <a:t>Early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3A3A-B0CC-4BFD-B9BD-6CE04CA1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3" y="2666999"/>
            <a:ext cx="5961888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/>
              <a:t>Set a big hairy ass goal and don’t worry about how you will get there. You will subconsciously figure out a way if you commit, are determined and persistent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It’s okay to get advice and support but you need to make the final decision and own it. Commit without judgement until you reach competency at a high level (5 – 10yrs)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73BFF-C0A9-40A3-B7F4-8B2709CBE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95" y="2666999"/>
            <a:ext cx="4772089" cy="312420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96757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5400-BF6D-49FD-9D38-25AC8B25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792417"/>
            <a:ext cx="5590035" cy="521512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r>
              <a:rPr lang="en-US" dirty="0"/>
              <a:t>Our life is integrated: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each aspect of our life affects another aspect whether we like it or not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E62FE5-3BC7-4BC0-A0C3-A385871EF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7919" y="694944"/>
            <a:ext cx="5294313" cy="52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5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35E8-0F86-4C23-9714-3663C14F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606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B1D88-471D-446C-9FF6-6CC75DB64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640131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 lnSpcReduction="20000"/>
          </a:bodyPr>
          <a:lstStyle/>
          <a:p>
            <a:r>
              <a:rPr lang="en-US" dirty="0"/>
              <a:t>Entered Business School with co-op Program</a:t>
            </a:r>
          </a:p>
          <a:p>
            <a:pPr lvl="1"/>
            <a:r>
              <a:rPr lang="en-US" dirty="0"/>
              <a:t>Interned at Comerica Bank and Ernst &amp; Young</a:t>
            </a:r>
          </a:p>
          <a:p>
            <a:r>
              <a:rPr lang="en-US" dirty="0"/>
              <a:t>Focus on Finance and Accounting</a:t>
            </a:r>
          </a:p>
          <a:p>
            <a:r>
              <a:rPr lang="en-US" dirty="0"/>
              <a:t>Aced Calculus: But never used it in my life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two yrs at Grand Rapids Junior College – Top Scholastic Athlete</a:t>
            </a:r>
          </a:p>
          <a:p>
            <a:r>
              <a:rPr lang="en-US" dirty="0"/>
              <a:t>Three jobs: Auto Parts Factory; Taught Tennis; Academic Tudor</a:t>
            </a:r>
          </a:p>
          <a:p>
            <a:r>
              <a:rPr lang="en-US" dirty="0"/>
              <a:t>Graduated with honors and no debt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4D384-A779-452F-B0C5-01461BAC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55" y="988402"/>
            <a:ext cx="5362690" cy="106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CB2CD-0CEE-437C-86A7-F50DAA3B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275" y="2929508"/>
            <a:ext cx="3561589" cy="26711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552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F3D7B-6915-4BB1-88FE-E83BD1E5D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320" y="1071562"/>
            <a:ext cx="4676775" cy="981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60FD82-7A28-4C1E-94A3-B3A0E4F5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554866"/>
          </a:xfrm>
        </p:spPr>
        <p:txBody>
          <a:bodyPr/>
          <a:lstStyle/>
          <a:p>
            <a:r>
              <a:rPr lang="en-US" dirty="0"/>
              <a:t>                                            Detroit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91827-EC6B-46DD-9B9F-1E98828A7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430684"/>
            <a:ext cx="9905998" cy="35650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t">
            <a:normAutofit fontScale="77500" lnSpcReduction="20000"/>
          </a:bodyPr>
          <a:lstStyle/>
          <a:p>
            <a:endParaRPr lang="en-US" dirty="0"/>
          </a:p>
          <a:p>
            <a:r>
              <a:rPr lang="en-US" sz="2800" dirty="0"/>
              <a:t>My 1</a:t>
            </a:r>
            <a:r>
              <a:rPr lang="en-US" sz="2800" baseline="30000" dirty="0"/>
              <a:t>st</a:t>
            </a:r>
            <a:r>
              <a:rPr lang="en-US" sz="2800" dirty="0"/>
              <a:t> real professional job</a:t>
            </a:r>
          </a:p>
          <a:p>
            <a:r>
              <a:rPr lang="en-US" sz="2800" dirty="0"/>
              <a:t>I had 5 offers before I graduated; I was one of a few who received offers</a:t>
            </a:r>
          </a:p>
          <a:p>
            <a:r>
              <a:rPr lang="en-US" sz="2800" dirty="0"/>
              <a:t>I was on the Audit Team and progressed to Audit Director</a:t>
            </a:r>
          </a:p>
          <a:p>
            <a:pPr lvl="1"/>
            <a:r>
              <a:rPr lang="en-US" sz="2800" dirty="0"/>
              <a:t>Learned a lot about how businesses operate</a:t>
            </a:r>
          </a:p>
          <a:p>
            <a:r>
              <a:rPr lang="en-US" sz="2800" dirty="0"/>
              <a:t>Each 1 yr is worth 2 yrs in business</a:t>
            </a:r>
          </a:p>
          <a:p>
            <a:r>
              <a:rPr lang="en-US" sz="2800" b="1" dirty="0"/>
              <a:t>Key Learning: </a:t>
            </a:r>
            <a:r>
              <a:rPr lang="en-US" sz="2800" dirty="0"/>
              <a:t>Do not automatically accept what people tell you; be skeptical and do your own homework</a:t>
            </a:r>
          </a:p>
          <a:p>
            <a:r>
              <a:rPr lang="en-US" sz="2800" b="1" dirty="0"/>
              <a:t>Key Decision: </a:t>
            </a:r>
            <a:r>
              <a:rPr lang="en-US" sz="2800" dirty="0"/>
              <a:t>I did not want to be an accountant</a:t>
            </a:r>
          </a:p>
        </p:txBody>
      </p:sp>
    </p:spTree>
    <p:extLst>
      <p:ext uri="{BB962C8B-B14F-4D97-AF65-F5344CB8AC3E}">
        <p14:creationId xmlns:p14="http://schemas.microsoft.com/office/powerpoint/2010/main" val="11864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511A46-C2E6-4563-A71D-8330CF9EE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709469"/>
            <a:ext cx="3125705" cy="1459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44B7C-F3F0-496E-831A-218CCA35F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709470"/>
            <a:ext cx="10288587" cy="1459522"/>
          </a:xfrm>
        </p:spPr>
        <p:txBody>
          <a:bodyPr/>
          <a:lstStyle/>
          <a:p>
            <a:r>
              <a:rPr lang="en-US" dirty="0"/>
              <a:t>                              Global Mainframe Company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B1556-4E01-4DAE-A7CF-709EC3E16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842493"/>
            <a:ext cx="9905998" cy="346452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85000" lnSpcReduction="20000"/>
          </a:bodyPr>
          <a:lstStyle/>
          <a:p>
            <a:r>
              <a:rPr lang="en-US" dirty="0"/>
              <a:t>Manager – International Accounting</a:t>
            </a:r>
          </a:p>
          <a:p>
            <a:r>
              <a:rPr lang="en-US" dirty="0"/>
              <a:t>Became expert in foreign currency Transactions and Management Reporting</a:t>
            </a:r>
          </a:p>
          <a:p>
            <a:pPr lvl="1"/>
            <a:r>
              <a:rPr lang="en-US" dirty="0"/>
              <a:t>Several published articles</a:t>
            </a:r>
          </a:p>
          <a:p>
            <a:r>
              <a:rPr lang="en-US" dirty="0"/>
              <a:t>MBA – University of Detroit</a:t>
            </a:r>
          </a:p>
          <a:p>
            <a:pPr lvl="1"/>
            <a:r>
              <a:rPr lang="en-US" dirty="0"/>
              <a:t>Adjunct Professor – International Economics and Finance</a:t>
            </a:r>
          </a:p>
          <a:p>
            <a:r>
              <a:rPr lang="en-US" dirty="0"/>
              <a:t>Promoted to Manager Mergers &amp; Acquisitions</a:t>
            </a:r>
          </a:p>
          <a:p>
            <a:r>
              <a:rPr lang="en-US" dirty="0"/>
              <a:t>Recognized for computer model I built – Determined what companies to buy and impact in 1 day</a:t>
            </a:r>
          </a:p>
          <a:p>
            <a:r>
              <a:rPr lang="en-US" b="1" dirty="0"/>
              <a:t>Key Learning: </a:t>
            </a:r>
            <a:r>
              <a:rPr lang="en-US" dirty="0"/>
              <a:t>Exec VP taught me - Nothing is Impossible</a:t>
            </a:r>
          </a:p>
          <a:p>
            <a:r>
              <a:rPr lang="en-US" b="1" dirty="0"/>
              <a:t>Key Decision: </a:t>
            </a:r>
            <a:r>
              <a:rPr lang="en-US" dirty="0"/>
              <a:t>Time to leave; Unisys was not good managing acquisitions </a:t>
            </a:r>
          </a:p>
          <a:p>
            <a:r>
              <a:rPr lang="en-US" dirty="0"/>
              <a:t>and I needed operating experience</a:t>
            </a:r>
          </a:p>
        </p:txBody>
      </p:sp>
    </p:spTree>
    <p:extLst>
      <p:ext uri="{BB962C8B-B14F-4D97-AF65-F5344CB8AC3E}">
        <p14:creationId xmlns:p14="http://schemas.microsoft.com/office/powerpoint/2010/main" val="165725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15E3E-0F6C-435E-B159-8E655AB5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27760"/>
          </a:xfrm>
        </p:spPr>
        <p:txBody>
          <a:bodyPr>
            <a:normAutofit/>
          </a:bodyPr>
          <a:lstStyle/>
          <a:p>
            <a:r>
              <a:rPr lang="en-US" b="1" dirty="0" err="1"/>
              <a:t>MERRill</a:t>
            </a:r>
            <a:r>
              <a:rPr lang="en-US" b="1" dirty="0"/>
              <a:t> Publishing</a:t>
            </a:r>
            <a:br>
              <a:rPr lang="en-US" dirty="0"/>
            </a:br>
            <a:r>
              <a:rPr lang="en-US" sz="1800" i="1" dirty="0"/>
              <a:t>High School/Post Secondary Education Materials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CEFCB-5EFB-468C-B0C1-D0A828093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12265"/>
            <a:ext cx="6393243" cy="367893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r>
              <a:rPr lang="en-US" dirty="0"/>
              <a:t>Accepted offer - CFO of Merrill Publishing</a:t>
            </a:r>
          </a:p>
          <a:p>
            <a:r>
              <a:rPr lang="en-US" dirty="0"/>
              <a:t>$100 mil Revenue and excellent profits</a:t>
            </a:r>
          </a:p>
          <a:p>
            <a:r>
              <a:rPr lang="en-US" dirty="0"/>
              <a:t>Requested by Bell &amp; Howell to Sell Company</a:t>
            </a:r>
          </a:p>
          <a:p>
            <a:r>
              <a:rPr lang="en-US" dirty="0"/>
              <a:t>Sold Company in 8 months for $300 Mil</a:t>
            </a:r>
          </a:p>
          <a:p>
            <a:pPr lvl="1"/>
            <a:r>
              <a:rPr lang="en-US" dirty="0"/>
              <a:t>Worked with Bankers Trust</a:t>
            </a:r>
          </a:p>
          <a:p>
            <a:pPr lvl="1"/>
            <a:r>
              <a:rPr lang="en-US" dirty="0"/>
              <a:t>Received a substantial bonus</a:t>
            </a:r>
          </a:p>
          <a:p>
            <a:r>
              <a:rPr lang="en-US" b="1" dirty="0"/>
              <a:t>Key Learning: </a:t>
            </a:r>
            <a:r>
              <a:rPr lang="en-US" dirty="0"/>
              <a:t>How to sell a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E14CB-DC0B-47DA-9394-97EC1948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285" y="1562100"/>
            <a:ext cx="3342132" cy="44561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671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D099-0E0A-460F-A134-DCD221A6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659038"/>
          </a:xfrm>
        </p:spPr>
        <p:txBody>
          <a:bodyPr/>
          <a:lstStyle/>
          <a:p>
            <a:r>
              <a:rPr lang="en-US" dirty="0"/>
              <a:t>                     </a:t>
            </a:r>
            <a:r>
              <a:rPr lang="en-US" b="1" dirty="0"/>
              <a:t>Macmillan McGraw-Hill School       					 Publishing Joint Venture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1CFA1-BF06-4A97-9F1C-1B344510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500140"/>
            <a:ext cx="10636059" cy="3927947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Joined executive team as Sr Vice President - Finance</a:t>
            </a:r>
          </a:p>
          <a:p>
            <a:r>
              <a:rPr lang="en-US" dirty="0"/>
              <a:t>formed as spin out of 11 losing companies including profitable  Merrill Publishing</a:t>
            </a:r>
          </a:p>
          <a:p>
            <a:r>
              <a:rPr lang="en-US" dirty="0"/>
              <a:t>JV required to fund its own operation – Major reorganization and 50% of staff terminated</a:t>
            </a:r>
          </a:p>
          <a:p>
            <a:r>
              <a:rPr lang="en-US" dirty="0"/>
              <a:t>Employee morale reached an all time low for several months</a:t>
            </a:r>
          </a:p>
          <a:p>
            <a:r>
              <a:rPr lang="en-US" dirty="0"/>
              <a:t>JV became profitable and largest educational publishing company</a:t>
            </a:r>
          </a:p>
          <a:p>
            <a:r>
              <a:rPr lang="en-US" dirty="0"/>
              <a:t>Major management shakeup and  executive exchange with Harcourt Brace Jovanovich</a:t>
            </a:r>
          </a:p>
          <a:p>
            <a:r>
              <a:rPr lang="en-US" dirty="0"/>
              <a:t>JV sold back to McGraw-Hill for $2 Billion</a:t>
            </a:r>
          </a:p>
          <a:p>
            <a:r>
              <a:rPr lang="en-US" b="1" dirty="0"/>
              <a:t>Key Learning: </a:t>
            </a:r>
            <a:r>
              <a:rPr lang="en-US" dirty="0"/>
              <a:t>How to turn around a business successfully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63738-EA10-4A32-A117-58E49CBD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36973"/>
            <a:ext cx="2059242" cy="205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2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243C-BE10-4C17-8036-FF9B89B8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29671-1222-4F81-8963-65BE93A11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7161339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85000" lnSpcReduction="20000"/>
          </a:bodyPr>
          <a:lstStyle/>
          <a:p>
            <a:r>
              <a:rPr lang="en-US" dirty="0"/>
              <a:t>VP/CFO – Disney Interactive Education</a:t>
            </a:r>
          </a:p>
          <a:p>
            <a:r>
              <a:rPr lang="en-US" dirty="0"/>
              <a:t>Developed a long term strategy and operating plan</a:t>
            </a:r>
          </a:p>
          <a:p>
            <a:pPr lvl="1"/>
            <a:r>
              <a:rPr lang="en-US" dirty="0"/>
              <a:t>Created online world embedded with learning called - Curio</a:t>
            </a:r>
          </a:p>
          <a:p>
            <a:r>
              <a:rPr lang="en-US" dirty="0"/>
              <a:t>Presented to Disney CEO - Michael Eisner</a:t>
            </a:r>
          </a:p>
          <a:p>
            <a:r>
              <a:rPr lang="en-US" dirty="0"/>
              <a:t>Executives required to Retrace Walt Disney’s Steps</a:t>
            </a:r>
          </a:p>
          <a:p>
            <a:r>
              <a:rPr lang="en-US" dirty="0"/>
              <a:t>Promoted to VP – Finance &amp; Admin – Disney Interactive</a:t>
            </a:r>
          </a:p>
          <a:p>
            <a:r>
              <a:rPr lang="en-US" b="1" dirty="0"/>
              <a:t>KEY LEARNING: </a:t>
            </a:r>
            <a:r>
              <a:rPr lang="en-US" dirty="0"/>
              <a:t>Walt only wanted your biggest idea</a:t>
            </a:r>
            <a:endParaRPr lang="en-US" b="1" dirty="0"/>
          </a:p>
          <a:p>
            <a:r>
              <a:rPr lang="en-US" b="1" dirty="0"/>
              <a:t>KEY DECISION: </a:t>
            </a:r>
            <a:r>
              <a:rPr lang="en-US" dirty="0"/>
              <a:t>Many companies wanted people with Disney Experience. I received multiple offers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90156-947E-4824-9E8F-6747101A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496649"/>
            <a:ext cx="2316681" cy="2017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73E80A-A8BE-4D97-992C-C13EEF24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01" y="2666998"/>
            <a:ext cx="2557310" cy="31242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495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4EB1-9D56-4066-AB06-562337C7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learn a lot from others: especially people who have achieved great success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49036F-7B87-402C-B482-09A30EF81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713" y="2359152"/>
            <a:ext cx="5517885" cy="41330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9795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D442B-0C1C-496F-9F85-360BE9C7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762FD-5346-4526-8D28-3384207F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7042467" cy="351434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85000" lnSpcReduction="20000"/>
          </a:bodyPr>
          <a:lstStyle/>
          <a:p>
            <a:r>
              <a:rPr lang="en-US" dirty="0"/>
              <a:t>VP/CFO – Largest EA Game Studio</a:t>
            </a:r>
          </a:p>
          <a:p>
            <a:r>
              <a:rPr lang="en-US" dirty="0"/>
              <a:t>Responsible for quarterly meetings with EA Worldwide Executive Team</a:t>
            </a:r>
          </a:p>
          <a:p>
            <a:r>
              <a:rPr lang="en-US" dirty="0"/>
              <a:t>Directed 1</a:t>
            </a:r>
            <a:r>
              <a:rPr lang="en-US" baseline="30000" dirty="0"/>
              <a:t>st</a:t>
            </a:r>
            <a:r>
              <a:rPr lang="en-US" dirty="0"/>
              <a:t> Strategic plan</a:t>
            </a:r>
          </a:p>
          <a:p>
            <a:r>
              <a:rPr lang="en-US" dirty="0"/>
              <a:t>Achieved 30% + annual growth to $1 Bil in Revenue</a:t>
            </a:r>
          </a:p>
          <a:p>
            <a:r>
              <a:rPr lang="en-US" dirty="0"/>
              <a:t>Developed green light process to approving new game projects</a:t>
            </a:r>
          </a:p>
          <a:p>
            <a:r>
              <a:rPr lang="en-US" dirty="0"/>
              <a:t>Oversaw design and construction of 600,000 sq ft studio facility</a:t>
            </a:r>
          </a:p>
          <a:p>
            <a:r>
              <a:rPr lang="en-US" dirty="0"/>
              <a:t>Top titles: FIFA, NFS Underground, SSX, DefJam, NBA Live, Fight Night</a:t>
            </a:r>
          </a:p>
          <a:p>
            <a:r>
              <a:rPr lang="en-US" b="1" dirty="0"/>
              <a:t>Key Learning: </a:t>
            </a:r>
            <a:r>
              <a:rPr lang="en-US" dirty="0"/>
              <a:t>How to scale a large company. I love working in video games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6E650-A33D-4CA4-A7B7-94D1A5F53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577845"/>
            <a:ext cx="3275011" cy="197180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A1F28-3843-4B59-9CF5-22A95C50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3" y="609600"/>
            <a:ext cx="238125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4258B-38DF-4D1C-B015-9BFCB2665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333" y="2771629"/>
            <a:ext cx="2665078" cy="332741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08876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8445-B13C-42F1-954D-2A9054AA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609600"/>
            <a:ext cx="10334179" cy="136550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3A3A-B0CC-4BFD-B9BD-6CE04CA1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" y="2392679"/>
            <a:ext cx="7452361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Today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Key Learnings and Decisions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Personal Story – What I learned growing 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Career/Business – Fascinating Journey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Classroom Project – 3 Relevant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Q&amp;A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1FF34-1893-4AD1-AED1-BD2A8FF9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945" y="2661666"/>
            <a:ext cx="3453007" cy="24132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A9C34453-C3E9-46E2-AF38-993864B95160}"/>
              </a:ext>
            </a:extLst>
          </p:cNvPr>
          <p:cNvSpPr/>
          <p:nvPr/>
        </p:nvSpPr>
        <p:spPr>
          <a:xfrm>
            <a:off x="10205233" y="1562100"/>
            <a:ext cx="1522058" cy="9483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3626"/>
              <a:gd name="adj5" fmla="val 112500"/>
              <a:gd name="adj6" fmla="val -46667"/>
            </a:avLst>
          </a:prstGeom>
          <a:solidFill>
            <a:schemeClr val="tx1">
              <a:lumMod val="85000"/>
            </a:schemeClr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Where will your Journey take you</a:t>
            </a:r>
          </a:p>
        </p:txBody>
      </p:sp>
    </p:spTree>
    <p:extLst>
      <p:ext uri="{BB962C8B-B14F-4D97-AF65-F5344CB8AC3E}">
        <p14:creationId xmlns:p14="http://schemas.microsoft.com/office/powerpoint/2010/main" val="75333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A073F2-82B2-41B1-85E7-5CF4FCEC9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349" y="349091"/>
            <a:ext cx="1619250" cy="231457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D31552-FA0D-4270-815C-4C6D1424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07B08-C548-4461-8CAC-CA586EC05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145537"/>
            <a:ext cx="7243635" cy="2554223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85000" lnSpcReduction="20000"/>
          </a:bodyPr>
          <a:lstStyle/>
          <a:p>
            <a:r>
              <a:rPr lang="en-US" dirty="0"/>
              <a:t>Co-Founder and COO – New Game Studio in Vancouver</a:t>
            </a:r>
          </a:p>
          <a:p>
            <a:r>
              <a:rPr lang="en-US" dirty="0"/>
              <a:t>Negotiated contract with Disney in one meeting</a:t>
            </a:r>
          </a:p>
          <a:p>
            <a:r>
              <a:rPr lang="en-US" dirty="0"/>
              <a:t>Developed and released Turok and Tron Evolution</a:t>
            </a:r>
          </a:p>
          <a:p>
            <a:r>
              <a:rPr lang="en-US" dirty="0"/>
              <a:t>Negotiated sale to Disney and grew studio to over 200 development staff</a:t>
            </a:r>
          </a:p>
          <a:p>
            <a:r>
              <a:rPr lang="en-US" dirty="0"/>
              <a:t>Recognized widely in Canadian Media</a:t>
            </a:r>
          </a:p>
          <a:p>
            <a:r>
              <a:rPr lang="en-US" b="1" dirty="0"/>
              <a:t>Key Learning: </a:t>
            </a:r>
            <a:r>
              <a:rPr lang="en-US" dirty="0"/>
              <a:t>Choose your co-founders carefully. It’s fun starting a new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96037-B1C2-43C0-BF55-6C7764A5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887" y="3236977"/>
            <a:ext cx="3161791" cy="237134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BEF12-8943-449B-9E0E-9D27C5FC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887" y="460534"/>
            <a:ext cx="3017687" cy="200846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A9E5B-5EED-4589-979C-FDA1E85DE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13" y="666749"/>
            <a:ext cx="2552700" cy="179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C1BAF3-D0E5-4A6E-8707-E4320EF13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690" y="726997"/>
            <a:ext cx="2225105" cy="167020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39655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CE6C-D103-4D87-A511-799EF13A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299E2-8367-450A-9576-009F08EE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405" y="2886493"/>
            <a:ext cx="7005891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lnSpcReduction="10000"/>
          </a:bodyPr>
          <a:lstStyle/>
          <a:p>
            <a:r>
              <a:rPr lang="en-US" dirty="0"/>
              <a:t>Promoted to VP Studio Operations for Disney Interactive</a:t>
            </a:r>
          </a:p>
          <a:p>
            <a:r>
              <a:rPr lang="en-US" dirty="0"/>
              <a:t>Directed strategic plans for all interactive Studios</a:t>
            </a:r>
          </a:p>
          <a:p>
            <a:r>
              <a:rPr lang="en-US" dirty="0"/>
              <a:t>Set up new Studios in Austin, TX, Shanghai, China and Chicago, IL</a:t>
            </a:r>
          </a:p>
          <a:p>
            <a:r>
              <a:rPr lang="en-US" dirty="0"/>
              <a:t>Participated in redesign of mickey Mouse and new Epic Mickey game</a:t>
            </a:r>
          </a:p>
          <a:p>
            <a:r>
              <a:rPr lang="en-US" b="1" dirty="0"/>
              <a:t>Key Learning: </a:t>
            </a:r>
            <a:r>
              <a:rPr lang="en-US" dirty="0"/>
              <a:t>Greenlighting games decision is critical to success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F52F9-9AD0-4157-AF99-164D612E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88" y="411298"/>
            <a:ext cx="2314575" cy="201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61EE-7025-4843-99CE-D491CC06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438" y="609600"/>
            <a:ext cx="2804403" cy="21033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AA68E-C1A6-470B-98D3-643FAABD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438" y="2886493"/>
            <a:ext cx="2825424" cy="33852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6190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8627-63D2-47E7-9976-5043B2B9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612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BF620-FDD7-43C9-8F41-B68FD0D45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852928"/>
            <a:ext cx="7472235" cy="352044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t">
            <a:normAutofit fontScale="85000" lnSpcReduction="10000"/>
          </a:bodyPr>
          <a:lstStyle/>
          <a:p>
            <a:r>
              <a:rPr lang="en-US" dirty="0"/>
              <a:t>Partner and CFO for Fund – 3 Partners</a:t>
            </a:r>
          </a:p>
          <a:p>
            <a:r>
              <a:rPr lang="en-US" dirty="0"/>
              <a:t>Venture Capital Fund in Vancouver – Raised $136 Mil 1</a:t>
            </a:r>
            <a:r>
              <a:rPr lang="en-US" baseline="30000" dirty="0"/>
              <a:t>st</a:t>
            </a:r>
            <a:r>
              <a:rPr lang="en-US" dirty="0"/>
              <a:t> Fund/ $160 Mil in 2</a:t>
            </a:r>
            <a:r>
              <a:rPr lang="en-US" baseline="30000" dirty="0"/>
              <a:t>nd</a:t>
            </a:r>
            <a:r>
              <a:rPr lang="en-US" dirty="0"/>
              <a:t> fund</a:t>
            </a:r>
          </a:p>
          <a:p>
            <a:pPr lvl="1"/>
            <a:r>
              <a:rPr lang="en-US" dirty="0"/>
              <a:t>Invested in Technology, Digital Media and Video Game Companies</a:t>
            </a:r>
          </a:p>
          <a:p>
            <a:r>
              <a:rPr lang="en-US" dirty="0"/>
              <a:t>Directed Turnaround from Negative IRR of </a:t>
            </a:r>
            <a:r>
              <a:rPr lang="en-US" dirty="0">
                <a:solidFill>
                  <a:srgbClr val="FF0000"/>
                </a:solidFill>
              </a:rPr>
              <a:t>(-84%) </a:t>
            </a:r>
            <a:r>
              <a:rPr lang="en-US" dirty="0"/>
              <a:t>to positive 19%</a:t>
            </a:r>
          </a:p>
          <a:p>
            <a:r>
              <a:rPr lang="en-US" dirty="0"/>
              <a:t>6 successful exits and positive traction on other investments</a:t>
            </a:r>
          </a:p>
          <a:p>
            <a:r>
              <a:rPr lang="en-US" dirty="0"/>
              <a:t>Developed real time IRR model for managing performance by portfolio company</a:t>
            </a:r>
          </a:p>
          <a:p>
            <a:r>
              <a:rPr lang="en-US" dirty="0"/>
              <a:t>Developed plans to scale startup companies</a:t>
            </a:r>
          </a:p>
          <a:p>
            <a:r>
              <a:rPr lang="en-US" b="1" dirty="0"/>
              <a:t>Key Learning: </a:t>
            </a:r>
            <a:r>
              <a:rPr lang="en-US" dirty="0"/>
              <a:t>Venture capital and how to scale companies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DFA3C-15E6-4307-A8DF-95558374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1066800"/>
            <a:ext cx="4867275" cy="94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82F79-63A5-4E36-9A14-D60DDBE2C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23" y="4645152"/>
            <a:ext cx="2672080" cy="16032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FE16CC-C68A-4630-A4E0-FECEA496F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523" y="2880360"/>
            <a:ext cx="2636901" cy="14097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408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7A8FB7-64C5-4129-AB77-FE8EF9B7C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79" y="733425"/>
            <a:ext cx="3075432" cy="17299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DEEC3-C778-45B1-A578-F9007A3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630219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BE94-6100-4ABE-9E38-130CF282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7856283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r>
              <a:rPr lang="en-US" dirty="0"/>
              <a:t>Chairman/President – Digital Media Association of British Columbia</a:t>
            </a:r>
          </a:p>
          <a:p>
            <a:r>
              <a:rPr lang="en-US" dirty="0"/>
              <a:t>Organized Games Conference and Awards Show</a:t>
            </a:r>
          </a:p>
          <a:p>
            <a:r>
              <a:rPr lang="en-US" dirty="0"/>
              <a:t>Created NEXTBC – Recognized Top Innovative Companies in BC</a:t>
            </a:r>
          </a:p>
          <a:p>
            <a:r>
              <a:rPr lang="en-US" dirty="0"/>
              <a:t>Directed 1</a:t>
            </a:r>
            <a:r>
              <a:rPr lang="en-US" baseline="30000" dirty="0"/>
              <a:t>st</a:t>
            </a:r>
            <a:r>
              <a:rPr lang="en-US" dirty="0"/>
              <a:t> Digital Media Tax Credit in BC for Game Companies</a:t>
            </a:r>
          </a:p>
          <a:p>
            <a:r>
              <a:rPr lang="en-US" b="1" dirty="0"/>
              <a:t>Key Learning: </a:t>
            </a:r>
            <a:r>
              <a:rPr lang="en-US" dirty="0"/>
              <a:t>How to work with and influence government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EFDB1-A4EE-41BE-8738-D62EFE4DE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3" y="733425"/>
            <a:ext cx="2752725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8E4F9-D1ED-4F5F-B038-AF9A0938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913" y="2666999"/>
            <a:ext cx="1702498" cy="17024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EC350-507D-4DA5-A123-30EA723D5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913" y="4521896"/>
            <a:ext cx="1729932" cy="17299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0684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98AD-6EF3-4C5C-BB8A-D02FAC9B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18872"/>
            <a:ext cx="11164824" cy="1353312"/>
          </a:xfrm>
        </p:spPr>
        <p:txBody>
          <a:bodyPr>
            <a:normAutofit/>
          </a:bodyPr>
          <a:lstStyle/>
          <a:p>
            <a:r>
              <a:rPr lang="en-US" sz="2800" dirty="0"/>
              <a:t>Classroom Activity #1 – Should I invest in this Company?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67B8-2DA8-4DC7-A6CA-BB0DCFDB7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4712" y="1764793"/>
            <a:ext cx="4893500" cy="4166046"/>
          </a:xfrm>
          <a:ln w="19050">
            <a:solidFill>
              <a:schemeClr val="tx1"/>
            </a:solidFill>
          </a:ln>
        </p:spPr>
        <p:txBody>
          <a:bodyPr anchor="t"/>
          <a:lstStyle/>
          <a:p>
            <a:r>
              <a:rPr lang="en-US" dirty="0"/>
              <a:t>Founded 1985 as natural gas pipeline</a:t>
            </a:r>
          </a:p>
          <a:p>
            <a:r>
              <a:rPr lang="en-US" dirty="0"/>
              <a:t>Transformed into largest energy trading company and 7</a:t>
            </a:r>
            <a:r>
              <a:rPr lang="en-US" baseline="30000" dirty="0"/>
              <a:t>th</a:t>
            </a:r>
            <a:r>
              <a:rPr lang="en-US" dirty="0"/>
              <a:t> largest company in US</a:t>
            </a:r>
          </a:p>
          <a:p>
            <a:r>
              <a:rPr lang="en-US" dirty="0"/>
              <a:t>Exploited deregulation of natural gas and electricity prices</a:t>
            </a:r>
          </a:p>
          <a:p>
            <a:r>
              <a:rPr lang="en-US" dirty="0"/>
              <a:t>Further diversified in paper, water and broadband services</a:t>
            </a:r>
          </a:p>
          <a:p>
            <a:r>
              <a:rPr lang="en-US" dirty="0"/>
              <a:t>Became darling of Wall Street</a:t>
            </a:r>
          </a:p>
          <a:p>
            <a:r>
              <a:rPr lang="en-US" b="1" dirty="0">
                <a:solidFill>
                  <a:srgbClr val="FFC000"/>
                </a:solidFill>
              </a:rPr>
              <a:t>Should you invest at the end of 2000?</a:t>
            </a:r>
          </a:p>
          <a:p>
            <a:r>
              <a:rPr lang="en-US" b="1" dirty="0">
                <a:solidFill>
                  <a:srgbClr val="FFC000"/>
                </a:solidFill>
              </a:rPr>
              <a:t>What questions are important?</a:t>
            </a:r>
          </a:p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772EAD8-FA75-4C71-8B71-634E6F9AB5E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27133826"/>
              </p:ext>
            </p:extLst>
          </p:nvPr>
        </p:nvGraphicFramePr>
        <p:xfrm>
          <a:off x="6353493" y="1764793"/>
          <a:ext cx="5469699" cy="4166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507">
                  <a:extLst>
                    <a:ext uri="{9D8B030D-6E8A-4147-A177-3AD203B41FA5}">
                      <a16:colId xmlns:a16="http://schemas.microsoft.com/office/drawing/2014/main" val="2621388416"/>
                    </a:ext>
                  </a:extLst>
                </a:gridCol>
                <a:gridCol w="851222">
                  <a:extLst>
                    <a:ext uri="{9D8B030D-6E8A-4147-A177-3AD203B41FA5}">
                      <a16:colId xmlns:a16="http://schemas.microsoft.com/office/drawing/2014/main" val="122585276"/>
                    </a:ext>
                  </a:extLst>
                </a:gridCol>
                <a:gridCol w="840971">
                  <a:extLst>
                    <a:ext uri="{9D8B030D-6E8A-4147-A177-3AD203B41FA5}">
                      <a16:colId xmlns:a16="http://schemas.microsoft.com/office/drawing/2014/main" val="3964332298"/>
                    </a:ext>
                  </a:extLst>
                </a:gridCol>
                <a:gridCol w="851218">
                  <a:extLst>
                    <a:ext uri="{9D8B030D-6E8A-4147-A177-3AD203B41FA5}">
                      <a16:colId xmlns:a16="http://schemas.microsoft.com/office/drawing/2014/main" val="2686348691"/>
                    </a:ext>
                  </a:extLst>
                </a:gridCol>
                <a:gridCol w="761389">
                  <a:extLst>
                    <a:ext uri="{9D8B030D-6E8A-4147-A177-3AD203B41FA5}">
                      <a16:colId xmlns:a16="http://schemas.microsoft.com/office/drawing/2014/main" val="4022023588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704254873"/>
                    </a:ext>
                  </a:extLst>
                </a:gridCol>
              </a:tblGrid>
              <a:tr h="400687">
                <a:tc>
                  <a:txBody>
                    <a:bodyPr/>
                    <a:lstStyle/>
                    <a:p>
                      <a:r>
                        <a:rPr lang="en-US" dirty="0"/>
                        <a:t>$ in Mil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766294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13,289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20,273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31,260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40,112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100,789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11151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Net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816942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41257"/>
                  </a:ext>
                </a:extLst>
              </a:tr>
              <a:tr h="559864">
                <a:tc>
                  <a:txBody>
                    <a:bodyPr/>
                    <a:lstStyle/>
                    <a:p>
                      <a:r>
                        <a:rPr lang="en-US" sz="1400" b="1" dirty="0"/>
                        <a:t>Dividends</a:t>
                      </a:r>
                    </a:p>
                    <a:p>
                      <a:r>
                        <a:rPr lang="en-US" sz="1400" b="1" dirty="0"/>
                        <a:t>/Share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2262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Cash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1,873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2,228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3,010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903385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NYSE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611008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 -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412317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 -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717050"/>
                  </a:ext>
                </a:extLst>
              </a:tr>
              <a:tr h="400687">
                <a:tc>
                  <a:txBody>
                    <a:bodyPr/>
                    <a:lstStyle/>
                    <a:p>
                      <a:r>
                        <a:rPr lang="en-US" sz="1400" b="1" dirty="0"/>
                        <a:t> - 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875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608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98AD-6EF3-4C5C-BB8A-D02FAC9B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18872"/>
            <a:ext cx="11164824" cy="1353312"/>
          </a:xfrm>
        </p:spPr>
        <p:txBody>
          <a:bodyPr>
            <a:normAutofit/>
          </a:bodyPr>
          <a:lstStyle/>
          <a:p>
            <a:r>
              <a:rPr lang="en-US" sz="2800" dirty="0"/>
              <a:t>Classroom Activity #2 – Should I invest in this Company?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67B8-2DA8-4DC7-A6CA-BB0DCFDB7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4712" y="1764793"/>
            <a:ext cx="10049256" cy="3995927"/>
          </a:xfrm>
          <a:ln w="19050">
            <a:solidFill>
              <a:schemeClr val="tx1"/>
            </a:solidFill>
          </a:ln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Two founders began experimenting with a plant based mozzarella and cheddar cheese alternative that was dairy, gluten and soy free in 2005</a:t>
            </a:r>
          </a:p>
          <a:p>
            <a:r>
              <a:rPr lang="en-US" dirty="0"/>
              <a:t>Brought on Food Scientist in 2008 to scale and refine their invention</a:t>
            </a:r>
          </a:p>
          <a:p>
            <a:r>
              <a:rPr lang="en-US" dirty="0"/>
              <a:t>They decide to raise $4 million from local angel community in 2008</a:t>
            </a:r>
          </a:p>
          <a:p>
            <a:r>
              <a:rPr lang="en-US" dirty="0"/>
              <a:t>You taste the cheese and it is delicious and similar in many respects</a:t>
            </a:r>
          </a:p>
          <a:p>
            <a:r>
              <a:rPr lang="en-US" dirty="0"/>
              <a:t>They promise to focus on profitability from day 1 and not expand too fast</a:t>
            </a:r>
          </a:p>
          <a:p>
            <a:r>
              <a:rPr lang="en-US" dirty="0"/>
              <a:t>Local companies and restaurants are already pre-ordering the product</a:t>
            </a:r>
          </a:p>
          <a:p>
            <a:r>
              <a:rPr lang="en-US" dirty="0"/>
              <a:t>The funding round is filling up fast with experienced and wealthy investors</a:t>
            </a:r>
          </a:p>
          <a:p>
            <a:r>
              <a:rPr lang="en-US" dirty="0"/>
              <a:t>The Company does not plan to raise a 2</a:t>
            </a:r>
            <a:r>
              <a:rPr lang="en-US" baseline="30000" dirty="0"/>
              <a:t>nd</a:t>
            </a:r>
            <a:r>
              <a:rPr lang="en-US" dirty="0"/>
              <a:t> round</a:t>
            </a:r>
          </a:p>
          <a:p>
            <a:r>
              <a:rPr lang="en-US" dirty="0"/>
              <a:t>Your investment company and others tell you not to invest because it is too risky</a:t>
            </a:r>
          </a:p>
          <a:p>
            <a:r>
              <a:rPr lang="en-US" b="1" dirty="0">
                <a:solidFill>
                  <a:srgbClr val="FFC000"/>
                </a:solidFill>
              </a:rPr>
              <a:t>What should you do?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80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98AD-6EF3-4C5C-BB8A-D02FAC9B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18872"/>
            <a:ext cx="11164824" cy="135331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Classroom Activity #3 – Should Your State implement a Digital Media Tax credit to encourage high paying software technology jobs primarily in Video Games?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67B8-2DA8-4DC7-A6CA-BB0DCFDB7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4712" y="1764793"/>
            <a:ext cx="8860536" cy="3995927"/>
          </a:xfrm>
          <a:ln w="19050"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r>
              <a:rPr lang="en-US" dirty="0"/>
              <a:t>You work in business development for the state of Michigan</a:t>
            </a:r>
          </a:p>
          <a:p>
            <a:r>
              <a:rPr lang="en-US" dirty="0"/>
              <a:t>You have noticed video games industry is fastest growing entertainment sector</a:t>
            </a:r>
          </a:p>
          <a:p>
            <a:r>
              <a:rPr lang="en-US" dirty="0"/>
              <a:t>The industry creates jobs that pay average of 2x the average wage</a:t>
            </a:r>
          </a:p>
          <a:p>
            <a:r>
              <a:rPr lang="en-US" dirty="0"/>
              <a:t>The workers are young, educated and highly marketable around the world</a:t>
            </a:r>
          </a:p>
          <a:p>
            <a:r>
              <a:rPr lang="en-US" dirty="0"/>
              <a:t>The game studios hire full time employees rather than short term contractors</a:t>
            </a:r>
          </a:p>
          <a:p>
            <a:r>
              <a:rPr lang="en-US" dirty="0"/>
              <a:t>Government programs are highly competitive to attract the best talent</a:t>
            </a:r>
          </a:p>
          <a:p>
            <a:r>
              <a:rPr lang="en-US" dirty="0"/>
              <a:t>You are worried about backlash from other industries and local community</a:t>
            </a:r>
          </a:p>
          <a:p>
            <a:r>
              <a:rPr lang="en-US" dirty="0"/>
              <a:t>You are also worried if the cost/benefit relationship will be favorable</a:t>
            </a:r>
          </a:p>
          <a:p>
            <a:r>
              <a:rPr lang="en-US" b="1" dirty="0">
                <a:solidFill>
                  <a:srgbClr val="FFC000"/>
                </a:solidFill>
              </a:rPr>
              <a:t>What are the important factors to consider?</a:t>
            </a:r>
          </a:p>
        </p:txBody>
      </p:sp>
    </p:spTree>
    <p:extLst>
      <p:ext uri="{BB962C8B-B14F-4D97-AF65-F5344CB8AC3E}">
        <p14:creationId xmlns:p14="http://schemas.microsoft.com/office/powerpoint/2010/main" val="1752976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79A6-DC9A-448F-AA7D-D0B17AD1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609600"/>
            <a:ext cx="9922699" cy="1905000"/>
          </a:xfrm>
        </p:spPr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0C768-4B3D-47C7-956F-B1EE8266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145324"/>
            <a:ext cx="7121355" cy="310661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/>
          </a:bodyPr>
          <a:lstStyle/>
          <a:p>
            <a:r>
              <a:rPr lang="en-US" sz="3200" dirty="0"/>
              <a:t>Be Grateful for who you are, what you have to offer and what you have in your life</a:t>
            </a:r>
          </a:p>
          <a:p>
            <a:r>
              <a:rPr lang="en-US" sz="3200" dirty="0"/>
              <a:t>Have gratitude for your parents, family, friends, work colleagues and other people who enter your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96042-CEB3-4716-9BD2-70327B3F9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134" y="2145324"/>
            <a:ext cx="3456655" cy="31066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7977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98AD-6EF3-4C5C-BB8A-D02FAC9B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67B8-2DA8-4DC7-A6CA-BB0DCFDB7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420111"/>
            <a:ext cx="9905998" cy="3084577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/>
              <a:t>Feel free to ask any questions</a:t>
            </a:r>
          </a:p>
          <a:p>
            <a:pPr marL="0" indent="0">
              <a:buNone/>
            </a:pPr>
            <a:r>
              <a:rPr lang="en-US" sz="3600" dirty="0"/>
              <a:t>All questions and comments are welcome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Thank you for allowing me to share my life story</a:t>
            </a:r>
          </a:p>
          <a:p>
            <a:pPr marL="0" indent="0">
              <a:buNone/>
            </a:pPr>
            <a:r>
              <a:rPr lang="en-US" sz="3600" dirty="0"/>
              <a:t>I hope you are all happy with your future life story!</a:t>
            </a:r>
          </a:p>
        </p:txBody>
      </p:sp>
    </p:spTree>
    <p:extLst>
      <p:ext uri="{BB962C8B-B14F-4D97-AF65-F5344CB8AC3E}">
        <p14:creationId xmlns:p14="http://schemas.microsoft.com/office/powerpoint/2010/main" val="382412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3D7A-3E3F-4742-81EF-72BAFFA4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4F92B-6B50-46F5-9893-20171ABE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457251" cy="312420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85000" lnSpcReduction="10000"/>
          </a:bodyPr>
          <a:lstStyle/>
          <a:p>
            <a:r>
              <a:rPr lang="en-US" dirty="0"/>
              <a:t>Married with 6 Children</a:t>
            </a:r>
          </a:p>
          <a:p>
            <a:pPr lvl="1"/>
            <a:r>
              <a:rPr lang="en-US" dirty="0"/>
              <a:t>Children are older and all working</a:t>
            </a:r>
          </a:p>
          <a:p>
            <a:pPr lvl="1"/>
            <a:r>
              <a:rPr lang="en-US" dirty="0"/>
              <a:t>Twin daughters University Athletes on scholarship</a:t>
            </a:r>
          </a:p>
          <a:p>
            <a:r>
              <a:rPr lang="en-US" dirty="0"/>
              <a:t>Stay active - Yoga, running, Hiking, Golf, Skiing, travel</a:t>
            </a:r>
          </a:p>
          <a:p>
            <a:r>
              <a:rPr lang="en-US" dirty="0"/>
              <a:t>CEO – Lunar Owl Consulting</a:t>
            </a:r>
          </a:p>
          <a:p>
            <a:pPr lvl="1"/>
            <a:r>
              <a:rPr lang="en-US" dirty="0"/>
              <a:t>Advise tech, video game and entertainment companies</a:t>
            </a:r>
          </a:p>
          <a:p>
            <a:pPr lvl="1"/>
            <a:r>
              <a:rPr lang="en-US" dirty="0"/>
              <a:t>Business consulting, M&amp;A and entertainment deals</a:t>
            </a:r>
          </a:p>
          <a:p>
            <a:pPr lvl="1"/>
            <a:r>
              <a:rPr lang="en-US" dirty="0"/>
              <a:t>Work with My oldest son who is game agent</a:t>
            </a:r>
          </a:p>
          <a:p>
            <a:pPr lvl="1"/>
            <a:r>
              <a:rPr lang="en-US" dirty="0"/>
              <a:t>many clients and achievements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C8E26-E23B-4E51-90D8-0A1E0D75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552" y="3267456"/>
            <a:ext cx="3364992" cy="252374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D3667-2031-4CB5-86EC-6C7F2993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22" y="683084"/>
            <a:ext cx="3067935" cy="9872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9E24F-6D4D-4155-A93C-09FCC2432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744" y="609600"/>
            <a:ext cx="2432304" cy="243230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1E8E3F-C04D-4C42-BF74-F7B6E403DA00}"/>
              </a:ext>
            </a:extLst>
          </p:cNvPr>
          <p:cNvSpPr txBox="1"/>
          <p:nvPr/>
        </p:nvSpPr>
        <p:spPr>
          <a:xfrm>
            <a:off x="4389823" y="1743789"/>
            <a:ext cx="3067934" cy="64633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B6AF5"/>
                </a:solidFill>
              </a:rPr>
              <a:t>We Help Your Dreams Become Your Reality</a:t>
            </a:r>
          </a:p>
        </p:txBody>
      </p:sp>
    </p:spTree>
    <p:extLst>
      <p:ext uri="{BB962C8B-B14F-4D97-AF65-F5344CB8AC3E}">
        <p14:creationId xmlns:p14="http://schemas.microsoft.com/office/powerpoint/2010/main" val="86822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46E6-5F12-468C-A216-2DFB0929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08888"/>
          </a:xfrm>
        </p:spPr>
        <p:txBody>
          <a:bodyPr/>
          <a:lstStyle/>
          <a:p>
            <a:r>
              <a:rPr lang="en-US" dirty="0"/>
              <a:t>                     </a:t>
            </a:r>
            <a:r>
              <a:rPr lang="en-US" b="1" dirty="0"/>
              <a:t>Attending next week in 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CEFC-5F53-4C92-B743-E7AF4F39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37944"/>
            <a:ext cx="9905998" cy="46634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45B51-6D60-4E22-8AA4-527B9BA8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2" y="2020823"/>
            <a:ext cx="3477513" cy="1929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D1B3F-A32F-4E87-816F-A8EFF307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583" y="2020823"/>
            <a:ext cx="6088445" cy="4058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59FB8-32C2-4865-BFA4-00C179E8D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45" y="4070664"/>
            <a:ext cx="3513710" cy="1976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9042B-CC90-4E79-AF1D-2F5C08767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242" y="411289"/>
            <a:ext cx="1964087" cy="13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8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CDB3-302B-4100-9D48-F0FC89DA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609600"/>
            <a:ext cx="10425619" cy="1594104"/>
          </a:xfrm>
        </p:spPr>
        <p:txBody>
          <a:bodyPr/>
          <a:lstStyle/>
          <a:p>
            <a:r>
              <a:rPr lang="en-US" dirty="0"/>
              <a:t>This is my favorite quote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3029-6946-4DDE-8FFB-84AC40A6E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56" y="2505456"/>
            <a:ext cx="6896163" cy="306781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4400" dirty="0"/>
              <a:t>It’s not what situation you find your self in or what happens to you that matters:</a:t>
            </a:r>
          </a:p>
          <a:p>
            <a:pPr marL="0" indent="0">
              <a:buNone/>
            </a:pPr>
            <a:r>
              <a:rPr lang="en-US" sz="4400" dirty="0"/>
              <a:t> It’s what you do about it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F919B-FD80-45FD-B8FE-BEF1E702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348" y="2658617"/>
            <a:ext cx="3448424" cy="27614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466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C0FA2-7D0E-42D9-98FF-B3F0E68B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all on a different journey; There is no one right way to get there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8607D5-F026-4DEA-B69C-CC29CE776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537" y="2424669"/>
            <a:ext cx="5685694" cy="43291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B5A70-A8B8-4466-9C17-516902D49DCF}"/>
              </a:ext>
            </a:extLst>
          </p:cNvPr>
          <p:cNvSpPr txBox="1"/>
          <p:nvPr/>
        </p:nvSpPr>
        <p:spPr>
          <a:xfrm>
            <a:off x="8733692" y="2696308"/>
            <a:ext cx="3153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Example: </a:t>
            </a:r>
          </a:p>
          <a:p>
            <a:endParaRPr lang="en-US" b="1" dirty="0"/>
          </a:p>
          <a:p>
            <a:r>
              <a:rPr lang="en-US" b="1" dirty="0"/>
              <a:t>LA Freeway and Major Highway System</a:t>
            </a:r>
          </a:p>
          <a:p>
            <a:endParaRPr lang="en-US" b="1" dirty="0"/>
          </a:p>
          <a:p>
            <a:r>
              <a:rPr lang="en-US" b="1" dirty="0"/>
              <a:t>Find the best way to get from point A to point B</a:t>
            </a:r>
          </a:p>
        </p:txBody>
      </p:sp>
    </p:spTree>
    <p:extLst>
      <p:ext uri="{BB962C8B-B14F-4D97-AF65-F5344CB8AC3E}">
        <p14:creationId xmlns:p14="http://schemas.microsoft.com/office/powerpoint/2010/main" val="175787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2F5-3080-44FB-AA9D-17254E5D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53924"/>
          </a:xfrm>
        </p:spPr>
        <p:txBody>
          <a:bodyPr/>
          <a:lstStyle/>
          <a:p>
            <a:r>
              <a:rPr lang="en-US" dirty="0"/>
              <a:t>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068B6-BB78-4821-9EF6-CB2D818E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30553"/>
            <a:ext cx="7810563" cy="366064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Born in </a:t>
            </a:r>
            <a:r>
              <a:rPr lang="en-US" sz="2400" b="1" dirty="0"/>
              <a:t>Grand Rapids, MI </a:t>
            </a:r>
            <a:r>
              <a:rPr lang="en-US" sz="2400" dirty="0"/>
              <a:t>as identical twin and 5 brothers</a:t>
            </a:r>
          </a:p>
          <a:p>
            <a:r>
              <a:rPr lang="en-US" sz="2400" dirty="0"/>
              <a:t>My father was a factory foreman; my mother raised dahlias and won numerous awards </a:t>
            </a:r>
          </a:p>
          <a:p>
            <a:r>
              <a:rPr lang="en-US" sz="2400" dirty="0"/>
              <a:t>She managed the family and the budget</a:t>
            </a:r>
          </a:p>
          <a:p>
            <a:r>
              <a:rPr lang="en-US" sz="2400" dirty="0"/>
              <a:t>We went to church every Sunday without fail</a:t>
            </a:r>
          </a:p>
          <a:p>
            <a:r>
              <a:rPr lang="en-US" sz="2400" dirty="0"/>
              <a:t>We were expected to study hard, play sports and a musical instrument</a:t>
            </a:r>
          </a:p>
          <a:p>
            <a:r>
              <a:rPr lang="en-US" sz="2600" dirty="0"/>
              <a:t>My parents were strict and had a negative outlook on life</a:t>
            </a:r>
          </a:p>
          <a:p>
            <a:pPr lvl="1"/>
            <a:r>
              <a:rPr lang="en-US" sz="2400" dirty="0"/>
              <a:t>They experienced the great depression and their families lost all their money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F847A-7A65-48AD-99B9-2C2C0CD9D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425" y="2203704"/>
            <a:ext cx="2513838" cy="34381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246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2F5-3080-44FB-AA9D-17254E5D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29512"/>
          </a:xfrm>
        </p:spPr>
        <p:txBody>
          <a:bodyPr/>
          <a:lstStyle/>
          <a:p>
            <a:r>
              <a:rPr lang="en-US" dirty="0"/>
              <a:t>My Early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068B6-BB78-4821-9EF6-CB2D818E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92808"/>
            <a:ext cx="6228651" cy="435559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Autofit/>
          </a:bodyPr>
          <a:lstStyle/>
          <a:p>
            <a:r>
              <a:rPr lang="en-US" sz="2400" dirty="0"/>
              <a:t>In elementary and middle school I was an average child</a:t>
            </a:r>
          </a:p>
          <a:p>
            <a:r>
              <a:rPr lang="en-US" sz="2400" dirty="0"/>
              <a:t>In High School, I changed</a:t>
            </a:r>
          </a:p>
          <a:p>
            <a:r>
              <a:rPr lang="en-US" sz="2400" dirty="0"/>
              <a:t>I studied hard and excelled academically</a:t>
            </a:r>
          </a:p>
          <a:p>
            <a:r>
              <a:rPr lang="en-US" sz="2400" dirty="0"/>
              <a:t>I played football and Wrestling as expected but quit both</a:t>
            </a:r>
          </a:p>
          <a:p>
            <a:r>
              <a:rPr lang="en-US" sz="2400" dirty="0"/>
              <a:t>I found my calling as captain of the tennis team and ranked regionally</a:t>
            </a:r>
          </a:p>
          <a:p>
            <a:r>
              <a:rPr lang="en-US" sz="2400" dirty="0"/>
              <a:t>I played trumpet in the Orchestra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89424-5F6D-4D54-B56C-ABD0F9DB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918" y="987552"/>
            <a:ext cx="3157346" cy="2368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383ED-C081-46C4-906D-BF492A8B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0" y="3593592"/>
            <a:ext cx="3681984" cy="26548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512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A2F5-3080-44FB-AA9D-17254E5D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29512"/>
          </a:xfrm>
        </p:spPr>
        <p:txBody>
          <a:bodyPr/>
          <a:lstStyle/>
          <a:p>
            <a:r>
              <a:rPr lang="en-US" dirty="0"/>
              <a:t>My Early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068B6-BB78-4821-9EF6-CB2D818E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99958"/>
            <a:ext cx="6704139" cy="424844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 felt ashamed of my family and could not tolerate the negativity</a:t>
            </a:r>
          </a:p>
          <a:p>
            <a:pPr lvl="1"/>
            <a:r>
              <a:rPr lang="en-US" sz="2000" dirty="0"/>
              <a:t>We had many conversations but they went nowhere</a:t>
            </a:r>
          </a:p>
          <a:p>
            <a:pPr lvl="1"/>
            <a:r>
              <a:rPr lang="en-US" sz="2000" dirty="0"/>
              <a:t>I lacked confidence</a:t>
            </a:r>
          </a:p>
          <a:p>
            <a:r>
              <a:rPr lang="en-US" b="1" dirty="0"/>
              <a:t>I decided I wanted to be a successful businessman but had no idea what it meant</a:t>
            </a:r>
          </a:p>
          <a:p>
            <a:r>
              <a:rPr lang="en-US" b="1" dirty="0"/>
              <a:t>I felt I needed to find a way out of my current situation</a:t>
            </a:r>
          </a:p>
          <a:p>
            <a:pPr lvl="1"/>
            <a:r>
              <a:rPr lang="en-US" sz="2000" dirty="0"/>
              <a:t>I decided to focus on academics; I was very good at math and analysis</a:t>
            </a:r>
          </a:p>
          <a:p>
            <a:pPr lvl="1"/>
            <a:r>
              <a:rPr lang="en-US" sz="2000" dirty="0"/>
              <a:t>My goal was to attend a major university</a:t>
            </a:r>
          </a:p>
          <a:p>
            <a:r>
              <a:rPr lang="en-US" b="1" dirty="0"/>
              <a:t>huge problem: My parents had no money;  Neither did I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CA165-87E3-4AAE-9371-9E4E723F9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786" y="2733674"/>
            <a:ext cx="3333214" cy="24966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66196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1775</TotalTime>
  <Words>1740</Words>
  <Application>Microsoft Office PowerPoint</Application>
  <PresentationFormat>Widescreen</PresentationFormat>
  <Paragraphs>244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Century Gothic</vt:lpstr>
      <vt:lpstr>Mesh</vt:lpstr>
      <vt:lpstr>Howard donaldson</vt:lpstr>
      <vt:lpstr>agenda</vt:lpstr>
      <vt:lpstr>today</vt:lpstr>
      <vt:lpstr>                     Attending next week in LA</vt:lpstr>
      <vt:lpstr>This is my favorite quote</vt:lpstr>
      <vt:lpstr>We are all on a different journey; There is no one right way to get there</vt:lpstr>
      <vt:lpstr>The Beginning</vt:lpstr>
      <vt:lpstr>My Early Life</vt:lpstr>
      <vt:lpstr>My Early Decisions</vt:lpstr>
      <vt:lpstr>Early Learning</vt:lpstr>
      <vt:lpstr>Our life is integrated:  each aspect of our life affects another aspect whether we like it or not</vt:lpstr>
      <vt:lpstr>PowerPoint Presentation</vt:lpstr>
      <vt:lpstr>                                            Detroit Office</vt:lpstr>
      <vt:lpstr>                              Global Mainframe Company</vt:lpstr>
      <vt:lpstr>MERRill Publishing High School/Post Secondary Education Materials </vt:lpstr>
      <vt:lpstr>                     Macmillan McGraw-Hill School             Publishing Joint Venture  </vt:lpstr>
      <vt:lpstr>PowerPoint Presentation</vt:lpstr>
      <vt:lpstr>We can learn a lot from others: especially people who have achieved great success</vt:lpstr>
      <vt:lpstr>PowerPoint Presentation</vt:lpstr>
      <vt:lpstr>PowerPoint Presentation</vt:lpstr>
      <vt:lpstr>                       again</vt:lpstr>
      <vt:lpstr>PowerPoint Presentation</vt:lpstr>
      <vt:lpstr>PowerPoint Presentation</vt:lpstr>
      <vt:lpstr>Classroom Activity #1 – Should I invest in this Company?</vt:lpstr>
      <vt:lpstr>Classroom Activity #2 – Should I invest in this Company?</vt:lpstr>
      <vt:lpstr>Classroom Activity #3 – Should Your State implement a Digital Media Tax credit to encourage high paying software technology jobs primarily in Video Games?</vt:lpstr>
      <vt:lpstr>Final thoughts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Howard donaldson</dc:title>
  <dc:creator>Howard Donaldson</dc:creator>
  <cp:lastModifiedBy>Howard Donaldson</cp:lastModifiedBy>
  <cp:revision>70</cp:revision>
  <dcterms:created xsi:type="dcterms:W3CDTF">2018-05-23T02:43:18Z</dcterms:created>
  <dcterms:modified xsi:type="dcterms:W3CDTF">2018-06-05T18:46:03Z</dcterms:modified>
</cp:coreProperties>
</file>