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25"/>
  </p:notesMasterIdLst>
  <p:sldIdLst>
    <p:sldId id="257" r:id="rId2"/>
    <p:sldId id="279" r:id="rId3"/>
    <p:sldId id="280" r:id="rId4"/>
    <p:sldId id="260" r:id="rId5"/>
    <p:sldId id="261" r:id="rId6"/>
    <p:sldId id="282" r:id="rId7"/>
    <p:sldId id="293" r:id="rId8"/>
    <p:sldId id="294" r:id="rId9"/>
    <p:sldId id="287" r:id="rId10"/>
    <p:sldId id="284" r:id="rId11"/>
    <p:sldId id="267" r:id="rId12"/>
    <p:sldId id="285" r:id="rId13"/>
    <p:sldId id="286" r:id="rId14"/>
    <p:sldId id="289" r:id="rId15"/>
    <p:sldId id="270" r:id="rId16"/>
    <p:sldId id="295" r:id="rId17"/>
    <p:sldId id="269" r:id="rId18"/>
    <p:sldId id="291" r:id="rId19"/>
    <p:sldId id="275" r:id="rId20"/>
    <p:sldId id="274" r:id="rId21"/>
    <p:sldId id="292" r:id="rId22"/>
    <p:sldId id="288"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72F"/>
    <a:srgbClr val="00BAC4"/>
    <a:srgbClr val="AAEC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D8BAD-65C0-428B-B763-D5C262BA017E}" type="doc">
      <dgm:prSet loTypeId="urn:microsoft.com/office/officeart/2005/8/layout/arrow2" loCatId="process" qsTypeId="urn:microsoft.com/office/officeart/2005/8/quickstyle/simple1" qsCatId="simple" csTypeId="urn:microsoft.com/office/officeart/2005/8/colors/accent6_2" csCatId="accent6" phldr="1"/>
      <dgm:spPr/>
    </dgm:pt>
    <dgm:pt modelId="{9DF16435-D83C-43CC-88F7-B2FF0728BDD3}">
      <dgm:prSet phldrT="[Text]"/>
      <dgm:spPr/>
      <dgm:t>
        <a:bodyPr/>
        <a:lstStyle/>
        <a:p>
          <a:r>
            <a:rPr lang="en-US" dirty="0" smtClean="0">
              <a:solidFill>
                <a:schemeClr val="tx1">
                  <a:lumMod val="50000"/>
                  <a:lumOff val="50000"/>
                </a:schemeClr>
              </a:solidFill>
            </a:rPr>
            <a:t>Assistant Vice President, Relationship Manager for Chase Business Banking.</a:t>
          </a:r>
          <a:endParaRPr lang="en-US" dirty="0">
            <a:solidFill>
              <a:schemeClr val="tx1">
                <a:lumMod val="50000"/>
                <a:lumOff val="50000"/>
              </a:schemeClr>
            </a:solidFill>
          </a:endParaRPr>
        </a:p>
      </dgm:t>
    </dgm:pt>
    <dgm:pt modelId="{CA52AC76-7BB2-413C-9E11-86D38414CFD5}" type="parTrans" cxnId="{4C08DC19-C4DB-42DD-AFF3-3B376FBE56A0}">
      <dgm:prSet/>
      <dgm:spPr/>
      <dgm:t>
        <a:bodyPr/>
        <a:lstStyle/>
        <a:p>
          <a:endParaRPr lang="en-US"/>
        </a:p>
      </dgm:t>
    </dgm:pt>
    <dgm:pt modelId="{517BB5CF-1D96-4F22-8A23-281004CAC4AB}" type="sibTrans" cxnId="{4C08DC19-C4DB-42DD-AFF3-3B376FBE56A0}">
      <dgm:prSet/>
      <dgm:spPr/>
      <dgm:t>
        <a:bodyPr/>
        <a:lstStyle/>
        <a:p>
          <a:endParaRPr lang="en-US"/>
        </a:p>
      </dgm:t>
    </dgm:pt>
    <dgm:pt modelId="{2D8EC281-7FD2-4949-B782-9554AE8D8903}">
      <dgm:prSet phldrT="[Text]"/>
      <dgm:spPr/>
      <dgm:t>
        <a:bodyPr/>
        <a:lstStyle/>
        <a:p>
          <a:r>
            <a:rPr lang="en-US" dirty="0" smtClean="0">
              <a:solidFill>
                <a:schemeClr val="tx1">
                  <a:lumMod val="50000"/>
                  <a:lumOff val="50000"/>
                </a:schemeClr>
              </a:solidFill>
            </a:rPr>
            <a:t>Assistant Vice President, Premier Banker/Brokerage Associate for Wells Fargo Bank</a:t>
          </a:r>
          <a:endParaRPr lang="en-US" dirty="0">
            <a:solidFill>
              <a:schemeClr val="tx1">
                <a:lumMod val="50000"/>
                <a:lumOff val="50000"/>
              </a:schemeClr>
            </a:solidFill>
          </a:endParaRPr>
        </a:p>
      </dgm:t>
    </dgm:pt>
    <dgm:pt modelId="{02539D6B-BCA0-40DA-AE90-785F17D4311C}" type="parTrans" cxnId="{8A517886-B1DE-4194-94CD-5F7FD1872650}">
      <dgm:prSet/>
      <dgm:spPr/>
      <dgm:t>
        <a:bodyPr/>
        <a:lstStyle/>
        <a:p>
          <a:endParaRPr lang="en-US"/>
        </a:p>
      </dgm:t>
    </dgm:pt>
    <dgm:pt modelId="{DF2CC60B-4232-4347-8942-424BC47FE99D}" type="sibTrans" cxnId="{8A517886-B1DE-4194-94CD-5F7FD1872650}">
      <dgm:prSet/>
      <dgm:spPr/>
      <dgm:t>
        <a:bodyPr/>
        <a:lstStyle/>
        <a:p>
          <a:endParaRPr lang="en-US"/>
        </a:p>
      </dgm:t>
    </dgm:pt>
    <dgm:pt modelId="{916EA4CA-F191-44E9-BDEC-685BAEB5F89C}">
      <dgm:prSet phldrT="[Text]"/>
      <dgm:spPr/>
      <dgm:t>
        <a:bodyPr/>
        <a:lstStyle/>
        <a:p>
          <a:r>
            <a:rPr lang="en-US" dirty="0" smtClean="0">
              <a:solidFill>
                <a:schemeClr val="tx1">
                  <a:lumMod val="50000"/>
                  <a:lumOff val="50000"/>
                </a:schemeClr>
              </a:solidFill>
            </a:rPr>
            <a:t>Today, Vice President, Relationship Manager for CBB</a:t>
          </a:r>
          <a:endParaRPr lang="en-US" dirty="0">
            <a:solidFill>
              <a:schemeClr val="tx1">
                <a:lumMod val="50000"/>
                <a:lumOff val="50000"/>
              </a:schemeClr>
            </a:solidFill>
          </a:endParaRPr>
        </a:p>
      </dgm:t>
    </dgm:pt>
    <dgm:pt modelId="{BEB69C27-4E21-4B43-8203-2A91631C23E6}" type="parTrans" cxnId="{E4ED2F5A-DDAD-40C7-AB8D-5EB85B1F32BA}">
      <dgm:prSet/>
      <dgm:spPr/>
      <dgm:t>
        <a:bodyPr/>
        <a:lstStyle/>
        <a:p>
          <a:endParaRPr lang="en-US"/>
        </a:p>
      </dgm:t>
    </dgm:pt>
    <dgm:pt modelId="{24D33D95-3CC9-4ECF-947A-3EB9CB8F05FA}" type="sibTrans" cxnId="{E4ED2F5A-DDAD-40C7-AB8D-5EB85B1F32BA}">
      <dgm:prSet/>
      <dgm:spPr/>
      <dgm:t>
        <a:bodyPr/>
        <a:lstStyle/>
        <a:p>
          <a:endParaRPr lang="en-US"/>
        </a:p>
      </dgm:t>
    </dgm:pt>
    <dgm:pt modelId="{2CA1C279-8CAF-4522-A11C-0306FA8C7E1F}" type="pres">
      <dgm:prSet presAssocID="{117D8BAD-65C0-428B-B763-D5C262BA017E}" presName="arrowDiagram" presStyleCnt="0">
        <dgm:presLayoutVars>
          <dgm:chMax val="5"/>
          <dgm:dir/>
          <dgm:resizeHandles val="exact"/>
        </dgm:presLayoutVars>
      </dgm:prSet>
      <dgm:spPr/>
    </dgm:pt>
    <dgm:pt modelId="{A0B6057C-B937-4C17-83EE-1379B4801F9C}" type="pres">
      <dgm:prSet presAssocID="{117D8BAD-65C0-428B-B763-D5C262BA017E}" presName="arrow" presStyleLbl="bgShp" presStyleIdx="0" presStyleCnt="1"/>
      <dgm:spPr/>
    </dgm:pt>
    <dgm:pt modelId="{C1F15EE0-C9B7-41DF-A01C-F918C34A425B}" type="pres">
      <dgm:prSet presAssocID="{117D8BAD-65C0-428B-B763-D5C262BA017E}" presName="arrowDiagram3" presStyleCnt="0"/>
      <dgm:spPr/>
    </dgm:pt>
    <dgm:pt modelId="{2208C8A2-51B6-864C-804A-BD967CB45B01}" type="pres">
      <dgm:prSet presAssocID="{2D8EC281-7FD2-4949-B782-9554AE8D8903}" presName="bullet3a" presStyleLbl="node1" presStyleIdx="0" presStyleCnt="3"/>
      <dgm:spPr/>
    </dgm:pt>
    <dgm:pt modelId="{3888F5B6-4C1D-1948-8BDC-64F378014E33}" type="pres">
      <dgm:prSet presAssocID="{2D8EC281-7FD2-4949-B782-9554AE8D8903}" presName="textBox3a" presStyleLbl="revTx" presStyleIdx="0" presStyleCnt="3" custLinFactNeighborX="9345">
        <dgm:presLayoutVars>
          <dgm:bulletEnabled val="1"/>
        </dgm:presLayoutVars>
      </dgm:prSet>
      <dgm:spPr/>
      <dgm:t>
        <a:bodyPr/>
        <a:lstStyle/>
        <a:p>
          <a:endParaRPr lang="en-US"/>
        </a:p>
      </dgm:t>
    </dgm:pt>
    <dgm:pt modelId="{8677929E-2521-DA4B-A3F0-4797D22E0F1E}" type="pres">
      <dgm:prSet presAssocID="{9DF16435-D83C-43CC-88F7-B2FF0728BDD3}" presName="bullet3b" presStyleLbl="node1" presStyleIdx="1" presStyleCnt="3"/>
      <dgm:spPr/>
    </dgm:pt>
    <dgm:pt modelId="{4384CF9B-095F-C34A-AF28-41E8777EC18C}" type="pres">
      <dgm:prSet presAssocID="{9DF16435-D83C-43CC-88F7-B2FF0728BDD3}" presName="textBox3b" presStyleLbl="revTx" presStyleIdx="1" presStyleCnt="3" custLinFactNeighborX="6998">
        <dgm:presLayoutVars>
          <dgm:bulletEnabled val="1"/>
        </dgm:presLayoutVars>
      </dgm:prSet>
      <dgm:spPr/>
      <dgm:t>
        <a:bodyPr/>
        <a:lstStyle/>
        <a:p>
          <a:endParaRPr lang="en-US"/>
        </a:p>
      </dgm:t>
    </dgm:pt>
    <dgm:pt modelId="{EA92077A-70E6-4C4C-A836-EA56EC69D16A}" type="pres">
      <dgm:prSet presAssocID="{916EA4CA-F191-44E9-BDEC-685BAEB5F89C}" presName="bullet3c" presStyleLbl="node1" presStyleIdx="2" presStyleCnt="3"/>
      <dgm:spPr/>
    </dgm:pt>
    <dgm:pt modelId="{17067309-CB33-4035-BF41-24F82CD4A52A}" type="pres">
      <dgm:prSet presAssocID="{916EA4CA-F191-44E9-BDEC-685BAEB5F89C}" presName="textBox3c" presStyleLbl="revTx" presStyleIdx="2" presStyleCnt="3" custLinFactNeighborX="6627" custLinFactNeighborY="1464">
        <dgm:presLayoutVars>
          <dgm:bulletEnabled val="1"/>
        </dgm:presLayoutVars>
      </dgm:prSet>
      <dgm:spPr/>
      <dgm:t>
        <a:bodyPr/>
        <a:lstStyle/>
        <a:p>
          <a:endParaRPr lang="en-US"/>
        </a:p>
      </dgm:t>
    </dgm:pt>
  </dgm:ptLst>
  <dgm:cxnLst>
    <dgm:cxn modelId="{F9497D41-EE58-5E48-A5CB-A20BF157F36B}" type="presOf" srcId="{916EA4CA-F191-44E9-BDEC-685BAEB5F89C}" destId="{17067309-CB33-4035-BF41-24F82CD4A52A}" srcOrd="0" destOrd="0" presId="urn:microsoft.com/office/officeart/2005/8/layout/arrow2"/>
    <dgm:cxn modelId="{8A517886-B1DE-4194-94CD-5F7FD1872650}" srcId="{117D8BAD-65C0-428B-B763-D5C262BA017E}" destId="{2D8EC281-7FD2-4949-B782-9554AE8D8903}" srcOrd="0" destOrd="0" parTransId="{02539D6B-BCA0-40DA-AE90-785F17D4311C}" sibTransId="{DF2CC60B-4232-4347-8942-424BC47FE99D}"/>
    <dgm:cxn modelId="{9693F586-B490-4B88-90A7-F464D797084B}" type="presOf" srcId="{117D8BAD-65C0-428B-B763-D5C262BA017E}" destId="{2CA1C279-8CAF-4522-A11C-0306FA8C7E1F}" srcOrd="0" destOrd="0" presId="urn:microsoft.com/office/officeart/2005/8/layout/arrow2"/>
    <dgm:cxn modelId="{C90A972A-0972-D547-87DD-E7D2D5787B58}" type="presOf" srcId="{9DF16435-D83C-43CC-88F7-B2FF0728BDD3}" destId="{4384CF9B-095F-C34A-AF28-41E8777EC18C}" srcOrd="0" destOrd="0" presId="urn:microsoft.com/office/officeart/2005/8/layout/arrow2"/>
    <dgm:cxn modelId="{0C4FF0EF-8AAF-6B45-A330-E5503B6A087D}" type="presOf" srcId="{2D8EC281-7FD2-4949-B782-9554AE8D8903}" destId="{3888F5B6-4C1D-1948-8BDC-64F378014E33}" srcOrd="0" destOrd="0" presId="urn:microsoft.com/office/officeart/2005/8/layout/arrow2"/>
    <dgm:cxn modelId="{E4ED2F5A-DDAD-40C7-AB8D-5EB85B1F32BA}" srcId="{117D8BAD-65C0-428B-B763-D5C262BA017E}" destId="{916EA4CA-F191-44E9-BDEC-685BAEB5F89C}" srcOrd="2" destOrd="0" parTransId="{BEB69C27-4E21-4B43-8203-2A91631C23E6}" sibTransId="{24D33D95-3CC9-4ECF-947A-3EB9CB8F05FA}"/>
    <dgm:cxn modelId="{4C08DC19-C4DB-42DD-AFF3-3B376FBE56A0}" srcId="{117D8BAD-65C0-428B-B763-D5C262BA017E}" destId="{9DF16435-D83C-43CC-88F7-B2FF0728BDD3}" srcOrd="1" destOrd="0" parTransId="{CA52AC76-7BB2-413C-9E11-86D38414CFD5}" sibTransId="{517BB5CF-1D96-4F22-8A23-281004CAC4AB}"/>
    <dgm:cxn modelId="{0D038166-238B-9D41-9E48-FBBC1A120D67}" type="presParOf" srcId="{2CA1C279-8CAF-4522-A11C-0306FA8C7E1F}" destId="{A0B6057C-B937-4C17-83EE-1379B4801F9C}" srcOrd="0" destOrd="0" presId="urn:microsoft.com/office/officeart/2005/8/layout/arrow2"/>
    <dgm:cxn modelId="{F84AFBC1-4B06-9449-87C8-DE14D0934E43}" type="presParOf" srcId="{2CA1C279-8CAF-4522-A11C-0306FA8C7E1F}" destId="{C1F15EE0-C9B7-41DF-A01C-F918C34A425B}" srcOrd="1" destOrd="0" presId="urn:microsoft.com/office/officeart/2005/8/layout/arrow2"/>
    <dgm:cxn modelId="{ED57746C-1E95-7B44-A34A-3D9D0F4BB10E}" type="presParOf" srcId="{C1F15EE0-C9B7-41DF-A01C-F918C34A425B}" destId="{2208C8A2-51B6-864C-804A-BD967CB45B01}" srcOrd="0" destOrd="0" presId="urn:microsoft.com/office/officeart/2005/8/layout/arrow2"/>
    <dgm:cxn modelId="{9B81B19D-991E-7249-B99F-506915B84C1F}" type="presParOf" srcId="{C1F15EE0-C9B7-41DF-A01C-F918C34A425B}" destId="{3888F5B6-4C1D-1948-8BDC-64F378014E33}" srcOrd="1" destOrd="0" presId="urn:microsoft.com/office/officeart/2005/8/layout/arrow2"/>
    <dgm:cxn modelId="{24D6C85C-232F-CF44-A139-EF0CA8E8FA14}" type="presParOf" srcId="{C1F15EE0-C9B7-41DF-A01C-F918C34A425B}" destId="{8677929E-2521-DA4B-A3F0-4797D22E0F1E}" srcOrd="2" destOrd="0" presId="urn:microsoft.com/office/officeart/2005/8/layout/arrow2"/>
    <dgm:cxn modelId="{ED94DE0A-0AD6-2F4F-81C4-972C866AF67E}" type="presParOf" srcId="{C1F15EE0-C9B7-41DF-A01C-F918C34A425B}" destId="{4384CF9B-095F-C34A-AF28-41E8777EC18C}" srcOrd="3" destOrd="0" presId="urn:microsoft.com/office/officeart/2005/8/layout/arrow2"/>
    <dgm:cxn modelId="{C885E211-9391-E241-B695-BEC2FB0A20AE}" type="presParOf" srcId="{C1F15EE0-C9B7-41DF-A01C-F918C34A425B}" destId="{EA92077A-70E6-4C4C-A836-EA56EC69D16A}" srcOrd="4" destOrd="0" presId="urn:microsoft.com/office/officeart/2005/8/layout/arrow2"/>
    <dgm:cxn modelId="{FE052856-8176-834C-B2C6-D15D8BA59365}" type="presParOf" srcId="{C1F15EE0-C9B7-41DF-A01C-F918C34A425B}" destId="{17067309-CB33-4035-BF41-24F82CD4A52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0AA8B-C0B0-49DC-A79B-CAEEBBCE26C0}" type="datetimeFigureOut">
              <a:rPr lang="en-US" smtClean="0"/>
              <a:pPr/>
              <a:t>9/21/2018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p14="http://schemas.microsoft.com/office/powerpoint/2010/main"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4</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13</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14</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17</a:t>
            </a:fld>
            <a:endParaRPr lang="en-US" dirty="0"/>
          </a:p>
        </p:txBody>
      </p:sp>
    </p:spTree>
    <p:extLst>
      <p:ext uri="{BB962C8B-B14F-4D97-AF65-F5344CB8AC3E}">
        <p14:creationId xmlns:p14="http://schemas.microsoft.com/office/powerpoint/2010/main" val="3079141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18</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graph</a:t>
            </a:r>
            <a:r>
              <a:rPr lang="en-US" baseline="0" dirty="0" smtClean="0"/>
              <a:t> to give more description of your role specifically (responsibilities, typical work week, direct reports, etc.)</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19</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graph to show general compensation ranges for people in various roles in your company</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20</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21</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22</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8</a:t>
            </a:fld>
            <a:endParaRPr lang="en-US" dirty="0"/>
          </a:p>
        </p:txBody>
      </p:sp>
    </p:spTree>
    <p:extLst>
      <p:ext uri="{BB962C8B-B14F-4D97-AF65-F5344CB8AC3E}">
        <p14:creationId xmlns:p14="http://schemas.microsoft.com/office/powerpoint/2010/main" val="3389992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11</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12</a:t>
            </a:fld>
            <a:endParaRPr lang="en-US" dirty="0"/>
          </a:p>
        </p:txBody>
      </p:sp>
    </p:spTree>
    <p:extLst>
      <p:ext uri="{BB962C8B-B14F-4D97-AF65-F5344CB8AC3E}">
        <p14:creationId xmlns:p14="http://schemas.microsoft.com/office/powerpoint/2010/main" val="4252864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10E295D2-AE44-4374-A884-1A794EA1BC3F}" type="datetimeFigureOut">
              <a:rPr lang="en-US" smtClean="0"/>
              <a:pPr/>
              <a:t>9/21/2018</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3454898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295D2-AE44-4374-A884-1A794EA1BC3F}" type="datetimeFigureOut">
              <a:rPr lang="en-US" smtClean="0"/>
              <a:pPr/>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71468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E295D2-AE44-4374-A884-1A794EA1BC3F}" type="datetimeFigureOut">
              <a:rPr lang="en-US" smtClean="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1373759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E295D2-AE44-4374-A884-1A794EA1BC3F}" type="datetimeFigureOut">
              <a:rPr lang="en-US" smtClean="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1429258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E295D2-AE44-4374-A884-1A794EA1BC3F}" type="datetimeFigureOut">
              <a:rPr lang="en-US" smtClean="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3441419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0E295D2-AE44-4374-A884-1A794EA1BC3F}" type="datetimeFigureOut">
              <a:rPr lang="en-US" smtClean="0"/>
              <a:pPr/>
              <a:t>9/21/2018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1601144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0E295D2-AE44-4374-A884-1A794EA1BC3F}" type="datetimeFigureOut">
              <a:rPr lang="en-US" smtClean="0"/>
              <a:pPr/>
              <a:t>9/21/2018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3430673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10E295D2-AE44-4374-A884-1A794EA1BC3F}" type="datetimeFigureOut">
              <a:rPr lang="en-US" smtClean="0"/>
              <a:pPr/>
              <a:t>9/21/2018</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r>
              <a:rPr lang="en-US" dirty="0" smtClean="0"/>
              <a:t>Youth Business : ALLIANCE</a:t>
            </a:r>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1330958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E295D2-AE44-4374-A884-1A794EA1BC3F}" type="datetimeFigureOut">
              <a:rPr lang="en-US" smtClean="0"/>
              <a:pPr/>
              <a:t>9/21/2018</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r>
              <a:rPr lang="en-US" dirty="0" smtClean="0"/>
              <a:t>Youth Business : ALLIANCE</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351501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E295D2-AE44-4374-A884-1A794EA1BC3F}" type="datetimeFigureOut">
              <a:rPr lang="en-US" smtClean="0"/>
              <a:pPr/>
              <a:t>9/21/2018</a:t>
            </a:fld>
            <a:endParaRPr lang="en-US" dirty="0"/>
          </a:p>
        </p:txBody>
      </p:sp>
      <p:sp>
        <p:nvSpPr>
          <p:cNvPr id="5" name="Footer Placeholder 4"/>
          <p:cNvSpPr>
            <a:spLocks noGrp="1"/>
          </p:cNvSpPr>
          <p:nvPr>
            <p:ph type="ftr" sz="quarter" idx="11"/>
          </p:nvPr>
        </p:nvSpPr>
        <p:spPr/>
        <p:txBody>
          <a:bodyPr/>
          <a:lstStyle/>
          <a:p>
            <a:r>
              <a:rPr lang="en-US" dirty="0" smtClean="0"/>
              <a:t>Youth Business : ALLIANCE</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411681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E295D2-AE44-4374-A884-1A794EA1BC3F}" type="datetimeFigureOut">
              <a:rPr lang="en-US" smtClean="0"/>
              <a:pPr/>
              <a:t>9/21/2018</a:t>
            </a:fld>
            <a:endParaRPr lang="en-US" dirty="0"/>
          </a:p>
        </p:txBody>
      </p:sp>
      <p:sp>
        <p:nvSpPr>
          <p:cNvPr id="5" name="Footer Placeholder 4"/>
          <p:cNvSpPr>
            <a:spLocks noGrp="1"/>
          </p:cNvSpPr>
          <p:nvPr>
            <p:ph type="ftr" sz="quarter" idx="11"/>
          </p:nvPr>
        </p:nvSpPr>
        <p:spPr/>
        <p:txBody>
          <a:bodyPr/>
          <a:lstStyle/>
          <a:p>
            <a:r>
              <a:rPr lang="en-US" dirty="0" smtClean="0"/>
              <a:t>Youth Business : ALLIANCE</a:t>
            </a:r>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254294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E295D2-AE44-4374-A884-1A794EA1BC3F}" type="datetimeFigureOut">
              <a:rPr lang="en-US" smtClean="0"/>
              <a:pPr/>
              <a:t>9/21/2018</a:t>
            </a:fld>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397163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E295D2-AE44-4374-A884-1A794EA1BC3F}" type="datetimeFigureOut">
              <a:rPr lang="en-US" smtClean="0"/>
              <a:pPr/>
              <a:t>9/21/2018</a:t>
            </a:fld>
            <a:endParaRPr lang="en-US" dirty="0"/>
          </a:p>
        </p:txBody>
      </p:sp>
      <p:sp>
        <p:nvSpPr>
          <p:cNvPr id="8" name="Footer Placeholder 7"/>
          <p:cNvSpPr>
            <a:spLocks noGrp="1"/>
          </p:cNvSpPr>
          <p:nvPr>
            <p:ph type="ftr" sz="quarter" idx="11"/>
          </p:nvPr>
        </p:nvSpPr>
        <p:spPr/>
        <p:txBody>
          <a:bodyPr/>
          <a:lstStyle/>
          <a:p>
            <a:r>
              <a:rPr lang="en-US" dirty="0" smtClean="0"/>
              <a:t>Youth Business : ALLIANCE</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130004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E295D2-AE44-4374-A884-1A794EA1BC3F}" type="datetimeFigureOut">
              <a:rPr lang="en-US" smtClean="0"/>
              <a:pPr/>
              <a:t>9/21/2018</a:t>
            </a:fld>
            <a:endParaRPr lang="en-US" dirty="0"/>
          </a:p>
        </p:txBody>
      </p:sp>
      <p:sp>
        <p:nvSpPr>
          <p:cNvPr id="4" name="Footer Placeholder 3"/>
          <p:cNvSpPr>
            <a:spLocks noGrp="1"/>
          </p:cNvSpPr>
          <p:nvPr>
            <p:ph type="ftr" sz="quarter" idx="11"/>
          </p:nvPr>
        </p:nvSpPr>
        <p:spPr/>
        <p:txBody>
          <a:bodyPr/>
          <a:lstStyle/>
          <a:p>
            <a:r>
              <a:rPr lang="en-US" dirty="0" smtClean="0"/>
              <a:t>Youth Business : ALLIANCE</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239020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10E295D2-AE44-4374-A884-1A794EA1BC3F}" type="datetimeFigureOut">
              <a:rPr lang="en-US" smtClean="0"/>
              <a:pPr/>
              <a:t>9/21/2018</a:t>
            </a:fld>
            <a:endParaRPr lang="en-US" dirty="0"/>
          </a:p>
        </p:txBody>
      </p:sp>
      <p:sp>
        <p:nvSpPr>
          <p:cNvPr id="3" name="Footer Placeholder 2"/>
          <p:cNvSpPr>
            <a:spLocks noGrp="1"/>
          </p:cNvSpPr>
          <p:nvPr>
            <p:ph type="ftr" sz="quarter" idx="11"/>
          </p:nvPr>
        </p:nvSpPr>
        <p:spPr/>
        <p:txBody>
          <a:bodyPr/>
          <a:lstStyle/>
          <a:p>
            <a:r>
              <a:rPr lang="en-US" dirty="0" smtClean="0"/>
              <a:t>Youth Business : ALLIANCE</a:t>
            </a:r>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281850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295D2-AE44-4374-A884-1A794EA1BC3F}" type="datetimeFigureOut">
              <a:rPr lang="en-US" smtClean="0"/>
              <a:pPr/>
              <a:t>9/21/2018</a:t>
            </a:fld>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52145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295D2-AE44-4374-A884-1A794EA1BC3F}" type="datetimeFigureOut">
              <a:rPr lang="en-US" smtClean="0"/>
              <a:pPr/>
              <a:t>9/21/2018</a:t>
            </a:fld>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311746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10E295D2-AE44-4374-A884-1A794EA1BC3F}" type="datetimeFigureOut">
              <a:rPr lang="en-US" smtClean="0"/>
              <a:pPr/>
              <a:t>9/21/2018</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177902157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946754"/>
            <a:ext cx="6343672" cy="709865"/>
          </a:xfrm>
        </p:spPr>
        <p:txBody>
          <a:bodyPr/>
          <a:lstStyle/>
          <a:p>
            <a:pPr algn="ctr"/>
            <a:r>
              <a:rPr lang="en-US" sz="4000" dirty="0" smtClean="0">
                <a:latin typeface="Franklin Gothic Demi Cond" panose="020B0706030402020204" pitchFamily="34" charset="0"/>
                <a:ea typeface="Verdana" panose="020B0604030504040204" pitchFamily="34" charset="0"/>
              </a:rPr>
              <a:t>INTRODUCTION</a:t>
            </a:r>
            <a:endParaRPr lang="en-US" sz="4000" dirty="0">
              <a:latin typeface="Franklin Gothic Demi Cond" panose="020B0706030402020204" pitchFamily="34" charset="0"/>
              <a:ea typeface="Verdana" panose="020B0604030504040204" pitchFamily="34" charset="0"/>
            </a:endParaRPr>
          </a:p>
        </p:txBody>
      </p:sp>
      <p:sp>
        <p:nvSpPr>
          <p:cNvPr id="3" name="Content Placeholder 2"/>
          <p:cNvSpPr>
            <a:spLocks noGrp="1"/>
          </p:cNvSpPr>
          <p:nvPr>
            <p:ph idx="1"/>
          </p:nvPr>
        </p:nvSpPr>
        <p:spPr>
          <a:xfrm>
            <a:off x="3048000" y="2489200"/>
            <a:ext cx="5410200" cy="3339514"/>
          </a:xfrm>
        </p:spPr>
        <p:txBody>
          <a:bodyPr>
            <a:normAutofit lnSpcReduction="10000"/>
          </a:bodyPr>
          <a:lstStyle/>
          <a:p>
            <a:r>
              <a:rPr lang="en-US" sz="1400" dirty="0" smtClean="0"/>
              <a:t>My name is Ken Stovall and I am 43 years old.</a:t>
            </a:r>
          </a:p>
          <a:p>
            <a:r>
              <a:rPr lang="en-US" sz="1400" dirty="0" smtClean="0"/>
              <a:t>I work for Citizens Business Bank (CBB) in Burbank, CA.</a:t>
            </a:r>
          </a:p>
          <a:p>
            <a:r>
              <a:rPr lang="en-US" sz="1400" dirty="0" smtClean="0"/>
              <a:t>CBB is the largest financial institution headquartered in the Inland Empire region of California.  The Bank has $12 billion in assets and 65 branches throughout the state. </a:t>
            </a:r>
          </a:p>
          <a:p>
            <a:r>
              <a:rPr lang="en-US" sz="1400" dirty="0" smtClean="0"/>
              <a:t>My role at Citizens Business Bank is Vice President, Relationship Manager.</a:t>
            </a:r>
          </a:p>
          <a:p>
            <a:r>
              <a:rPr lang="en-US" sz="1400" dirty="0"/>
              <a:t>I d</a:t>
            </a:r>
            <a:r>
              <a:rPr lang="en-US" sz="1400" dirty="0" smtClean="0"/>
              <a:t>evelop </a:t>
            </a:r>
            <a:r>
              <a:rPr lang="en-US" sz="1400" dirty="0"/>
              <a:t>and manage a portfolio of commercial clients up to </a:t>
            </a:r>
            <a:r>
              <a:rPr lang="en-US" sz="1400" dirty="0" smtClean="0"/>
              <a:t>$200 </a:t>
            </a:r>
            <a:r>
              <a:rPr lang="en-US" sz="1400" dirty="0"/>
              <a:t>million in revenue by offering a full suite of banking </a:t>
            </a:r>
            <a:r>
              <a:rPr lang="en-US" sz="1400" dirty="0" smtClean="0"/>
              <a:t>services </a:t>
            </a:r>
            <a:r>
              <a:rPr lang="en-US" sz="1400" dirty="0"/>
              <a:t>including conventional owner-occupied and non-owner commercial real estate loans, multi-family properties, SBA loans, lines of credit, and equipment finance.</a:t>
            </a:r>
          </a:p>
          <a:p>
            <a:endParaRPr lang="en-US" sz="1200" dirty="0"/>
          </a:p>
        </p:txBody>
      </p:sp>
      <p:sp>
        <p:nvSpPr>
          <p:cNvPr id="7" name="Footer Placeholder 6"/>
          <p:cNvSpPr>
            <a:spLocks noGrp="1"/>
          </p:cNvSpPr>
          <p:nvPr>
            <p:ph type="ftr" sz="quarter" idx="11"/>
          </p:nvPr>
        </p:nvSpPr>
        <p:spPr/>
        <p:txBody>
          <a:bodyPr/>
          <a:lstStyle/>
          <a:p>
            <a:r>
              <a:rPr lang="en-US" dirty="0" smtClean="0"/>
              <a:t>Promise Scholars</a:t>
            </a:r>
          </a:p>
        </p:txBody>
      </p:sp>
      <p:sp>
        <p:nvSpPr>
          <p:cNvPr id="8" name="Slide Number Placeholder 7"/>
          <p:cNvSpPr>
            <a:spLocks noGrp="1"/>
          </p:cNvSpPr>
          <p:nvPr>
            <p:ph type="sldNum" sz="quarter" idx="12"/>
          </p:nvPr>
        </p:nvSpPr>
        <p:spPr/>
        <p:txBody>
          <a:bodyPr/>
          <a:lstStyle/>
          <a:p>
            <a:fld id="{83563B19-5B2B-4AAC-A66D-8FF7C83E8865}" type="slidenum">
              <a:rPr lang="en-US" smtClean="0"/>
              <a:pPr/>
              <a:t>1</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502026"/>
            <a:ext cx="2123017" cy="2997200"/>
          </a:xfrm>
          <a:prstGeom prst="rect">
            <a:avLst/>
          </a:prstGeom>
        </p:spPr>
      </p:pic>
    </p:spTree>
    <p:extLst>
      <p:ext uri="{BB962C8B-B14F-4D97-AF65-F5344CB8AC3E}">
        <p14:creationId xmlns:p14="http://schemas.microsoft.com/office/powerpoint/2010/main" val="3965783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85000" lnSpcReduction="20000"/>
          </a:bodyPr>
          <a:lstStyle/>
          <a:p>
            <a:r>
              <a:rPr lang="en-US" b="1" dirty="0" smtClean="0"/>
              <a:t>Things I enjoyed</a:t>
            </a:r>
          </a:p>
          <a:p>
            <a:r>
              <a:rPr lang="en-US" b="1" dirty="0" smtClean="0"/>
              <a:t> in College</a:t>
            </a:r>
            <a:endParaRPr lang="en-US" b="1" dirty="0"/>
          </a:p>
        </p:txBody>
      </p:sp>
      <p:sp>
        <p:nvSpPr>
          <p:cNvPr id="10" name="Content Placeholder 9"/>
          <p:cNvSpPr>
            <a:spLocks noGrp="1"/>
          </p:cNvSpPr>
          <p:nvPr>
            <p:ph sz="half" idx="2"/>
          </p:nvPr>
        </p:nvSpPr>
        <p:spPr/>
        <p:txBody>
          <a:bodyPr>
            <a:normAutofit/>
          </a:bodyPr>
          <a:lstStyle/>
          <a:p>
            <a:r>
              <a:rPr lang="en-US" dirty="0" smtClean="0"/>
              <a:t>I loved reporting the sports news for CSUN’s Valley View News and KCSN radio.</a:t>
            </a:r>
          </a:p>
          <a:p>
            <a:r>
              <a:rPr lang="en-US" dirty="0" smtClean="0"/>
              <a:t>Meeting my wife.</a:t>
            </a:r>
            <a:endParaRPr lang="en-US" dirty="0"/>
          </a:p>
          <a:p>
            <a:r>
              <a:rPr lang="en-US" dirty="0" smtClean="0"/>
              <a:t>Traveling with my teammates for meets.</a:t>
            </a:r>
          </a:p>
          <a:p>
            <a:r>
              <a:rPr lang="en-US" dirty="0" smtClean="0"/>
              <a:t>The diversity on campus.</a:t>
            </a:r>
          </a:p>
        </p:txBody>
      </p:sp>
      <p:sp>
        <p:nvSpPr>
          <p:cNvPr id="5" name="Text Placeholder 4"/>
          <p:cNvSpPr>
            <a:spLocks noGrp="1"/>
          </p:cNvSpPr>
          <p:nvPr>
            <p:ph type="body" sz="quarter" idx="3"/>
          </p:nvPr>
        </p:nvSpPr>
        <p:spPr/>
        <p:txBody>
          <a:bodyPr/>
          <a:lstStyle/>
          <a:p>
            <a:r>
              <a:rPr lang="en-US" sz="2000" b="1" dirty="0" smtClean="0"/>
              <a:t>Things I didn’t enjoy in College</a:t>
            </a:r>
            <a:endParaRPr lang="en-US" sz="2000" b="1" dirty="0"/>
          </a:p>
        </p:txBody>
      </p:sp>
      <p:sp>
        <p:nvSpPr>
          <p:cNvPr id="11" name="Content Placeholder 10"/>
          <p:cNvSpPr>
            <a:spLocks noGrp="1"/>
          </p:cNvSpPr>
          <p:nvPr>
            <p:ph sz="quarter" idx="4"/>
          </p:nvPr>
        </p:nvSpPr>
        <p:spPr/>
        <p:txBody>
          <a:bodyPr/>
          <a:lstStyle/>
          <a:p>
            <a:r>
              <a:rPr lang="en-US" dirty="0" smtClean="0"/>
              <a:t>Research papers.</a:t>
            </a:r>
          </a:p>
          <a:p>
            <a:r>
              <a:rPr lang="en-US" dirty="0" smtClean="0"/>
              <a:t>Student Loans.</a:t>
            </a:r>
          </a:p>
          <a:p>
            <a:r>
              <a:rPr lang="en-US" dirty="0" smtClean="0"/>
              <a:t>Lack of sleep from balancing school, athletics and work.</a:t>
            </a:r>
          </a:p>
          <a:p>
            <a:endParaRPr lang="en-US" dirty="0" smtClean="0"/>
          </a:p>
          <a:p>
            <a:endParaRPr lang="en-US" dirty="0"/>
          </a:p>
        </p:txBody>
      </p:sp>
      <p:sp>
        <p:nvSpPr>
          <p:cNvPr id="12" name="Footer Placeholder 11"/>
          <p:cNvSpPr>
            <a:spLocks noGrp="1"/>
          </p:cNvSpPr>
          <p:nvPr>
            <p:ph type="ftr" sz="quarter" idx="11"/>
          </p:nvPr>
        </p:nvSpPr>
        <p:spPr/>
        <p:txBody>
          <a:bodyPr/>
          <a:lstStyle/>
          <a:p>
            <a:r>
              <a:rPr lang="en-US" dirty="0"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10</a:t>
            </a:fld>
            <a:endParaRPr lang="en-US" dirty="0"/>
          </a:p>
        </p:txBody>
      </p:sp>
      <p:sp>
        <p:nvSpPr>
          <p:cNvPr id="9" name="Title 1"/>
          <p:cNvSpPr txBox="1">
            <a:spLocks/>
          </p:cNvSpPr>
          <p:nvPr/>
        </p:nvSpPr>
        <p:spPr bwMode="gray">
          <a:xfrm>
            <a:off x="1366631" y="881333"/>
            <a:ext cx="6343672"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latin typeface="Franklin Gothic Demi Cond" panose="020B0706030402020204" pitchFamily="34" charset="0"/>
              </a:rPr>
              <a:t>COLLEGE</a:t>
            </a:r>
            <a:endParaRPr lang="en-US" sz="4000" dirty="0"/>
          </a:p>
        </p:txBody>
      </p:sp>
    </p:spTree>
    <p:extLst>
      <p:ext uri="{BB962C8B-B14F-4D97-AF65-F5344CB8AC3E}">
        <p14:creationId xmlns:p14="http://schemas.microsoft.com/office/powerpoint/2010/main" val="3045260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l"/>
            <a:r>
              <a:rPr lang="en-US" b="1" dirty="0" smtClean="0"/>
              <a:t>Favorite classes </a:t>
            </a:r>
            <a:endParaRPr lang="en-US" b="1" dirty="0"/>
          </a:p>
        </p:txBody>
      </p:sp>
      <p:sp>
        <p:nvSpPr>
          <p:cNvPr id="10" name="Content Placeholder 9"/>
          <p:cNvSpPr>
            <a:spLocks noGrp="1"/>
          </p:cNvSpPr>
          <p:nvPr>
            <p:ph sz="half" idx="2"/>
          </p:nvPr>
        </p:nvSpPr>
        <p:spPr/>
        <p:txBody>
          <a:bodyPr>
            <a:normAutofit/>
          </a:bodyPr>
          <a:lstStyle/>
          <a:p>
            <a:r>
              <a:rPr lang="en-US" dirty="0" smtClean="0"/>
              <a:t>Television Broadcast News.</a:t>
            </a:r>
            <a:endParaRPr lang="en-US" dirty="0"/>
          </a:p>
          <a:p>
            <a:r>
              <a:rPr lang="en-US" dirty="0" smtClean="0"/>
              <a:t>Latin American History.</a:t>
            </a:r>
            <a:endParaRPr lang="en-US" dirty="0"/>
          </a:p>
          <a:p>
            <a:r>
              <a:rPr lang="en-US" dirty="0" smtClean="0"/>
              <a:t>Statistics.</a:t>
            </a:r>
            <a:endParaRPr lang="en-US" dirty="0"/>
          </a:p>
        </p:txBody>
      </p:sp>
      <p:sp>
        <p:nvSpPr>
          <p:cNvPr id="5" name="Text Placeholder 4"/>
          <p:cNvSpPr>
            <a:spLocks noGrp="1"/>
          </p:cNvSpPr>
          <p:nvPr>
            <p:ph type="body" sz="quarter" idx="3"/>
          </p:nvPr>
        </p:nvSpPr>
        <p:spPr/>
        <p:txBody>
          <a:bodyPr/>
          <a:lstStyle/>
          <a:p>
            <a:pPr algn="l"/>
            <a:r>
              <a:rPr lang="en-US" b="1" dirty="0" smtClean="0"/>
              <a:t>Least favorite classes</a:t>
            </a:r>
            <a:endParaRPr lang="en-US" b="1" dirty="0"/>
          </a:p>
        </p:txBody>
      </p:sp>
      <p:sp>
        <p:nvSpPr>
          <p:cNvPr id="11" name="Content Placeholder 10"/>
          <p:cNvSpPr>
            <a:spLocks noGrp="1"/>
          </p:cNvSpPr>
          <p:nvPr>
            <p:ph sz="quarter" idx="4"/>
          </p:nvPr>
        </p:nvSpPr>
        <p:spPr/>
        <p:txBody>
          <a:bodyPr/>
          <a:lstStyle/>
          <a:p>
            <a:r>
              <a:rPr lang="en-US" dirty="0" smtClean="0"/>
              <a:t>English.</a:t>
            </a:r>
          </a:p>
          <a:p>
            <a:r>
              <a:rPr lang="en-US" dirty="0" smtClean="0"/>
              <a:t>Accounting (very helpful for my profession, but quite tedious).</a:t>
            </a:r>
          </a:p>
          <a:p>
            <a:pPr marL="0" indent="0">
              <a:buNone/>
            </a:pPr>
            <a:endParaRPr lang="en-US" dirty="0"/>
          </a:p>
        </p:txBody>
      </p:sp>
      <p:sp>
        <p:nvSpPr>
          <p:cNvPr id="12" name="Footer Placeholder 11"/>
          <p:cNvSpPr>
            <a:spLocks noGrp="1"/>
          </p:cNvSpPr>
          <p:nvPr>
            <p:ph type="ftr" sz="quarter" idx="11"/>
          </p:nvPr>
        </p:nvSpPr>
        <p:spPr/>
        <p:txBody>
          <a:bodyPr/>
          <a:lstStyle/>
          <a:p>
            <a:r>
              <a:rPr lang="en-US" dirty="0"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11</a:t>
            </a:fld>
            <a:endParaRPr lang="en-US" dirty="0"/>
          </a:p>
        </p:txBody>
      </p:sp>
      <p:sp>
        <p:nvSpPr>
          <p:cNvPr id="9" name="Title 1"/>
          <p:cNvSpPr>
            <a:spLocks noGrp="1"/>
          </p:cNvSpPr>
          <p:nvPr>
            <p:ph type="title"/>
          </p:nvPr>
        </p:nvSpPr>
        <p:spPr>
          <a:xfrm>
            <a:off x="1346936" y="901350"/>
            <a:ext cx="6345260" cy="709865"/>
          </a:xfrm>
        </p:spPr>
        <p:txBody>
          <a:bodyPr/>
          <a:lstStyle/>
          <a:p>
            <a:pPr algn="ctr"/>
            <a:r>
              <a:rPr lang="en-US" sz="4000" dirty="0">
                <a:latin typeface="Franklin Gothic Demi Cond" panose="020B0706030402020204" pitchFamily="34" charset="0"/>
              </a:rPr>
              <a:t>COLLEGE</a:t>
            </a:r>
            <a:endParaRPr lang="en-US" sz="4000" dirty="0"/>
          </a:p>
        </p:txBody>
      </p:sp>
    </p:spTree>
    <p:extLst>
      <p:ext uri="{BB962C8B-B14F-4D97-AF65-F5344CB8AC3E}">
        <p14:creationId xmlns:p14="http://schemas.microsoft.com/office/powerpoint/2010/main" val="2210468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Jobs I worked while I was in College:</a:t>
            </a:r>
          </a:p>
          <a:p>
            <a:pPr lvl="1"/>
            <a:r>
              <a:rPr lang="en-US" dirty="0" smtClean="0"/>
              <a:t>I continued to work for Longs Drug Store in Fresno and Granada Hills between 20 and 30 hours per week as an assistant manager. I earned about $11/hr.</a:t>
            </a:r>
          </a:p>
          <a:p>
            <a:pPr lvl="1"/>
            <a:endParaRPr lang="en-US" dirty="0" smtClean="0"/>
          </a:p>
          <a:p>
            <a:pPr marL="0" indent="0">
              <a:buNone/>
            </a:pPr>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12</a:t>
            </a:fld>
            <a:endParaRPr lang="en-US" dirty="0"/>
          </a:p>
        </p:txBody>
      </p:sp>
      <p:sp>
        <p:nvSpPr>
          <p:cNvPr id="8" name="Title 1"/>
          <p:cNvSpPr txBox="1">
            <a:spLocks/>
          </p:cNvSpPr>
          <p:nvPr/>
        </p:nvSpPr>
        <p:spPr bwMode="gray">
          <a:xfrm>
            <a:off x="1346936" y="901350"/>
            <a:ext cx="6345260"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latin typeface="Franklin Gothic Demi Cond" panose="020B0706030402020204" pitchFamily="34" charset="0"/>
              </a:rPr>
              <a:t>COLLEGE</a:t>
            </a:r>
            <a:endParaRPr lang="en-US" sz="4000" dirty="0"/>
          </a:p>
        </p:txBody>
      </p:sp>
    </p:spTree>
    <p:extLst>
      <p:ext uri="{BB962C8B-B14F-4D97-AF65-F5344CB8AC3E}">
        <p14:creationId xmlns:p14="http://schemas.microsoft.com/office/powerpoint/2010/main" val="2152268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smtClean="0"/>
              <a:t>Things that felt difficult or challenging for me while I was in College: </a:t>
            </a:r>
          </a:p>
          <a:p>
            <a:pPr lvl="1"/>
            <a:r>
              <a:rPr lang="en-US" dirty="0" smtClean="0"/>
              <a:t>Time management was the most difficult aspect of college. Attending class, competing in athletics, working 5 days per week and still needing time for homework left little room for rest or proper nutrition.</a:t>
            </a:r>
            <a:endParaRPr lang="en-US" dirty="0"/>
          </a:p>
          <a:p>
            <a:pPr lvl="1"/>
            <a:r>
              <a:rPr lang="en-US" dirty="0" smtClean="0"/>
              <a:t>Finances were tight despite a receiving a partial scholarship (books only), student loans and part time work hours. The cost of living in Los Angeles County made it difficult feel financially secure.</a:t>
            </a:r>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13</a:t>
            </a:fld>
            <a:endParaRPr lang="en-US" dirty="0"/>
          </a:p>
        </p:txBody>
      </p:sp>
      <p:sp>
        <p:nvSpPr>
          <p:cNvPr id="8" name="Title 1"/>
          <p:cNvSpPr txBox="1">
            <a:spLocks/>
          </p:cNvSpPr>
          <p:nvPr/>
        </p:nvSpPr>
        <p:spPr bwMode="gray">
          <a:xfrm>
            <a:off x="1346936" y="901350"/>
            <a:ext cx="6345260"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latin typeface="Franklin Gothic Demi Cond" panose="020B0706030402020204" pitchFamily="34" charset="0"/>
              </a:rPr>
              <a:t>COLLEGE</a:t>
            </a:r>
            <a:endParaRPr lang="en-US" sz="4000" dirty="0"/>
          </a:p>
        </p:txBody>
      </p:sp>
    </p:spTree>
    <p:extLst>
      <p:ext uri="{BB962C8B-B14F-4D97-AF65-F5344CB8AC3E}">
        <p14:creationId xmlns:p14="http://schemas.microsoft.com/office/powerpoint/2010/main" val="3671467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376650" y="869729"/>
            <a:ext cx="6324600" cy="733074"/>
          </a:xfrm>
        </p:spPr>
        <p:txBody>
          <a:bodyPr/>
          <a:lstStyle/>
          <a:p>
            <a:pPr algn="ctr"/>
            <a:r>
              <a:rPr lang="en-US" sz="4000" dirty="0" smtClean="0">
                <a:latin typeface="Franklin Gothic Demi Cond" panose="020B0706030402020204" pitchFamily="34" charset="0"/>
              </a:rPr>
              <a:t>CAREER CHOICES</a:t>
            </a:r>
            <a:endParaRPr lang="en-US" sz="4000" dirty="0">
              <a:latin typeface="Franklin Gothic Demi Cond" panose="020B0706030402020204" pitchFamily="34" charset="0"/>
            </a:endParaRPr>
          </a:p>
        </p:txBody>
      </p:sp>
      <p:sp>
        <p:nvSpPr>
          <p:cNvPr id="3" name="Content Placeholder 2"/>
          <p:cNvSpPr>
            <a:spLocks noGrp="1"/>
          </p:cNvSpPr>
          <p:nvPr>
            <p:ph idx="1"/>
          </p:nvPr>
        </p:nvSpPr>
        <p:spPr/>
        <p:txBody>
          <a:bodyPr/>
          <a:lstStyle/>
          <a:p>
            <a:pPr marL="0" indent="0">
              <a:buNone/>
            </a:pPr>
            <a:r>
              <a:rPr lang="en-US" b="1" dirty="0" smtClean="0"/>
              <a:t>The top few things I did to ensure I got a good job after college were:</a:t>
            </a:r>
          </a:p>
          <a:p>
            <a:pPr lvl="1"/>
            <a:r>
              <a:rPr lang="en-US" dirty="0" smtClean="0"/>
              <a:t>Completing an internship was instrumental in my first post college job in television.  I was able to make professional contacts and it allowed me to prove to them I had the work ethic, acumen and ability to handle the job. I was hired by the company 3 months after my internship ended.</a:t>
            </a:r>
          </a:p>
          <a:p>
            <a:pPr lvl="1"/>
            <a:r>
              <a:rPr lang="en-US" dirty="0" smtClean="0"/>
              <a:t>I made sure to always show up on time and maintain a professional appearance.</a:t>
            </a:r>
          </a:p>
          <a:p>
            <a:pPr lvl="1"/>
            <a:r>
              <a:rPr lang="en-US" dirty="0" smtClean="0"/>
              <a:t>I talked to my professors about any companies they would consider recommending me to.</a:t>
            </a:r>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14</a:t>
            </a:fld>
            <a:endParaRPr lang="en-US" dirty="0"/>
          </a:p>
        </p:txBody>
      </p:sp>
    </p:spTree>
    <p:extLst>
      <p:ext uri="{BB962C8B-B14F-4D97-AF65-F5344CB8AC3E}">
        <p14:creationId xmlns:p14="http://schemas.microsoft.com/office/powerpoint/2010/main" val="2764738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424150" y="2332037"/>
            <a:ext cx="8229600" cy="3687763"/>
          </a:xfrm>
        </p:spPr>
        <p:txBody>
          <a:bodyPr/>
          <a:lstStyle/>
          <a:p>
            <a:pPr marL="0" indent="0">
              <a:buNone/>
            </a:pPr>
            <a:r>
              <a:rPr lang="en-US" b="1" dirty="0" smtClean="0"/>
              <a:t>Every day at my company:</a:t>
            </a:r>
          </a:p>
          <a:p>
            <a:pPr lvl="1"/>
            <a:r>
              <a:rPr lang="en-US" sz="1400" dirty="0" smtClean="0"/>
              <a:t>Citizens Business Bank was founded in August 1974 with one branch in Chino, CA.  Along the way, and after many years of success and progress, the Bank changed their name from Chino Valley Bank to Citizens Business Bank.  Currently, the Bank employs over 800 individuals and is headquartered in Ontario, CA. </a:t>
            </a:r>
          </a:p>
          <a:p>
            <a:pPr lvl="1"/>
            <a:r>
              <a:rPr lang="en-US" sz="1400" dirty="0" smtClean="0"/>
              <a:t>Today, CBB is a $12BN commercial business bank serving business clients that have annual revenues of up to $200MM throughout the State of California. </a:t>
            </a:r>
          </a:p>
          <a:p>
            <a:pPr lvl="1"/>
            <a:r>
              <a:rPr lang="en-US" sz="1400" dirty="0"/>
              <a:t>I work with many Business Owners and local community groups to ensure </a:t>
            </a:r>
            <a:r>
              <a:rPr lang="en-US" sz="1400" dirty="0" smtClean="0"/>
              <a:t>we </a:t>
            </a:r>
            <a:r>
              <a:rPr lang="en-US" sz="1400" dirty="0"/>
              <a:t>offer, educate and expand our Banking Services and relationships </a:t>
            </a:r>
            <a:r>
              <a:rPr lang="en-US" sz="1400" dirty="0" smtClean="0"/>
              <a:t>in communities we serve. In </a:t>
            </a:r>
            <a:r>
              <a:rPr lang="en-US" sz="1400" dirty="0"/>
              <a:t>addition, my job is to provide new </a:t>
            </a:r>
            <a:r>
              <a:rPr lang="en-US" sz="1400" dirty="0" smtClean="0"/>
              <a:t>product solutions</a:t>
            </a:r>
            <a:r>
              <a:rPr lang="en-US" sz="1400" dirty="0"/>
              <a:t>, deposits </a:t>
            </a:r>
            <a:r>
              <a:rPr lang="en-US" sz="1400" dirty="0" smtClean="0"/>
              <a:t>and loans to </a:t>
            </a:r>
            <a:r>
              <a:rPr lang="en-US" sz="1400" dirty="0"/>
              <a:t>Business Owners within the state of California and build new relationships for our bank.</a:t>
            </a:r>
          </a:p>
          <a:p>
            <a:pPr marL="402336" lvl="1" indent="0">
              <a:buNone/>
            </a:pPr>
            <a:r>
              <a:rPr lang="en-US" sz="1400" dirty="0" smtClean="0"/>
              <a:t> </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smtClean="0"/>
              <a:t>Youth Business : ALLIANCE</a:t>
            </a:r>
          </a:p>
        </p:txBody>
      </p:sp>
      <p:sp>
        <p:nvSpPr>
          <p:cNvPr id="6" name="Slide Number Placeholder 5"/>
          <p:cNvSpPr>
            <a:spLocks noGrp="1"/>
          </p:cNvSpPr>
          <p:nvPr>
            <p:ph type="sldNum" sz="quarter" idx="12"/>
          </p:nvPr>
        </p:nvSpPr>
        <p:spPr/>
        <p:txBody>
          <a:bodyPr/>
          <a:lstStyle/>
          <a:p>
            <a:fld id="{83563B19-5B2B-4AAC-A66D-8FF7C83E8865}" type="slidenum">
              <a:rPr lang="en-US" smtClean="0"/>
              <a:pPr/>
              <a:t>15</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410200"/>
            <a:ext cx="27146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gray">
          <a:xfrm>
            <a:off x="1376650" y="869729"/>
            <a:ext cx="6324600" cy="7330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latin typeface="Franklin Gothic Demi Cond" panose="020B0706030402020204" pitchFamily="34" charset="0"/>
              </a:rPr>
              <a:t>MY COMPANY</a:t>
            </a:r>
            <a:endParaRPr lang="en-US" sz="4000" dirty="0">
              <a:latin typeface="Franklin Gothic Demi Cond" panose="020B0706030402020204" pitchFamily="34" charset="0"/>
            </a:endParaRPr>
          </a:p>
        </p:txBody>
      </p:sp>
    </p:spTree>
    <p:extLst>
      <p:ext uri="{BB962C8B-B14F-4D97-AF65-F5344CB8AC3E}">
        <p14:creationId xmlns:p14="http://schemas.microsoft.com/office/powerpoint/2010/main" val="2959328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424150" y="2332037"/>
            <a:ext cx="8229600" cy="3687763"/>
          </a:xfrm>
        </p:spPr>
        <p:txBody>
          <a:bodyPr/>
          <a:lstStyle/>
          <a:p>
            <a:pPr marL="0" indent="0">
              <a:buNone/>
            </a:pPr>
            <a:r>
              <a:rPr lang="en-US" b="1" dirty="0" smtClean="0"/>
              <a:t>Every day at my company:</a:t>
            </a:r>
          </a:p>
          <a:p>
            <a:pPr lvl="1"/>
            <a:r>
              <a:rPr lang="en-US" sz="1400" dirty="0"/>
              <a:t>Some of the key areas of activity in my position consist of; customer calls, </a:t>
            </a:r>
            <a:r>
              <a:rPr lang="en-US" sz="1400" dirty="0" smtClean="0"/>
              <a:t>scheduling visits with prospects, </a:t>
            </a:r>
            <a:r>
              <a:rPr lang="en-US" sz="1400" dirty="0"/>
              <a:t>mailing or emailing info to existing business owners, </a:t>
            </a:r>
            <a:r>
              <a:rPr lang="en-US" sz="1400" dirty="0" smtClean="0"/>
              <a:t>developing </a:t>
            </a:r>
            <a:r>
              <a:rPr lang="en-US" sz="1400" dirty="0"/>
              <a:t>new opportunities through my existing customer </a:t>
            </a:r>
            <a:r>
              <a:rPr lang="en-US" sz="1400" dirty="0" smtClean="0"/>
              <a:t>base and relationships with CPA’s and loan brokers, as well as industry networking groups. </a:t>
            </a:r>
            <a:r>
              <a:rPr lang="en-US" sz="1400" dirty="0"/>
              <a:t>We provide services that businesses may need to grow or </a:t>
            </a:r>
            <a:r>
              <a:rPr lang="en-US" sz="1400" dirty="0" smtClean="0"/>
              <a:t>improve.</a:t>
            </a:r>
          </a:p>
          <a:p>
            <a:pPr lvl="1"/>
            <a:r>
              <a:rPr lang="en-US" sz="1400" dirty="0" smtClean="0"/>
              <a:t>There is also a focus on risk management and loan portfolio performance by reviewing a client’s financial condition on an annual basis.</a:t>
            </a:r>
            <a:endParaRPr lang="en-US" sz="1400" dirty="0"/>
          </a:p>
          <a:p>
            <a:pPr marL="402336" lvl="1" indent="0">
              <a:buNone/>
            </a:pPr>
            <a:r>
              <a:rPr lang="en-US" sz="1400" dirty="0" smtClean="0"/>
              <a:t> </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smtClean="0"/>
              <a:t>Youth Business : ALLIANCE</a:t>
            </a:r>
          </a:p>
        </p:txBody>
      </p:sp>
      <p:sp>
        <p:nvSpPr>
          <p:cNvPr id="6" name="Slide Number Placeholder 5"/>
          <p:cNvSpPr>
            <a:spLocks noGrp="1"/>
          </p:cNvSpPr>
          <p:nvPr>
            <p:ph type="sldNum" sz="quarter" idx="12"/>
          </p:nvPr>
        </p:nvSpPr>
        <p:spPr/>
        <p:txBody>
          <a:bodyPr/>
          <a:lstStyle/>
          <a:p>
            <a:fld id="{83563B19-5B2B-4AAC-A66D-8FF7C83E8865}" type="slidenum">
              <a:rPr lang="en-US" smtClean="0"/>
              <a:pPr/>
              <a:t>16</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410200"/>
            <a:ext cx="27146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gray">
          <a:xfrm>
            <a:off x="1376650" y="869729"/>
            <a:ext cx="6324600" cy="7330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latin typeface="Franklin Gothic Demi Cond" panose="020B0706030402020204" pitchFamily="34" charset="0"/>
              </a:rPr>
              <a:t>MY COMPANY</a:t>
            </a:r>
            <a:endParaRPr lang="en-US" sz="4000" dirty="0">
              <a:latin typeface="Franklin Gothic Demi Cond" panose="020B0706030402020204" pitchFamily="34" charset="0"/>
            </a:endParaRPr>
          </a:p>
        </p:txBody>
      </p:sp>
    </p:spTree>
    <p:extLst>
      <p:ext uri="{BB962C8B-B14F-4D97-AF65-F5344CB8AC3E}">
        <p14:creationId xmlns:p14="http://schemas.microsoft.com/office/powerpoint/2010/main" val="3584912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77222278"/>
              </p:ext>
            </p:extLst>
          </p:nvPr>
        </p:nvGraphicFramePr>
        <p:xfrm>
          <a:off x="863600" y="2489200"/>
          <a:ext cx="6346825"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17</a:t>
            </a:fld>
            <a:endParaRPr lang="en-US" dirty="0"/>
          </a:p>
        </p:txBody>
      </p:sp>
      <p:sp>
        <p:nvSpPr>
          <p:cNvPr id="8" name="Title 1"/>
          <p:cNvSpPr txBox="1">
            <a:spLocks/>
          </p:cNvSpPr>
          <p:nvPr/>
        </p:nvSpPr>
        <p:spPr bwMode="gray">
          <a:xfrm>
            <a:off x="1376650" y="869729"/>
            <a:ext cx="6324600" cy="7330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latin typeface="Franklin Gothic Demi Cond" panose="020B0706030402020204" pitchFamily="34" charset="0"/>
              </a:rPr>
              <a:t>MY CAREER PATH</a:t>
            </a:r>
            <a:endParaRPr lang="en-US" sz="4000" dirty="0">
              <a:latin typeface="Franklin Gothic Demi Cond" panose="020B0706030402020204" pitchFamily="34" charset="0"/>
            </a:endParaRPr>
          </a:p>
        </p:txBody>
      </p:sp>
    </p:spTree>
    <p:extLst>
      <p:ext uri="{BB962C8B-B14F-4D97-AF65-F5344CB8AC3E}">
        <p14:creationId xmlns:p14="http://schemas.microsoft.com/office/powerpoint/2010/main" val="1632448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smtClean="0"/>
              <a:t>Challenges I have had to overcome throughout my career:</a:t>
            </a:r>
          </a:p>
          <a:p>
            <a:pPr lvl="1"/>
            <a:r>
              <a:rPr lang="en-US" dirty="0" smtClean="0"/>
              <a:t>Finding a way to stand out amongst a pool of talented and high producing individuals.  There is a fine line between shameless self-promotion and highlighting your achievements.</a:t>
            </a:r>
          </a:p>
          <a:p>
            <a:pPr lvl="1"/>
            <a:r>
              <a:rPr lang="en-US" dirty="0" smtClean="0"/>
              <a:t>Finding a work/life balance. It can be hard for me to get work off my mind well into the night. </a:t>
            </a:r>
          </a:p>
        </p:txBody>
      </p:sp>
      <p:sp>
        <p:nvSpPr>
          <p:cNvPr id="5" name="Footer Placeholder 4"/>
          <p:cNvSpPr>
            <a:spLocks noGrp="1"/>
          </p:cNvSpPr>
          <p:nvPr>
            <p:ph type="ftr" sz="quarter" idx="11"/>
          </p:nvPr>
        </p:nvSpPr>
        <p:spPr/>
        <p:txBody>
          <a:bodyPr/>
          <a:lstStyle/>
          <a:p>
            <a:r>
              <a:rPr lang="en-US" dirty="0" smtClean="0"/>
              <a:t>Youth Business : ALLIANCE</a:t>
            </a:r>
          </a:p>
        </p:txBody>
      </p:sp>
      <p:sp>
        <p:nvSpPr>
          <p:cNvPr id="6" name="Slide Number Placeholder 5"/>
          <p:cNvSpPr>
            <a:spLocks noGrp="1"/>
          </p:cNvSpPr>
          <p:nvPr>
            <p:ph type="sldNum" sz="quarter" idx="12"/>
          </p:nvPr>
        </p:nvSpPr>
        <p:spPr/>
        <p:txBody>
          <a:bodyPr/>
          <a:lstStyle/>
          <a:p>
            <a:fld id="{83563B19-5B2B-4AAC-A66D-8FF7C83E8865}" type="slidenum">
              <a:rPr lang="en-US" smtClean="0"/>
              <a:pPr/>
              <a:t>18</a:t>
            </a:fld>
            <a:endParaRPr lang="en-US" dirty="0"/>
          </a:p>
        </p:txBody>
      </p:sp>
      <p:sp>
        <p:nvSpPr>
          <p:cNvPr id="7" name="Title 1"/>
          <p:cNvSpPr txBox="1">
            <a:spLocks/>
          </p:cNvSpPr>
          <p:nvPr/>
        </p:nvSpPr>
        <p:spPr bwMode="gray">
          <a:xfrm>
            <a:off x="1376650" y="869729"/>
            <a:ext cx="6324600" cy="7330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latin typeface="Franklin Gothic Demi Cond" panose="020B0706030402020204" pitchFamily="34" charset="0"/>
              </a:rPr>
              <a:t>MY CAREER</a:t>
            </a:r>
            <a:endParaRPr lang="en-US" sz="4000" dirty="0">
              <a:latin typeface="Franklin Gothic Demi Cond" panose="020B0706030402020204" pitchFamily="34" charset="0"/>
            </a:endParaRPr>
          </a:p>
        </p:txBody>
      </p:sp>
    </p:spTree>
    <p:extLst>
      <p:ext uri="{BB962C8B-B14F-4D97-AF65-F5344CB8AC3E}">
        <p14:creationId xmlns:p14="http://schemas.microsoft.com/office/powerpoint/2010/main" val="977484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19</a:t>
            </a:fld>
            <a:endParaRPr lang="en-US" dirty="0"/>
          </a:p>
        </p:txBody>
      </p:sp>
      <p:sp>
        <p:nvSpPr>
          <p:cNvPr id="12" name="TextBox 11"/>
          <p:cNvSpPr txBox="1"/>
          <p:nvPr/>
        </p:nvSpPr>
        <p:spPr>
          <a:xfrm>
            <a:off x="1195833" y="816404"/>
            <a:ext cx="184666" cy="369332"/>
          </a:xfrm>
          <a:prstGeom prst="rect">
            <a:avLst/>
          </a:prstGeom>
          <a:noFill/>
        </p:spPr>
        <p:txBody>
          <a:bodyPr wrap="none" rtlCol="0">
            <a:spAutoFit/>
          </a:bodyPr>
          <a:lstStyle/>
          <a:p>
            <a:endParaRPr lang="en-US" dirty="0"/>
          </a:p>
        </p:txBody>
      </p:sp>
      <p:sp>
        <p:nvSpPr>
          <p:cNvPr id="19" name="Title 1"/>
          <p:cNvSpPr txBox="1">
            <a:spLocks/>
          </p:cNvSpPr>
          <p:nvPr/>
        </p:nvSpPr>
        <p:spPr bwMode="gray">
          <a:xfrm>
            <a:off x="1376650" y="869729"/>
            <a:ext cx="6324600" cy="7330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latin typeface="Franklin Gothic Demi Cond" panose="020B0706030402020204" pitchFamily="34" charset="0"/>
              </a:rPr>
              <a:t>MY ROLE WITHIN </a:t>
            </a:r>
          </a:p>
          <a:p>
            <a:pPr algn="ctr"/>
            <a:r>
              <a:rPr lang="en-US" sz="4000" dirty="0" smtClean="0">
                <a:latin typeface="Franklin Gothic Demi Cond" panose="020B0706030402020204" pitchFamily="34" charset="0"/>
              </a:rPr>
              <a:t>THE ORGANIZATION</a:t>
            </a:r>
            <a:endParaRPr lang="en-US" sz="4000" dirty="0">
              <a:latin typeface="Franklin Gothic Demi Cond" panose="020B0706030402020204" pitchFamily="34" charset="0"/>
            </a:endParaRPr>
          </a:p>
        </p:txBody>
      </p:sp>
      <p:pic>
        <p:nvPicPr>
          <p:cNvPr id="11" name="Picture 10"/>
          <p:cNvPicPr>
            <a:picLocks noChangeAspect="1"/>
          </p:cNvPicPr>
          <p:nvPr/>
        </p:nvPicPr>
        <p:blipFill>
          <a:blip r:embed="rId3"/>
          <a:stretch>
            <a:fillRect/>
          </a:stretch>
        </p:blipFill>
        <p:spPr>
          <a:xfrm>
            <a:off x="2133600" y="1828800"/>
            <a:ext cx="5005250" cy="5188146"/>
          </a:xfrm>
          <a:prstGeom prst="rect">
            <a:avLst/>
          </a:prstGeom>
        </p:spPr>
      </p:pic>
    </p:spTree>
    <p:extLst>
      <p:ext uri="{BB962C8B-B14F-4D97-AF65-F5344CB8AC3E}">
        <p14:creationId xmlns:p14="http://schemas.microsoft.com/office/powerpoint/2010/main" val="1764927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950504"/>
            <a:ext cx="6345260" cy="709865"/>
          </a:xfrm>
        </p:spPr>
        <p:txBody>
          <a:bodyPr/>
          <a:lstStyle/>
          <a:p>
            <a:pPr algn="ctr"/>
            <a:r>
              <a:rPr lang="en-US" sz="4000" dirty="0" smtClean="0">
                <a:latin typeface="Franklin Gothic Demi Cond" panose="020B0706030402020204" pitchFamily="34" charset="0"/>
              </a:rPr>
              <a:t>MY CHILDHOOD</a:t>
            </a:r>
            <a:endParaRPr lang="en-US" sz="4000" dirty="0">
              <a:latin typeface="Franklin Gothic Demi Cond" panose="020B0706030402020204" pitchFamily="34" charset="0"/>
            </a:endParaRPr>
          </a:p>
        </p:txBody>
      </p:sp>
      <p:sp>
        <p:nvSpPr>
          <p:cNvPr id="13" name="Footer Placeholder 12"/>
          <p:cNvSpPr>
            <a:spLocks noGrp="1"/>
          </p:cNvSpPr>
          <p:nvPr>
            <p:ph type="ftr" sz="quarter" idx="11"/>
          </p:nvPr>
        </p:nvSpPr>
        <p:spPr/>
        <p:txBody>
          <a:bodyPr/>
          <a:lstStyle/>
          <a:p>
            <a:r>
              <a:rPr lang="en-US" dirty="0" smtClean="0"/>
              <a:t>Promise Scholars</a:t>
            </a:r>
          </a:p>
        </p:txBody>
      </p:sp>
      <p:sp>
        <p:nvSpPr>
          <p:cNvPr id="14" name="Slide Number Placeholder 13"/>
          <p:cNvSpPr>
            <a:spLocks noGrp="1"/>
          </p:cNvSpPr>
          <p:nvPr>
            <p:ph type="sldNum" sz="quarter" idx="12"/>
          </p:nvPr>
        </p:nvSpPr>
        <p:spPr/>
        <p:txBody>
          <a:bodyPr/>
          <a:lstStyle/>
          <a:p>
            <a:fld id="{83563B19-5B2B-4AAC-A66D-8FF7C83E8865}" type="slidenum">
              <a:rPr lang="en-US" smtClean="0"/>
              <a:pPr/>
              <a:t>2</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9" y="2259499"/>
            <a:ext cx="1204935" cy="1762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5315" y="2262502"/>
            <a:ext cx="1214228" cy="17598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737" y="2261676"/>
            <a:ext cx="1198126" cy="1760636"/>
          </a:xfrm>
          <a:prstGeom prst="rect">
            <a:avLst/>
          </a:prstGeom>
        </p:spPr>
      </p:pic>
      <p:sp>
        <p:nvSpPr>
          <p:cNvPr id="11" name="Content Placeholder 2"/>
          <p:cNvSpPr>
            <a:spLocks noGrp="1"/>
          </p:cNvSpPr>
          <p:nvPr>
            <p:ph idx="1"/>
          </p:nvPr>
        </p:nvSpPr>
        <p:spPr>
          <a:xfrm>
            <a:off x="1163706" y="4153771"/>
            <a:ext cx="6608694" cy="2133600"/>
          </a:xfrm>
        </p:spPr>
        <p:txBody>
          <a:bodyPr>
            <a:normAutofit/>
          </a:bodyPr>
          <a:lstStyle/>
          <a:p>
            <a:r>
              <a:rPr lang="en-US" sz="1400" dirty="0" smtClean="0"/>
              <a:t>I was born on Eglin Airforce Base in Florida in 1974 and grew up in Santa Cruz, California with my three sisters.</a:t>
            </a:r>
            <a:endParaRPr lang="en-US" sz="1400" dirty="0"/>
          </a:p>
          <a:p>
            <a:r>
              <a:rPr lang="en-US" sz="1400" dirty="0" smtClean="0"/>
              <a:t>My childhood was often tough, for I lived in a very dysfunctional and economically disadvantaged family. I was often made fun of for my appearance.</a:t>
            </a:r>
          </a:p>
          <a:p>
            <a:r>
              <a:rPr lang="en-US" sz="1400" dirty="0" smtClean="0"/>
              <a:t>I was a very sensitive, opinionated, moody and adventurous/hyper-active kid (with several trips to the ER with broken bones and stitches).</a:t>
            </a:r>
            <a:endParaRPr lang="en-US" sz="1400" dirty="0"/>
          </a:p>
        </p:txBody>
      </p:sp>
    </p:spTree>
    <p:extLst>
      <p:ext uri="{BB962C8B-B14F-4D97-AF65-F5344CB8AC3E}">
        <p14:creationId xmlns:p14="http://schemas.microsoft.com/office/powerpoint/2010/main" val="2091753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p:txBody>
          <a:bodyPr/>
          <a:lstStyle/>
          <a:p>
            <a:r>
              <a:rPr lang="en-US" dirty="0" smtClean="0"/>
              <a:t>Youth Business : ALLIANCE</a:t>
            </a:r>
          </a:p>
        </p:txBody>
      </p:sp>
      <p:sp>
        <p:nvSpPr>
          <p:cNvPr id="12" name="Slide Number Placeholder 11"/>
          <p:cNvSpPr>
            <a:spLocks noGrp="1"/>
          </p:cNvSpPr>
          <p:nvPr>
            <p:ph type="sldNum" sz="quarter" idx="12"/>
          </p:nvPr>
        </p:nvSpPr>
        <p:spPr/>
        <p:txBody>
          <a:bodyPr/>
          <a:lstStyle/>
          <a:p>
            <a:fld id="{83563B19-5B2B-4AAC-A66D-8FF7C83E8865}" type="slidenum">
              <a:rPr lang="en-US" smtClean="0"/>
              <a:pPr/>
              <a:t>20</a:t>
            </a:fld>
            <a:endParaRPr lang="en-US" dirty="0"/>
          </a:p>
        </p:txBody>
      </p:sp>
      <p:grpSp>
        <p:nvGrpSpPr>
          <p:cNvPr id="4" name="Group 3"/>
          <p:cNvGrpSpPr/>
          <p:nvPr/>
        </p:nvGrpSpPr>
        <p:grpSpPr>
          <a:xfrm>
            <a:off x="2309018" y="2179637"/>
            <a:ext cx="4525963" cy="4525963"/>
            <a:chOff x="2309018" y="1600200"/>
            <a:chExt cx="4525963" cy="4525963"/>
          </a:xfrm>
        </p:grpSpPr>
        <p:sp>
          <p:nvSpPr>
            <p:cNvPr id="6" name="Freeform 5"/>
            <p:cNvSpPr/>
            <p:nvPr/>
          </p:nvSpPr>
          <p:spPr>
            <a:xfrm>
              <a:off x="2309018" y="1600200"/>
              <a:ext cx="4525963" cy="4525963"/>
            </a:xfrm>
            <a:custGeom>
              <a:avLst/>
              <a:gdLst>
                <a:gd name="connsiteX0" fmla="*/ 0 w 4525963"/>
                <a:gd name="connsiteY0" fmla="*/ 2262982 h 4525963"/>
                <a:gd name="connsiteX1" fmla="*/ 2262982 w 4525963"/>
                <a:gd name="connsiteY1" fmla="*/ 0 h 4525963"/>
                <a:gd name="connsiteX2" fmla="*/ 4525964 w 4525963"/>
                <a:gd name="connsiteY2" fmla="*/ 2262982 h 4525963"/>
                <a:gd name="connsiteX3" fmla="*/ 2262982 w 4525963"/>
                <a:gd name="connsiteY3" fmla="*/ 4525964 h 4525963"/>
                <a:gd name="connsiteX4" fmla="*/ 0 w 4525963"/>
                <a:gd name="connsiteY4" fmla="*/ 2262982 h 452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963" h="4525963">
                  <a:moveTo>
                    <a:pt x="0" y="2262982"/>
                  </a:moveTo>
                  <a:cubicBezTo>
                    <a:pt x="0" y="1013172"/>
                    <a:pt x="1013172" y="0"/>
                    <a:pt x="2262982" y="0"/>
                  </a:cubicBezTo>
                  <a:cubicBezTo>
                    <a:pt x="3512792" y="0"/>
                    <a:pt x="4525964" y="1013172"/>
                    <a:pt x="4525964" y="2262982"/>
                  </a:cubicBezTo>
                  <a:cubicBezTo>
                    <a:pt x="4525964" y="3512792"/>
                    <a:pt x="3512792" y="4525964"/>
                    <a:pt x="2262982" y="4525964"/>
                  </a:cubicBezTo>
                  <a:cubicBezTo>
                    <a:pt x="1013172" y="4525964"/>
                    <a:pt x="0" y="3512792"/>
                    <a:pt x="0" y="2262982"/>
                  </a:cubicBezTo>
                  <a:close/>
                </a:path>
              </a:pathLst>
            </a:custGeom>
            <a:solidFill>
              <a:schemeClr val="accent1">
                <a:lumMod val="50000"/>
              </a:schemeClr>
            </a:solidFill>
            <a:ln>
              <a:solidFill>
                <a:schemeClr val="tx1">
                  <a:lumMod val="75000"/>
                  <a:lumOff val="25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715596" tIns="311642" rIns="1715596" bIns="3706115"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President and Executive </a:t>
              </a:r>
              <a:r>
                <a:rPr lang="en-US" sz="1200" dirty="0" smtClean="0">
                  <a:solidFill>
                    <a:schemeClr val="bg1"/>
                  </a:solidFill>
                </a:rPr>
                <a:t>Vice Presidents</a:t>
              </a:r>
              <a:endParaRPr lang="en-US" sz="1200" kern="1200" dirty="0" smtClean="0">
                <a:solidFill>
                  <a:schemeClr val="bg1"/>
                </a:solidFill>
              </a:endParaRPr>
            </a:p>
            <a:p>
              <a:pPr lvl="0" algn="ctr" defTabSz="533400">
                <a:lnSpc>
                  <a:spcPct val="90000"/>
                </a:lnSpc>
                <a:spcBef>
                  <a:spcPct val="0"/>
                </a:spcBef>
                <a:spcAft>
                  <a:spcPct val="35000"/>
                </a:spcAft>
              </a:pPr>
              <a:r>
                <a:rPr lang="en-US" sz="1200" kern="1200" dirty="0" smtClean="0">
                  <a:solidFill>
                    <a:schemeClr val="bg1"/>
                  </a:solidFill>
                </a:rPr>
                <a:t>($500K - $1M)</a:t>
              </a:r>
              <a:endParaRPr lang="en-US" sz="1200" kern="1200" dirty="0">
                <a:solidFill>
                  <a:schemeClr val="bg1"/>
                </a:solidFill>
              </a:endParaRPr>
            </a:p>
          </p:txBody>
        </p:sp>
        <p:sp>
          <p:nvSpPr>
            <p:cNvPr id="8" name="Freeform 7"/>
            <p:cNvSpPr/>
            <p:nvPr/>
          </p:nvSpPr>
          <p:spPr>
            <a:xfrm>
              <a:off x="2761614" y="2505392"/>
              <a:ext cx="3620770" cy="3620770"/>
            </a:xfrm>
            <a:custGeom>
              <a:avLst/>
              <a:gdLst>
                <a:gd name="connsiteX0" fmla="*/ 0 w 3620770"/>
                <a:gd name="connsiteY0" fmla="*/ 1810385 h 3620770"/>
                <a:gd name="connsiteX1" fmla="*/ 1810385 w 3620770"/>
                <a:gd name="connsiteY1" fmla="*/ 0 h 3620770"/>
                <a:gd name="connsiteX2" fmla="*/ 3620770 w 3620770"/>
                <a:gd name="connsiteY2" fmla="*/ 1810385 h 3620770"/>
                <a:gd name="connsiteX3" fmla="*/ 1810385 w 3620770"/>
                <a:gd name="connsiteY3" fmla="*/ 3620770 h 3620770"/>
                <a:gd name="connsiteX4" fmla="*/ 0 w 3620770"/>
                <a:gd name="connsiteY4" fmla="*/ 1810385 h 362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770" h="3620770">
                  <a:moveTo>
                    <a:pt x="0" y="1810385"/>
                  </a:moveTo>
                  <a:cubicBezTo>
                    <a:pt x="0" y="810537"/>
                    <a:pt x="810537" y="0"/>
                    <a:pt x="1810385" y="0"/>
                  </a:cubicBezTo>
                  <a:cubicBezTo>
                    <a:pt x="2810233" y="0"/>
                    <a:pt x="3620770" y="810537"/>
                    <a:pt x="3620770" y="1810385"/>
                  </a:cubicBezTo>
                  <a:cubicBezTo>
                    <a:pt x="3620770" y="2810233"/>
                    <a:pt x="2810233" y="3620770"/>
                    <a:pt x="1810385" y="3620770"/>
                  </a:cubicBezTo>
                  <a:cubicBezTo>
                    <a:pt x="810537" y="3620770"/>
                    <a:pt x="0" y="2810233"/>
                    <a:pt x="0" y="1810385"/>
                  </a:cubicBezTo>
                  <a:close/>
                </a:path>
              </a:pathLst>
            </a:custGeom>
            <a:solidFill>
              <a:schemeClr val="accent1">
                <a:lumMod val="7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63000" tIns="302590" rIns="1262999" bIns="283713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Senior Vice Presidents</a:t>
              </a:r>
            </a:p>
            <a:p>
              <a:pPr lvl="0" algn="ctr" defTabSz="533400">
                <a:lnSpc>
                  <a:spcPct val="90000"/>
                </a:lnSpc>
                <a:spcBef>
                  <a:spcPct val="0"/>
                </a:spcBef>
                <a:spcAft>
                  <a:spcPct val="35000"/>
                </a:spcAft>
              </a:pPr>
              <a:r>
                <a:rPr lang="en-US" sz="1200" kern="1200" dirty="0" smtClean="0">
                  <a:solidFill>
                    <a:schemeClr val="bg1"/>
                  </a:solidFill>
                </a:rPr>
                <a:t>($175K - $400K)</a:t>
              </a:r>
              <a:endParaRPr lang="en-US" sz="1200" kern="1200" dirty="0">
                <a:solidFill>
                  <a:schemeClr val="bg1"/>
                </a:solidFill>
              </a:endParaRPr>
            </a:p>
          </p:txBody>
        </p:sp>
        <p:sp>
          <p:nvSpPr>
            <p:cNvPr id="9" name="Freeform 8"/>
            <p:cNvSpPr/>
            <p:nvPr/>
          </p:nvSpPr>
          <p:spPr>
            <a:xfrm>
              <a:off x="3214211" y="3410585"/>
              <a:ext cx="2715577" cy="2715577"/>
            </a:xfrm>
            <a:custGeom>
              <a:avLst/>
              <a:gdLst>
                <a:gd name="connsiteX0" fmla="*/ 0 w 2715577"/>
                <a:gd name="connsiteY0" fmla="*/ 1357789 h 2715577"/>
                <a:gd name="connsiteX1" fmla="*/ 1357789 w 2715577"/>
                <a:gd name="connsiteY1" fmla="*/ 0 h 2715577"/>
                <a:gd name="connsiteX2" fmla="*/ 2715578 w 2715577"/>
                <a:gd name="connsiteY2" fmla="*/ 1357789 h 2715577"/>
                <a:gd name="connsiteX3" fmla="*/ 1357789 w 2715577"/>
                <a:gd name="connsiteY3" fmla="*/ 2715578 h 2715577"/>
                <a:gd name="connsiteX4" fmla="*/ 0 w 2715577"/>
                <a:gd name="connsiteY4" fmla="*/ 1357789 h 271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577" h="2715577">
                  <a:moveTo>
                    <a:pt x="0" y="1357789"/>
                  </a:moveTo>
                  <a:cubicBezTo>
                    <a:pt x="0" y="607903"/>
                    <a:pt x="607903" y="0"/>
                    <a:pt x="1357789" y="0"/>
                  </a:cubicBezTo>
                  <a:cubicBezTo>
                    <a:pt x="2107675" y="0"/>
                    <a:pt x="2715578" y="607903"/>
                    <a:pt x="2715578" y="1357789"/>
                  </a:cubicBezTo>
                  <a:cubicBezTo>
                    <a:pt x="2715578" y="2107675"/>
                    <a:pt x="2107675" y="2715578"/>
                    <a:pt x="1357789" y="2715578"/>
                  </a:cubicBezTo>
                  <a:cubicBezTo>
                    <a:pt x="607903" y="2715578"/>
                    <a:pt x="0" y="2107675"/>
                    <a:pt x="0" y="1357789"/>
                  </a:cubicBezTo>
                  <a:close/>
                </a:path>
              </a:pathLst>
            </a:custGeom>
            <a:solidFill>
              <a:schemeClr val="accent1">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10403" tIns="289012" rIns="810403" bIns="1986248"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50000"/>
                    </a:schemeClr>
                  </a:solidFill>
                </a:rPr>
                <a:t>AVP &amp; Vice Presidents</a:t>
              </a:r>
            </a:p>
            <a:p>
              <a:pPr lvl="0" algn="ctr" defTabSz="533400">
                <a:lnSpc>
                  <a:spcPct val="90000"/>
                </a:lnSpc>
                <a:spcBef>
                  <a:spcPct val="0"/>
                </a:spcBef>
                <a:spcAft>
                  <a:spcPct val="35000"/>
                </a:spcAft>
              </a:pPr>
              <a:r>
                <a:rPr lang="en-US" sz="1200" kern="1200" dirty="0" smtClean="0">
                  <a:solidFill>
                    <a:schemeClr val="bg1">
                      <a:lumMod val="50000"/>
                    </a:schemeClr>
                  </a:solidFill>
                </a:rPr>
                <a:t>($100K - $175K)</a:t>
              </a:r>
              <a:endParaRPr lang="en-US" sz="1200" kern="1200" dirty="0">
                <a:solidFill>
                  <a:schemeClr val="bg1">
                    <a:lumMod val="50000"/>
                  </a:schemeClr>
                </a:solidFill>
              </a:endParaRPr>
            </a:p>
          </p:txBody>
        </p:sp>
        <p:sp>
          <p:nvSpPr>
            <p:cNvPr id="10" name="Freeform 9"/>
            <p:cNvSpPr/>
            <p:nvPr/>
          </p:nvSpPr>
          <p:spPr>
            <a:xfrm>
              <a:off x="3666807" y="4315777"/>
              <a:ext cx="1810385" cy="1810385"/>
            </a:xfrm>
            <a:custGeom>
              <a:avLst/>
              <a:gdLst>
                <a:gd name="connsiteX0" fmla="*/ 0 w 1810385"/>
                <a:gd name="connsiteY0" fmla="*/ 905193 h 1810385"/>
                <a:gd name="connsiteX1" fmla="*/ 905193 w 1810385"/>
                <a:gd name="connsiteY1" fmla="*/ 0 h 1810385"/>
                <a:gd name="connsiteX2" fmla="*/ 1810386 w 1810385"/>
                <a:gd name="connsiteY2" fmla="*/ 905193 h 1810385"/>
                <a:gd name="connsiteX3" fmla="*/ 905193 w 1810385"/>
                <a:gd name="connsiteY3" fmla="*/ 1810386 h 1810385"/>
                <a:gd name="connsiteX4" fmla="*/ 0 w 1810385"/>
                <a:gd name="connsiteY4" fmla="*/ 905193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385" h="1810385">
                  <a:moveTo>
                    <a:pt x="0" y="905193"/>
                  </a:moveTo>
                  <a:cubicBezTo>
                    <a:pt x="0" y="405269"/>
                    <a:pt x="405269" y="0"/>
                    <a:pt x="905193" y="0"/>
                  </a:cubicBezTo>
                  <a:cubicBezTo>
                    <a:pt x="1405117" y="0"/>
                    <a:pt x="1810386" y="405269"/>
                    <a:pt x="1810386" y="905193"/>
                  </a:cubicBezTo>
                  <a:cubicBezTo>
                    <a:pt x="1810386" y="1405117"/>
                    <a:pt x="1405117" y="1810386"/>
                    <a:pt x="905193" y="1810386"/>
                  </a:cubicBezTo>
                  <a:cubicBezTo>
                    <a:pt x="405269" y="1810386"/>
                    <a:pt x="0" y="1405117"/>
                    <a:pt x="0" y="905193"/>
                  </a:cubicBezTo>
                  <a:close/>
                </a:path>
              </a:pathLst>
            </a:custGeom>
            <a:solidFill>
              <a:schemeClr val="accent1">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50469" tIns="537941" rIns="350469" bIns="5379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50000"/>
                    </a:schemeClr>
                  </a:solidFill>
                </a:rPr>
                <a:t>Entry Level to Non-Officer Positions</a:t>
              </a:r>
            </a:p>
            <a:p>
              <a:pPr lvl="0" algn="ctr" defTabSz="533400">
                <a:lnSpc>
                  <a:spcPct val="90000"/>
                </a:lnSpc>
                <a:spcBef>
                  <a:spcPct val="0"/>
                </a:spcBef>
                <a:spcAft>
                  <a:spcPct val="35000"/>
                </a:spcAft>
              </a:pPr>
              <a:r>
                <a:rPr lang="en-US" sz="1200" kern="1200" dirty="0" smtClean="0">
                  <a:solidFill>
                    <a:schemeClr val="bg1">
                      <a:lumMod val="50000"/>
                    </a:schemeClr>
                  </a:solidFill>
                </a:rPr>
                <a:t>($40K - $75K)</a:t>
              </a:r>
              <a:endParaRPr lang="en-US" sz="1200" kern="1200" dirty="0">
                <a:solidFill>
                  <a:schemeClr val="bg1">
                    <a:lumMod val="50000"/>
                  </a:schemeClr>
                </a:solidFill>
              </a:endParaRPr>
            </a:p>
          </p:txBody>
        </p:sp>
      </p:grpSp>
      <p:sp>
        <p:nvSpPr>
          <p:cNvPr id="13" name="Title 1"/>
          <p:cNvSpPr txBox="1">
            <a:spLocks/>
          </p:cNvSpPr>
          <p:nvPr/>
        </p:nvSpPr>
        <p:spPr bwMode="gray">
          <a:xfrm>
            <a:off x="1376650" y="869729"/>
            <a:ext cx="6324600" cy="7330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latin typeface="Franklin Gothic Demi Cond" panose="020B0706030402020204" pitchFamily="34" charset="0"/>
              </a:rPr>
              <a:t>COMPENSATION AT MY COMPANY</a:t>
            </a:r>
            <a:endParaRPr lang="en-US" sz="4000" dirty="0">
              <a:latin typeface="Franklin Gothic Demi Cond" panose="020B0706030402020204" pitchFamily="34" charset="0"/>
            </a:endParaRPr>
          </a:p>
        </p:txBody>
      </p:sp>
    </p:spTree>
    <p:extLst>
      <p:ext uri="{BB962C8B-B14F-4D97-AF65-F5344CB8AC3E}">
        <p14:creationId xmlns:p14="http://schemas.microsoft.com/office/powerpoint/2010/main" val="4074895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When I’m not at work, I like:</a:t>
            </a:r>
          </a:p>
          <a:p>
            <a:r>
              <a:rPr lang="en-US" dirty="0" smtClean="0"/>
              <a:t>Watching Professional Sports.</a:t>
            </a:r>
          </a:p>
          <a:p>
            <a:r>
              <a:rPr lang="en-US" dirty="0" smtClean="0"/>
              <a:t>Spending weekends at kids’ </a:t>
            </a:r>
          </a:p>
          <a:p>
            <a:pPr marL="0" indent="0">
              <a:buNone/>
            </a:pPr>
            <a:r>
              <a:rPr lang="en-US" dirty="0" smtClean="0"/>
              <a:t>     Cross Country and Track meets.</a:t>
            </a:r>
          </a:p>
          <a:p>
            <a:r>
              <a:rPr lang="en-US" dirty="0" smtClean="0"/>
              <a:t>Goofing around at home.</a:t>
            </a:r>
          </a:p>
          <a:p>
            <a:r>
              <a:rPr lang="en-US" dirty="0" smtClean="0"/>
              <a:t>Pigging out on gummy bears.</a:t>
            </a:r>
          </a:p>
          <a:p>
            <a:endParaRPr lang="en-US" dirty="0" smtClean="0"/>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21</a:t>
            </a:fld>
            <a:endParaRPr lang="en-US" dirty="0"/>
          </a:p>
        </p:txBody>
      </p:sp>
      <p:sp>
        <p:nvSpPr>
          <p:cNvPr id="8" name="Title 1"/>
          <p:cNvSpPr txBox="1">
            <a:spLocks/>
          </p:cNvSpPr>
          <p:nvPr/>
        </p:nvSpPr>
        <p:spPr bwMode="gray">
          <a:xfrm>
            <a:off x="1376650" y="869729"/>
            <a:ext cx="6324600" cy="7330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latin typeface="Franklin Gothic Demi Cond" panose="020B0706030402020204" pitchFamily="34" charset="0"/>
              </a:rPr>
              <a:t>MORE THAN JUST WORK</a:t>
            </a:r>
            <a:endParaRPr lang="en-US" sz="4000" dirty="0">
              <a:latin typeface="Franklin Gothic Demi Cond" panose="020B0706030402020204"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555" r="16667" b="16667"/>
          <a:stretch/>
        </p:blipFill>
        <p:spPr>
          <a:xfrm rot="5400000">
            <a:off x="7060591" y="2993697"/>
            <a:ext cx="1872316" cy="131062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4675299"/>
            <a:ext cx="2175060" cy="1631295"/>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46667" t="38889" r="29166" b="36667"/>
          <a:stretch/>
        </p:blipFill>
        <p:spPr>
          <a:xfrm>
            <a:off x="5029200" y="2711801"/>
            <a:ext cx="2068366" cy="156910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654" y="4496404"/>
            <a:ext cx="1352550" cy="1803400"/>
          </a:xfrm>
          <a:prstGeom prst="rect">
            <a:avLst/>
          </a:prstGeom>
        </p:spPr>
      </p:pic>
    </p:spTree>
    <p:extLst>
      <p:ext uri="{BB962C8B-B14F-4D97-AF65-F5344CB8AC3E}">
        <p14:creationId xmlns:p14="http://schemas.microsoft.com/office/powerpoint/2010/main" val="3544113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If I could talk to my high school self, what would I say?</a:t>
            </a:r>
          </a:p>
          <a:p>
            <a:pPr lvl="1"/>
            <a:r>
              <a:rPr lang="en-US" dirty="0" smtClean="0"/>
              <a:t>Try to have more fun, everything will turn out great.</a:t>
            </a:r>
          </a:p>
          <a:p>
            <a:pPr lvl="1"/>
            <a:r>
              <a:rPr lang="en-US" dirty="0" smtClean="0"/>
              <a:t>Do your homework.</a:t>
            </a:r>
          </a:p>
          <a:p>
            <a:pPr lvl="1"/>
            <a:r>
              <a:rPr lang="en-US" dirty="0" smtClean="0"/>
              <a:t>You don’t have to win every argument.</a:t>
            </a:r>
          </a:p>
          <a:p>
            <a:pPr lvl="1"/>
            <a:r>
              <a:rPr lang="en-US" dirty="0" smtClean="0"/>
              <a:t>Be proud of yourself.</a:t>
            </a:r>
          </a:p>
          <a:p>
            <a:pPr lvl="1"/>
            <a:r>
              <a:rPr lang="en-US" dirty="0" smtClean="0"/>
              <a:t>Eat more tacos!</a:t>
            </a:r>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22</a:t>
            </a:fld>
            <a:endParaRPr lang="en-US" dirty="0"/>
          </a:p>
        </p:txBody>
      </p:sp>
      <p:sp>
        <p:nvSpPr>
          <p:cNvPr id="8" name="Title 1"/>
          <p:cNvSpPr txBox="1">
            <a:spLocks/>
          </p:cNvSpPr>
          <p:nvPr/>
        </p:nvSpPr>
        <p:spPr bwMode="gray">
          <a:xfrm>
            <a:off x="1376650" y="869729"/>
            <a:ext cx="6324600" cy="7330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latin typeface="Franklin Gothic Demi Cond" panose="020B0706030402020204" pitchFamily="34" charset="0"/>
              </a:rPr>
              <a:t>DO IT ALL OVER AGAIN?</a:t>
            </a:r>
            <a:endParaRPr lang="en-US" sz="4000" dirty="0">
              <a:latin typeface="Franklin Gothic Demi Cond" panose="020B0706030402020204" pitchFamily="34" charset="0"/>
            </a:endParaRPr>
          </a:p>
        </p:txBody>
      </p:sp>
    </p:spTree>
    <p:extLst>
      <p:ext uri="{BB962C8B-B14F-4D97-AF65-F5344CB8AC3E}">
        <p14:creationId xmlns:p14="http://schemas.microsoft.com/office/powerpoint/2010/main" val="1252050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Youth Business : ALLIANCE</a:t>
            </a:r>
          </a:p>
        </p:txBody>
      </p:sp>
      <p:sp>
        <p:nvSpPr>
          <p:cNvPr id="6" name="Slide Number Placeholder 5"/>
          <p:cNvSpPr>
            <a:spLocks noGrp="1"/>
          </p:cNvSpPr>
          <p:nvPr>
            <p:ph type="sldNum" sz="quarter" idx="12"/>
          </p:nvPr>
        </p:nvSpPr>
        <p:spPr/>
        <p:txBody>
          <a:bodyPr/>
          <a:lstStyle/>
          <a:p>
            <a:fld id="{83563B19-5B2B-4AAC-A66D-8FF7C83E8865}" type="slidenum">
              <a:rPr lang="en-US" smtClean="0"/>
              <a:pPr/>
              <a:t>23</a:t>
            </a:fld>
            <a:endParaRPr lang="en-US" dirty="0"/>
          </a:p>
        </p:txBody>
      </p:sp>
      <p:sp>
        <p:nvSpPr>
          <p:cNvPr id="7" name="Title 1"/>
          <p:cNvSpPr txBox="1">
            <a:spLocks/>
          </p:cNvSpPr>
          <p:nvPr/>
        </p:nvSpPr>
        <p:spPr bwMode="gray">
          <a:xfrm>
            <a:off x="1376650" y="869729"/>
            <a:ext cx="6324600" cy="7330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latin typeface="Franklin Gothic Demi Cond" panose="020B0706030402020204" pitchFamily="34" charset="0"/>
              </a:rPr>
              <a:t>QUESTIONS AND FEEDBACK</a:t>
            </a:r>
            <a:endParaRPr lang="en-US" sz="4000" dirty="0">
              <a:latin typeface="Franklin Gothic Demi Cond" panose="020B0706030402020204" pitchFamily="34"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12372" b="19587"/>
          <a:stretch/>
        </p:blipFill>
        <p:spPr>
          <a:xfrm>
            <a:off x="5257800" y="2590800"/>
            <a:ext cx="2908300" cy="1676400"/>
          </a:xfrm>
          <a:prstGeom prst="rect">
            <a:avLst/>
          </a:prstGeom>
        </p:spPr>
      </p:pic>
      <p:pic>
        <p:nvPicPr>
          <p:cNvPr id="11" name="Picture 10"/>
          <p:cNvPicPr>
            <a:picLocks noChangeAspect="1"/>
          </p:cNvPicPr>
          <p:nvPr/>
        </p:nvPicPr>
        <p:blipFill>
          <a:blip r:embed="rId3"/>
          <a:stretch>
            <a:fillRect/>
          </a:stretch>
        </p:blipFill>
        <p:spPr>
          <a:xfrm>
            <a:off x="1034880" y="3126581"/>
            <a:ext cx="3427829" cy="228123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8250" y="4731322"/>
            <a:ext cx="2876550" cy="1590675"/>
          </a:xfrm>
          <a:prstGeom prst="rect">
            <a:avLst/>
          </a:prstGeom>
        </p:spPr>
      </p:pic>
    </p:spTree>
    <p:extLst>
      <p:ext uri="{BB962C8B-B14F-4D97-AF65-F5344CB8AC3E}">
        <p14:creationId xmlns:p14="http://schemas.microsoft.com/office/powerpoint/2010/main" val="1362185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49449"/>
            <a:ext cx="6307016" cy="709865"/>
          </a:xfrm>
        </p:spPr>
        <p:txBody>
          <a:bodyPr/>
          <a:lstStyle/>
          <a:p>
            <a:pPr algn="ctr"/>
            <a:r>
              <a:rPr lang="en-US" sz="4000" dirty="0" smtClean="0">
                <a:latin typeface="Franklin Gothic Demi Cond" panose="020B0706030402020204" pitchFamily="34" charset="0"/>
              </a:rPr>
              <a:t>MY FAMILY</a:t>
            </a:r>
            <a:endParaRPr lang="en-US" sz="4000" dirty="0">
              <a:latin typeface="Franklin Gothic Demi Cond" panose="020B0706030402020204" pitchFamily="34" charset="0"/>
            </a:endParaRPr>
          </a:p>
        </p:txBody>
      </p:sp>
      <p:sp>
        <p:nvSpPr>
          <p:cNvPr id="15" name="Footer Placeholder 14"/>
          <p:cNvSpPr>
            <a:spLocks noGrp="1"/>
          </p:cNvSpPr>
          <p:nvPr>
            <p:ph type="ftr" sz="quarter" idx="11"/>
          </p:nvPr>
        </p:nvSpPr>
        <p:spPr/>
        <p:txBody>
          <a:bodyPr/>
          <a:lstStyle/>
          <a:p>
            <a:r>
              <a:rPr lang="en-US" dirty="0" smtClean="0"/>
              <a:t>Promise Scholars</a:t>
            </a:r>
          </a:p>
        </p:txBody>
      </p:sp>
      <p:sp>
        <p:nvSpPr>
          <p:cNvPr id="16" name="Slide Number Placeholder 15"/>
          <p:cNvSpPr>
            <a:spLocks noGrp="1"/>
          </p:cNvSpPr>
          <p:nvPr>
            <p:ph type="sldNum" sz="quarter" idx="12"/>
          </p:nvPr>
        </p:nvSpPr>
        <p:spPr/>
        <p:txBody>
          <a:bodyPr/>
          <a:lstStyle/>
          <a:p>
            <a:fld id="{83563B19-5B2B-4AAC-A66D-8FF7C83E8865}" type="slidenum">
              <a:rPr lang="en-US" smtClean="0"/>
              <a:pPr/>
              <a:t>3</a:t>
            </a:fld>
            <a:endParaRPr lang="en-US" dirty="0"/>
          </a:p>
        </p:txBody>
      </p:sp>
      <p:sp>
        <p:nvSpPr>
          <p:cNvPr id="8" name="Content Placeholder 2"/>
          <p:cNvSpPr txBox="1">
            <a:spLocks/>
          </p:cNvSpPr>
          <p:nvPr/>
        </p:nvSpPr>
        <p:spPr>
          <a:xfrm>
            <a:off x="4640826" y="2011928"/>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p:txBody>
      </p:sp>
      <p:sp>
        <p:nvSpPr>
          <p:cNvPr id="9" name="Content Placeholder 2"/>
          <p:cNvSpPr txBox="1">
            <a:spLocks/>
          </p:cNvSpPr>
          <p:nvPr/>
        </p:nvSpPr>
        <p:spPr>
          <a:xfrm>
            <a:off x="381000" y="2209800"/>
            <a:ext cx="8686800" cy="4810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n-US" sz="2400" dirty="0">
              <a:solidFill>
                <a:schemeClr val="tx1">
                  <a:lumMod val="50000"/>
                  <a:lumOff val="50000"/>
                </a:schemeClr>
              </a:solidFill>
              <a:latin typeface="Avenir Roman"/>
              <a:cs typeface="Avenir Roman"/>
            </a:endParaRPr>
          </a:p>
        </p:txBody>
      </p:sp>
      <p:sp>
        <p:nvSpPr>
          <p:cNvPr id="10" name="Content Placeholder 2"/>
          <p:cNvSpPr>
            <a:spLocks noGrp="1"/>
          </p:cNvSpPr>
          <p:nvPr>
            <p:ph idx="1"/>
          </p:nvPr>
        </p:nvSpPr>
        <p:spPr>
          <a:xfrm>
            <a:off x="1773306" y="4499521"/>
            <a:ext cx="5922894" cy="2133600"/>
          </a:xfrm>
        </p:spPr>
        <p:txBody>
          <a:bodyPr>
            <a:noAutofit/>
          </a:bodyPr>
          <a:lstStyle/>
          <a:p>
            <a:r>
              <a:rPr lang="en-US" sz="1400" dirty="0" smtClean="0"/>
              <a:t>I met my wife in College at Cal State Northridge in 1999 and we’ve been married 14 years.</a:t>
            </a:r>
          </a:p>
          <a:p>
            <a:r>
              <a:rPr lang="en-US" sz="1400" dirty="0" smtClean="0"/>
              <a:t>We have three beautiful children: Kenny (13), Fianna (10), and Joseph (8).</a:t>
            </a:r>
          </a:p>
          <a:p>
            <a:r>
              <a:rPr lang="en-US" sz="1400" dirty="0" smtClean="0"/>
              <a:t>We recently included a new member to our family, our Shiba Inu, Yuki (means “snow” in Japanese).</a:t>
            </a:r>
          </a:p>
          <a:p>
            <a:r>
              <a:rPr lang="en-US" sz="1400" dirty="0" smtClean="0"/>
              <a:t>I live in Chatsworth, CA</a:t>
            </a:r>
          </a:p>
        </p:txBody>
      </p:sp>
      <p:pic>
        <p:nvPicPr>
          <p:cNvPr id="173" name="Picture 1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365858">
            <a:off x="5909112" y="2204015"/>
            <a:ext cx="2609167" cy="1956875"/>
          </a:xfrm>
          <a:prstGeom prst="rect">
            <a:avLst/>
          </a:prstGeom>
        </p:spPr>
      </p:pic>
      <p:pic>
        <p:nvPicPr>
          <p:cNvPr id="174" name="Picture 1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2209800"/>
            <a:ext cx="1676400" cy="2235678"/>
          </a:xfrm>
          <a:prstGeom prst="rect">
            <a:avLst/>
          </a:prstGeom>
        </p:spPr>
      </p:pic>
      <p:pic>
        <p:nvPicPr>
          <p:cNvPr id="175" name="Picture 1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57794">
            <a:off x="441594" y="2130925"/>
            <a:ext cx="2670308" cy="2002731"/>
          </a:xfrm>
          <a:prstGeom prst="rect">
            <a:avLst/>
          </a:prstGeom>
        </p:spPr>
      </p:pic>
    </p:spTree>
    <p:extLst>
      <p:ext uri="{BB962C8B-B14F-4D97-AF65-F5344CB8AC3E}">
        <p14:creationId xmlns:p14="http://schemas.microsoft.com/office/powerpoint/2010/main" val="3654111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334944" y="928203"/>
            <a:ext cx="6343672" cy="709865"/>
          </a:xfrm>
        </p:spPr>
        <p:txBody>
          <a:bodyPr/>
          <a:lstStyle/>
          <a:p>
            <a:pPr algn="ctr"/>
            <a:r>
              <a:rPr lang="en-US" sz="4000" dirty="0" smtClean="0">
                <a:latin typeface="Franklin Gothic Demi Cond" panose="020B0706030402020204" pitchFamily="34" charset="0"/>
              </a:rPr>
              <a:t>EDUCATION</a:t>
            </a:r>
            <a:endParaRPr lang="en-US" sz="4000" dirty="0">
              <a:latin typeface="Franklin Gothic Demi Cond" panose="020B0706030402020204" pitchFamily="34" charset="0"/>
            </a:endParaRPr>
          </a:p>
        </p:txBody>
      </p:sp>
      <p:sp>
        <p:nvSpPr>
          <p:cNvPr id="3" name="Content Placeholder 2"/>
          <p:cNvSpPr>
            <a:spLocks noGrp="1"/>
          </p:cNvSpPr>
          <p:nvPr>
            <p:ph idx="1"/>
          </p:nvPr>
        </p:nvSpPr>
        <p:spPr>
          <a:xfrm>
            <a:off x="1274740" y="2489200"/>
            <a:ext cx="6345260" cy="482600"/>
          </a:xfrm>
        </p:spPr>
        <p:txBody>
          <a:bodyPr>
            <a:normAutofit/>
          </a:bodyPr>
          <a:lstStyle/>
          <a:p>
            <a:pPr marL="0" indent="0" algn="ctr">
              <a:buNone/>
            </a:pPr>
            <a:r>
              <a:rPr lang="en-US" b="1" dirty="0" smtClean="0"/>
              <a:t>I attended and graduated from the following schools:</a:t>
            </a:r>
          </a:p>
        </p:txBody>
      </p:sp>
      <p:sp>
        <p:nvSpPr>
          <p:cNvPr id="11" name="Footer Placeholder 10"/>
          <p:cNvSpPr>
            <a:spLocks noGrp="1"/>
          </p:cNvSpPr>
          <p:nvPr>
            <p:ph type="ftr" sz="quarter" idx="11"/>
          </p:nvPr>
        </p:nvSpPr>
        <p:spPr/>
        <p:txBody>
          <a:bodyPr/>
          <a:lstStyle/>
          <a:p>
            <a:r>
              <a:rPr lang="en-US" dirty="0" smtClean="0"/>
              <a:t>Promise Scholars</a:t>
            </a:r>
          </a:p>
        </p:txBody>
      </p:sp>
      <p:sp>
        <p:nvSpPr>
          <p:cNvPr id="12" name="Slide Number Placeholder 11"/>
          <p:cNvSpPr>
            <a:spLocks noGrp="1"/>
          </p:cNvSpPr>
          <p:nvPr>
            <p:ph type="sldNum" sz="quarter" idx="12"/>
          </p:nvPr>
        </p:nvSpPr>
        <p:spPr/>
        <p:txBody>
          <a:bodyPr/>
          <a:lstStyle/>
          <a:p>
            <a:fld id="{83563B19-5B2B-4AAC-A66D-8FF7C83E8865}" type="slidenum">
              <a:rPr lang="en-US" smtClean="0"/>
              <a:pPr/>
              <a:t>4</a:t>
            </a:fld>
            <a:endParaRPr lang="en-US" dirty="0"/>
          </a:p>
        </p:txBody>
      </p:sp>
      <p:pic>
        <p:nvPicPr>
          <p:cNvPr id="4" name="Picture 3"/>
          <p:cNvPicPr>
            <a:picLocks noChangeAspect="1"/>
          </p:cNvPicPr>
          <p:nvPr/>
        </p:nvPicPr>
        <p:blipFill>
          <a:blip r:embed="rId3"/>
          <a:stretch>
            <a:fillRect/>
          </a:stretch>
        </p:blipFill>
        <p:spPr>
          <a:xfrm>
            <a:off x="2286000" y="3188350"/>
            <a:ext cx="4543425" cy="884943"/>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7955" r="18460"/>
          <a:stretch/>
        </p:blipFill>
        <p:spPr>
          <a:xfrm>
            <a:off x="609600" y="4236312"/>
            <a:ext cx="2362200" cy="163899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5750" y="3989108"/>
            <a:ext cx="2456570" cy="2456570"/>
          </a:xfrm>
          <a:prstGeom prst="rect">
            <a:avLst/>
          </a:prstGeom>
        </p:spPr>
      </p:pic>
      <p:pic>
        <p:nvPicPr>
          <p:cNvPr id="7" name="Picture 6"/>
          <p:cNvPicPr>
            <a:picLocks noChangeAspect="1"/>
          </p:cNvPicPr>
          <p:nvPr/>
        </p:nvPicPr>
        <p:blipFill>
          <a:blip r:embed="rId6"/>
          <a:stretch>
            <a:fillRect/>
          </a:stretch>
        </p:blipFill>
        <p:spPr>
          <a:xfrm>
            <a:off x="5595537" y="4495800"/>
            <a:ext cx="3015064" cy="875562"/>
          </a:xfrm>
          <a:prstGeom prst="rect">
            <a:avLst/>
          </a:prstGeom>
        </p:spPr>
      </p:pic>
    </p:spTree>
    <p:extLst>
      <p:ext uri="{BB962C8B-B14F-4D97-AF65-F5344CB8AC3E}">
        <p14:creationId xmlns:p14="http://schemas.microsoft.com/office/powerpoint/2010/main" val="3674165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b="1" dirty="0" smtClean="0"/>
              <a:t>Things I really liked in high school were:</a:t>
            </a:r>
          </a:p>
          <a:p>
            <a:r>
              <a:rPr lang="en-US" sz="1400" dirty="0"/>
              <a:t>Classes: </a:t>
            </a:r>
            <a:r>
              <a:rPr lang="en-US" sz="1400" dirty="0" smtClean="0"/>
              <a:t>Sociology, P.E., History and Video Production.</a:t>
            </a:r>
            <a:endParaRPr lang="en-US" sz="1400" dirty="0"/>
          </a:p>
          <a:p>
            <a:r>
              <a:rPr lang="en-US" sz="1400" dirty="0" smtClean="0"/>
              <a:t>Competing </a:t>
            </a:r>
            <a:r>
              <a:rPr lang="en-US" sz="1400" dirty="0"/>
              <a:t>in Cross Country, Wrestling and Track &amp; Field</a:t>
            </a:r>
            <a:r>
              <a:rPr lang="en-US" sz="1400" dirty="0" smtClean="0"/>
              <a:t>. Sports were my escape from stress and allowed me to channel my frustrations into a more positive outlet.  Sports made me tougher and taught me the value of hard work, goal setting, teamwork and overcoming adversity.</a:t>
            </a:r>
            <a:endParaRPr lang="en-US" sz="1400" dirty="0"/>
          </a:p>
          <a:p>
            <a:r>
              <a:rPr lang="en-US" sz="1400" dirty="0" smtClean="0"/>
              <a:t>Despite being an average performing student, I loved teachers who challenged my logic, encouraged me to express my thoughts and consider the viewpoints of others.</a:t>
            </a:r>
          </a:p>
          <a:p>
            <a:r>
              <a:rPr lang="en-US" sz="1400" dirty="0" smtClean="0">
                <a:sym typeface="Wingdings" panose="05000000000000000000" pitchFamily="2" charset="2"/>
              </a:rPr>
              <a:t>Gorging myself on 29 cent tacos at Taco Bell about a block from school.</a:t>
            </a:r>
          </a:p>
          <a:p>
            <a:r>
              <a:rPr lang="en-US" sz="1400" dirty="0" smtClean="0">
                <a:sym typeface="Wingdings" panose="05000000000000000000" pitchFamily="2" charset="2"/>
              </a:rPr>
              <a:t>Making friends with people from all walks of life.</a:t>
            </a:r>
          </a:p>
          <a:p>
            <a:pPr marL="0" indent="0">
              <a:buNone/>
            </a:pPr>
            <a:endParaRPr lang="en-US" sz="1400" dirty="0"/>
          </a:p>
        </p:txBody>
      </p:sp>
      <p:sp>
        <p:nvSpPr>
          <p:cNvPr id="10" name="Footer Placeholder 9"/>
          <p:cNvSpPr>
            <a:spLocks noGrp="1"/>
          </p:cNvSpPr>
          <p:nvPr>
            <p:ph type="ftr" sz="quarter" idx="11"/>
          </p:nvPr>
        </p:nvSpPr>
        <p:spPr/>
        <p:txBody>
          <a:bodyPr/>
          <a:lstStyle/>
          <a:p>
            <a:r>
              <a:rPr lang="en-US" dirty="0" smtClean="0"/>
              <a:t>Promise Scholars</a:t>
            </a:r>
          </a:p>
        </p:txBody>
      </p:sp>
      <p:sp>
        <p:nvSpPr>
          <p:cNvPr id="11" name="Slide Number Placeholder 10"/>
          <p:cNvSpPr>
            <a:spLocks noGrp="1"/>
          </p:cNvSpPr>
          <p:nvPr>
            <p:ph type="sldNum" sz="quarter" idx="12"/>
          </p:nvPr>
        </p:nvSpPr>
        <p:spPr/>
        <p:txBody>
          <a:bodyPr/>
          <a:lstStyle/>
          <a:p>
            <a:fld id="{83563B19-5B2B-4AAC-A66D-8FF7C83E8865}" type="slidenum">
              <a:rPr lang="en-US" smtClean="0"/>
              <a:pPr/>
              <a:t>5</a:t>
            </a:fld>
            <a:endParaRPr lang="en-US" dirty="0"/>
          </a:p>
        </p:txBody>
      </p:sp>
      <p:sp>
        <p:nvSpPr>
          <p:cNvPr id="8" name="Title 1"/>
          <p:cNvSpPr>
            <a:spLocks noGrp="1"/>
          </p:cNvSpPr>
          <p:nvPr>
            <p:ph type="title"/>
          </p:nvPr>
        </p:nvSpPr>
        <p:spPr>
          <a:xfrm>
            <a:off x="1371600" y="914400"/>
            <a:ext cx="6250874" cy="709865"/>
          </a:xfrm>
        </p:spPr>
        <p:txBody>
          <a:bodyPr/>
          <a:lstStyle/>
          <a:p>
            <a:pPr algn="ctr"/>
            <a:r>
              <a:rPr lang="en-US" sz="4000" dirty="0" smtClean="0">
                <a:latin typeface="Franklin Gothic Demi Cond" panose="020B0706030402020204" pitchFamily="34" charset="0"/>
              </a:rPr>
              <a:t>HIGH SCHOOL</a:t>
            </a:r>
            <a:endParaRPr lang="en-US" sz="4000" dirty="0">
              <a:latin typeface="Franklin Gothic Demi Cond" panose="020B0706030402020204" pitchFamily="34" charset="0"/>
            </a:endParaRPr>
          </a:p>
        </p:txBody>
      </p:sp>
    </p:spTree>
    <p:extLst>
      <p:ext uri="{BB962C8B-B14F-4D97-AF65-F5344CB8AC3E}">
        <p14:creationId xmlns:p14="http://schemas.microsoft.com/office/powerpoint/2010/main" val="1956416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sz="1900" b="1" dirty="0" smtClean="0"/>
              <a:t>Things that were difficult or challenging for me while I was in high school:</a:t>
            </a:r>
          </a:p>
          <a:p>
            <a:pPr lvl="1"/>
            <a:r>
              <a:rPr lang="en-US" dirty="0" smtClean="0"/>
              <a:t>Classes: Biology, geometry and chemistry.</a:t>
            </a:r>
          </a:p>
          <a:p>
            <a:pPr lvl="1"/>
            <a:r>
              <a:rPr lang="en-US" dirty="0" smtClean="0"/>
              <a:t>Focusing and completing homework. My family was homeless my freshman year (we lived in a van). I was embarrassed and stressed all the time and it affected </a:t>
            </a:r>
            <a:r>
              <a:rPr lang="en-US" dirty="0"/>
              <a:t>m</a:t>
            </a:r>
            <a:r>
              <a:rPr lang="en-US" dirty="0" smtClean="0"/>
              <a:t>y concentration and motivation.</a:t>
            </a:r>
          </a:p>
          <a:p>
            <a:pPr lvl="1"/>
            <a:r>
              <a:rPr lang="en-US" dirty="0" smtClean="0"/>
              <a:t>Staying out of trouble my first two years in high school.  I carried a huge chip on my shoulder due to my treatment for being poor and being physically smaller than the majority of my classmates.  I was also very opinionated and angry which lead to several fights and trips to the dean’s office for verbal confrontations with teachers and administrators.</a:t>
            </a:r>
            <a:endParaRPr lang="en-US" dirty="0"/>
          </a:p>
        </p:txBody>
      </p:sp>
      <p:sp>
        <p:nvSpPr>
          <p:cNvPr id="6" name="Footer Placeholder 5"/>
          <p:cNvSpPr>
            <a:spLocks noGrp="1"/>
          </p:cNvSpPr>
          <p:nvPr>
            <p:ph type="ftr" sz="quarter" idx="11"/>
          </p:nvPr>
        </p:nvSpPr>
        <p:spPr/>
        <p:txBody>
          <a:bodyPr/>
          <a:lstStyle/>
          <a:p>
            <a:r>
              <a:rPr lang="en-US" dirty="0" smtClean="0"/>
              <a:t>Promise Scholars</a:t>
            </a:r>
          </a:p>
        </p:txBody>
      </p:sp>
      <p:sp>
        <p:nvSpPr>
          <p:cNvPr id="7" name="Slide Number Placeholder 6"/>
          <p:cNvSpPr>
            <a:spLocks noGrp="1"/>
          </p:cNvSpPr>
          <p:nvPr>
            <p:ph type="sldNum" sz="quarter" idx="12"/>
          </p:nvPr>
        </p:nvSpPr>
        <p:spPr/>
        <p:txBody>
          <a:bodyPr/>
          <a:lstStyle/>
          <a:p>
            <a:fld id="{83563B19-5B2B-4AAC-A66D-8FF7C83E8865}" type="slidenum">
              <a:rPr lang="en-US" smtClean="0"/>
              <a:pPr/>
              <a:t>6</a:t>
            </a:fld>
            <a:endParaRPr lang="en-US" dirty="0"/>
          </a:p>
        </p:txBody>
      </p:sp>
      <p:sp>
        <p:nvSpPr>
          <p:cNvPr id="8" name="Title 1"/>
          <p:cNvSpPr txBox="1">
            <a:spLocks/>
          </p:cNvSpPr>
          <p:nvPr/>
        </p:nvSpPr>
        <p:spPr bwMode="gray">
          <a:xfrm>
            <a:off x="1366631" y="905267"/>
            <a:ext cx="6343672"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4000" dirty="0" smtClean="0">
              <a:latin typeface="Franklin Gothic Demi Cond" panose="020B0706030402020204" pitchFamily="34" charset="0"/>
            </a:endParaRPr>
          </a:p>
          <a:p>
            <a:pPr algn="ctr"/>
            <a:r>
              <a:rPr lang="en-US" sz="4000" dirty="0" smtClean="0">
                <a:latin typeface="Franklin Gothic Demi Cond" panose="020B0706030402020204" pitchFamily="34" charset="0"/>
              </a:rPr>
              <a:t>HIGH SCHOOL</a:t>
            </a:r>
          </a:p>
          <a:p>
            <a:pPr algn="ctr"/>
            <a:endParaRPr lang="en-US" sz="4000" dirty="0">
              <a:latin typeface="Franklin Gothic Demi Cond" panose="020B0706030402020204" pitchFamily="34" charset="0"/>
            </a:endParaRPr>
          </a:p>
        </p:txBody>
      </p:sp>
    </p:spTree>
    <p:extLst>
      <p:ext uri="{BB962C8B-B14F-4D97-AF65-F5344CB8AC3E}">
        <p14:creationId xmlns:p14="http://schemas.microsoft.com/office/powerpoint/2010/main" val="227878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1"/>
            <a:r>
              <a:rPr lang="en-US" sz="1400" dirty="0" smtClean="0"/>
              <a:t>Shortly after my parents divorced during sophomore year, my high school put me into a program called “Transitions.” This is where they put the most troubled kids and it effectively acted as an on campus continuation school.  The vast majority of students here were gang members and drug abusers.  Despite, getting into trouble for being disrespectful and fighting I knew I didn’t belong there.</a:t>
            </a:r>
          </a:p>
          <a:p>
            <a:pPr lvl="1"/>
            <a:r>
              <a:rPr lang="en-US" sz="1400" dirty="0" smtClean="0"/>
              <a:t>I made a conscious choice to change my approach and try to let the true me shine through.  In order for a fresh start, I transferred to Santa Cruz High School.</a:t>
            </a:r>
          </a:p>
          <a:p>
            <a:pPr lvl="1"/>
            <a:r>
              <a:rPr lang="en-US" sz="1400" dirty="0" smtClean="0"/>
              <a:t>By my senior year, I was living on my own at the age of sixteen and bounced around from friend’s house to friend’s house carrying all my possessions in a cardboard box.  There were several nights where I had no place to stay and slept inside a covered slide at a local park.</a:t>
            </a:r>
          </a:p>
          <a:p>
            <a:pPr lvl="1"/>
            <a:endParaRPr lang="en-US" dirty="0" smtClean="0"/>
          </a:p>
          <a:p>
            <a:pPr lvl="1"/>
            <a:endParaRPr lang="en-US" dirty="0" smtClean="0"/>
          </a:p>
          <a:p>
            <a:pPr lvl="1"/>
            <a:endParaRPr lang="en-US" dirty="0" smtClean="0"/>
          </a:p>
          <a:p>
            <a:endParaRPr lang="en-US" dirty="0"/>
          </a:p>
        </p:txBody>
      </p:sp>
      <p:sp>
        <p:nvSpPr>
          <p:cNvPr id="6" name="Footer Placeholder 5"/>
          <p:cNvSpPr>
            <a:spLocks noGrp="1"/>
          </p:cNvSpPr>
          <p:nvPr>
            <p:ph type="ftr" sz="quarter" idx="11"/>
          </p:nvPr>
        </p:nvSpPr>
        <p:spPr>
          <a:xfrm>
            <a:off x="-10886" y="6324600"/>
            <a:ext cx="2847975" cy="365125"/>
          </a:xfrm>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7</a:t>
            </a:fld>
            <a:endParaRPr lang="en-US" dirty="0"/>
          </a:p>
        </p:txBody>
      </p:sp>
      <p:sp>
        <p:nvSpPr>
          <p:cNvPr id="9" name="Title 1"/>
          <p:cNvSpPr txBox="1">
            <a:spLocks/>
          </p:cNvSpPr>
          <p:nvPr/>
        </p:nvSpPr>
        <p:spPr bwMode="gray">
          <a:xfrm>
            <a:off x="1413101" y="914400"/>
            <a:ext cx="6248400"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latin typeface="Franklin Gothic Demi Cond" panose="020B0706030402020204" pitchFamily="34" charset="0"/>
              </a:rPr>
              <a:t>HIGH SCHOOL</a:t>
            </a:r>
            <a:endParaRPr lang="en-US" sz="4000" dirty="0">
              <a:latin typeface="Franklin Gothic Demi Cond" panose="020B0706030402020204" pitchFamily="34" charset="0"/>
            </a:endParaRPr>
          </a:p>
        </p:txBody>
      </p:sp>
    </p:spTree>
    <p:extLst>
      <p:ext uri="{BB962C8B-B14F-4D97-AF65-F5344CB8AC3E}">
        <p14:creationId xmlns:p14="http://schemas.microsoft.com/office/powerpoint/2010/main" val="1848056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Clr>
                <a:srgbClr val="94B6D2"/>
              </a:buClr>
              <a:buNone/>
            </a:pPr>
            <a:r>
              <a:rPr lang="en-US" b="1" dirty="0" smtClean="0">
                <a:solidFill>
                  <a:prstClr val="black">
                    <a:lumMod val="75000"/>
                    <a:lumOff val="25000"/>
                  </a:prstClr>
                </a:solidFill>
              </a:rPr>
              <a:t>Jobs in high school</a:t>
            </a:r>
            <a:r>
              <a:rPr lang="en-US" b="1" dirty="0">
                <a:solidFill>
                  <a:prstClr val="black">
                    <a:lumMod val="75000"/>
                    <a:lumOff val="25000"/>
                  </a:prstClr>
                </a:solidFill>
              </a:rPr>
              <a:t>:</a:t>
            </a:r>
            <a:endParaRPr lang="en-US" dirty="0"/>
          </a:p>
          <a:p>
            <a:pPr lvl="1"/>
            <a:r>
              <a:rPr lang="en-US" sz="1400" dirty="0" smtClean="0"/>
              <a:t>I worked at the Santa Cruz Beach Boardwalk from age of 13 to 17 on weekends during school and summers.  During those years I worked as game attendant at the Ski-Ball, sweeping trash on the walkway, a ticket booth cashier,  in food service selling frozen yogurt and a ride operator. I earned anywhere from $4.25/hr. to $5.50/hr.</a:t>
            </a:r>
          </a:p>
          <a:p>
            <a:pPr lvl="1"/>
            <a:endParaRPr lang="en-US" dirty="0" smtClean="0"/>
          </a:p>
          <a:p>
            <a:pPr marL="402336" lvl="1" indent="0">
              <a:buNone/>
            </a:pPr>
            <a:endParaRPr lang="en-US" dirty="0" smtClean="0"/>
          </a:p>
          <a:p>
            <a:pPr lvl="1"/>
            <a:endParaRPr lang="en-US" dirty="0" smtClean="0"/>
          </a:p>
          <a:p>
            <a:endParaRPr lang="en-US" dirty="0"/>
          </a:p>
        </p:txBody>
      </p:sp>
      <p:sp>
        <p:nvSpPr>
          <p:cNvPr id="6" name="Footer Placeholder 5"/>
          <p:cNvSpPr>
            <a:spLocks noGrp="1"/>
          </p:cNvSpPr>
          <p:nvPr>
            <p:ph type="ftr" sz="quarter" idx="11"/>
          </p:nvPr>
        </p:nvSpPr>
        <p:spPr>
          <a:xfrm>
            <a:off x="-10886" y="6324600"/>
            <a:ext cx="2847975" cy="365125"/>
          </a:xfrm>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8</a:t>
            </a:fld>
            <a:endParaRPr lang="en-US" dirty="0"/>
          </a:p>
        </p:txBody>
      </p:sp>
      <p:sp>
        <p:nvSpPr>
          <p:cNvPr id="9" name="Title 1"/>
          <p:cNvSpPr txBox="1">
            <a:spLocks/>
          </p:cNvSpPr>
          <p:nvPr/>
        </p:nvSpPr>
        <p:spPr bwMode="gray">
          <a:xfrm>
            <a:off x="1413101" y="914400"/>
            <a:ext cx="6248400"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latin typeface="Franklin Gothic Demi Cond" panose="020B0706030402020204" pitchFamily="34" charset="0"/>
              </a:rPr>
              <a:t>HIGH SCHOOL</a:t>
            </a:r>
            <a:endParaRPr lang="en-US" sz="4000" dirty="0">
              <a:latin typeface="Franklin Gothic Demi Cond" panose="020B0706030402020204" pitchFamily="34" charset="0"/>
            </a:endParaRPr>
          </a:p>
        </p:txBody>
      </p:sp>
      <p:pic>
        <p:nvPicPr>
          <p:cNvPr id="2" name="Picture 1"/>
          <p:cNvPicPr>
            <a:picLocks noChangeAspect="1"/>
          </p:cNvPicPr>
          <p:nvPr/>
        </p:nvPicPr>
        <p:blipFill>
          <a:blip r:embed="rId3"/>
          <a:stretch>
            <a:fillRect/>
          </a:stretch>
        </p:blipFill>
        <p:spPr>
          <a:xfrm>
            <a:off x="5638800" y="4223608"/>
            <a:ext cx="2979361" cy="1913483"/>
          </a:xfrm>
          <a:prstGeom prst="rect">
            <a:avLst/>
          </a:prstGeom>
        </p:spPr>
      </p:pic>
    </p:spTree>
    <p:extLst>
      <p:ext uri="{BB962C8B-B14F-4D97-AF65-F5344CB8AC3E}">
        <p14:creationId xmlns:p14="http://schemas.microsoft.com/office/powerpoint/2010/main" val="1793456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371600" y="914400"/>
            <a:ext cx="5875765" cy="709865"/>
          </a:xfrm>
        </p:spPr>
        <p:txBody>
          <a:bodyPr/>
          <a:lstStyle/>
          <a:p>
            <a:pPr algn="ctr"/>
            <a:r>
              <a:rPr lang="en-US" sz="4000" dirty="0" smtClean="0">
                <a:latin typeface="Franklin Gothic Demi Cond" panose="020B0706030402020204" pitchFamily="34" charset="0"/>
              </a:rPr>
              <a:t>GETTING IN TO COLLEGE</a:t>
            </a:r>
            <a:endParaRPr lang="en-US" sz="4000" dirty="0">
              <a:latin typeface="Franklin Gothic Demi Cond" panose="020B0706030402020204" pitchFamily="34" charset="0"/>
            </a:endParaRPr>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9</a:t>
            </a:fld>
            <a:endParaRPr lang="en-US" dirty="0"/>
          </a:p>
        </p:txBody>
      </p:sp>
      <p:sp>
        <p:nvSpPr>
          <p:cNvPr id="8" name="Content Placeholder 2"/>
          <p:cNvSpPr txBox="1">
            <a:spLocks/>
          </p:cNvSpPr>
          <p:nvPr/>
        </p:nvSpPr>
        <p:spPr>
          <a:xfrm>
            <a:off x="1016782" y="2641600"/>
            <a:ext cx="6345260" cy="353060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2100" b="1" dirty="0" smtClean="0"/>
              <a:t>The top few </a:t>
            </a:r>
            <a:r>
              <a:rPr lang="en-US" sz="2100" b="1" dirty="0"/>
              <a:t>t</a:t>
            </a:r>
            <a:r>
              <a:rPr lang="en-US" sz="2100" b="1" dirty="0" smtClean="0"/>
              <a:t>hings I did to continue my education:</a:t>
            </a:r>
          </a:p>
          <a:p>
            <a:pPr lvl="1"/>
            <a:r>
              <a:rPr lang="en-US" dirty="0" smtClean="0"/>
              <a:t>After high school I took a job with Longs Drug Store in Capitola, CA as a stock boy and worked my way up to supervisor. After five years, I decided I needed something more and moved to Fresno, CA where my best friend was attending Fresno State. </a:t>
            </a:r>
          </a:p>
          <a:p>
            <a:pPr lvl="1"/>
            <a:r>
              <a:rPr lang="en-US" dirty="0" smtClean="0"/>
              <a:t>I enrolled at Fresno City College (FCC) and earned an Associate of Arts degree in General Studies.</a:t>
            </a:r>
          </a:p>
          <a:p>
            <a:pPr lvl="1"/>
            <a:r>
              <a:rPr lang="en-US" dirty="0" smtClean="0"/>
              <a:t>I met with my academic advisor at FCC on a regular basis to ensure I was on pace to transfer to a four year institution.</a:t>
            </a:r>
          </a:p>
          <a:p>
            <a:pPr lvl="1"/>
            <a:r>
              <a:rPr lang="en-US" dirty="0" smtClean="0"/>
              <a:t>I was accepted to Cal State University Northridge (CSUN) on a partial track and field scholarship and majored in Broadcast Journalism.</a:t>
            </a:r>
          </a:p>
          <a:p>
            <a:pPr lvl="1"/>
            <a:r>
              <a:rPr lang="en-US" dirty="0" smtClean="0"/>
              <a:t>I attended CSUN for three years and left the school when I got a job in television and eventually completed my undergrad at Azusa Pacific University (APU) earning a Bachelors of Arts in Applied Studies.   </a:t>
            </a:r>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5949503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1805</TotalTime>
  <Words>1930</Words>
  <Application>Microsoft Office PowerPoint</Application>
  <PresentationFormat>On-screen Show (4:3)</PresentationFormat>
  <Paragraphs>202</Paragraphs>
  <Slides>23</Slides>
  <Notes>17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Ion Boardroom</vt:lpstr>
      <vt:lpstr>INTRODUCTION</vt:lpstr>
      <vt:lpstr>MY CHILDHOOD</vt:lpstr>
      <vt:lpstr>MY FAMILY</vt:lpstr>
      <vt:lpstr>EDUCATION</vt:lpstr>
      <vt:lpstr>HIGH SCHOOL</vt:lpstr>
      <vt:lpstr>PowerPoint Presentation</vt:lpstr>
      <vt:lpstr>PowerPoint Presentation</vt:lpstr>
      <vt:lpstr>PowerPoint Presentation</vt:lpstr>
      <vt:lpstr>GETTING IN TO COLLEGE</vt:lpstr>
      <vt:lpstr>PowerPoint Presentation</vt:lpstr>
      <vt:lpstr>COLLEGE</vt:lpstr>
      <vt:lpstr>PowerPoint Presentation</vt:lpstr>
      <vt:lpstr>PowerPoint Presentation</vt:lpstr>
      <vt:lpstr>CAREER CHOICES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Associate</cp:lastModifiedBy>
  <cp:revision>173</cp:revision>
  <dcterms:created xsi:type="dcterms:W3CDTF">2013-01-02T21:12:08Z</dcterms:created>
  <dcterms:modified xsi:type="dcterms:W3CDTF">2018-09-21T23:28:23Z</dcterms:modified>
</cp:coreProperties>
</file>