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Economica" panose="02000506040000020004" pitchFamily="2" charset="77"/>
      <p:regular r:id="rId9"/>
      <p:bold r:id="rId10"/>
      <p:italic r:id="rId11"/>
      <p:boldItalic r:id="rId12"/>
    </p:embeddedFont>
    <p:embeddedFont>
      <p:font typeface="Open Sans" panose="020B060603050402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599"/>
  </p:normalViewPr>
  <p:slideViewPr>
    <p:cSldViewPr snapToGrid="0" snapToObjects="1">
      <p:cViewPr varScale="1">
        <p:scale>
          <a:sx n="141" d="100"/>
          <a:sy n="141" d="100"/>
        </p:scale>
        <p:origin x="6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NEEDS - CHLA pens, candy, supplies for activity</a:t>
            </a:r>
            <a:endParaRPr/>
          </a:p>
          <a:p>
            <a:pPr marL="0" lvl="0" indent="0" algn="l" rtl="0">
              <a:spcBef>
                <a:spcPts val="0"/>
              </a:spcBef>
              <a:spcAft>
                <a:spcPts val="0"/>
              </a:spcAft>
              <a:buNone/>
            </a:pPr>
            <a:r>
              <a:rPr lang="en"/>
              <a:t>Parking lot (post-its) for questions to ask at the end</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23c0c599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23c0c599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15 mins life/personal story</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817110e0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817110e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a:t>When you think of nurses, what comes to mind? (Just shout out whatever comes to mind!)</a:t>
            </a:r>
            <a:endParaRPr/>
          </a:p>
          <a:p>
            <a:pPr marL="457200" lvl="0" indent="-298450" algn="l" rtl="0">
              <a:spcBef>
                <a:spcPts val="0"/>
              </a:spcBef>
              <a:spcAft>
                <a:spcPts val="0"/>
              </a:spcAft>
              <a:buSzPts val="1100"/>
              <a:buChar char="-"/>
            </a:pPr>
            <a:r>
              <a:rPr lang="en"/>
              <a:t>Hospitals (different specialty units within hospitals), flight nurses, military, movie sets, research, legal nurse experts, with kids, adults, elderly, in schools, Disneyland, cruises, case managers, policy makers, educate other nurses, patients, and families…</a:t>
            </a:r>
            <a:endParaRPr/>
          </a:p>
          <a:p>
            <a:pPr marL="457200" lvl="0" indent="-298450" algn="l" rtl="0">
              <a:spcBef>
                <a:spcPts val="0"/>
              </a:spcBef>
              <a:spcAft>
                <a:spcPts val="0"/>
              </a:spcAft>
              <a:buSzPts val="1100"/>
              <a:buChar char="-"/>
            </a:pPr>
            <a:r>
              <a:rPr lang="en"/>
              <a:t>PROS - flexible schedule, great pay, job security, ability to work while traveling, endless opportunities</a:t>
            </a:r>
            <a:endParaRPr/>
          </a:p>
          <a:p>
            <a:pPr marL="457200" lvl="0" indent="-298450" algn="l" rtl="0">
              <a:spcBef>
                <a:spcPts val="0"/>
              </a:spcBef>
              <a:spcAft>
                <a:spcPts val="0"/>
              </a:spcAft>
              <a:buSzPts val="1100"/>
              <a:buChar char="-"/>
            </a:pPr>
            <a:r>
              <a:rPr lang="en"/>
              <a:t>CONS - sometimes less than ideal hours (nights, holidays, weekends), long hours, mentally and emotionally exhausting</a:t>
            </a:r>
            <a:endParaRPr/>
          </a:p>
          <a:p>
            <a:pPr marL="457200" lvl="0" indent="-298450" algn="l" rtl="0">
              <a:spcBef>
                <a:spcPts val="0"/>
              </a:spcBef>
              <a:spcAft>
                <a:spcPts val="0"/>
              </a:spcAft>
              <a:buSzPts val="1100"/>
              <a:buChar char="-"/>
            </a:pPr>
            <a:r>
              <a:rPr lang="en"/>
              <a:t>Money - hourly pay</a:t>
            </a:r>
            <a:endParaRPr/>
          </a:p>
          <a:p>
            <a:pPr marL="457200" lvl="0" indent="-298450" algn="l" rtl="0">
              <a:spcBef>
                <a:spcPts val="0"/>
              </a:spcBef>
              <a:spcAft>
                <a:spcPts val="0"/>
              </a:spcAft>
              <a:buSzPts val="1100"/>
              <a:buChar char="-"/>
            </a:pPr>
            <a:r>
              <a:rPr lang="en"/>
              <a:t>Outlook - predicted to have over 20,000 new RN positions in CA in 2019</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817110e09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817110e09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BLS - $60-$80</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817110e09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817110e0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lnSpc>
                <a:spcPct val="115000"/>
              </a:lnSpc>
              <a:spcBef>
                <a:spcPts val="0"/>
              </a:spcBef>
              <a:spcAft>
                <a:spcPts val="0"/>
              </a:spcAft>
              <a:buClr>
                <a:schemeClr val="dk1"/>
              </a:buClr>
              <a:buSzPts val="1100"/>
              <a:buFont typeface="Open Sans"/>
              <a:buChar char="-"/>
            </a:pPr>
            <a:r>
              <a:rPr lang="en">
                <a:solidFill>
                  <a:schemeClr val="dk1"/>
                </a:solidFill>
                <a:latin typeface="Open Sans"/>
                <a:ea typeface="Open Sans"/>
                <a:cs typeface="Open Sans"/>
                <a:sym typeface="Open Sans"/>
              </a:rPr>
              <a:t>Handwashing activity</a:t>
            </a:r>
            <a:endParaRPr>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a:solidFill>
                  <a:schemeClr val="dk1"/>
                </a:solidFill>
                <a:latin typeface="Open Sans"/>
                <a:ea typeface="Open Sans"/>
                <a:cs typeface="Open Sans"/>
                <a:sym typeface="Open Sans"/>
              </a:rPr>
              <a:t>Stethoscope, bp cuff, pulse ox (vitals)</a:t>
            </a:r>
            <a:endParaRPr>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a:solidFill>
                  <a:schemeClr val="dk1"/>
                </a:solidFill>
                <a:latin typeface="Open Sans"/>
                <a:ea typeface="Open Sans"/>
                <a:cs typeface="Open Sans"/>
                <a:sym typeface="Open Sans"/>
              </a:rPr>
              <a:t>Stanford sepsis game?</a:t>
            </a:r>
            <a:endParaRPr>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a:solidFill>
                  <a:schemeClr val="dk1"/>
                </a:solidFill>
                <a:latin typeface="Open Sans"/>
                <a:ea typeface="Open Sans"/>
                <a:cs typeface="Open Sans"/>
                <a:sym typeface="Open Sans"/>
              </a:rPr>
              <a:t>Changing a sterile dressing?</a:t>
            </a:r>
            <a:endParaRPr>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a:solidFill>
                  <a:schemeClr val="dk1"/>
                </a:solidFill>
                <a:latin typeface="Open Sans"/>
                <a:ea typeface="Open Sans"/>
                <a:cs typeface="Open Sans"/>
                <a:sym typeface="Open Sans"/>
              </a:rPr>
              <a:t>Mock code (assign roles)</a:t>
            </a:r>
            <a:endParaRPr>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a:solidFill>
                  <a:schemeClr val="dk1"/>
                </a:solidFill>
                <a:latin typeface="Open Sans"/>
                <a:ea typeface="Open Sans"/>
                <a:cs typeface="Open Sans"/>
                <a:sym typeface="Open Sans"/>
              </a:rPr>
              <a:t>ISOLATION RELAY (explain differing types of isolation, what PPE is required, and give a scenario, student who puts it on fastest wins)</a:t>
            </a:r>
            <a:endParaRPr>
              <a:solidFill>
                <a:schemeClr val="dk1"/>
              </a:solidFill>
              <a:latin typeface="Open Sans"/>
              <a:ea typeface="Open Sans"/>
              <a:cs typeface="Open Sans"/>
              <a:sym typeface="Open Sans"/>
            </a:endParaRPr>
          </a:p>
          <a:p>
            <a:pPr marL="0" lvl="0" indent="0" algn="l" rtl="0">
              <a:spcBef>
                <a:spcPts val="160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817110e09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3817110e0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15 mins Q&amp;A</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4013" y="756700"/>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1" name="Google Shape;11;p2"/>
          <p:cNvSpPr/>
          <p:nvPr/>
        </p:nvSpPr>
        <p:spPr>
          <a:xfrm rot="10800000">
            <a:off x="5318350" y="32667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2" name="Google Shape;12;p2"/>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3" name="Google Shape;13;p2"/>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txBox="1">
            <a:spLocks noGrp="1"/>
          </p:cNvSpPr>
          <p:nvPr>
            <p:ph type="title" hasCustomPrompt="1"/>
          </p:nvPr>
        </p:nvSpPr>
        <p:spPr>
          <a:xfrm>
            <a:off x="311700" y="957125"/>
            <a:ext cx="8520600" cy="2128800"/>
          </a:xfrm>
          <a:prstGeom prst="rect">
            <a:avLst/>
          </a:prstGeom>
        </p:spPr>
        <p:txBody>
          <a:bodyPr spcFirstLastPara="1" wrap="square" lIns="91425" tIns="91425" rIns="91425" bIns="91425" anchor="ctr" anchorCtr="0"/>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a:spLocks noGrp="1"/>
          </p:cNvSpPr>
          <p:nvPr>
            <p:ph type="body" idx="1"/>
          </p:nvPr>
        </p:nvSpPr>
        <p:spPr>
          <a:xfrm>
            <a:off x="311700" y="3162000"/>
            <a:ext cx="85206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flipH="1">
            <a:off x="7595938" y="4602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7" name="Google Shape;17;p3"/>
          <p:cNvSpPr/>
          <p:nvPr/>
        </p:nvSpPr>
        <p:spPr>
          <a:xfrm rot="10800000" flipH="1">
            <a:off x="466425" y="35583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8" name="Google Shape;18;p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7" name="Google Shape;27;p5"/>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5" name="Google Shape;35;p7"/>
          <p:cNvSpPr txBox="1">
            <a:spLocks noGrp="1"/>
          </p:cNvSpPr>
          <p:nvPr>
            <p:ph type="body" idx="1"/>
          </p:nvPr>
        </p:nvSpPr>
        <p:spPr>
          <a:xfrm>
            <a:off x="311700" y="1399400"/>
            <a:ext cx="2808000" cy="27849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6" name="Google Shape;36;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8"/>
          <p:cNvSpPr txBox="1">
            <a:spLocks noGrp="1"/>
          </p:cNvSpPr>
          <p:nvPr>
            <p:ph type="title"/>
          </p:nvPr>
        </p:nvSpPr>
        <p:spPr>
          <a:xfrm>
            <a:off x="490250" y="450150"/>
            <a:ext cx="5878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4" name="Google Shape;44;p9"/>
          <p:cNvSpPr txBox="1">
            <a:spLocks noGrp="1"/>
          </p:cNvSpPr>
          <p:nvPr>
            <p:ph type="title"/>
          </p:nvPr>
        </p:nvSpPr>
        <p:spPr>
          <a:xfrm>
            <a:off x="265500" y="929275"/>
            <a:ext cx="4045200" cy="1786200"/>
          </a:xfrm>
          <a:prstGeom prst="rect">
            <a:avLst/>
          </a:prstGeom>
        </p:spPr>
        <p:txBody>
          <a:bodyPr spcFirstLastPara="1" wrap="square" lIns="91425" tIns="91425" rIns="91425" bIns="91425" anchor="b" anchorCtr="0"/>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a:endParaRPr/>
          </a:p>
        </p:txBody>
      </p:sp>
      <p:sp>
        <p:nvSpPr>
          <p:cNvPr id="45" name="Google Shape;45;p9"/>
          <p:cNvSpPr txBox="1">
            <a:spLocks noGrp="1"/>
          </p:cNvSpPr>
          <p:nvPr>
            <p:ph type="subTitle" idx="1"/>
          </p:nvPr>
        </p:nvSpPr>
        <p:spPr>
          <a:xfrm>
            <a:off x="265500" y="2769001"/>
            <a:ext cx="4045200" cy="1574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9500" y="42189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a:endParaRPr/>
          </a:p>
        </p:txBody>
      </p:sp>
      <p:sp>
        <p:nvSpPr>
          <p:cNvPr id="7" name="Google Shape;7;p1"/>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657000" y="1273050"/>
            <a:ext cx="7830000" cy="153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a:t>Nursing… </a:t>
            </a:r>
            <a:endParaRPr sz="4800"/>
          </a:p>
          <a:p>
            <a:pPr marL="0" lvl="0" indent="0" algn="ctr" rtl="0">
              <a:spcBef>
                <a:spcPts val="0"/>
              </a:spcBef>
              <a:spcAft>
                <a:spcPts val="0"/>
              </a:spcAft>
              <a:buNone/>
            </a:pPr>
            <a:r>
              <a:rPr lang="en" sz="4800"/>
              <a:t>...where anything is </a:t>
            </a:r>
            <a:r>
              <a:rPr lang="en" sz="4800">
                <a:solidFill>
                  <a:srgbClr val="FF0000"/>
                </a:solidFill>
              </a:rPr>
              <a:t>PULSE</a:t>
            </a:r>
            <a:r>
              <a:rPr lang="en" sz="4800"/>
              <a:t>-ible!</a:t>
            </a:r>
            <a:endParaRPr sz="4800"/>
          </a:p>
        </p:txBody>
      </p:sp>
      <p:sp>
        <p:nvSpPr>
          <p:cNvPr id="63" name="Google Shape;63;p13"/>
          <p:cNvSpPr txBox="1">
            <a:spLocks noGrp="1"/>
          </p:cNvSpPr>
          <p:nvPr>
            <p:ph type="subTitle" idx="4294967295"/>
          </p:nvPr>
        </p:nvSpPr>
        <p:spPr>
          <a:xfrm>
            <a:off x="2581950" y="2831775"/>
            <a:ext cx="3980100" cy="7014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400">
                <a:solidFill>
                  <a:srgbClr val="274E13"/>
                </a:solidFill>
              </a:rPr>
              <a:t>Torrey McKnight, MSN, MA, RN, CNL</a:t>
            </a:r>
            <a:endParaRPr sz="1400">
              <a:solidFill>
                <a:srgbClr val="274E13"/>
              </a:solidFill>
            </a:endParaRPr>
          </a:p>
          <a:p>
            <a:pPr marL="0" lvl="0" indent="0" algn="ctr" rtl="0">
              <a:lnSpc>
                <a:spcPct val="100000"/>
              </a:lnSpc>
              <a:spcBef>
                <a:spcPts val="0"/>
              </a:spcBef>
              <a:spcAft>
                <a:spcPts val="0"/>
              </a:spcAft>
              <a:buNone/>
            </a:pPr>
            <a:r>
              <a:rPr lang="en" sz="1400">
                <a:solidFill>
                  <a:srgbClr val="274E13"/>
                </a:solidFill>
              </a:rPr>
              <a:t>Pediatric Oncology Nurse</a:t>
            </a:r>
            <a:endParaRPr sz="1400">
              <a:solidFill>
                <a:srgbClr val="274E13"/>
              </a:solidFill>
            </a:endParaRPr>
          </a:p>
          <a:p>
            <a:pPr marL="0" lvl="0" indent="0" algn="ctr" rtl="0">
              <a:lnSpc>
                <a:spcPct val="100000"/>
              </a:lnSpc>
              <a:spcBef>
                <a:spcPts val="0"/>
              </a:spcBef>
              <a:spcAft>
                <a:spcPts val="0"/>
              </a:spcAft>
              <a:buNone/>
            </a:pPr>
            <a:r>
              <a:rPr lang="en" sz="1400">
                <a:solidFill>
                  <a:srgbClr val="274E13"/>
                </a:solidFill>
              </a:rPr>
              <a:t>Children’s Hospital Los Angeles</a:t>
            </a:r>
            <a:endParaRPr sz="1400">
              <a:solidFill>
                <a:srgbClr val="274E13"/>
              </a:solidFill>
            </a:endParaRPr>
          </a:p>
        </p:txBody>
      </p:sp>
      <p:pic>
        <p:nvPicPr>
          <p:cNvPr id="64" name="Google Shape;64;p13"/>
          <p:cNvPicPr preferRelativeResize="0"/>
          <p:nvPr/>
        </p:nvPicPr>
        <p:blipFill rotWithShape="1">
          <a:blip r:embed="rId3">
            <a:alphaModFix amt="98000"/>
          </a:blip>
          <a:srcRect t="-5920" b="5920"/>
          <a:stretch/>
        </p:blipFill>
        <p:spPr>
          <a:xfrm>
            <a:off x="6137675" y="2491750"/>
            <a:ext cx="2575550" cy="2575550"/>
          </a:xfrm>
          <a:prstGeom prst="rect">
            <a:avLst/>
          </a:prstGeom>
          <a:noFill/>
          <a:ln>
            <a:noFill/>
          </a:ln>
        </p:spPr>
      </p:pic>
      <p:pic>
        <p:nvPicPr>
          <p:cNvPr id="65" name="Google Shape;65;p13"/>
          <p:cNvPicPr preferRelativeResize="0"/>
          <p:nvPr/>
        </p:nvPicPr>
        <p:blipFill>
          <a:blip r:embed="rId4">
            <a:alphaModFix/>
          </a:blip>
          <a:stretch>
            <a:fillRect/>
          </a:stretch>
        </p:blipFill>
        <p:spPr>
          <a:xfrm rot="-1215043">
            <a:off x="457200" y="313000"/>
            <a:ext cx="2277150" cy="17078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921300" y="403200"/>
            <a:ext cx="3892500" cy="75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a:solidFill>
                  <a:srgbClr val="274E13"/>
                </a:solidFill>
              </a:rPr>
              <a:t>Who am I and how in the </a:t>
            </a:r>
            <a:endParaRPr b="1">
              <a:solidFill>
                <a:srgbClr val="274E13"/>
              </a:solidFill>
            </a:endParaRPr>
          </a:p>
          <a:p>
            <a:pPr marL="0" lvl="0" indent="0" algn="l" rtl="0">
              <a:spcBef>
                <a:spcPts val="0"/>
              </a:spcBef>
              <a:spcAft>
                <a:spcPts val="0"/>
              </a:spcAft>
              <a:buNone/>
            </a:pPr>
            <a:r>
              <a:rPr lang="en" b="1">
                <a:solidFill>
                  <a:srgbClr val="274E13"/>
                </a:solidFill>
              </a:rPr>
              <a:t>world did I get here?</a:t>
            </a:r>
            <a:endParaRPr b="1">
              <a:solidFill>
                <a:srgbClr val="274E13"/>
              </a:solidFill>
            </a:endParaRPr>
          </a:p>
        </p:txBody>
      </p:sp>
      <p:sp>
        <p:nvSpPr>
          <p:cNvPr id="71" name="Google Shape;71;p14"/>
          <p:cNvSpPr txBox="1">
            <a:spLocks noGrp="1"/>
          </p:cNvSpPr>
          <p:nvPr>
            <p:ph type="body" idx="1"/>
          </p:nvPr>
        </p:nvSpPr>
        <p:spPr>
          <a:xfrm>
            <a:off x="161600" y="2452050"/>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1986</a:t>
            </a:r>
            <a:endParaRPr/>
          </a:p>
        </p:txBody>
      </p:sp>
      <p:sp>
        <p:nvSpPr>
          <p:cNvPr id="72" name="Google Shape;72;p14"/>
          <p:cNvSpPr/>
          <p:nvPr/>
        </p:nvSpPr>
        <p:spPr>
          <a:xfrm>
            <a:off x="260175" y="1931325"/>
            <a:ext cx="8465775" cy="987800"/>
          </a:xfrm>
          <a:custGeom>
            <a:avLst/>
            <a:gdLst/>
            <a:ahLst/>
            <a:cxnLst/>
            <a:rect l="l" t="t" r="r" b="b"/>
            <a:pathLst>
              <a:path w="338631" h="39512" extrusionOk="0">
                <a:moveTo>
                  <a:pt x="0" y="38826"/>
                </a:moveTo>
                <a:cubicBezTo>
                  <a:pt x="3069" y="38759"/>
                  <a:pt x="12209" y="40561"/>
                  <a:pt x="18413" y="38426"/>
                </a:cubicBezTo>
                <a:cubicBezTo>
                  <a:pt x="24617" y="36291"/>
                  <a:pt x="30954" y="27151"/>
                  <a:pt x="37225" y="26017"/>
                </a:cubicBezTo>
                <a:cubicBezTo>
                  <a:pt x="43496" y="24883"/>
                  <a:pt x="48566" y="30954"/>
                  <a:pt x="56038" y="31621"/>
                </a:cubicBezTo>
                <a:cubicBezTo>
                  <a:pt x="63510" y="32288"/>
                  <a:pt x="73183" y="28753"/>
                  <a:pt x="82056" y="30020"/>
                </a:cubicBezTo>
                <a:cubicBezTo>
                  <a:pt x="90929" y="31288"/>
                  <a:pt x="100935" y="40494"/>
                  <a:pt x="109274" y="39226"/>
                </a:cubicBezTo>
                <a:cubicBezTo>
                  <a:pt x="117613" y="37959"/>
                  <a:pt x="124285" y="24817"/>
                  <a:pt x="132090" y="22415"/>
                </a:cubicBezTo>
                <a:cubicBezTo>
                  <a:pt x="139895" y="20013"/>
                  <a:pt x="146633" y="24082"/>
                  <a:pt x="156106" y="24816"/>
                </a:cubicBezTo>
                <a:cubicBezTo>
                  <a:pt x="165579" y="25550"/>
                  <a:pt x="178455" y="30220"/>
                  <a:pt x="188929" y="26818"/>
                </a:cubicBezTo>
                <a:cubicBezTo>
                  <a:pt x="199403" y="23416"/>
                  <a:pt x="209543" y="3869"/>
                  <a:pt x="218949" y="4403"/>
                </a:cubicBezTo>
                <a:cubicBezTo>
                  <a:pt x="228355" y="4937"/>
                  <a:pt x="235827" y="24883"/>
                  <a:pt x="245367" y="30020"/>
                </a:cubicBezTo>
                <a:cubicBezTo>
                  <a:pt x="254907" y="35157"/>
                  <a:pt x="266115" y="37893"/>
                  <a:pt x="276188" y="35224"/>
                </a:cubicBezTo>
                <a:cubicBezTo>
                  <a:pt x="286262" y="32556"/>
                  <a:pt x="295401" y="19880"/>
                  <a:pt x="305808" y="14009"/>
                </a:cubicBezTo>
                <a:cubicBezTo>
                  <a:pt x="316215" y="8138"/>
                  <a:pt x="333161" y="2335"/>
                  <a:pt x="338631" y="0"/>
                </a:cubicBezTo>
              </a:path>
            </a:pathLst>
          </a:custGeom>
          <a:noFill/>
          <a:ln w="9525" cap="flat" cmpd="sng">
            <a:solidFill>
              <a:schemeClr val="dk2"/>
            </a:solidFill>
            <a:prstDash val="solid"/>
            <a:round/>
            <a:headEnd type="oval" w="med" len="med"/>
            <a:tailEnd type="stealth" w="med" len="med"/>
          </a:ln>
        </p:spPr>
      </p:sp>
      <p:sp>
        <p:nvSpPr>
          <p:cNvPr id="73" name="Google Shape;73;p14"/>
          <p:cNvSpPr txBox="1">
            <a:spLocks noGrp="1"/>
          </p:cNvSpPr>
          <p:nvPr>
            <p:ph type="body" idx="1"/>
          </p:nvPr>
        </p:nvSpPr>
        <p:spPr>
          <a:xfrm>
            <a:off x="1404725" y="2278075"/>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2004</a:t>
            </a:r>
            <a:endParaRPr/>
          </a:p>
        </p:txBody>
      </p:sp>
      <p:sp>
        <p:nvSpPr>
          <p:cNvPr id="74" name="Google Shape;74;p14"/>
          <p:cNvSpPr txBox="1">
            <a:spLocks noGrp="1"/>
          </p:cNvSpPr>
          <p:nvPr>
            <p:ph type="body" idx="1"/>
          </p:nvPr>
        </p:nvSpPr>
        <p:spPr>
          <a:xfrm>
            <a:off x="2357675" y="2406600"/>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2007</a:t>
            </a:r>
            <a:endParaRPr/>
          </a:p>
        </p:txBody>
      </p:sp>
      <p:sp>
        <p:nvSpPr>
          <p:cNvPr id="75" name="Google Shape;75;p14"/>
          <p:cNvSpPr txBox="1">
            <a:spLocks noGrp="1"/>
          </p:cNvSpPr>
          <p:nvPr>
            <p:ph type="body" idx="1"/>
          </p:nvPr>
        </p:nvSpPr>
        <p:spPr>
          <a:xfrm>
            <a:off x="3395275" y="2106400"/>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2009</a:t>
            </a:r>
            <a:endParaRPr/>
          </a:p>
        </p:txBody>
      </p:sp>
      <p:sp>
        <p:nvSpPr>
          <p:cNvPr id="76" name="Google Shape;76;p14"/>
          <p:cNvSpPr txBox="1">
            <a:spLocks noGrp="1"/>
          </p:cNvSpPr>
          <p:nvPr>
            <p:ph type="body" idx="1"/>
          </p:nvPr>
        </p:nvSpPr>
        <p:spPr>
          <a:xfrm>
            <a:off x="4204275" y="2229325"/>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2011</a:t>
            </a:r>
            <a:endParaRPr/>
          </a:p>
          <a:p>
            <a:pPr marL="0" lvl="0" indent="0" algn="l" rtl="0">
              <a:spcBef>
                <a:spcPts val="1600"/>
              </a:spcBef>
              <a:spcAft>
                <a:spcPts val="1600"/>
              </a:spcAft>
              <a:buNone/>
            </a:pPr>
            <a:endParaRPr/>
          </a:p>
        </p:txBody>
      </p:sp>
      <p:sp>
        <p:nvSpPr>
          <p:cNvPr id="77" name="Google Shape;77;p14"/>
          <p:cNvSpPr txBox="1">
            <a:spLocks noGrp="1"/>
          </p:cNvSpPr>
          <p:nvPr>
            <p:ph type="body" idx="1"/>
          </p:nvPr>
        </p:nvSpPr>
        <p:spPr>
          <a:xfrm>
            <a:off x="5624525" y="1626525"/>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2014</a:t>
            </a:r>
            <a:endParaRPr/>
          </a:p>
        </p:txBody>
      </p:sp>
      <p:sp>
        <p:nvSpPr>
          <p:cNvPr id="78" name="Google Shape;78;p14"/>
          <p:cNvSpPr txBox="1">
            <a:spLocks noGrp="1"/>
          </p:cNvSpPr>
          <p:nvPr>
            <p:ph type="body" idx="1"/>
          </p:nvPr>
        </p:nvSpPr>
        <p:spPr>
          <a:xfrm>
            <a:off x="6913800" y="2365775"/>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2016</a:t>
            </a:r>
            <a:endParaRPr/>
          </a:p>
        </p:txBody>
      </p:sp>
      <p:sp>
        <p:nvSpPr>
          <p:cNvPr id="79" name="Google Shape;79;p14"/>
          <p:cNvSpPr txBox="1">
            <a:spLocks noGrp="1"/>
          </p:cNvSpPr>
          <p:nvPr>
            <p:ph type="body" idx="1"/>
          </p:nvPr>
        </p:nvSpPr>
        <p:spPr>
          <a:xfrm>
            <a:off x="8071475" y="1638400"/>
            <a:ext cx="618900" cy="39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2018</a:t>
            </a:r>
            <a:endParaRPr/>
          </a:p>
        </p:txBody>
      </p:sp>
      <p:cxnSp>
        <p:nvCxnSpPr>
          <p:cNvPr id="80" name="Google Shape;80;p14"/>
          <p:cNvCxnSpPr/>
          <p:nvPr/>
        </p:nvCxnSpPr>
        <p:spPr>
          <a:xfrm>
            <a:off x="410275" y="2757575"/>
            <a:ext cx="9900" cy="290100"/>
          </a:xfrm>
          <a:prstGeom prst="straightConnector1">
            <a:avLst/>
          </a:prstGeom>
          <a:noFill/>
          <a:ln w="9525" cap="flat" cmpd="sng">
            <a:solidFill>
              <a:schemeClr val="dk2"/>
            </a:solidFill>
            <a:prstDash val="solid"/>
            <a:round/>
            <a:headEnd type="none" w="med" len="med"/>
            <a:tailEnd type="none" w="med" len="med"/>
          </a:ln>
        </p:spPr>
      </p:cxnSp>
      <p:cxnSp>
        <p:nvCxnSpPr>
          <p:cNvPr id="81" name="Google Shape;81;p14"/>
          <p:cNvCxnSpPr/>
          <p:nvPr/>
        </p:nvCxnSpPr>
        <p:spPr>
          <a:xfrm>
            <a:off x="1700775" y="2553750"/>
            <a:ext cx="9900" cy="290100"/>
          </a:xfrm>
          <a:prstGeom prst="straightConnector1">
            <a:avLst/>
          </a:prstGeom>
          <a:noFill/>
          <a:ln w="9525" cap="flat" cmpd="sng">
            <a:solidFill>
              <a:schemeClr val="dk2"/>
            </a:solidFill>
            <a:prstDash val="solid"/>
            <a:round/>
            <a:headEnd type="none" w="med" len="med"/>
            <a:tailEnd type="none" w="med" len="med"/>
          </a:ln>
        </p:spPr>
      </p:cxnSp>
      <p:cxnSp>
        <p:nvCxnSpPr>
          <p:cNvPr id="82" name="Google Shape;82;p14"/>
          <p:cNvCxnSpPr/>
          <p:nvPr/>
        </p:nvCxnSpPr>
        <p:spPr>
          <a:xfrm>
            <a:off x="2585975" y="2693325"/>
            <a:ext cx="9900" cy="290100"/>
          </a:xfrm>
          <a:prstGeom prst="straightConnector1">
            <a:avLst/>
          </a:prstGeom>
          <a:noFill/>
          <a:ln w="9525" cap="flat" cmpd="sng">
            <a:solidFill>
              <a:schemeClr val="dk2"/>
            </a:solidFill>
            <a:prstDash val="solid"/>
            <a:round/>
            <a:headEnd type="none" w="med" len="med"/>
            <a:tailEnd type="none" w="med" len="med"/>
          </a:ln>
        </p:spPr>
      </p:cxnSp>
      <p:cxnSp>
        <p:nvCxnSpPr>
          <p:cNvPr id="83" name="Google Shape;83;p14"/>
          <p:cNvCxnSpPr/>
          <p:nvPr/>
        </p:nvCxnSpPr>
        <p:spPr>
          <a:xfrm>
            <a:off x="3623575" y="2381250"/>
            <a:ext cx="9900" cy="290100"/>
          </a:xfrm>
          <a:prstGeom prst="straightConnector1">
            <a:avLst/>
          </a:prstGeom>
          <a:noFill/>
          <a:ln w="9525" cap="flat" cmpd="sng">
            <a:solidFill>
              <a:schemeClr val="dk2"/>
            </a:solidFill>
            <a:prstDash val="solid"/>
            <a:round/>
            <a:headEnd type="none" w="med" len="med"/>
            <a:tailEnd type="none" w="med" len="med"/>
          </a:ln>
        </p:spPr>
      </p:cxnSp>
      <p:cxnSp>
        <p:nvCxnSpPr>
          <p:cNvPr id="84" name="Google Shape;84;p14"/>
          <p:cNvCxnSpPr/>
          <p:nvPr/>
        </p:nvCxnSpPr>
        <p:spPr>
          <a:xfrm>
            <a:off x="4501863" y="2502900"/>
            <a:ext cx="9900" cy="290100"/>
          </a:xfrm>
          <a:prstGeom prst="straightConnector1">
            <a:avLst/>
          </a:prstGeom>
          <a:noFill/>
          <a:ln w="9525" cap="flat" cmpd="sng">
            <a:solidFill>
              <a:schemeClr val="dk2"/>
            </a:solidFill>
            <a:prstDash val="solid"/>
            <a:round/>
            <a:headEnd type="none" w="med" len="med"/>
            <a:tailEnd type="none" w="med" len="med"/>
          </a:ln>
        </p:spPr>
      </p:cxnSp>
      <p:cxnSp>
        <p:nvCxnSpPr>
          <p:cNvPr id="85" name="Google Shape;85;p14"/>
          <p:cNvCxnSpPr/>
          <p:nvPr/>
        </p:nvCxnSpPr>
        <p:spPr>
          <a:xfrm>
            <a:off x="5863175" y="1931325"/>
            <a:ext cx="9900" cy="290100"/>
          </a:xfrm>
          <a:prstGeom prst="straightConnector1">
            <a:avLst/>
          </a:prstGeom>
          <a:noFill/>
          <a:ln w="9525" cap="flat" cmpd="sng">
            <a:solidFill>
              <a:schemeClr val="dk2"/>
            </a:solidFill>
            <a:prstDash val="solid"/>
            <a:round/>
            <a:headEnd type="none" w="med" len="med"/>
            <a:tailEnd type="none" w="med" len="med"/>
          </a:ln>
        </p:spPr>
      </p:cxnSp>
      <p:cxnSp>
        <p:nvCxnSpPr>
          <p:cNvPr id="86" name="Google Shape;86;p14"/>
          <p:cNvCxnSpPr/>
          <p:nvPr/>
        </p:nvCxnSpPr>
        <p:spPr>
          <a:xfrm>
            <a:off x="7142100" y="2693325"/>
            <a:ext cx="9900" cy="290100"/>
          </a:xfrm>
          <a:prstGeom prst="straightConnector1">
            <a:avLst/>
          </a:prstGeom>
          <a:noFill/>
          <a:ln w="9525" cap="flat" cmpd="sng">
            <a:solidFill>
              <a:schemeClr val="dk2"/>
            </a:solidFill>
            <a:prstDash val="solid"/>
            <a:round/>
            <a:headEnd type="none" w="med" len="med"/>
            <a:tailEnd type="none" w="med" len="med"/>
          </a:ln>
        </p:spPr>
      </p:cxnSp>
      <p:cxnSp>
        <p:nvCxnSpPr>
          <p:cNvPr id="87" name="Google Shape;87;p14"/>
          <p:cNvCxnSpPr/>
          <p:nvPr/>
        </p:nvCxnSpPr>
        <p:spPr>
          <a:xfrm>
            <a:off x="8334050" y="1931325"/>
            <a:ext cx="9900" cy="290100"/>
          </a:xfrm>
          <a:prstGeom prst="straightConnector1">
            <a:avLst/>
          </a:prstGeom>
          <a:noFill/>
          <a:ln w="9525" cap="flat" cmpd="sng">
            <a:solidFill>
              <a:schemeClr val="dk2"/>
            </a:solidFill>
            <a:prstDash val="solid"/>
            <a:round/>
            <a:headEnd type="none" w="med" len="med"/>
            <a:tailEnd type="none" w="med" len="med"/>
          </a:ln>
        </p:spPr>
      </p:cxnSp>
      <p:sp>
        <p:nvSpPr>
          <p:cNvPr id="88" name="Google Shape;88;p14"/>
          <p:cNvSpPr txBox="1"/>
          <p:nvPr/>
        </p:nvSpPr>
        <p:spPr>
          <a:xfrm>
            <a:off x="-6150" y="3122125"/>
            <a:ext cx="1741200" cy="82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-Born in Mission Viejo, CA -Moved to San Luis Obispo, CA at 2 years old</a:t>
            </a:r>
            <a:endParaRPr sz="1300">
              <a:latin typeface="Economica"/>
              <a:ea typeface="Economica"/>
              <a:cs typeface="Economica"/>
              <a:sym typeface="Economica"/>
            </a:endParaRPr>
          </a:p>
        </p:txBody>
      </p:sp>
      <p:sp>
        <p:nvSpPr>
          <p:cNvPr id="89" name="Google Shape;89;p14"/>
          <p:cNvSpPr txBox="1"/>
          <p:nvPr/>
        </p:nvSpPr>
        <p:spPr>
          <a:xfrm>
            <a:off x="1148375" y="1522275"/>
            <a:ext cx="1467900" cy="82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-Graduated HS</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-Moved to LA, started pre-med at UCLA</a:t>
            </a:r>
            <a:endParaRPr sz="1300">
              <a:latin typeface="Economica"/>
              <a:ea typeface="Economica"/>
              <a:cs typeface="Economica"/>
              <a:sym typeface="Economica"/>
            </a:endParaRPr>
          </a:p>
        </p:txBody>
      </p:sp>
      <p:sp>
        <p:nvSpPr>
          <p:cNvPr id="90" name="Google Shape;90;p14"/>
          <p:cNvSpPr txBox="1"/>
          <p:nvPr/>
        </p:nvSpPr>
        <p:spPr>
          <a:xfrm>
            <a:off x="1882675" y="3014350"/>
            <a:ext cx="1741200" cy="1028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-Graduated UCLA with BA in psychology</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-Then…</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-RECESSION</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-No jobs, no one was hiring</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-Worked 3 jobs (4am-10pm) to make ends meet</a:t>
            </a:r>
            <a:endParaRPr sz="1300">
              <a:latin typeface="Economica"/>
              <a:ea typeface="Economica"/>
              <a:cs typeface="Economica"/>
              <a:sym typeface="Economica"/>
            </a:endParaRPr>
          </a:p>
        </p:txBody>
      </p:sp>
      <p:sp>
        <p:nvSpPr>
          <p:cNvPr id="91" name="Google Shape;91;p14"/>
          <p:cNvSpPr txBox="1"/>
          <p:nvPr/>
        </p:nvSpPr>
        <p:spPr>
          <a:xfrm>
            <a:off x="2747975" y="1588650"/>
            <a:ext cx="2046900" cy="82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-Decided to return to school</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-Started MA in Counseling at LMU</a:t>
            </a:r>
            <a:endParaRPr sz="1300">
              <a:latin typeface="Economica"/>
              <a:ea typeface="Economica"/>
              <a:cs typeface="Economica"/>
              <a:sym typeface="Economica"/>
            </a:endParaRPr>
          </a:p>
        </p:txBody>
      </p:sp>
      <p:sp>
        <p:nvSpPr>
          <p:cNvPr id="92" name="Google Shape;92;p14"/>
          <p:cNvSpPr txBox="1"/>
          <p:nvPr/>
        </p:nvSpPr>
        <p:spPr>
          <a:xfrm>
            <a:off x="3852475" y="2785750"/>
            <a:ext cx="1741200" cy="195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-Graduated from LMU</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-Counseling was being cut across the state</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-Started at the front desk of a private, independent school in Playa Vista</a:t>
            </a:r>
            <a:endParaRPr sz="1300">
              <a:latin typeface="Economica"/>
              <a:ea typeface="Economica"/>
              <a:cs typeface="Economica"/>
              <a:sym typeface="Economica"/>
            </a:endParaRPr>
          </a:p>
        </p:txBody>
      </p:sp>
      <p:sp>
        <p:nvSpPr>
          <p:cNvPr id="93" name="Google Shape;93;p14"/>
          <p:cNvSpPr txBox="1"/>
          <p:nvPr/>
        </p:nvSpPr>
        <p:spPr>
          <a:xfrm>
            <a:off x="4786325" y="529900"/>
            <a:ext cx="2501100" cy="13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-Moved up in my career </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(Executive Assistant to Head of School &amp; Director of Events in Development Office)</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-Diagnosed with Type 1 Diabetes</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-Felt unfulfilled in my job, wanted a change</a:t>
            </a:r>
            <a:endParaRPr sz="1300">
              <a:latin typeface="Economica"/>
              <a:ea typeface="Economica"/>
              <a:cs typeface="Economica"/>
              <a:sym typeface="Economica"/>
            </a:endParaRPr>
          </a:p>
        </p:txBody>
      </p:sp>
      <p:sp>
        <p:nvSpPr>
          <p:cNvPr id="94" name="Google Shape;94;p14"/>
          <p:cNvSpPr txBox="1"/>
          <p:nvPr/>
        </p:nvSpPr>
        <p:spPr>
          <a:xfrm>
            <a:off x="6411300" y="3016950"/>
            <a:ext cx="1741200" cy="82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-Quit my job, moved to OC, started NURSING SCHOOL at 29 years old</a:t>
            </a:r>
            <a:endParaRPr sz="1300">
              <a:latin typeface="Economica"/>
              <a:ea typeface="Economica"/>
              <a:cs typeface="Economica"/>
              <a:sym typeface="Economica"/>
            </a:endParaRPr>
          </a:p>
        </p:txBody>
      </p:sp>
      <p:sp>
        <p:nvSpPr>
          <p:cNvPr id="95" name="Google Shape;95;p14"/>
          <p:cNvSpPr txBox="1"/>
          <p:nvPr/>
        </p:nvSpPr>
        <p:spPr>
          <a:xfrm>
            <a:off x="7783675" y="350800"/>
            <a:ext cx="1406100" cy="107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Economica"/>
                <a:ea typeface="Economica"/>
                <a:cs typeface="Economica"/>
                <a:sym typeface="Economica"/>
              </a:rPr>
              <a:t>-Officially hired as an </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RN at CHLA in hematology/oncology</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-Started Sept. 2018 in </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Versant New Grad </a:t>
            </a:r>
            <a:endParaRPr sz="1300">
              <a:latin typeface="Economica"/>
              <a:ea typeface="Economica"/>
              <a:cs typeface="Economica"/>
              <a:sym typeface="Economica"/>
            </a:endParaRPr>
          </a:p>
          <a:p>
            <a:pPr marL="0" lvl="0" indent="0" algn="l" rtl="0">
              <a:spcBef>
                <a:spcPts val="0"/>
              </a:spcBef>
              <a:spcAft>
                <a:spcPts val="0"/>
              </a:spcAft>
              <a:buNone/>
            </a:pPr>
            <a:r>
              <a:rPr lang="en" sz="1300">
                <a:latin typeface="Economica"/>
                <a:ea typeface="Economica"/>
                <a:cs typeface="Economica"/>
                <a:sym typeface="Economica"/>
              </a:rPr>
              <a:t>RN Residency</a:t>
            </a:r>
            <a:endParaRPr sz="1300">
              <a:latin typeface="Economica"/>
              <a:ea typeface="Economica"/>
              <a:cs typeface="Economica"/>
              <a:sym typeface="Economica"/>
            </a:endParaRPr>
          </a:p>
        </p:txBody>
      </p:sp>
      <p:pic>
        <p:nvPicPr>
          <p:cNvPr id="96" name="Google Shape;96;p14"/>
          <p:cNvPicPr preferRelativeResize="0"/>
          <p:nvPr/>
        </p:nvPicPr>
        <p:blipFill>
          <a:blip r:embed="rId3">
            <a:alphaModFix/>
          </a:blip>
          <a:stretch>
            <a:fillRect/>
          </a:stretch>
        </p:blipFill>
        <p:spPr>
          <a:xfrm>
            <a:off x="127825" y="221775"/>
            <a:ext cx="740780" cy="820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txBox="1">
            <a:spLocks noGrp="1"/>
          </p:cNvSpPr>
          <p:nvPr>
            <p:ph type="title"/>
          </p:nvPr>
        </p:nvSpPr>
        <p:spPr>
          <a:xfrm>
            <a:off x="-228600" y="-594725"/>
            <a:ext cx="5156400" cy="1786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800"/>
              <a:t>Tell me more about nursing...</a:t>
            </a:r>
            <a:endParaRPr sz="3800"/>
          </a:p>
        </p:txBody>
      </p:sp>
      <p:sp>
        <p:nvSpPr>
          <p:cNvPr id="102" name="Google Shape;102;p15"/>
          <p:cNvSpPr txBox="1">
            <a:spLocks noGrp="1"/>
          </p:cNvSpPr>
          <p:nvPr>
            <p:ph type="body" idx="2"/>
          </p:nvPr>
        </p:nvSpPr>
        <p:spPr>
          <a:xfrm>
            <a:off x="-149400" y="978475"/>
            <a:ext cx="4831800" cy="3695100"/>
          </a:xfrm>
          <a:prstGeom prst="rect">
            <a:avLst/>
          </a:prstGeom>
        </p:spPr>
        <p:txBody>
          <a:bodyPr spcFirstLastPara="1" wrap="square" lIns="91425" tIns="91425" rIns="91425" bIns="91425" anchor="ctr" anchorCtr="0">
            <a:noAutofit/>
          </a:bodyPr>
          <a:lstStyle/>
          <a:p>
            <a:pPr marL="457200" lvl="0" indent="-330200" algn="l" rtl="0">
              <a:spcBef>
                <a:spcPts val="0"/>
              </a:spcBef>
              <a:spcAft>
                <a:spcPts val="0"/>
              </a:spcAft>
              <a:buClr>
                <a:srgbClr val="274E13"/>
              </a:buClr>
              <a:buSzPts val="1600"/>
              <a:buChar char="-"/>
            </a:pPr>
            <a:r>
              <a:rPr lang="en" sz="1600" b="1">
                <a:solidFill>
                  <a:srgbClr val="274E13"/>
                </a:solidFill>
              </a:rPr>
              <a:t>What is an Registered Nurse (RN)?</a:t>
            </a:r>
            <a:endParaRPr sz="1600" b="1">
              <a:solidFill>
                <a:srgbClr val="274E13"/>
              </a:solidFill>
            </a:endParaRPr>
          </a:p>
          <a:p>
            <a:pPr marL="914400" lvl="1" indent="-317500" algn="l" rtl="0">
              <a:spcBef>
                <a:spcPts val="0"/>
              </a:spcBef>
              <a:spcAft>
                <a:spcPts val="0"/>
              </a:spcAft>
              <a:buClr>
                <a:srgbClr val="274E13"/>
              </a:buClr>
              <a:buSzPts val="1400"/>
              <a:buChar char="-"/>
            </a:pPr>
            <a:r>
              <a:rPr lang="en">
                <a:solidFill>
                  <a:srgbClr val="274E13"/>
                </a:solidFill>
              </a:rPr>
              <a:t>RNs have completed at the minimum an Associate’s Degree of Nursing (ADN) and have passed the national board licensure exam, the NCLEX-RN. They are on the frontlines of the healthcare industry, responsible for delivering high-quality patient care in a variety of different settings.</a:t>
            </a:r>
            <a:endParaRPr>
              <a:solidFill>
                <a:srgbClr val="274E13"/>
              </a:solidFill>
            </a:endParaRPr>
          </a:p>
          <a:p>
            <a:pPr marL="457200" lvl="0" indent="-330200" algn="l" rtl="0">
              <a:spcBef>
                <a:spcPts val="0"/>
              </a:spcBef>
              <a:spcAft>
                <a:spcPts val="0"/>
              </a:spcAft>
              <a:buClr>
                <a:srgbClr val="274E13"/>
              </a:buClr>
              <a:buSzPts val="1600"/>
              <a:buChar char="-"/>
            </a:pPr>
            <a:r>
              <a:rPr lang="en" sz="1600" b="1">
                <a:solidFill>
                  <a:srgbClr val="274E13"/>
                </a:solidFill>
              </a:rPr>
              <a:t>Where do nurses work?</a:t>
            </a:r>
            <a:endParaRPr sz="1600" b="1">
              <a:solidFill>
                <a:srgbClr val="274E13"/>
              </a:solidFill>
            </a:endParaRPr>
          </a:p>
          <a:p>
            <a:pPr marL="457200" lvl="0" indent="-330200" algn="l" rtl="0">
              <a:spcBef>
                <a:spcPts val="0"/>
              </a:spcBef>
              <a:spcAft>
                <a:spcPts val="0"/>
              </a:spcAft>
              <a:buClr>
                <a:srgbClr val="274E13"/>
              </a:buClr>
              <a:buSzPts val="1600"/>
              <a:buChar char="-"/>
            </a:pPr>
            <a:r>
              <a:rPr lang="en" sz="1600" b="1">
                <a:solidFill>
                  <a:srgbClr val="274E13"/>
                </a:solidFill>
              </a:rPr>
              <a:t>What are the pros and cons of nursing?</a:t>
            </a:r>
            <a:endParaRPr sz="1600" b="1">
              <a:solidFill>
                <a:srgbClr val="274E13"/>
              </a:solidFill>
            </a:endParaRPr>
          </a:p>
          <a:p>
            <a:pPr marL="457200" lvl="0" indent="-330200" algn="l" rtl="0">
              <a:spcBef>
                <a:spcPts val="0"/>
              </a:spcBef>
              <a:spcAft>
                <a:spcPts val="0"/>
              </a:spcAft>
              <a:buClr>
                <a:srgbClr val="274E13"/>
              </a:buClr>
              <a:buSzPts val="1600"/>
              <a:buChar char="-"/>
            </a:pPr>
            <a:r>
              <a:rPr lang="en" sz="1600" b="1" i="1">
                <a:solidFill>
                  <a:srgbClr val="274E13"/>
                </a:solidFill>
              </a:rPr>
              <a:t>Ok, sounds good. But, why nursing?</a:t>
            </a:r>
            <a:endParaRPr sz="1600" b="1" i="1">
              <a:solidFill>
                <a:srgbClr val="274E13"/>
              </a:solidFill>
            </a:endParaRPr>
          </a:p>
        </p:txBody>
      </p:sp>
      <p:pic>
        <p:nvPicPr>
          <p:cNvPr id="103" name="Google Shape;103;p15"/>
          <p:cNvPicPr preferRelativeResize="0"/>
          <p:nvPr/>
        </p:nvPicPr>
        <p:blipFill>
          <a:blip r:embed="rId3">
            <a:alphaModFix/>
          </a:blip>
          <a:stretch>
            <a:fillRect/>
          </a:stretch>
        </p:blipFill>
        <p:spPr>
          <a:xfrm>
            <a:off x="5278325" y="3097775"/>
            <a:ext cx="3354225" cy="1916700"/>
          </a:xfrm>
          <a:prstGeom prst="rect">
            <a:avLst/>
          </a:prstGeom>
          <a:noFill/>
          <a:ln>
            <a:noFill/>
          </a:ln>
        </p:spPr>
      </p:pic>
      <p:pic>
        <p:nvPicPr>
          <p:cNvPr id="104" name="Google Shape;104;p15"/>
          <p:cNvPicPr preferRelativeResize="0"/>
          <p:nvPr/>
        </p:nvPicPr>
        <p:blipFill>
          <a:blip r:embed="rId4">
            <a:alphaModFix/>
          </a:blip>
          <a:stretch>
            <a:fillRect/>
          </a:stretch>
        </p:blipFill>
        <p:spPr>
          <a:xfrm>
            <a:off x="5340025" y="884275"/>
            <a:ext cx="3161776" cy="2107851"/>
          </a:xfrm>
          <a:prstGeom prst="rect">
            <a:avLst/>
          </a:prstGeom>
          <a:noFill/>
          <a:ln>
            <a:noFill/>
          </a:ln>
        </p:spPr>
      </p:pic>
      <p:sp>
        <p:nvSpPr>
          <p:cNvPr id="105" name="Google Shape;105;p15"/>
          <p:cNvSpPr txBox="1"/>
          <p:nvPr/>
        </p:nvSpPr>
        <p:spPr>
          <a:xfrm>
            <a:off x="4632525" y="204475"/>
            <a:ext cx="4478100" cy="679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rgbClr val="FFFFFF"/>
                </a:solidFill>
                <a:latin typeface="Economica"/>
                <a:ea typeface="Economica"/>
                <a:cs typeface="Economica"/>
                <a:sym typeface="Economica"/>
              </a:rPr>
              <a:t>All about the Benjamins, baby!</a:t>
            </a:r>
            <a:endParaRPr sz="1800">
              <a:solidFill>
                <a:srgbClr val="FFFFFF"/>
              </a:solidFill>
              <a:latin typeface="Economica"/>
              <a:ea typeface="Economica"/>
              <a:cs typeface="Economica"/>
              <a:sym typeface="Economica"/>
            </a:endParaRPr>
          </a:p>
          <a:p>
            <a:pPr marL="0" lvl="0" indent="0" algn="ctr" rtl="0">
              <a:spcBef>
                <a:spcPts val="0"/>
              </a:spcBef>
              <a:spcAft>
                <a:spcPts val="0"/>
              </a:spcAft>
              <a:buNone/>
            </a:pPr>
            <a:r>
              <a:rPr lang="en" sz="1600" i="1">
                <a:solidFill>
                  <a:srgbClr val="FFFFFF"/>
                </a:solidFill>
                <a:latin typeface="Economica"/>
                <a:ea typeface="Economica"/>
                <a:cs typeface="Economica"/>
                <a:sym typeface="Economica"/>
              </a:rPr>
              <a:t>Talk money to me!</a:t>
            </a:r>
            <a:endParaRPr sz="1600" i="1">
              <a:solidFill>
                <a:srgbClr val="FFFFFF"/>
              </a:solidFill>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So you (think you) want to be a nurse?</a:t>
            </a:r>
            <a:endParaRPr/>
          </a:p>
        </p:txBody>
      </p:sp>
      <p:sp>
        <p:nvSpPr>
          <p:cNvPr id="111" name="Google Shape;111;p16"/>
          <p:cNvSpPr txBox="1">
            <a:spLocks noGrp="1"/>
          </p:cNvSpPr>
          <p:nvPr>
            <p:ph type="body" idx="1"/>
          </p:nvPr>
        </p:nvSpPr>
        <p:spPr>
          <a:xfrm>
            <a:off x="311700" y="1072825"/>
            <a:ext cx="8520600" cy="373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600" b="1">
                <a:solidFill>
                  <a:srgbClr val="0C343D"/>
                </a:solidFill>
              </a:rPr>
              <a:t>Education routes</a:t>
            </a:r>
            <a:endParaRPr sz="1600" b="1">
              <a:solidFill>
                <a:srgbClr val="0C343D"/>
              </a:solidFill>
            </a:endParaRPr>
          </a:p>
          <a:p>
            <a:pPr marL="457200" lvl="0" indent="-317500" algn="l" rtl="0">
              <a:spcBef>
                <a:spcPts val="1600"/>
              </a:spcBef>
              <a:spcAft>
                <a:spcPts val="0"/>
              </a:spcAft>
              <a:buClr>
                <a:srgbClr val="0C343D"/>
              </a:buClr>
              <a:buSzPts val="1400"/>
              <a:buChar char="-"/>
            </a:pPr>
            <a:r>
              <a:rPr lang="en" sz="1400">
                <a:solidFill>
                  <a:srgbClr val="0C343D"/>
                </a:solidFill>
              </a:rPr>
              <a:t>Associate’s Degree in Nursing (ADN)</a:t>
            </a:r>
            <a:endParaRPr sz="1400">
              <a:solidFill>
                <a:srgbClr val="0C343D"/>
              </a:solidFill>
            </a:endParaRPr>
          </a:p>
          <a:p>
            <a:pPr marL="457200" lvl="0" indent="-317500" algn="l" rtl="0">
              <a:spcBef>
                <a:spcPts val="0"/>
              </a:spcBef>
              <a:spcAft>
                <a:spcPts val="0"/>
              </a:spcAft>
              <a:buClr>
                <a:srgbClr val="0C343D"/>
              </a:buClr>
              <a:buSzPts val="1400"/>
              <a:buChar char="-"/>
            </a:pPr>
            <a:r>
              <a:rPr lang="en" sz="1400">
                <a:solidFill>
                  <a:srgbClr val="0C343D"/>
                </a:solidFill>
              </a:rPr>
              <a:t>Bachelor’s or Accelerated Bachelor’s in Nursing (BSN/ABSN)</a:t>
            </a:r>
            <a:endParaRPr sz="1400">
              <a:solidFill>
                <a:srgbClr val="0C343D"/>
              </a:solidFill>
            </a:endParaRPr>
          </a:p>
          <a:p>
            <a:pPr marL="457200" lvl="0" indent="-317500" algn="l" rtl="0">
              <a:spcBef>
                <a:spcPts val="0"/>
              </a:spcBef>
              <a:spcAft>
                <a:spcPts val="0"/>
              </a:spcAft>
              <a:buClr>
                <a:srgbClr val="0C343D"/>
              </a:buClr>
              <a:buSzPts val="1400"/>
              <a:buChar char="-"/>
            </a:pPr>
            <a:r>
              <a:rPr lang="en" sz="1400">
                <a:solidFill>
                  <a:srgbClr val="0C343D"/>
                </a:solidFill>
              </a:rPr>
              <a:t>Entry-level Master’s in Nursing (MSN)</a:t>
            </a:r>
            <a:endParaRPr sz="1400">
              <a:solidFill>
                <a:srgbClr val="0C343D"/>
              </a:solidFill>
            </a:endParaRPr>
          </a:p>
          <a:p>
            <a:pPr marL="457200" lvl="0" indent="-317500" algn="l" rtl="0">
              <a:spcBef>
                <a:spcPts val="0"/>
              </a:spcBef>
              <a:spcAft>
                <a:spcPts val="0"/>
              </a:spcAft>
              <a:buClr>
                <a:srgbClr val="0C343D"/>
              </a:buClr>
              <a:buSzPts val="1400"/>
              <a:buChar char="-"/>
            </a:pPr>
            <a:r>
              <a:rPr lang="en" sz="1400">
                <a:solidFill>
                  <a:srgbClr val="0C343D"/>
                </a:solidFill>
              </a:rPr>
              <a:t>NCLEX-RN (national licensure exam)</a:t>
            </a:r>
            <a:endParaRPr sz="1400">
              <a:solidFill>
                <a:srgbClr val="0C343D"/>
              </a:solidFill>
            </a:endParaRPr>
          </a:p>
          <a:p>
            <a:pPr marL="0" lvl="0" indent="0" algn="l" rtl="0">
              <a:spcBef>
                <a:spcPts val="1600"/>
              </a:spcBef>
              <a:spcAft>
                <a:spcPts val="0"/>
              </a:spcAft>
              <a:buNone/>
            </a:pPr>
            <a:r>
              <a:rPr lang="en" sz="1600" b="1">
                <a:solidFill>
                  <a:srgbClr val="0C343D"/>
                </a:solidFill>
              </a:rPr>
              <a:t>What can I do now?</a:t>
            </a:r>
            <a:endParaRPr sz="1600" b="1">
              <a:solidFill>
                <a:srgbClr val="0C343D"/>
              </a:solidFill>
            </a:endParaRPr>
          </a:p>
          <a:p>
            <a:pPr marL="457200" lvl="0" indent="-317500" algn="l" rtl="0">
              <a:spcBef>
                <a:spcPts val="1600"/>
              </a:spcBef>
              <a:spcAft>
                <a:spcPts val="0"/>
              </a:spcAft>
              <a:buClr>
                <a:srgbClr val="0C343D"/>
              </a:buClr>
              <a:buSzPts val="1400"/>
              <a:buChar char="-"/>
            </a:pPr>
            <a:r>
              <a:rPr lang="en" sz="1400">
                <a:solidFill>
                  <a:srgbClr val="0C343D"/>
                </a:solidFill>
              </a:rPr>
              <a:t>First aid/CPR class/Basic Life Support (BLS) - American Heart Association </a:t>
            </a:r>
            <a:endParaRPr sz="1400">
              <a:solidFill>
                <a:srgbClr val="0C343D"/>
              </a:solidFill>
            </a:endParaRPr>
          </a:p>
          <a:p>
            <a:pPr marL="457200" lvl="0" indent="-317500" algn="l" rtl="0">
              <a:spcBef>
                <a:spcPts val="0"/>
              </a:spcBef>
              <a:spcAft>
                <a:spcPts val="0"/>
              </a:spcAft>
              <a:buClr>
                <a:srgbClr val="0C343D"/>
              </a:buClr>
              <a:buSzPts val="1400"/>
              <a:buChar char="-"/>
            </a:pPr>
            <a:r>
              <a:rPr lang="en" sz="1400">
                <a:solidFill>
                  <a:srgbClr val="0C343D"/>
                </a:solidFill>
              </a:rPr>
              <a:t>Volunteer at your local hospital (CHLA program)</a:t>
            </a:r>
            <a:endParaRPr sz="1400">
              <a:solidFill>
                <a:srgbClr val="0C343D"/>
              </a:solidFill>
            </a:endParaRPr>
          </a:p>
          <a:p>
            <a:pPr marL="457200" lvl="0" indent="-317500" algn="l" rtl="0">
              <a:spcBef>
                <a:spcPts val="0"/>
              </a:spcBef>
              <a:spcAft>
                <a:spcPts val="0"/>
              </a:spcAft>
              <a:buClr>
                <a:srgbClr val="0C343D"/>
              </a:buClr>
              <a:buSzPts val="1400"/>
              <a:buChar char="-"/>
            </a:pPr>
            <a:r>
              <a:rPr lang="en" sz="1400">
                <a:solidFill>
                  <a:srgbClr val="0C343D"/>
                </a:solidFill>
              </a:rPr>
              <a:t>Become a CNA (16-18 years old, under 18 need parental consent)</a:t>
            </a:r>
            <a:endParaRPr sz="1400">
              <a:solidFill>
                <a:srgbClr val="0C343D"/>
              </a:solidFill>
            </a:endParaRPr>
          </a:p>
          <a:p>
            <a:pPr marL="914400" lvl="1" indent="-317500" algn="l" rtl="0">
              <a:spcBef>
                <a:spcPts val="0"/>
              </a:spcBef>
              <a:spcAft>
                <a:spcPts val="0"/>
              </a:spcAft>
              <a:buClr>
                <a:srgbClr val="0C343D"/>
              </a:buClr>
              <a:buSzPts val="1400"/>
              <a:buChar char="-"/>
            </a:pPr>
            <a:r>
              <a:rPr lang="en">
                <a:solidFill>
                  <a:srgbClr val="0C343D"/>
                </a:solidFill>
              </a:rPr>
              <a:t>160 hours of instruction (approx. 1 month of training)</a:t>
            </a:r>
            <a:endParaRPr>
              <a:solidFill>
                <a:srgbClr val="0C343D"/>
              </a:solidFill>
            </a:endParaRPr>
          </a:p>
          <a:p>
            <a:pPr marL="1371600" lvl="2" indent="-317500" algn="l" rtl="0">
              <a:spcBef>
                <a:spcPts val="0"/>
              </a:spcBef>
              <a:spcAft>
                <a:spcPts val="0"/>
              </a:spcAft>
              <a:buClr>
                <a:srgbClr val="0C343D"/>
              </a:buClr>
              <a:buSzPts val="1400"/>
              <a:buChar char="-"/>
            </a:pPr>
            <a:r>
              <a:rPr lang="en">
                <a:solidFill>
                  <a:srgbClr val="0C343D"/>
                </a:solidFill>
              </a:rPr>
              <a:t>$450-$1,900</a:t>
            </a:r>
            <a:endParaRPr>
              <a:solidFill>
                <a:srgbClr val="0C343D"/>
              </a:solidFill>
            </a:endParaRPr>
          </a:p>
          <a:p>
            <a:pPr marL="914400" lvl="1" indent="-317500" algn="l" rtl="0">
              <a:spcBef>
                <a:spcPts val="0"/>
              </a:spcBef>
              <a:spcAft>
                <a:spcPts val="0"/>
              </a:spcAft>
              <a:buClr>
                <a:srgbClr val="0C343D"/>
              </a:buClr>
              <a:buSzPts val="1400"/>
              <a:buChar char="-"/>
            </a:pPr>
            <a:r>
              <a:rPr lang="en">
                <a:solidFill>
                  <a:srgbClr val="0C343D"/>
                </a:solidFill>
              </a:rPr>
              <a:t>$195 exam fee</a:t>
            </a:r>
            <a:endParaRPr>
              <a:solidFill>
                <a:srgbClr val="0C343D"/>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7"/>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000" b="1">
                <a:solidFill>
                  <a:srgbClr val="274E13"/>
                </a:solidFill>
              </a:rPr>
              <a:t>GAME TIME</a:t>
            </a:r>
            <a:endParaRPr sz="5000" b="1">
              <a:solidFill>
                <a:srgbClr val="274E13"/>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a:spLocks noGrp="1"/>
          </p:cNvSpPr>
          <p:nvPr>
            <p:ph type="title"/>
          </p:nvPr>
        </p:nvSpPr>
        <p:spPr>
          <a:xfrm>
            <a:off x="311700" y="1354950"/>
            <a:ext cx="8520600" cy="212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Questions?</a:t>
            </a:r>
            <a:endParaRPr/>
          </a:p>
        </p:txBody>
      </p:sp>
      <p:sp>
        <p:nvSpPr>
          <p:cNvPr id="122" name="Google Shape;122;p18"/>
          <p:cNvSpPr txBox="1">
            <a:spLocks noGrp="1"/>
          </p:cNvSpPr>
          <p:nvPr>
            <p:ph type="body" idx="1"/>
          </p:nvPr>
        </p:nvSpPr>
        <p:spPr>
          <a:xfrm>
            <a:off x="2581950" y="3517575"/>
            <a:ext cx="3980100" cy="7014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400"/>
              <a:t>I’m here to help!</a:t>
            </a:r>
            <a:endParaRPr sz="1400"/>
          </a:p>
          <a:p>
            <a:pPr marL="0" lvl="0" indent="0" algn="ctr" rtl="0">
              <a:lnSpc>
                <a:spcPct val="100000"/>
              </a:lnSpc>
              <a:spcBef>
                <a:spcPts val="0"/>
              </a:spcBef>
              <a:spcAft>
                <a:spcPts val="0"/>
              </a:spcAft>
              <a:buNone/>
            </a:pPr>
            <a:r>
              <a:rPr lang="en" sz="1400"/>
              <a:t>Email me anytime - </a:t>
            </a:r>
            <a:r>
              <a:rPr lang="en" sz="1600" b="1"/>
              <a:t>tmcknight@chla.usc.edu</a:t>
            </a:r>
            <a:endParaRPr sz="1600" b="1"/>
          </a:p>
        </p:txBody>
      </p:sp>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675</Words>
  <Application>Microsoft Macintosh PowerPoint</Application>
  <PresentationFormat>On-screen Show (16:9)</PresentationFormat>
  <Paragraphs>80</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Open Sans</vt:lpstr>
      <vt:lpstr>Arial</vt:lpstr>
      <vt:lpstr>Economica</vt:lpstr>
      <vt:lpstr>Luxe</vt:lpstr>
      <vt:lpstr>Nursing…  ...where anything is PULSE-ible!</vt:lpstr>
      <vt:lpstr>Who am I and how in the  world did I get here?</vt:lpstr>
      <vt:lpstr>Tell me more about nursing...</vt:lpstr>
      <vt:lpstr>So you (think you) want to be a nurse?</vt:lpstr>
      <vt:lpstr>GAME TIME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...where anything is PULSE-ible!</dc:title>
  <cp:lastModifiedBy>Torrey McKnight</cp:lastModifiedBy>
  <cp:revision>1</cp:revision>
  <dcterms:modified xsi:type="dcterms:W3CDTF">2019-03-09T01:01:08Z</dcterms:modified>
</cp:coreProperties>
</file>