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44"/>
  </p:notesMasterIdLst>
  <p:sldIdLst>
    <p:sldId id="256" r:id="rId2"/>
    <p:sldId id="344" r:id="rId3"/>
    <p:sldId id="348" r:id="rId4"/>
    <p:sldId id="349" r:id="rId5"/>
    <p:sldId id="258" r:id="rId6"/>
    <p:sldId id="332" r:id="rId7"/>
    <p:sldId id="333" r:id="rId8"/>
    <p:sldId id="324" r:id="rId9"/>
    <p:sldId id="325" r:id="rId10"/>
    <p:sldId id="346" r:id="rId11"/>
    <p:sldId id="293" r:id="rId12"/>
    <p:sldId id="347" r:id="rId13"/>
    <p:sldId id="262" r:id="rId14"/>
    <p:sldId id="298" r:id="rId15"/>
    <p:sldId id="261" r:id="rId16"/>
    <p:sldId id="335" r:id="rId17"/>
    <p:sldId id="338" r:id="rId18"/>
    <p:sldId id="317" r:id="rId19"/>
    <p:sldId id="321" r:id="rId20"/>
    <p:sldId id="303" r:id="rId21"/>
    <p:sldId id="322" r:id="rId22"/>
    <p:sldId id="290" r:id="rId23"/>
    <p:sldId id="336" r:id="rId24"/>
    <p:sldId id="337" r:id="rId25"/>
    <p:sldId id="323" r:id="rId26"/>
    <p:sldId id="263" r:id="rId27"/>
    <p:sldId id="295" r:id="rId28"/>
    <p:sldId id="296" r:id="rId29"/>
    <p:sldId id="299" r:id="rId30"/>
    <p:sldId id="300" r:id="rId31"/>
    <p:sldId id="297" r:id="rId32"/>
    <p:sldId id="339" r:id="rId33"/>
    <p:sldId id="340" r:id="rId34"/>
    <p:sldId id="318" r:id="rId35"/>
    <p:sldId id="272" r:id="rId36"/>
    <p:sldId id="302" r:id="rId37"/>
    <p:sldId id="273" r:id="rId38"/>
    <p:sldId id="319" r:id="rId39"/>
    <p:sldId id="341" r:id="rId40"/>
    <p:sldId id="342" r:id="rId41"/>
    <p:sldId id="310" r:id="rId42"/>
    <p:sldId id="289" r:id="rId43"/>
  </p:sldIdLst>
  <p:sldSz cx="12192000" cy="6858000"/>
  <p:notesSz cx="6858000" cy="9144000"/>
  <p:embeddedFontLst>
    <p:embeddedFont>
      <p:font typeface="Calibri"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8736" autoAdjust="0"/>
  </p:normalViewPr>
  <p:slideViewPr>
    <p:cSldViewPr>
      <p:cViewPr>
        <p:scale>
          <a:sx n="66" d="100"/>
          <a:sy n="66" d="100"/>
        </p:scale>
        <p:origin x="-684" y="-26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86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latin typeface="Calibri"/>
                <a:ea typeface="Calibri"/>
                <a:cs typeface="Calibri"/>
                <a:sym typeface="Calibri"/>
              </a:defRPr>
            </a:lvl1pPr>
            <a:lvl2pPr marL="457200" marR="0" lvl="1" indent="228600" algn="l" rtl="0">
              <a:spcBef>
                <a:spcPts val="0"/>
              </a:spcBef>
              <a:buNone/>
              <a:defRPr sz="1200" b="0" i="0" u="none" strike="noStrike" cap="none">
                <a:latin typeface="Calibri"/>
                <a:ea typeface="Calibri"/>
                <a:cs typeface="Calibri"/>
                <a:sym typeface="Calibri"/>
              </a:defRPr>
            </a:lvl2pPr>
            <a:lvl3pPr marL="914400" marR="0" lvl="2" indent="457200" algn="l" rtl="0">
              <a:spcBef>
                <a:spcPts val="0"/>
              </a:spcBef>
              <a:buNone/>
              <a:defRPr sz="1200" b="0" i="0" u="none" strike="noStrike" cap="none">
                <a:latin typeface="Calibri"/>
                <a:ea typeface="Calibri"/>
                <a:cs typeface="Calibri"/>
                <a:sym typeface="Calibri"/>
              </a:defRPr>
            </a:lvl3pPr>
            <a:lvl4pPr marL="1371600" marR="0" lvl="3" indent="685800" algn="l" rtl="0">
              <a:spcBef>
                <a:spcPts val="0"/>
              </a:spcBef>
              <a:buNone/>
              <a:defRPr sz="1200" b="0" i="0" u="none" strike="noStrike" cap="none">
                <a:latin typeface="Calibri"/>
                <a:ea typeface="Calibri"/>
                <a:cs typeface="Calibri"/>
                <a:sym typeface="Calibri"/>
              </a:defRPr>
            </a:lvl4pPr>
            <a:lvl5pPr marL="1828800" marR="0" lvl="4" indent="914400" algn="l" rtl="0">
              <a:spcBef>
                <a:spcPts val="0"/>
              </a:spcBef>
              <a:buNone/>
              <a:defRPr sz="1200" b="0" i="0" u="none" strike="noStrike" cap="none">
                <a:latin typeface="Calibri"/>
                <a:ea typeface="Calibri"/>
                <a:cs typeface="Calibri"/>
                <a:sym typeface="Calibri"/>
              </a:defRPr>
            </a:lvl5pPr>
            <a:lvl6pPr marL="2286000" marR="0" lvl="5" indent="1143000" algn="l" rtl="0">
              <a:spcBef>
                <a:spcPts val="0"/>
              </a:spcBef>
              <a:buNone/>
              <a:defRPr sz="1200" b="0" i="0" u="none" strike="noStrike" cap="none">
                <a:latin typeface="Calibri"/>
                <a:ea typeface="Calibri"/>
                <a:cs typeface="Calibri"/>
                <a:sym typeface="Calibri"/>
              </a:defRPr>
            </a:lvl6pPr>
            <a:lvl7pPr marL="2743200" marR="0" lvl="6" indent="1371600" algn="l" rtl="0">
              <a:spcBef>
                <a:spcPts val="0"/>
              </a:spcBef>
              <a:buNone/>
              <a:defRPr sz="1200" b="0" i="0" u="none" strike="noStrike" cap="none">
                <a:latin typeface="Calibri"/>
                <a:ea typeface="Calibri"/>
                <a:cs typeface="Calibri"/>
                <a:sym typeface="Calibri"/>
              </a:defRPr>
            </a:lvl7pPr>
            <a:lvl8pPr marL="3200400" marR="0" lvl="7" indent="1600200" algn="l" rtl="0">
              <a:spcBef>
                <a:spcPts val="0"/>
              </a:spcBef>
              <a:buNone/>
              <a:defRPr sz="1200" b="0" i="0" u="none" strike="noStrike" cap="none">
                <a:latin typeface="Calibri"/>
                <a:ea typeface="Calibri"/>
                <a:cs typeface="Calibri"/>
                <a:sym typeface="Calibri"/>
              </a:defRPr>
            </a:lvl8pPr>
            <a:lvl9pPr marL="3657600" marR="0" lvl="8" indent="1828800" algn="l" rtl="0">
              <a:spcBef>
                <a:spcPts val="0"/>
              </a:spcBef>
              <a:buNone/>
              <a:defRPr sz="1200" b="0" i="0" u="none" strike="noStrike" cap="none">
                <a:latin typeface="Calibri"/>
                <a:ea typeface="Calibri"/>
                <a:cs typeface="Calibri"/>
                <a:sym typeface="Calibri"/>
              </a:defRPr>
            </a:lvl9pPr>
          </a:lstStyle>
          <a:p>
            <a:endParaRPr/>
          </a:p>
        </p:txBody>
      </p:sp>
    </p:spTree>
    <p:extLst>
      <p:ext uri="{BB962C8B-B14F-4D97-AF65-F5344CB8AC3E}">
        <p14:creationId xmlns="" xmlns:p14="http://schemas.microsoft.com/office/powerpoint/2010/main" val="2591743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dirty="0"/>
          </a:p>
        </p:txBody>
      </p:sp>
      <p:sp>
        <p:nvSpPr>
          <p:cNvPr id="45" name="Shape 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smtClean="0"/>
          </a:p>
          <a:p>
            <a:r>
              <a:rPr lang="en-US" dirty="0" smtClean="0"/>
              <a:t>The Mindset</a:t>
            </a:r>
            <a:r>
              <a:rPr lang="en-US" baseline="0" dirty="0" smtClean="0"/>
              <a:t> of the Non-Wealthy is small thinking. They focus on the details.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example, it’s what I call the “ship is sinking, let’s buy less staples”   attitude .. the company’s finances and sales results are poor, and there’s always that one guy who runs around freaking out that you are spending too much on office supplies, like staples or coffee filters, when really, you need to focus on getting on the phone and getting more customers and growing the revenue. </a:t>
            </a:r>
            <a:endParaRPr lang="en-US" dirty="0" smtClean="0"/>
          </a:p>
          <a:p>
            <a:endParaRPr lang="en-US" dirty="0" smtClean="0"/>
          </a:p>
          <a:p>
            <a:r>
              <a:rPr lang="en-US" dirty="0" smtClean="0"/>
              <a:t>An example is in real estate</a:t>
            </a:r>
            <a:r>
              <a:rPr lang="en-US" baseline="0" dirty="0" smtClean="0"/>
              <a:t> – where you have the </a:t>
            </a:r>
            <a:r>
              <a:rPr lang="en-US" dirty="0" smtClean="0"/>
              <a:t>opportunity</a:t>
            </a:r>
            <a:r>
              <a:rPr lang="en-US" baseline="0" dirty="0" smtClean="0"/>
              <a:t> to buy a house as an investment – paint peeling on the walls, faucet dripping,  carpet is frayed- details are irrelevant , but it’s in a good neighborhood, priced right</a:t>
            </a:r>
          </a:p>
          <a:p>
            <a:endParaRPr lang="en-US" baseline="0" dirty="0" smtClean="0"/>
          </a:p>
          <a:p>
            <a:r>
              <a:rPr lang="en-US" baseline="0" dirty="0" smtClean="0"/>
              <a:t>A realtor friend said … “I can’t tell you how many times I take people to a house, and they completely miss the big pictures”</a:t>
            </a:r>
          </a:p>
          <a:p>
            <a:endParaRPr lang="en-US" baseline="0" dirty="0" smtClean="0"/>
          </a:p>
          <a:p>
            <a:r>
              <a:rPr lang="en-US" b="1" baseline="0" dirty="0" smtClean="0"/>
              <a:t>Everyone who’s built wealth has always been aware of and thinking big picture. The big picture first, the details second. </a:t>
            </a:r>
          </a:p>
          <a:p>
            <a:endParaRPr lang="en-US" baseline="0" dirty="0" smtClean="0"/>
          </a:p>
          <a:p>
            <a:endParaRPr lang="en-US" baseline="0" dirty="0" smtClean="0"/>
          </a:p>
          <a:p>
            <a:endParaRPr lang="en-US" baseline="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dirty="0" smtClean="0"/>
              <a:t>Another</a:t>
            </a:r>
            <a:r>
              <a:rPr lang="en-US" baseline="0" dirty="0" smtClean="0"/>
              <a:t> mindset of the wealthy is they are always asking questions…</a:t>
            </a:r>
          </a:p>
          <a:p>
            <a:pPr lvl="0">
              <a:spcBef>
                <a:spcPts val="0"/>
              </a:spcBef>
              <a:buNone/>
            </a:pPr>
            <a:endParaRPr lang="en-US" baseline="0" dirty="0" smtClean="0"/>
          </a:p>
          <a:p>
            <a:pPr lvl="0">
              <a:spcBef>
                <a:spcPts val="0"/>
              </a:spcBef>
              <a:buNone/>
            </a:pPr>
            <a:r>
              <a:rPr lang="en-US" i="1" baseline="0" dirty="0" smtClean="0"/>
              <a:t>(READ the Quotes)</a:t>
            </a:r>
          </a:p>
          <a:p>
            <a:pPr lvl="0">
              <a:spcBef>
                <a:spcPts val="0"/>
              </a:spcBef>
              <a:buNone/>
            </a:pPr>
            <a:endParaRPr lang="en-US" dirty="0" smtClean="0"/>
          </a:p>
          <a:p>
            <a:pPr lvl="0">
              <a:spcBef>
                <a:spcPts val="0"/>
              </a:spcBef>
              <a:buNone/>
            </a:pPr>
            <a:r>
              <a:rPr lang="en-US" dirty="0" smtClean="0"/>
              <a:t>I am going to be covering</a:t>
            </a:r>
            <a:r>
              <a:rPr lang="en-US" baseline="0" dirty="0" smtClean="0"/>
              <a:t> some familiar information … make statements, heard it before, done it already, done it before .. Closing down the opportunity to create transformation. </a:t>
            </a:r>
          </a:p>
          <a:p>
            <a:pPr lvl="0">
              <a:spcBef>
                <a:spcPts val="0"/>
              </a:spcBef>
              <a:buNone/>
            </a:pPr>
            <a:endParaRPr lang="en-US" baseline="0" dirty="0" smtClean="0"/>
          </a:p>
          <a:p>
            <a:pPr lvl="0">
              <a:spcBef>
                <a:spcPts val="0"/>
              </a:spcBef>
              <a:buNone/>
            </a:pPr>
            <a:r>
              <a:rPr lang="en-US" baseline="0" dirty="0" smtClean="0"/>
              <a:t>In the morning I wake up I ponder questions. </a:t>
            </a:r>
          </a:p>
          <a:p>
            <a:pPr lvl="0">
              <a:spcBef>
                <a:spcPts val="0"/>
              </a:spcBef>
              <a:buNone/>
            </a:pPr>
            <a:endParaRPr lang="en-US" baseline="0" dirty="0" smtClean="0"/>
          </a:p>
          <a:p>
            <a:pPr lvl="0">
              <a:spcBef>
                <a:spcPts val="0"/>
              </a:spcBef>
              <a:buNone/>
            </a:pPr>
            <a:r>
              <a:rPr lang="en-US" baseline="0" dirty="0" smtClean="0"/>
              <a:t>How … how will I employ this? </a:t>
            </a:r>
          </a:p>
          <a:p>
            <a:pPr lvl="0">
              <a:spcBef>
                <a:spcPts val="0"/>
              </a:spcBef>
              <a:buNone/>
            </a:pPr>
            <a:endParaRPr lang="en-US" baseline="0" dirty="0" smtClean="0"/>
          </a:p>
          <a:p>
            <a:pPr lvl="0">
              <a:spcBef>
                <a:spcPts val="0"/>
              </a:spcBef>
              <a:buNone/>
            </a:pPr>
            <a:r>
              <a:rPr lang="en-US" baseline="0" dirty="0" smtClean="0"/>
              <a:t>Who … Who can support me in this? </a:t>
            </a:r>
          </a:p>
          <a:p>
            <a:pPr lvl="0">
              <a:spcBef>
                <a:spcPts val="0"/>
              </a:spcBef>
              <a:buNone/>
            </a:pPr>
            <a:endParaRPr lang="en-US" baseline="0" dirty="0" smtClean="0"/>
          </a:p>
          <a:p>
            <a:pPr lvl="0">
              <a:spcBef>
                <a:spcPts val="0"/>
              </a:spcBef>
              <a:buNone/>
            </a:pPr>
            <a:r>
              <a:rPr lang="en-US" baseline="0" dirty="0" smtClean="0"/>
              <a:t>When…When will I start or complete this?</a:t>
            </a:r>
          </a:p>
          <a:p>
            <a:pPr lvl="0">
              <a:spcBef>
                <a:spcPts val="0"/>
              </a:spcBef>
              <a:buNone/>
            </a:pPr>
            <a:endParaRPr lang="en-US" baseline="0" dirty="0" smtClean="0"/>
          </a:p>
          <a:p>
            <a:pPr lvl="0">
              <a:spcBef>
                <a:spcPts val="0"/>
              </a:spcBef>
              <a:buNone/>
            </a:pPr>
            <a:r>
              <a:rPr lang="en-US" baseline="0" dirty="0" smtClean="0"/>
              <a:t>Where… Where will it fit?</a:t>
            </a:r>
          </a:p>
          <a:p>
            <a:pPr lvl="0">
              <a:spcBef>
                <a:spcPts val="0"/>
              </a:spcBef>
              <a:buNone/>
            </a:pPr>
            <a:endParaRPr lang="en-US" baseline="0" dirty="0" smtClean="0"/>
          </a:p>
          <a:p>
            <a:pPr lvl="0">
              <a:spcBef>
                <a:spcPts val="0"/>
              </a:spcBef>
              <a:buNone/>
            </a:pPr>
            <a:r>
              <a:rPr lang="en-US" baseline="0" dirty="0" smtClean="0"/>
              <a:t>What … What do I need that I don’t have now? </a:t>
            </a:r>
          </a:p>
          <a:p>
            <a:pPr lvl="0">
              <a:spcBef>
                <a:spcPts val="0"/>
              </a:spcBef>
              <a:buNone/>
            </a:pPr>
            <a:endParaRPr lang="en-US" baseline="0" dirty="0" smtClean="0"/>
          </a:p>
          <a:p>
            <a:pPr lvl="0">
              <a:spcBef>
                <a:spcPts val="0"/>
              </a:spcBef>
              <a:buNone/>
            </a:pPr>
            <a:r>
              <a:rPr lang="en-US" baseline="0" dirty="0" smtClean="0"/>
              <a:t>The questioning mind is an open mind … If YOU want wealth to flow in, you want to open your mind. </a:t>
            </a:r>
          </a:p>
          <a:p>
            <a:pPr lvl="0">
              <a:spcBef>
                <a:spcPts val="0"/>
              </a:spcBef>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dirty="0" smtClean="0"/>
              <a:t>Let’s </a:t>
            </a:r>
            <a:r>
              <a:rPr lang="en-US" baseline="0" dirty="0" smtClean="0"/>
              <a:t>bust another myth  …</a:t>
            </a:r>
          </a:p>
          <a:p>
            <a:pPr lvl="0">
              <a:spcBef>
                <a:spcPts val="0"/>
              </a:spcBef>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But ... people believe that becoming</a:t>
            </a:r>
            <a:r>
              <a:rPr lang="en-CA" baseline="0" dirty="0" smtClean="0"/>
              <a:t> debt free has something to do with financial freedom or becoming wealthy … </a:t>
            </a:r>
            <a:endParaRPr lang="en-CA" dirty="0" smtClean="0"/>
          </a:p>
          <a:p>
            <a:pPr lvl="0">
              <a:spcBef>
                <a:spcPts val="0"/>
              </a:spcBef>
              <a:buNone/>
            </a:pPr>
            <a:endParaRPr lang="en-US" baseline="0" dirty="0" smtClean="0"/>
          </a:p>
          <a:p>
            <a:pPr lvl="0">
              <a:spcBef>
                <a:spcPts val="0"/>
              </a:spcBef>
              <a:buNone/>
            </a:pPr>
            <a:r>
              <a:rPr lang="en-US" baseline="0" dirty="0" smtClean="0"/>
              <a:t>It’s completely wrong, it’s like people thinking if they diet, they can build muscles – but those are totally different!</a:t>
            </a:r>
          </a:p>
          <a:p>
            <a:pPr lvl="0">
              <a:spcBef>
                <a:spcPts val="0"/>
              </a:spcBef>
              <a:buNone/>
            </a:pPr>
            <a:endParaRPr lang="en-US" baseline="0" dirty="0" smtClean="0"/>
          </a:p>
          <a:p>
            <a:pPr lvl="0">
              <a:spcBef>
                <a:spcPts val="0"/>
              </a:spcBef>
              <a:buNone/>
            </a:pPr>
            <a:r>
              <a:rPr lang="en-US" baseline="0" dirty="0" smtClean="0"/>
              <a:t>Focusing on debt elimination is a HUGE mistake, it just eliminates debt, it doesn’t create wealth. </a:t>
            </a:r>
          </a:p>
          <a:p>
            <a:pPr lvl="0">
              <a:spcBef>
                <a:spcPts val="0"/>
              </a:spcBef>
              <a:buNone/>
            </a:pPr>
            <a:endParaRPr lang="en-US" baseline="0" dirty="0" smtClean="0"/>
          </a:p>
          <a:p>
            <a:pPr lvl="0">
              <a:spcBef>
                <a:spcPts val="0"/>
              </a:spcBef>
              <a:buNone/>
            </a:pPr>
            <a:endParaRPr lang="en-US" baseline="0" dirty="0" smtClean="0"/>
          </a:p>
          <a:p>
            <a:pPr lvl="0">
              <a:spcBef>
                <a:spcPts val="0"/>
              </a:spcBef>
              <a:buNone/>
            </a:pPr>
            <a:endParaRPr lang="en-US" baseline="0" dirty="0" smtClean="0"/>
          </a:p>
        </p:txBody>
      </p:sp>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spcBef>
                <a:spcPts val="0"/>
              </a:spcBef>
              <a:buNone/>
            </a:pPr>
            <a:r>
              <a:rPr lang="en-US" dirty="0" smtClean="0"/>
              <a:t>$6000</a:t>
            </a:r>
            <a:r>
              <a:rPr lang="en-US" baseline="0" dirty="0" smtClean="0"/>
              <a:t> in cc debt </a:t>
            </a:r>
          </a:p>
          <a:p>
            <a:pPr lvl="0">
              <a:spcBef>
                <a:spcPts val="0"/>
              </a:spcBef>
              <a:buNone/>
            </a:pPr>
            <a:endParaRPr lang="en-US" baseline="0" dirty="0" smtClean="0"/>
          </a:p>
          <a:p>
            <a:pPr lvl="0">
              <a:spcBef>
                <a:spcPts val="0"/>
              </a:spcBef>
              <a:buNone/>
            </a:pPr>
            <a:r>
              <a:rPr lang="en-US" baseline="0" dirty="0" smtClean="0"/>
              <a:t>Pay off $300/mo or invest $300/mo</a:t>
            </a:r>
          </a:p>
          <a:p>
            <a:pPr lvl="0">
              <a:spcBef>
                <a:spcPts val="0"/>
              </a:spcBef>
              <a:buNone/>
            </a:pPr>
            <a:endParaRPr lang="en-US" baseline="0" dirty="0" smtClean="0"/>
          </a:p>
          <a:p>
            <a:pPr lvl="0">
              <a:spcBef>
                <a:spcPts val="0"/>
              </a:spcBef>
              <a:buNone/>
            </a:pPr>
            <a:r>
              <a:rPr lang="en-US" baseline="0" dirty="0" smtClean="0"/>
              <a:t>Now, in 2 years, they can apply that to investments, they now set aside that $300 in an investments that earn 12% … </a:t>
            </a:r>
          </a:p>
          <a:p>
            <a:pPr lvl="0">
              <a:spcBef>
                <a:spcPts val="0"/>
              </a:spcBef>
              <a:buNone/>
            </a:pPr>
            <a:endParaRPr lang="en-US" baseline="0" dirty="0" smtClean="0"/>
          </a:p>
          <a:p>
            <a:pPr lvl="0">
              <a:spcBef>
                <a:spcPts val="0"/>
              </a:spcBef>
              <a:buNone/>
            </a:pPr>
            <a:r>
              <a:rPr lang="en-US" baseline="0" dirty="0" smtClean="0"/>
              <a:t>In 10 years, you are ahead … but let’s see what happens in 30 years …</a:t>
            </a:r>
          </a:p>
          <a:p>
            <a:pPr lvl="0">
              <a:spcBef>
                <a:spcPts val="0"/>
              </a:spcBef>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Result in 30 years, that 2 year delay reduced their investment portfolio by $200,000  - had you carried that debt for 30 years, paid the interest on it you’d still be $170,000 ahead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those of you who think 30 years is a long time, you must be a lot younger than 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Good on you if you’re here . …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both tortoises and hares can play and win the wealth race – you can make significant changes quickly and I’ll teach you how). </a:t>
            </a:r>
          </a:p>
          <a:p>
            <a:endParaRPr lang="en-CA"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lang="en-US" dirty="0" smtClean="0"/>
          </a:p>
          <a:p>
            <a:pPr lvl="0">
              <a:spcBef>
                <a:spcPts val="0"/>
              </a:spcBef>
              <a:buFontTx/>
              <a:buChar char="-"/>
            </a:pPr>
            <a:r>
              <a:rPr lang="en-US" b="1" baseline="0" dirty="0" smtClean="0"/>
              <a:t>Emotional stress: </a:t>
            </a:r>
          </a:p>
          <a:p>
            <a:pPr lvl="0">
              <a:spcBef>
                <a:spcPts val="0"/>
              </a:spcBef>
              <a:buFontTx/>
              <a:buChar char="-"/>
            </a:pPr>
            <a:endParaRPr lang="en-US" baseline="0" dirty="0" smtClean="0"/>
          </a:p>
          <a:p>
            <a:pPr lvl="0">
              <a:spcBef>
                <a:spcPts val="0"/>
              </a:spcBef>
              <a:buFontTx/>
              <a:buChar char="-"/>
            </a:pPr>
            <a:r>
              <a:rPr lang="en-US" baseline="0" dirty="0" smtClean="0"/>
              <a:t>An executive whose wife was in credit card debt and they were talking divorce over it – he couldn’t cope with it, they eventually did split.</a:t>
            </a:r>
          </a:p>
          <a:p>
            <a:pPr lvl="0">
              <a:spcBef>
                <a:spcPts val="0"/>
              </a:spcBef>
              <a:buFontTx/>
              <a:buChar char="-"/>
            </a:pPr>
            <a:endParaRPr lang="en-US" baseline="0" dirty="0" smtClean="0"/>
          </a:p>
          <a:p>
            <a:pPr lvl="0">
              <a:spcBef>
                <a:spcPts val="0"/>
              </a:spcBef>
              <a:buFontTx/>
              <a:buChar char="-"/>
            </a:pPr>
            <a:r>
              <a:rPr lang="en-US" baseline="0" dirty="0" smtClean="0"/>
              <a:t>I’ve seen this with my best friend,  spouses hide it from each other, they feel shame about it,  it’s the festering under-current in the marriage … </a:t>
            </a:r>
          </a:p>
          <a:p>
            <a:pPr lvl="0">
              <a:spcBef>
                <a:spcPts val="0"/>
              </a:spcBef>
              <a:buFontTx/>
              <a:buChar char="-"/>
            </a:pPr>
            <a:endParaRPr lang="en-US" baseline="0" dirty="0" smtClean="0"/>
          </a:p>
          <a:p>
            <a:pPr lvl="0">
              <a:spcBef>
                <a:spcPts val="0"/>
              </a:spcBef>
              <a:buFontTx/>
              <a:buChar char="-"/>
            </a:pPr>
            <a:r>
              <a:rPr lang="en-US" baseline="0" dirty="0" smtClean="0"/>
              <a:t>I’ve seen it over and over again, and it doesn’t have to be this way … </a:t>
            </a:r>
          </a:p>
        </p:txBody>
      </p:sp>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lang="en-US" baseline="0" dirty="0" smtClean="0"/>
          </a:p>
          <a:p>
            <a:pPr lvl="0">
              <a:spcBef>
                <a:spcPts val="0"/>
              </a:spcBef>
              <a:buNone/>
            </a:pPr>
            <a:r>
              <a:rPr lang="en-US" b="1" baseline="0" dirty="0" smtClean="0"/>
              <a:t>Frees up the Mind/Soul </a:t>
            </a:r>
          </a:p>
          <a:p>
            <a:pPr lvl="0">
              <a:spcBef>
                <a:spcPts val="0"/>
              </a:spcBef>
              <a:buNone/>
            </a:pPr>
            <a:r>
              <a:rPr lang="en-US" baseline="0" dirty="0" smtClean="0"/>
              <a:t>If you’ve removed this stress and upset in the relationship – you’ve created the open space to move forward and create something better.   It’s like I said earlier, it’s about mindset. The shame, worry, stress, guilt around debt is like trying to run a race with a ball and chain.   </a:t>
            </a:r>
          </a:p>
          <a:p>
            <a:pPr lvl="0">
              <a:spcBef>
                <a:spcPts val="0"/>
              </a:spcBef>
              <a:buNone/>
            </a:pPr>
            <a:endParaRPr lang="en-US" baseline="0" dirty="0" smtClean="0"/>
          </a:p>
          <a:p>
            <a:pPr lvl="0">
              <a:spcBef>
                <a:spcPts val="0"/>
              </a:spcBef>
              <a:buNone/>
            </a:pPr>
            <a:r>
              <a:rPr lang="en-US" baseline="0" dirty="0" smtClean="0"/>
              <a:t>I just want to break the chains and move forward ..     </a:t>
            </a:r>
          </a:p>
          <a:p>
            <a:pPr lvl="0">
              <a:spcBef>
                <a:spcPts val="0"/>
              </a:spcBef>
              <a:buNone/>
            </a:pPr>
            <a:r>
              <a:rPr lang="en-US" baseline="0" dirty="0" smtClean="0"/>
              <a:t> </a:t>
            </a:r>
          </a:p>
          <a:p>
            <a:pPr lvl="0">
              <a:spcBef>
                <a:spcPts val="0"/>
              </a:spcBef>
              <a:buNone/>
            </a:pPr>
            <a:endParaRPr lang="en-US" baseline="0" dirty="0" smtClean="0"/>
          </a:p>
          <a:p>
            <a:pPr lvl="0">
              <a:spcBef>
                <a:spcPts val="0"/>
              </a:spcBef>
              <a:buNone/>
            </a:pPr>
            <a:endParaRPr dirty="0"/>
          </a:p>
        </p:txBody>
      </p:sp>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CA"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$10 per day (a coffee and muffin at Starbucks)</a:t>
            </a:r>
            <a:r>
              <a:rPr lang="en-US" baseline="0" dirty="0" smtClean="0"/>
              <a:t> can create a million dollar portfolio. Just look back at the chart on why you should not wait to pay off debt. That million dollars was created on $10 per day.</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dirty="0"/>
          </a:p>
        </p:txBody>
      </p:sp>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CA" dirty="0" smtClean="0"/>
              <a:t>Remember the attitudes of the wealthy?</a:t>
            </a:r>
            <a:r>
              <a:rPr lang="en-CA" baseline="0" dirty="0" smtClean="0"/>
              <a:t> How they operate from their values? </a:t>
            </a:r>
          </a:p>
          <a:p>
            <a:pPr lvl="0">
              <a:spcBef>
                <a:spcPts val="0"/>
              </a:spcBef>
              <a:buNone/>
            </a:pPr>
            <a:endParaRPr lang="en-CA" baseline="0" dirty="0" smtClean="0"/>
          </a:p>
          <a:p>
            <a:pPr lvl="0">
              <a:spcBef>
                <a:spcPts val="0"/>
              </a:spcBef>
              <a:buNone/>
            </a:pPr>
            <a:r>
              <a:rPr lang="en-CA" baseline="0" dirty="0" smtClean="0"/>
              <a:t>Part of how they do this is they spend based on their values, not their feelings. </a:t>
            </a:r>
          </a:p>
          <a:p>
            <a:pPr lvl="0">
              <a:spcBef>
                <a:spcPts val="0"/>
              </a:spcBef>
              <a:buNone/>
            </a:pPr>
            <a:endParaRPr lang="en-CA" baseline="0" dirty="0" smtClean="0"/>
          </a:p>
          <a:p>
            <a:pPr lvl="0">
              <a:spcBef>
                <a:spcPts val="0"/>
              </a:spcBef>
              <a:buNone/>
            </a:pPr>
            <a:r>
              <a:rPr lang="en-CA" baseline="0" dirty="0" smtClean="0"/>
              <a:t>A friend of mine who had a minimum wage hourly job thought it was more important to spend $300 on a designer purse rather than set aside any money for emergencies. </a:t>
            </a:r>
          </a:p>
          <a:p>
            <a:pPr lvl="0">
              <a:spcBef>
                <a:spcPts val="0"/>
              </a:spcBef>
              <a:buNone/>
            </a:pPr>
            <a:endParaRPr lang="en-CA" baseline="0" dirty="0" smtClean="0"/>
          </a:p>
          <a:p>
            <a:pPr lvl="0">
              <a:spcBef>
                <a:spcPts val="0"/>
              </a:spcBef>
              <a:buNone/>
            </a:pPr>
            <a:r>
              <a:rPr lang="en-CA" baseline="0" dirty="0" smtClean="0"/>
              <a:t>Her feelings were all about feeling pretty, feeling that she would belong to the ‘in crowd’, she just feel accepted and better. </a:t>
            </a:r>
          </a:p>
          <a:p>
            <a:pPr lvl="0">
              <a:spcBef>
                <a:spcPts val="0"/>
              </a:spcBef>
              <a:buNone/>
            </a:pPr>
            <a:endParaRPr lang="en-CA" baseline="0" dirty="0" smtClean="0"/>
          </a:p>
          <a:p>
            <a:pPr lvl="0">
              <a:spcBef>
                <a:spcPts val="0"/>
              </a:spcBef>
              <a:buNone/>
            </a:pPr>
            <a:r>
              <a:rPr lang="en-CA" baseline="0" dirty="0" smtClean="0"/>
              <a:t>But, that is not how wealthy people spend. </a:t>
            </a:r>
          </a:p>
          <a:p>
            <a:pPr lvl="0">
              <a:spcBef>
                <a:spcPts val="0"/>
              </a:spcBef>
              <a:buNone/>
            </a:pPr>
            <a:endParaRPr lang="en-CA" baseline="0" dirty="0" smtClean="0"/>
          </a:p>
          <a:p>
            <a:pPr lvl="0">
              <a:spcBef>
                <a:spcPts val="0"/>
              </a:spcBef>
              <a:buNone/>
            </a:pPr>
            <a:r>
              <a:rPr lang="en-CA" baseline="0" dirty="0" smtClean="0"/>
              <a:t>If you would read the book “The millionaire next door” , you would see that the wealthy invest their money and spend based on their values, and it is hard to spot a wealthy person based on outward appearances. </a:t>
            </a:r>
          </a:p>
        </p:txBody>
      </p:sp>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High</a:t>
            </a:r>
            <a:r>
              <a:rPr lang="en-US" baseline="0" dirty="0" smtClean="0"/>
              <a:t> – Life is good now. I am </a:t>
            </a:r>
            <a:r>
              <a:rPr lang="en-CA" sz="1200" b="0" i="0" u="none" strike="noStrike" cap="none" dirty="0" smtClean="0">
                <a:solidFill>
                  <a:srgbClr val="000000"/>
                </a:solidFill>
                <a:latin typeface="Calibri"/>
                <a:ea typeface="Calibri"/>
                <a:cs typeface="Calibri"/>
                <a:sym typeface="Calibri"/>
              </a:rPr>
              <a:t>a multi-millionaire with a multiple six figure passive income,</a:t>
            </a:r>
            <a:r>
              <a:rPr lang="en-CA" sz="1200" b="0" i="0" u="none" strike="noStrike" cap="none" baseline="0" dirty="0" smtClean="0">
                <a:solidFill>
                  <a:srgbClr val="000000"/>
                </a:solidFill>
                <a:latin typeface="Calibri"/>
                <a:ea typeface="Calibri"/>
                <a:cs typeface="Calibri"/>
                <a:sym typeface="Calibri"/>
              </a:rPr>
              <a:t> get to do what I love, educating and working with people in wealth building ..</a:t>
            </a:r>
            <a:r>
              <a:rPr lang="en-CA" sz="1200" b="0" i="0" u="none" strike="noStrike" cap="none" dirty="0" smtClean="0">
                <a:solidFill>
                  <a:srgbClr val="000000"/>
                </a:solidFill>
                <a:latin typeface="Calibri"/>
                <a:ea typeface="Calibri"/>
                <a:cs typeface="Calibri"/>
                <a:sym typeface="Calibri"/>
              </a:rPr>
              <a:t> I currently live in Encino California with my wife and 3 dogs about 2 blocks from where Michael Jackson lived. I am able to donate</a:t>
            </a:r>
            <a:r>
              <a:rPr lang="en-CA" sz="1200" b="0" i="0" u="none" strike="noStrike" cap="none" baseline="0" dirty="0" smtClean="0">
                <a:solidFill>
                  <a:srgbClr val="000000"/>
                </a:solidFill>
                <a:latin typeface="Calibri"/>
                <a:ea typeface="Calibri"/>
                <a:cs typeface="Calibri"/>
                <a:sym typeface="Calibri"/>
              </a:rPr>
              <a:t> 100% of my profits from books, workshops and online courses to charity.</a:t>
            </a:r>
            <a:endParaRPr lang="en-CA" sz="1200" b="0" i="0" u="none" strike="noStrike" cap="none" dirty="0" smtClean="0">
              <a:solidFill>
                <a:srgbClr val="000000"/>
              </a:solidFill>
              <a:latin typeface="Calibri"/>
              <a:ea typeface="Calibri"/>
              <a:cs typeface="Calibri"/>
              <a:sym typeface="Calibri"/>
            </a:endParaRPr>
          </a:p>
          <a:p>
            <a:pPr lvl="0">
              <a:spcBef>
                <a:spcPts val="0"/>
              </a:spcBef>
              <a:buNone/>
            </a:pPr>
            <a:r>
              <a:rPr lang="en-CA" sz="1200" b="0" i="0" u="none" strike="noStrike" cap="none" baseline="0" dirty="0" smtClean="0">
                <a:solidFill>
                  <a:srgbClr val="000000"/>
                </a:solidFill>
                <a:latin typeface="Calibri"/>
                <a:ea typeface="Calibri"/>
                <a:cs typeface="Calibri"/>
                <a:sym typeface="Calibri"/>
              </a:rPr>
              <a:t> </a:t>
            </a:r>
          </a:p>
          <a:p>
            <a:pPr lvl="0">
              <a:spcBef>
                <a:spcPts val="0"/>
              </a:spcBef>
              <a:buNone/>
            </a:pPr>
            <a:r>
              <a:rPr lang="en-US" sz="1200" b="0" i="0" u="none" strike="noStrike" cap="none" baseline="0" dirty="0" smtClean="0">
                <a:solidFill>
                  <a:srgbClr val="000000"/>
                </a:solidFill>
                <a:latin typeface="Calibri"/>
                <a:sym typeface="Calibri"/>
              </a:rPr>
              <a:t>But, it wasn’t always that way … </a:t>
            </a:r>
          </a:p>
          <a:p>
            <a:pPr lvl="0">
              <a:spcBef>
                <a:spcPts val="0"/>
              </a:spcBef>
              <a:buNone/>
            </a:pPr>
            <a:endParaRPr lang="en-US" sz="1200" b="0" i="0" u="none" strike="noStrike" cap="none" baseline="0" dirty="0" smtClean="0">
              <a:solidFill>
                <a:srgbClr val="000000"/>
              </a:solidFill>
              <a:latin typeface="Calibri"/>
              <a:sym typeface="Calibri"/>
            </a:endParaRPr>
          </a:p>
          <a:p>
            <a:pPr lvl="0">
              <a:spcBef>
                <a:spcPts val="0"/>
              </a:spcBef>
              <a:buNone/>
            </a:pPr>
            <a:r>
              <a:rPr lang="en-US" sz="1200" b="1" i="0" u="none" strike="noStrike" cap="none" baseline="0" dirty="0" smtClean="0">
                <a:solidFill>
                  <a:srgbClr val="000000"/>
                </a:solidFill>
                <a:latin typeface="Calibri"/>
                <a:sym typeface="Calibri"/>
              </a:rPr>
              <a:t>LOW</a:t>
            </a:r>
            <a:r>
              <a:rPr lang="en-US" sz="1200" b="0" i="0" u="none" strike="noStrike" cap="none" baseline="0" dirty="0" smtClean="0">
                <a:solidFill>
                  <a:srgbClr val="000000"/>
                </a:solidFill>
                <a:latin typeface="Calibri"/>
                <a:sym typeface="Calibri"/>
              </a:rPr>
              <a:t> I failed high school math</a:t>
            </a:r>
          </a:p>
          <a:p>
            <a:pPr lvl="0">
              <a:spcBef>
                <a:spcPts val="0"/>
              </a:spcBef>
              <a:buNone/>
            </a:pPr>
            <a:r>
              <a:rPr lang="en-US" sz="1200" b="0" i="0" u="none" strike="noStrike" cap="none" baseline="0" dirty="0" smtClean="0">
                <a:solidFill>
                  <a:srgbClr val="000000"/>
                </a:solidFill>
                <a:latin typeface="Calibri"/>
                <a:sym typeface="Calibri"/>
              </a:rPr>
              <a:t>I struggled my way, clawed up the ladder in business, learning insurance, investments, advisor, I worked hard for every dime. The true frustration was being a certified financial planner and not knowing how to do a personal budget .. And the more money I earned, the deeper in debt I got. All that stress made an impact personally, I went through 2 divorces, it was like I just couldn’t create prosperity, even though I had all the book learning and financial education, even way more than the average person …</a:t>
            </a:r>
          </a:p>
          <a:p>
            <a:pPr lvl="0">
              <a:spcBef>
                <a:spcPts val="0"/>
              </a:spcBef>
              <a:buNone/>
            </a:pPr>
            <a:endParaRPr lang="en-US" sz="1200" b="0" i="0" u="none" strike="noStrike" cap="none" baseline="0" dirty="0" smtClean="0">
              <a:solidFill>
                <a:srgbClr val="000000"/>
              </a:solidFill>
              <a:latin typeface="Calibri"/>
              <a:sym typeface="Calibri"/>
            </a:endParaRPr>
          </a:p>
          <a:p>
            <a:pPr lvl="0">
              <a:spcBef>
                <a:spcPts val="0"/>
              </a:spcBef>
              <a:buNone/>
            </a:pPr>
            <a:r>
              <a:rPr lang="en-US" sz="1200" b="1" i="0" u="none" strike="noStrike" cap="none" baseline="0" dirty="0" smtClean="0">
                <a:solidFill>
                  <a:srgbClr val="000000"/>
                </a:solidFill>
                <a:latin typeface="Calibri"/>
                <a:sym typeface="Calibri"/>
              </a:rPr>
              <a:t>Turning POINT – </a:t>
            </a:r>
          </a:p>
          <a:p>
            <a:pPr lvl="0">
              <a:spcBef>
                <a:spcPts val="0"/>
              </a:spcBef>
              <a:buNone/>
            </a:pPr>
            <a:r>
              <a:rPr lang="en-US" sz="1200" b="0" i="0" u="none" strike="noStrike" cap="none" baseline="0" dirty="0" smtClean="0">
                <a:solidFill>
                  <a:srgbClr val="000000"/>
                </a:solidFill>
                <a:latin typeface="Calibri"/>
                <a:sym typeface="Calibri"/>
              </a:rPr>
              <a:t>One day, I read the book “The Richest Man in Babylon” … ‘Treat yourself like you deserve to own some of the money you’re earning. ‘  (only earning $3000/mo  - 10 months later I had accumulated/saved $3000,  by the end of the year, but owed $3000 in income taxes) – so hurt me and so devastated me that I didn’t pay myself first for another 8 years. It took that long to understand the missing piece. 8 years later, I re-read the book again with the right mindset this time, and it made all the difference in the world, I not only believe I deserved to own the money I’d worked so hard for, I had the right tools and the missing mindset piece to make it work for me…</a:t>
            </a:r>
          </a:p>
          <a:p>
            <a:pPr lvl="0">
              <a:spcBef>
                <a:spcPts val="0"/>
              </a:spcBef>
              <a:buNone/>
            </a:pPr>
            <a:endParaRPr lang="en-US" sz="1200" b="0" i="0" u="none" strike="noStrike" cap="none" baseline="0" dirty="0" smtClean="0">
              <a:solidFill>
                <a:srgbClr val="000000"/>
              </a:solidFill>
              <a:latin typeface="Calibri"/>
              <a:sym typeface="Calibri"/>
            </a:endParaRPr>
          </a:p>
          <a:p>
            <a:pPr lvl="0">
              <a:spcBef>
                <a:spcPts val="0"/>
              </a:spcBef>
              <a:buNone/>
            </a:pPr>
            <a:r>
              <a:rPr lang="en-US" sz="1200" b="1" i="0" u="none" strike="noStrike" cap="none" baseline="0" dirty="0" smtClean="0">
                <a:solidFill>
                  <a:srgbClr val="000000"/>
                </a:solidFill>
                <a:latin typeface="Calibri"/>
                <a:sym typeface="Calibri"/>
              </a:rPr>
              <a:t>Climb up HIGH - </a:t>
            </a:r>
            <a:r>
              <a:rPr lang="en-US" sz="1200" b="0" i="0" u="none" strike="noStrike" cap="none" baseline="0" dirty="0" smtClean="0">
                <a:solidFill>
                  <a:srgbClr val="000000"/>
                </a:solidFill>
                <a:latin typeface="Calibri"/>
                <a:sym typeface="Calibri"/>
              </a:rPr>
              <a:t> So, I turned it all around, I studied wealth building in a whole new way. Instead of just the book learning, details, I learned and absorbed mindset, I studied the wealthy, I build a business around it , and transformed my life so that I have the freedom to do what I value and love to do. One of the most rewarding things about my business and financial reality now, is that it is so attuned to my values I’m able to donate 100% of my business profits to ….</a:t>
            </a:r>
          </a:p>
          <a:p>
            <a:pPr lvl="0">
              <a:spcBef>
                <a:spcPts val="0"/>
              </a:spcBef>
              <a:buNone/>
            </a:pPr>
            <a:endParaRPr lang="en-US" sz="1200" b="0" i="0" u="none" strike="noStrike" cap="none" baseline="0" dirty="0" smtClean="0">
              <a:solidFill>
                <a:srgbClr val="000000"/>
              </a:solidFill>
              <a:latin typeface="Calibri"/>
              <a:sym typeface="Calibri"/>
            </a:endParaRPr>
          </a:p>
          <a:p>
            <a:pPr lvl="0">
              <a:spcBef>
                <a:spcPts val="0"/>
              </a:spcBef>
              <a:buNone/>
            </a:pPr>
            <a:r>
              <a:rPr lang="en-US" sz="1200" b="0" i="0" u="none" strike="noStrike" cap="none" baseline="0" dirty="0" smtClean="0">
                <a:solidFill>
                  <a:srgbClr val="000000"/>
                </a:solidFill>
                <a:latin typeface="Calibri"/>
                <a:sym typeface="Calibri"/>
              </a:rPr>
              <a:t>(PICTURE OF dogs/vets )</a:t>
            </a:r>
          </a:p>
          <a:p>
            <a:pPr lvl="0">
              <a:spcBef>
                <a:spcPts val="0"/>
              </a:spcBef>
              <a:buNone/>
            </a:pPr>
            <a:endParaRPr lang="en-US" sz="1200" b="0" i="0" u="none" strike="noStrike" cap="none" baseline="0" dirty="0" smtClean="0">
              <a:solidFill>
                <a:srgbClr val="000000"/>
              </a:solidFill>
              <a:latin typeface="Calibri"/>
              <a:sym typeface="Calibri"/>
            </a:endParaRPr>
          </a:p>
          <a:p>
            <a:pPr lvl="0">
              <a:spcBef>
                <a:spcPts val="0"/>
              </a:spcBef>
              <a:buNone/>
            </a:pPr>
            <a:r>
              <a:rPr lang="en-US" sz="1200" b="0" i="0" u="none" strike="noStrike" cap="none" baseline="0" dirty="0" smtClean="0">
                <a:solidFill>
                  <a:srgbClr val="000000"/>
                </a:solidFill>
                <a:latin typeface="Calibri"/>
                <a:sym typeface="Calibri"/>
              </a:rPr>
              <a:t>.. It has even moved beyond me into doing something healing and beautiful….</a:t>
            </a:r>
          </a:p>
          <a:p>
            <a:pPr lvl="0">
              <a:spcBef>
                <a:spcPts val="0"/>
              </a:spcBef>
              <a:buNone/>
            </a:pPr>
            <a:endParaRPr lang="en-US" sz="1200" b="0" i="0" u="none" strike="noStrike" cap="none" baseline="0" dirty="0" smtClean="0">
              <a:solidFill>
                <a:srgbClr val="000000"/>
              </a:solidFill>
              <a:latin typeface="Calibri"/>
              <a:sym typeface="Calibri"/>
            </a:endParaRPr>
          </a:p>
          <a:p>
            <a:pPr lvl="0">
              <a:spcBef>
                <a:spcPts val="0"/>
              </a:spcBef>
              <a:buNone/>
            </a:pPr>
            <a:r>
              <a:rPr lang="en-US" sz="1200" b="0" i="0" u="none" strike="noStrike" cap="none" baseline="0" dirty="0" smtClean="0">
                <a:solidFill>
                  <a:srgbClr val="000000"/>
                </a:solidFill>
                <a:latin typeface="Calibri"/>
                <a:sym typeface="Calibri"/>
              </a:rPr>
              <a:t>And that’s enough about me .. Let’s talk about you … </a:t>
            </a:r>
            <a:endParaRPr lang="en-US" sz="1200" b="1" i="0" u="none" strike="noStrike" cap="none" baseline="0" dirty="0" smtClean="0">
              <a:solidFill>
                <a:srgbClr val="000000"/>
              </a:solidFill>
              <a:latin typeface="Calibri"/>
              <a:sym typeface="Calibri"/>
            </a:endParaRPr>
          </a:p>
          <a:p>
            <a:pPr lvl="0">
              <a:spcBef>
                <a:spcPts val="0"/>
              </a:spcBef>
              <a:buNone/>
            </a:pPr>
            <a:endParaRPr lang="en-US" sz="1200" b="0" i="0" u="none" strike="noStrike" cap="none" baseline="0" dirty="0" smtClean="0">
              <a:solidFill>
                <a:srgbClr val="000000"/>
              </a:solidFill>
              <a:latin typeface="Calibri"/>
              <a:sym typeface="Calibri"/>
            </a:endParaRPr>
          </a:p>
          <a:p>
            <a:pPr lvl="0">
              <a:spcBef>
                <a:spcPts val="0"/>
              </a:spcBef>
              <a:buNone/>
            </a:pPr>
            <a:endParaRPr lang="en-US" sz="1200" b="0" i="0" u="none" strike="noStrike" cap="none" baseline="0" dirty="0" smtClean="0">
              <a:solidFill>
                <a:srgbClr val="000000"/>
              </a:solidFill>
              <a:latin typeface="Calibri"/>
              <a:sym typeface="Calibri"/>
            </a:endParaRPr>
          </a:p>
          <a:p>
            <a:pPr lvl="0">
              <a:spcBef>
                <a:spcPts val="0"/>
              </a:spcBef>
              <a:buNone/>
            </a:pPr>
            <a:endParaRPr lang="en-US" sz="1200" b="0" i="0" u="none" strike="noStrike" cap="none" baseline="0" dirty="0" smtClean="0">
              <a:solidFill>
                <a:srgbClr val="000000"/>
              </a:solidFill>
              <a:latin typeface="Calibri"/>
              <a:sym typeface="Calibri"/>
            </a:endParaRPr>
          </a:p>
          <a:p>
            <a:pPr lvl="0">
              <a:spcBef>
                <a:spcPts val="0"/>
              </a:spcBef>
              <a:buNone/>
            </a:pPr>
            <a:endParaRPr lang="en-US" sz="1200" b="0" i="0" u="none" strike="noStrike" cap="none" baseline="0" dirty="0" smtClean="0">
              <a:solidFill>
                <a:srgbClr val="000000"/>
              </a:solidFill>
              <a:latin typeface="Calibri"/>
              <a:sym typeface="Calibri"/>
            </a:endParaRPr>
          </a:p>
          <a:p>
            <a:pPr lvl="0">
              <a:spcBef>
                <a:spcPts val="0"/>
              </a:spcBef>
              <a:buNone/>
            </a:pPr>
            <a:endParaRPr lang="en-US" sz="1200" b="0" i="0" u="none" strike="noStrike" cap="none" baseline="0" dirty="0" smtClean="0">
              <a:solidFill>
                <a:srgbClr val="000000"/>
              </a:solidFill>
              <a:latin typeface="Calibri"/>
              <a:sym typeface="Calibri"/>
            </a:endParaRPr>
          </a:p>
          <a:p>
            <a:pPr lvl="0">
              <a:spcBef>
                <a:spcPts val="0"/>
              </a:spcBef>
              <a:buNone/>
            </a:pPr>
            <a:endParaRPr dirty="0"/>
          </a:p>
        </p:txBody>
      </p:sp>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marL="0" marR="0" lvl="0" indent="457200" algn="l" rtl="0">
              <a:lnSpc>
                <a:spcPct val="100000"/>
              </a:lnSpc>
              <a:spcBef>
                <a:spcPts val="0"/>
              </a:spcBef>
              <a:spcAft>
                <a:spcPts val="0"/>
              </a:spcAft>
              <a:buClr>
                <a:srgbClr val="000000"/>
              </a:buClr>
              <a:buSzPct val="25000"/>
              <a:buFont typeface="Calibri"/>
              <a:buNone/>
            </a:pPr>
            <a:r>
              <a:rPr lang="en-CA" sz="1200" b="0" i="0" u="none" strike="noStrike" cap="none" dirty="0" smtClean="0">
                <a:solidFill>
                  <a:srgbClr val="000000"/>
                </a:solidFill>
                <a:latin typeface="Calibri"/>
                <a:ea typeface="Calibri"/>
                <a:cs typeface="Calibri"/>
                <a:sym typeface="Calibri"/>
              </a:rPr>
              <a:t>Grocery Store ver</a:t>
            </a:r>
            <a:r>
              <a:rPr lang="en-CA" sz="1200" dirty="0" smtClean="0">
                <a:latin typeface="Calibri"/>
                <a:ea typeface="Calibri"/>
                <a:cs typeface="Calibri"/>
                <a:sym typeface="Calibri"/>
              </a:rPr>
              <a:t>sus </a:t>
            </a:r>
            <a:r>
              <a:rPr lang="en-CA" sz="1200" b="0" i="0" u="none" strike="noStrike" cap="none" dirty="0" smtClean="0">
                <a:solidFill>
                  <a:srgbClr val="000000"/>
                </a:solidFill>
                <a:latin typeface="Calibri"/>
                <a:ea typeface="Calibri"/>
                <a:cs typeface="Calibri"/>
                <a:sym typeface="Calibri"/>
              </a:rPr>
              <a:t>Restaurant  - </a:t>
            </a:r>
          </a:p>
          <a:p>
            <a:pPr marL="0" marR="0" lvl="0" indent="457200" algn="l" rtl="0">
              <a:lnSpc>
                <a:spcPct val="100000"/>
              </a:lnSpc>
              <a:spcBef>
                <a:spcPts val="0"/>
              </a:spcBef>
              <a:spcAft>
                <a:spcPts val="0"/>
              </a:spcAft>
              <a:buClr>
                <a:srgbClr val="000000"/>
              </a:buClr>
              <a:buSzPct val="25000"/>
              <a:buFont typeface="Calibri"/>
              <a:buNone/>
            </a:pPr>
            <a:endParaRPr lang="en-CA" sz="1200" b="0" i="0" u="none" strike="noStrike" cap="none" dirty="0" smtClean="0">
              <a:solidFill>
                <a:srgbClr val="000000"/>
              </a:solidFill>
              <a:latin typeface="Calibri"/>
              <a:ea typeface="Calibri"/>
              <a:cs typeface="Calibri"/>
              <a:sym typeface="Calibri"/>
            </a:endParaRPr>
          </a:p>
          <a:p>
            <a:pPr marL="0" marR="0" lvl="0" indent="457200" algn="l" rtl="0">
              <a:lnSpc>
                <a:spcPct val="100000"/>
              </a:lnSpc>
              <a:spcBef>
                <a:spcPts val="0"/>
              </a:spcBef>
              <a:spcAft>
                <a:spcPts val="0"/>
              </a:spcAft>
              <a:buClr>
                <a:srgbClr val="000000"/>
              </a:buClr>
              <a:buSzPct val="25000"/>
              <a:buFont typeface="Calibri"/>
              <a:buNone/>
            </a:pPr>
            <a:r>
              <a:rPr lang="en-CA" sz="1200" b="0" i="0" u="none" strike="noStrike" cap="none" dirty="0" smtClean="0">
                <a:solidFill>
                  <a:srgbClr val="000000"/>
                </a:solidFill>
                <a:latin typeface="Calibri"/>
                <a:ea typeface="Calibri"/>
                <a:cs typeface="Calibri"/>
                <a:sym typeface="Calibri"/>
              </a:rPr>
              <a:t>When I</a:t>
            </a:r>
            <a:r>
              <a:rPr lang="en-CA" sz="1200" b="0" i="0" u="none" strike="noStrike" cap="none" baseline="0" dirty="0" smtClean="0">
                <a:solidFill>
                  <a:srgbClr val="000000"/>
                </a:solidFill>
                <a:latin typeface="Calibri"/>
                <a:ea typeface="Calibri"/>
                <a:cs typeface="Calibri"/>
                <a:sym typeface="Calibri"/>
              </a:rPr>
              <a:t> was looking at where I was spending my money and tracking it. I had a surplus in eating out, and less in buying groceries.</a:t>
            </a:r>
          </a:p>
          <a:p>
            <a:pPr marL="0" marR="0" lvl="0" indent="457200" algn="l" rtl="0">
              <a:lnSpc>
                <a:spcPct val="100000"/>
              </a:lnSpc>
              <a:spcBef>
                <a:spcPts val="0"/>
              </a:spcBef>
              <a:spcAft>
                <a:spcPts val="0"/>
              </a:spcAft>
              <a:buClr>
                <a:srgbClr val="000000"/>
              </a:buClr>
              <a:buSzPct val="25000"/>
              <a:buFont typeface="Calibri"/>
              <a:buNone/>
            </a:pPr>
            <a:endParaRPr lang="en-CA" sz="1200" b="0" i="0" u="none" strike="noStrike" cap="none" baseline="0" dirty="0" smtClean="0">
              <a:solidFill>
                <a:srgbClr val="000000"/>
              </a:solidFill>
              <a:latin typeface="Calibri"/>
              <a:ea typeface="Calibri"/>
              <a:cs typeface="Calibri"/>
              <a:sym typeface="Calibri"/>
            </a:endParaRPr>
          </a:p>
          <a:p>
            <a:pPr marL="0" marR="0" lvl="0" indent="457200" algn="l" rtl="0">
              <a:lnSpc>
                <a:spcPct val="100000"/>
              </a:lnSpc>
              <a:spcBef>
                <a:spcPts val="0"/>
              </a:spcBef>
              <a:spcAft>
                <a:spcPts val="0"/>
              </a:spcAft>
              <a:buClr>
                <a:srgbClr val="000000"/>
              </a:buClr>
              <a:buSzPct val="25000"/>
              <a:buFont typeface="Calibri"/>
              <a:buNone/>
            </a:pPr>
            <a:r>
              <a:rPr lang="en-CA" sz="1200" b="0" i="0" u="none" strike="noStrike" cap="none" baseline="0" dirty="0" smtClean="0">
                <a:solidFill>
                  <a:srgbClr val="000000"/>
                </a:solidFill>
                <a:latin typeface="Calibri"/>
                <a:ea typeface="Calibri"/>
                <a:cs typeface="Calibri"/>
                <a:sym typeface="Calibri"/>
              </a:rPr>
              <a:t>Bottom line – we aren’t sitting down and being with each other when we are making the meal at home</a:t>
            </a:r>
          </a:p>
          <a:p>
            <a:pPr marL="0" marR="0" lvl="0" indent="457200" algn="l" rtl="0">
              <a:lnSpc>
                <a:spcPct val="100000"/>
              </a:lnSpc>
              <a:spcBef>
                <a:spcPts val="0"/>
              </a:spcBef>
              <a:spcAft>
                <a:spcPts val="0"/>
              </a:spcAft>
              <a:buClr>
                <a:srgbClr val="000000"/>
              </a:buClr>
              <a:buSzPct val="25000"/>
              <a:buFont typeface="Calibri"/>
              <a:buNone/>
            </a:pPr>
            <a:endParaRPr lang="en-CA" sz="1200" b="0" i="0" u="none" strike="noStrike" cap="none" baseline="0" dirty="0" smtClean="0">
              <a:solidFill>
                <a:srgbClr val="000000"/>
              </a:solidFill>
              <a:latin typeface="Calibri"/>
              <a:ea typeface="Calibri"/>
              <a:cs typeface="Calibri"/>
              <a:sym typeface="Calibri"/>
            </a:endParaRPr>
          </a:p>
          <a:p>
            <a:pPr marL="0" marR="0" lvl="0" indent="457200" algn="l" rtl="0">
              <a:lnSpc>
                <a:spcPct val="100000"/>
              </a:lnSpc>
              <a:spcBef>
                <a:spcPts val="0"/>
              </a:spcBef>
              <a:spcAft>
                <a:spcPts val="0"/>
              </a:spcAft>
              <a:buClr>
                <a:srgbClr val="000000"/>
              </a:buClr>
              <a:buSzPct val="25000"/>
              <a:buFont typeface="Calibri"/>
              <a:buNone/>
            </a:pPr>
            <a:r>
              <a:rPr lang="en-CA" sz="1200" b="0" i="0" u="none" strike="noStrike" cap="none" baseline="0" dirty="0" smtClean="0">
                <a:solidFill>
                  <a:srgbClr val="000000"/>
                </a:solidFill>
                <a:latin typeface="Calibri"/>
                <a:ea typeface="Calibri"/>
                <a:cs typeface="Calibri"/>
                <a:sym typeface="Calibri"/>
              </a:rPr>
              <a:t>Restaurant – we are with each and able to communicate without running back and forth cooking the meal.</a:t>
            </a:r>
          </a:p>
          <a:p>
            <a:pPr marL="0" marR="0" lvl="0" indent="457200" algn="l" rtl="0">
              <a:lnSpc>
                <a:spcPct val="100000"/>
              </a:lnSpc>
              <a:spcBef>
                <a:spcPts val="0"/>
              </a:spcBef>
              <a:spcAft>
                <a:spcPts val="0"/>
              </a:spcAft>
              <a:buClr>
                <a:srgbClr val="000000"/>
              </a:buClr>
              <a:buSzPct val="25000"/>
              <a:buFont typeface="Calibri"/>
              <a:buNone/>
            </a:pPr>
            <a:endParaRPr lang="en-CA" sz="1200" b="0" i="0" u="none" strike="noStrike" cap="none" baseline="0" dirty="0" smtClean="0">
              <a:solidFill>
                <a:srgbClr val="000000"/>
              </a:solidFill>
              <a:latin typeface="Calibri"/>
              <a:ea typeface="Calibri"/>
              <a:cs typeface="Calibri"/>
              <a:sym typeface="Calibri"/>
            </a:endParaRPr>
          </a:p>
          <a:p>
            <a:pPr marL="0" marR="0" lvl="0" indent="457200" algn="l" rtl="0">
              <a:lnSpc>
                <a:spcPct val="100000"/>
              </a:lnSpc>
              <a:spcBef>
                <a:spcPts val="0"/>
              </a:spcBef>
              <a:spcAft>
                <a:spcPts val="0"/>
              </a:spcAft>
              <a:buClr>
                <a:srgbClr val="000000"/>
              </a:buClr>
              <a:buSzPct val="25000"/>
              <a:buFont typeface="Calibri"/>
              <a:buNone/>
            </a:pPr>
            <a:r>
              <a:rPr lang="en-CA" sz="1200" b="0" i="0" u="none" strike="noStrike" cap="none" baseline="0" dirty="0" smtClean="0">
                <a:solidFill>
                  <a:srgbClr val="000000"/>
                </a:solidFill>
                <a:latin typeface="Calibri"/>
                <a:ea typeface="Calibri"/>
                <a:cs typeface="Calibri"/>
                <a:sym typeface="Calibri"/>
              </a:rPr>
              <a:t>I value my wife and I communicating rather than saving a few dollars making our own food. </a:t>
            </a:r>
          </a:p>
          <a:p>
            <a:pPr marL="0" marR="0" lvl="0" indent="457200" algn="l" rtl="0">
              <a:lnSpc>
                <a:spcPct val="100000"/>
              </a:lnSpc>
              <a:spcBef>
                <a:spcPts val="0"/>
              </a:spcBef>
              <a:spcAft>
                <a:spcPts val="0"/>
              </a:spcAft>
              <a:buClr>
                <a:srgbClr val="000000"/>
              </a:buClr>
              <a:buSzPct val="25000"/>
              <a:buFont typeface="Calibri"/>
              <a:buNone/>
            </a:pPr>
            <a:endParaRPr lang="en-CA" sz="1200" b="0" i="0" u="none" strike="noStrike" cap="none" baseline="0" dirty="0" smtClean="0">
              <a:solidFill>
                <a:srgbClr val="000000"/>
              </a:solidFill>
              <a:latin typeface="Calibri"/>
              <a:ea typeface="Calibri"/>
              <a:cs typeface="Calibri"/>
              <a:sym typeface="Calibri"/>
            </a:endParaRPr>
          </a:p>
          <a:p>
            <a:pPr marL="0" marR="0" lvl="0" indent="457200" algn="l" rtl="0">
              <a:lnSpc>
                <a:spcPct val="100000"/>
              </a:lnSpc>
              <a:spcBef>
                <a:spcPts val="0"/>
              </a:spcBef>
              <a:spcAft>
                <a:spcPts val="0"/>
              </a:spcAft>
              <a:buClr>
                <a:srgbClr val="000000"/>
              </a:buClr>
              <a:buSzPct val="25000"/>
              <a:buFont typeface="Calibri"/>
              <a:buNone/>
            </a:pPr>
            <a:endParaRPr lang="en-CA" sz="1200" b="0" i="0" u="none" strike="noStrike" cap="none" baseline="0" dirty="0" smtClean="0">
              <a:solidFill>
                <a:srgbClr val="000000"/>
              </a:solidFill>
              <a:latin typeface="Calibri"/>
              <a:ea typeface="Calibri"/>
              <a:cs typeface="Calibri"/>
              <a:sym typeface="Calibri"/>
            </a:endParaRPr>
          </a:p>
        </p:txBody>
      </p:sp>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CA"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dirty="0"/>
          </a:p>
        </p:txBody>
      </p:sp>
      <p:sp>
        <p:nvSpPr>
          <p:cNvPr id="377" name="Shape 3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dirty="0" smtClean="0"/>
              <a:t>The first myth</a:t>
            </a:r>
            <a:r>
              <a:rPr lang="en-US" baseline="0" dirty="0" smtClean="0"/>
              <a:t> is that lots of people think it takes money to make money</a:t>
            </a:r>
          </a:p>
          <a:p>
            <a:pPr lvl="0">
              <a:spcBef>
                <a:spcPts val="0"/>
              </a:spcBef>
              <a:buNone/>
            </a:pPr>
            <a:endParaRPr lang="en-US" baseline="0" dirty="0" smtClean="0"/>
          </a:p>
          <a:p>
            <a:pPr lvl="0">
              <a:spcBef>
                <a:spcPts val="0"/>
              </a:spcBef>
              <a:buNone/>
            </a:pPr>
            <a:r>
              <a:rPr lang="en-US" baseline="0" dirty="0" smtClean="0"/>
              <a:t>It’s just not true, and it may be holding you back.</a:t>
            </a:r>
          </a:p>
          <a:p>
            <a:pPr lvl="0">
              <a:spcBef>
                <a:spcPts val="0"/>
              </a:spcBef>
              <a:buNone/>
            </a:pPr>
            <a:endParaRPr lang="en-US" baseline="0" dirty="0" smtClean="0"/>
          </a:p>
          <a:p>
            <a:pPr lvl="0">
              <a:spcBef>
                <a:spcPts val="0"/>
              </a:spcBef>
              <a:buNone/>
            </a:pPr>
            <a:r>
              <a:rPr lang="en-US" baseline="0" dirty="0" smtClean="0"/>
              <a:t>So, even if you don’t have money to invest right now or even much money at all…. YOU are in the right place so stick around, this webinar is decidedly NOT just for the wealthy, it’s for regular people and business owners just like you …  </a:t>
            </a:r>
          </a:p>
          <a:p>
            <a:pPr lvl="0">
              <a:spcBef>
                <a:spcPts val="0"/>
              </a:spcBef>
              <a:buNone/>
            </a:pPr>
            <a:endParaRPr lang="en-US" baseline="0" dirty="0" smtClean="0"/>
          </a:p>
          <a:p>
            <a:pPr lvl="0">
              <a:spcBef>
                <a:spcPts val="0"/>
              </a:spcBef>
              <a:buNone/>
            </a:pPr>
            <a:r>
              <a:rPr lang="en-US" baseline="0" dirty="0" smtClean="0"/>
              <a:t>I’m here to show you how to make money without having money to start with … Wealth creation is a team sport, not an individual game. At age 50 I had to start all over again, and I borrowed money from others and banks and went from flat broke to a multi-million dollar net worth in 8 years.</a:t>
            </a:r>
          </a:p>
          <a:p>
            <a:pPr lvl="0">
              <a:spcBef>
                <a:spcPts val="0"/>
              </a:spcBef>
              <a:buNone/>
            </a:pPr>
            <a:endParaRPr lang="en-US" baseline="0" dirty="0" smtClean="0"/>
          </a:p>
        </p:txBody>
      </p:sp>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Think like</a:t>
            </a:r>
            <a:r>
              <a:rPr lang="en-US" baseline="0" dirty="0" smtClean="0"/>
              <a:t> a rich person ..</a:t>
            </a:r>
          </a:p>
          <a:p>
            <a:endParaRPr lang="en-US" dirty="0" smtClean="0"/>
          </a:p>
          <a:p>
            <a:r>
              <a:rPr lang="en-US" dirty="0" smtClean="0"/>
              <a:t>Balance sheet, income/expense sheets,</a:t>
            </a:r>
            <a:r>
              <a:rPr lang="en-US" baseline="0" dirty="0" smtClean="0"/>
              <a:t> aware of, but don’t know what to look for</a:t>
            </a:r>
          </a:p>
          <a:p>
            <a:endParaRPr lang="en-US" baseline="0" dirty="0" smtClean="0"/>
          </a:p>
          <a:p>
            <a:r>
              <a:rPr lang="en-US" baseline="0" dirty="0" smtClean="0"/>
              <a:t>Investments – stocks, bonds, mutual funds, but that’s not how true wealth is built … </a:t>
            </a:r>
          </a:p>
          <a:p>
            <a:endParaRPr lang="en-US" baseline="0" dirty="0" smtClean="0"/>
          </a:p>
          <a:p>
            <a:r>
              <a:rPr lang="en-US" baseline="0" dirty="0" smtClean="0"/>
              <a:t>But, If I was going to teach all three of these, it would be an 8 hour webinar or more and frankly… unless you understand the attitude and nail that down, the forms and investments won’t work anyways …</a:t>
            </a:r>
          </a:p>
          <a:p>
            <a:endParaRPr lang="en-US" baseline="0" dirty="0" smtClean="0"/>
          </a:p>
          <a:p>
            <a:r>
              <a:rPr lang="en-US" baseline="0" dirty="0" smtClean="0"/>
              <a:t>The first way to spend your way to wealth and abundance is to have the right attitude, and we’ll focus on that first.</a:t>
            </a:r>
          </a:p>
          <a:p>
            <a:endParaRPr lang="en-US" baseline="0" dirty="0" smtClean="0"/>
          </a:p>
          <a:p>
            <a:r>
              <a:rPr lang="en-US" baseline="0" dirty="0" smtClean="0"/>
              <a:t>Attitudes, the mindsets – once you get this .. Then it’s easy to learn the rest. </a:t>
            </a:r>
          </a:p>
          <a:p>
            <a:endParaRPr lang="en-US" baseline="0" dirty="0" smtClean="0"/>
          </a:p>
          <a:p>
            <a:r>
              <a:rPr lang="en-US" baseline="0" dirty="0" smtClean="0"/>
              <a:t>So, let’s start with the importance of attitude and why I believe this </a:t>
            </a:r>
          </a:p>
          <a:p>
            <a:endParaRPr lang="en-US" baseline="0" dirty="0" smtClean="0"/>
          </a:p>
          <a:p>
            <a:endParaRPr lang="en-C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smtClean="0"/>
              <a:t>But, If I was going to teach all three of these, it would be an 8 hour webinar or more and frankly… unless you understand the attitude and nail that down, the forms and investments won’t work anyways …</a:t>
            </a:r>
          </a:p>
          <a:p>
            <a:r>
              <a:rPr lang="en-US" baseline="0" dirty="0" smtClean="0"/>
              <a:t>The first way to spend your way to wealth and abundance is to have the right attitude, and we’ll focus on that first.</a:t>
            </a:r>
          </a:p>
          <a:p>
            <a:r>
              <a:rPr lang="en-US" baseline="0" dirty="0" smtClean="0"/>
              <a:t>Attitudes, the mindsets – once you get this .. Then it’s easy to learn the rest. </a:t>
            </a:r>
          </a:p>
          <a:p>
            <a:r>
              <a:rPr lang="en-US" baseline="0" dirty="0" smtClean="0"/>
              <a:t>So, let’s start with the importance of attitude and why I believe this </a:t>
            </a:r>
          </a:p>
          <a:p>
            <a:endParaRPr lang="en-US" baseline="0" dirty="0" smtClean="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dirty="0" smtClean="0"/>
              <a:t>Because it is the ONLY thing</a:t>
            </a:r>
            <a:r>
              <a:rPr lang="en-US" baseline="0" dirty="0" smtClean="0"/>
              <a:t> that will get you out of financial stress </a:t>
            </a:r>
          </a:p>
          <a:p>
            <a:pPr lvl="0">
              <a:spcBef>
                <a:spcPts val="0"/>
              </a:spcBef>
              <a:buNone/>
            </a:pPr>
            <a:endParaRPr lang="en-US" baseline="0" dirty="0" smtClean="0"/>
          </a:p>
          <a:p>
            <a:pPr lvl="0">
              <a:spcBef>
                <a:spcPts val="0"/>
              </a:spcBef>
              <a:buNone/>
            </a:pPr>
            <a:r>
              <a:rPr lang="en-US" baseline="0" dirty="0" smtClean="0"/>
              <a:t>Because to create wealth, the life you really want and deserve, it is 100% necessary. There is no other door to open = it is the way to get started on the path … .</a:t>
            </a:r>
          </a:p>
          <a:p>
            <a:pPr lvl="0">
              <a:spcBef>
                <a:spcPts val="0"/>
              </a:spcBef>
              <a:buNone/>
            </a:pPr>
            <a:endParaRPr lang="en-US" baseline="0" dirty="0" smtClean="0"/>
          </a:p>
          <a:p>
            <a:pPr lvl="0">
              <a:spcBef>
                <a:spcPts val="0"/>
              </a:spcBef>
              <a:buNone/>
            </a:pPr>
            <a:r>
              <a:rPr lang="en-US" baseline="0" dirty="0" smtClean="0"/>
              <a:t>If you don’t have a wealthy person’s mindset, it’s like trying to drive a car without a steering wheel. (this guy has his fancy suit, but do you think he’s really going to be getting anywhere?)</a:t>
            </a:r>
          </a:p>
          <a:p>
            <a:pPr lvl="0">
              <a:spcBef>
                <a:spcPts val="0"/>
              </a:spcBef>
              <a:buNone/>
            </a:pPr>
            <a:endParaRPr lang="en-US" baseline="0" dirty="0" smtClean="0"/>
          </a:p>
          <a:p>
            <a:pPr lvl="0">
              <a:spcBef>
                <a:spcPts val="0"/>
              </a:spcBef>
              <a:buNone/>
            </a:pPr>
            <a:r>
              <a:rPr lang="en-US" baseline="0" dirty="0" smtClean="0"/>
              <a:t>Trying to create wealth without the thought patterns of a wealthy person is the same thing .. You are not going to get anywhere. </a:t>
            </a:r>
          </a:p>
        </p:txBody>
      </p:sp>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lang="en-US" baseline="0" dirty="0" smtClean="0"/>
          </a:p>
          <a:p>
            <a:pPr lvl="0">
              <a:spcBef>
                <a:spcPts val="0"/>
              </a:spcBef>
              <a:buNone/>
            </a:pPr>
            <a:r>
              <a:rPr lang="en-US" baseline="0" dirty="0" smtClean="0"/>
              <a:t>Why do you think 70% of lottery winners are broke in 3 years .. They didn’t have the mindset and they just kept driving around without a steering wheel, getting nowhere and blowing their winnings .. </a:t>
            </a:r>
          </a:p>
          <a:p>
            <a:pPr lvl="0">
              <a:spcBef>
                <a:spcPts val="0"/>
              </a:spcBef>
              <a:buNone/>
            </a:pPr>
            <a:endParaRPr lang="en-US" baseline="0" dirty="0" smtClean="0"/>
          </a:p>
          <a:p>
            <a:pPr lvl="0">
              <a:spcBef>
                <a:spcPts val="0"/>
              </a:spcBef>
              <a:buNone/>
            </a:pPr>
            <a:r>
              <a:rPr lang="en-US" baseline="0" dirty="0" smtClean="0"/>
              <a:t>Here’s a 10 million dollar lottery winner – now living paycheck to paycheck and taking the bus to a part time job</a:t>
            </a:r>
          </a:p>
          <a:p>
            <a:pPr lvl="0">
              <a:spcBef>
                <a:spcPts val="0"/>
              </a:spcBef>
              <a:buNone/>
            </a:pPr>
            <a:endParaRPr lang="en-US" baseline="0" dirty="0" smtClean="0"/>
          </a:p>
          <a:p>
            <a:pPr lvl="0">
              <a:spcBef>
                <a:spcPts val="0"/>
              </a:spcBef>
              <a:buNone/>
            </a:pPr>
            <a:r>
              <a:rPr lang="en-US" baseline="0" dirty="0" smtClean="0"/>
              <a:t>And a $315 million dollar </a:t>
            </a:r>
            <a:r>
              <a:rPr lang="en-US" baseline="0" dirty="0" err="1" smtClean="0"/>
              <a:t>powerball</a:t>
            </a:r>
            <a:r>
              <a:rPr lang="en-US" baseline="0" dirty="0" smtClean="0"/>
              <a:t> winner who claims he’s out of money. </a:t>
            </a:r>
          </a:p>
          <a:p>
            <a:pPr lvl="0">
              <a:spcBef>
                <a:spcPts val="0"/>
              </a:spcBef>
              <a:buNone/>
            </a:pPr>
            <a:endParaRPr lang="en-US" baseline="0" dirty="0" smtClean="0"/>
          </a:p>
          <a:p>
            <a:pPr lvl="0">
              <a:spcBef>
                <a:spcPts val="0"/>
              </a:spcBef>
              <a:buNone/>
            </a:pPr>
            <a:r>
              <a:rPr lang="en-US" baseline="0" dirty="0" smtClean="0"/>
              <a:t>More money doesn’t solve a problem of poor mindset and poor money management any more than more liquor will cure an alcoholic </a:t>
            </a:r>
            <a:endParaRPr dirty="0"/>
          </a:p>
        </p:txBody>
      </p:sp>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lang="en-US" baseline="0" dirty="0" smtClean="0"/>
          </a:p>
          <a:p>
            <a:pPr lvl="0">
              <a:spcBef>
                <a:spcPts val="0"/>
              </a:spcBef>
              <a:buNone/>
            </a:pPr>
            <a:r>
              <a:rPr lang="en-US" baseline="0" dirty="0" smtClean="0"/>
              <a:t>The bottom line:</a:t>
            </a:r>
          </a:p>
          <a:p>
            <a:pPr lvl="0">
              <a:spcBef>
                <a:spcPts val="0"/>
              </a:spcBef>
              <a:buNone/>
            </a:pPr>
            <a:endParaRPr lang="en-US" baseline="0" dirty="0" smtClean="0"/>
          </a:p>
          <a:p>
            <a:pPr lvl="0">
              <a:spcBef>
                <a:spcPts val="0"/>
              </a:spcBef>
              <a:buNone/>
            </a:pPr>
            <a:r>
              <a:rPr lang="en-US" baseline="0" dirty="0" smtClean="0"/>
              <a:t>The Wealthy think differently.  They are in control of their own mind and have belief and confidence in themselves. That is the place to start. </a:t>
            </a:r>
          </a:p>
          <a:p>
            <a:pPr lvl="0">
              <a:spcBef>
                <a:spcPts val="0"/>
              </a:spcBef>
              <a:buNone/>
            </a:pPr>
            <a:endParaRPr lang="en-US" baseline="0" dirty="0" smtClean="0"/>
          </a:p>
          <a:p>
            <a:pPr lvl="0">
              <a:spcBef>
                <a:spcPts val="0"/>
              </a:spcBef>
              <a:buNone/>
            </a:pPr>
            <a:r>
              <a:rPr lang="en-US" baseline="0" dirty="0" smtClean="0"/>
              <a:t>When I first start coaching people, I often have to deal first with what other people may have told them, and change their attitudes about what they are capable of in terms of building wealth. </a:t>
            </a:r>
          </a:p>
          <a:p>
            <a:pPr lvl="0">
              <a:spcBef>
                <a:spcPts val="0"/>
              </a:spcBef>
              <a:buNone/>
            </a:pPr>
            <a:endParaRPr lang="en-US" baseline="0" dirty="0" smtClean="0"/>
          </a:p>
          <a:p>
            <a:pPr lvl="0">
              <a:spcBef>
                <a:spcPts val="0"/>
              </a:spcBef>
              <a:buNone/>
            </a:pPr>
            <a:r>
              <a:rPr lang="en-US" baseline="0" dirty="0" smtClean="0"/>
              <a:t>So, they have to have that inner confidence, but what else do they have to have?</a:t>
            </a:r>
          </a:p>
          <a:p>
            <a:pPr lvl="0">
              <a:spcBef>
                <a:spcPts val="0"/>
              </a:spcBef>
              <a:buNone/>
            </a:pPr>
            <a:endParaRPr lang="en-US" baseline="0" dirty="0" smtClean="0"/>
          </a:p>
          <a:p>
            <a:pPr marL="0" marR="0" lvl="0" indent="0" algn="l" rtl="0">
              <a:lnSpc>
                <a:spcPct val="100000"/>
              </a:lnSpc>
              <a:spcBef>
                <a:spcPts val="0"/>
              </a:spcBef>
              <a:spcAft>
                <a:spcPts val="0"/>
              </a:spcAft>
              <a:buClr>
                <a:srgbClr val="000000"/>
              </a:buClr>
              <a:buSzPct val="25000"/>
              <a:buFontTx/>
              <a:buChar char="-"/>
            </a:pPr>
            <a:r>
              <a:rPr lang="en-CA" sz="1200" b="0" i="0" u="none" strike="noStrike" cap="none" dirty="0" smtClean="0">
                <a:solidFill>
                  <a:srgbClr val="000000"/>
                </a:solidFill>
                <a:latin typeface="Calibri"/>
                <a:ea typeface="Calibri"/>
                <a:cs typeface="Calibri"/>
                <a:sym typeface="Calibri"/>
              </a:rPr>
              <a:t>They need to Adopt</a:t>
            </a:r>
            <a:r>
              <a:rPr lang="en-CA" sz="1200" b="0" i="0" u="none" strike="noStrike" cap="none" baseline="0" dirty="0" smtClean="0">
                <a:solidFill>
                  <a:srgbClr val="000000"/>
                </a:solidFill>
                <a:latin typeface="Calibri"/>
                <a:ea typeface="Calibri"/>
                <a:cs typeface="Calibri"/>
                <a:sym typeface="Calibri"/>
              </a:rPr>
              <a:t> the A</a:t>
            </a:r>
            <a:r>
              <a:rPr lang="en-CA" sz="1200" b="0" i="0" u="none" strike="noStrike" cap="none" dirty="0" smtClean="0">
                <a:solidFill>
                  <a:srgbClr val="000000"/>
                </a:solidFill>
                <a:latin typeface="Calibri"/>
                <a:ea typeface="Calibri"/>
                <a:cs typeface="Calibri"/>
                <a:sym typeface="Calibri"/>
              </a:rPr>
              <a:t>ttitudes that wealthy people have!!!!</a:t>
            </a:r>
          </a:p>
          <a:p>
            <a:pPr marL="0" marR="0" lvl="0" indent="0" algn="l" rtl="0">
              <a:lnSpc>
                <a:spcPct val="100000"/>
              </a:lnSpc>
              <a:spcBef>
                <a:spcPts val="0"/>
              </a:spcBef>
              <a:spcAft>
                <a:spcPts val="0"/>
              </a:spcAft>
              <a:buClr>
                <a:srgbClr val="000000"/>
              </a:buClr>
              <a:buSzPct val="25000"/>
              <a:buFontTx/>
              <a:buChar char="-"/>
            </a:pPr>
            <a:endParaRPr lang="en-CA" sz="1200" b="0" i="0" u="none" strike="noStrike" cap="none" dirty="0" smtClean="0">
              <a:solidFill>
                <a:srgbClr val="000000"/>
              </a:solidFill>
              <a:latin typeface="Calibri"/>
              <a:ea typeface="Calibri"/>
              <a:cs typeface="Calibri"/>
              <a:sym typeface="Calibri"/>
            </a:endParaRPr>
          </a:p>
          <a:p>
            <a:pPr lvl="0">
              <a:spcBef>
                <a:spcPts val="0"/>
              </a:spcBef>
              <a:buNone/>
            </a:pPr>
            <a:endParaRPr dirty="0"/>
          </a:p>
        </p:txBody>
      </p:sp>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endParaRPr lang="en-US" baseline="0" dirty="0" smtClean="0"/>
          </a:p>
          <a:p>
            <a:r>
              <a:rPr lang="en-US" baseline="0" dirty="0" smtClean="0"/>
              <a:t>Identify the values – integrity – if you give them my word, I will do it .. Even if I don’t feel like it … </a:t>
            </a:r>
          </a:p>
          <a:p>
            <a:endParaRPr lang="en-US" baseline="0" dirty="0" smtClean="0"/>
          </a:p>
          <a:p>
            <a:r>
              <a:rPr lang="en-US" baseline="0" dirty="0" smtClean="0"/>
              <a:t>“I told someone I would do it”  - therefore I go … </a:t>
            </a:r>
          </a:p>
          <a:p>
            <a:endParaRPr lang="en-US" baseline="0" dirty="0" smtClean="0"/>
          </a:p>
          <a:p>
            <a:r>
              <a:rPr lang="en-US" baseline="0" dirty="0" smtClean="0"/>
              <a:t>My going jogging with a neighbor … I don’t want to feel like I’ve broken my word . It’s </a:t>
            </a:r>
            <a:r>
              <a:rPr lang="en-US" b="1" i="1" baseline="0" dirty="0" smtClean="0"/>
              <a:t>that</a:t>
            </a:r>
            <a:r>
              <a:rPr lang="en-US" baseline="0" dirty="0" smtClean="0"/>
              <a:t> feeling that gets me out of my warm bed!!!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Then what is it we can lean on to move forward and achieve our goals …</a:t>
            </a:r>
          </a:p>
          <a:p>
            <a:endParaRPr lang="en-US" dirty="0" smtClean="0"/>
          </a:p>
          <a:p>
            <a:r>
              <a:rPr lang="en-US" dirty="0" smtClean="0"/>
              <a:t>So, what’s another thought</a:t>
            </a:r>
            <a:r>
              <a:rPr lang="en-US" baseline="0" dirty="0" smtClean="0"/>
              <a:t> of the wealthy .. </a:t>
            </a:r>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1524000" y="1122362"/>
            <a:ext cx="9144000" cy="2387601"/>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Clr>
                <a:srgbClr val="3E5BAB"/>
              </a:buClr>
              <a:buFont typeface="Arial"/>
              <a:buNone/>
              <a:defRPr sz="6000" b="0" i="0" u="none" strike="noStrike" cap="none">
                <a:solidFill>
                  <a:srgbClr val="3E5BAB"/>
                </a:solidFill>
                <a:latin typeface="Arial"/>
                <a:ea typeface="Arial"/>
                <a:cs typeface="Arial"/>
                <a:sym typeface="Arial"/>
              </a:defRPr>
            </a:lvl1pPr>
            <a:lvl2pPr marL="0" marR="0" lvl="1"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2pPr>
            <a:lvl3pPr marL="0" marR="0" lvl="2"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3pPr>
            <a:lvl4pPr marL="0" marR="0" lvl="3"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4pPr>
            <a:lvl5pPr marL="0" marR="0" lvl="4"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5pPr>
            <a:lvl6pPr marL="0" marR="0" lvl="5"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6pPr>
            <a:lvl7pPr marL="0" marR="0" lvl="6"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7pPr>
            <a:lvl8pPr marL="0" marR="0" lvl="7"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8pPr>
            <a:lvl9pPr marL="0" marR="0" lvl="8"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9pPr>
          </a:lstStyle>
          <a:p>
            <a:endParaRPr/>
          </a:p>
        </p:txBody>
      </p:sp>
      <p:sp>
        <p:nvSpPr>
          <p:cNvPr id="13" name="Shape 13"/>
          <p:cNvSpPr txBox="1">
            <a:spLocks noGrp="1"/>
          </p:cNvSpPr>
          <p:nvPr>
            <p:ph type="body" idx="1"/>
          </p:nvPr>
        </p:nvSpPr>
        <p:spPr>
          <a:xfrm>
            <a:off x="1524000" y="3602037"/>
            <a:ext cx="9144000" cy="1655763"/>
          </a:xfrm>
          <a:prstGeom prst="rect">
            <a:avLst/>
          </a:prstGeom>
          <a:noFill/>
          <a:ln>
            <a:noFill/>
          </a:ln>
        </p:spPr>
        <p:txBody>
          <a:bodyPr lIns="91425" tIns="91425" rIns="91425" bIns="91425" anchor="t" anchorCtr="0"/>
          <a:lstStyle>
            <a:lvl1pPr marL="0" marR="0" lvl="0" indent="0" algn="ctr" rtl="0">
              <a:lnSpc>
                <a:spcPct val="90000"/>
              </a:lnSpc>
              <a:spcBef>
                <a:spcPts val="1000"/>
              </a:spcBef>
              <a:spcAft>
                <a:spcPts val="0"/>
              </a:spcAft>
              <a:buClr>
                <a:srgbClr val="000000"/>
              </a:buClr>
              <a:buFont typeface="Arial"/>
              <a:buNone/>
              <a:defRPr sz="2400" b="0" i="0" u="none" strike="noStrike" cap="none">
                <a:solidFill>
                  <a:srgbClr val="000000"/>
                </a:solidFill>
                <a:latin typeface="Calibri"/>
                <a:ea typeface="Calibri"/>
                <a:cs typeface="Calibri"/>
                <a:sym typeface="Calibri"/>
              </a:defRPr>
            </a:lvl1pPr>
            <a:lvl2pPr marL="0" marR="0" lvl="1" indent="457200" algn="ctr" rtl="0">
              <a:lnSpc>
                <a:spcPct val="90000"/>
              </a:lnSpc>
              <a:spcBef>
                <a:spcPts val="1000"/>
              </a:spcBef>
              <a:spcAft>
                <a:spcPts val="0"/>
              </a:spcAft>
              <a:buClr>
                <a:srgbClr val="000000"/>
              </a:buClr>
              <a:buFont typeface="Arial"/>
              <a:buNone/>
              <a:defRPr sz="2400" b="0" i="0" u="none" strike="noStrike" cap="none">
                <a:solidFill>
                  <a:srgbClr val="000000"/>
                </a:solidFill>
                <a:latin typeface="Calibri"/>
                <a:ea typeface="Calibri"/>
                <a:cs typeface="Calibri"/>
                <a:sym typeface="Calibri"/>
              </a:defRPr>
            </a:lvl2pPr>
            <a:lvl3pPr marL="0" marR="0" lvl="2" indent="914400" algn="ctr" rtl="0">
              <a:lnSpc>
                <a:spcPct val="90000"/>
              </a:lnSpc>
              <a:spcBef>
                <a:spcPts val="1000"/>
              </a:spcBef>
              <a:spcAft>
                <a:spcPts val="0"/>
              </a:spcAft>
              <a:buClr>
                <a:srgbClr val="000000"/>
              </a:buClr>
              <a:buFont typeface="Arial"/>
              <a:buNone/>
              <a:defRPr sz="2400" b="0" i="0" u="none" strike="noStrike" cap="none">
                <a:solidFill>
                  <a:srgbClr val="000000"/>
                </a:solidFill>
                <a:latin typeface="Calibri"/>
                <a:ea typeface="Calibri"/>
                <a:cs typeface="Calibri"/>
                <a:sym typeface="Calibri"/>
              </a:defRPr>
            </a:lvl3pPr>
            <a:lvl4pPr marL="0" marR="0" lvl="3" indent="1371600" algn="ctr" rtl="0">
              <a:lnSpc>
                <a:spcPct val="90000"/>
              </a:lnSpc>
              <a:spcBef>
                <a:spcPts val="1000"/>
              </a:spcBef>
              <a:spcAft>
                <a:spcPts val="0"/>
              </a:spcAft>
              <a:buClr>
                <a:srgbClr val="000000"/>
              </a:buClr>
              <a:buFont typeface="Arial"/>
              <a:buNone/>
              <a:defRPr sz="2400" b="0" i="0" u="none" strike="noStrike" cap="none">
                <a:solidFill>
                  <a:srgbClr val="000000"/>
                </a:solidFill>
                <a:latin typeface="Calibri"/>
                <a:ea typeface="Calibri"/>
                <a:cs typeface="Calibri"/>
                <a:sym typeface="Calibri"/>
              </a:defRPr>
            </a:lvl4pPr>
            <a:lvl5pPr marL="0" marR="0" lvl="4" indent="1828800" algn="ctr" rtl="0">
              <a:lnSpc>
                <a:spcPct val="90000"/>
              </a:lnSpc>
              <a:spcBef>
                <a:spcPts val="1000"/>
              </a:spcBef>
              <a:spcAft>
                <a:spcPts val="0"/>
              </a:spcAft>
              <a:buClr>
                <a:srgbClr val="000000"/>
              </a:buClr>
              <a:buFont typeface="Arial"/>
              <a:buNone/>
              <a:defRPr sz="24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11143271" y="107840"/>
            <a:ext cx="316035" cy="320041"/>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CA" sz="15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CA" sz="15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Shape 15"/>
        <p:cNvGrpSpPr/>
        <p:nvPr/>
      </p:nvGrpSpPr>
      <p:grpSpPr>
        <a:xfrm>
          <a:off x="0" y="0"/>
          <a:ext cx="0" cy="0"/>
          <a:chOff x="0" y="0"/>
          <a:chExt cx="0" cy="0"/>
        </a:xfrm>
      </p:grpSpPr>
      <p:sp>
        <p:nvSpPr>
          <p:cNvPr id="16" name="Shape 16"/>
          <p:cNvSpPr/>
          <p:nvPr/>
        </p:nvSpPr>
        <p:spPr>
          <a:xfrm>
            <a:off x="10937629" y="0"/>
            <a:ext cx="586154" cy="586153"/>
          </a:xfrm>
          <a:prstGeom prst="rect">
            <a:avLst/>
          </a:prstGeom>
          <a:solidFill>
            <a:schemeClr val="accent4"/>
          </a:solid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Font typeface="Calibri"/>
              <a:buNone/>
            </a:pPr>
            <a:endParaRPr sz="1800" b="0" i="0" u="none" strike="noStrike" cap="none">
              <a:solidFill>
                <a:srgbClr val="000000"/>
              </a:solidFill>
              <a:latin typeface="Calibri"/>
              <a:ea typeface="Calibri"/>
              <a:cs typeface="Calibri"/>
              <a:sym typeface="Calibri"/>
            </a:endParaRPr>
          </a:p>
        </p:txBody>
      </p:sp>
      <p:sp>
        <p:nvSpPr>
          <p:cNvPr id="17" name="Shape 17"/>
          <p:cNvSpPr txBox="1">
            <a:spLocks noGrp="1"/>
          </p:cNvSpPr>
          <p:nvPr>
            <p:ph type="title"/>
          </p:nvPr>
        </p:nvSpPr>
        <p:spPr>
          <a:xfrm>
            <a:off x="838200" y="318232"/>
            <a:ext cx="10515599" cy="783737"/>
          </a:xfrm>
          <a:prstGeom prst="rect">
            <a:avLst/>
          </a:prstGeom>
          <a:noFill/>
          <a:ln>
            <a:noFill/>
          </a:ln>
        </p:spPr>
        <p:txBody>
          <a:bodyPr lIns="91425" tIns="91425" rIns="91425" bIns="91425" anchor="ctr" anchorCtr="0"/>
          <a:lstStyle>
            <a:lvl1pPr marL="0" marR="0" lvl="0"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1pPr>
            <a:lvl2pPr marL="0" marR="0" lvl="1"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2pPr>
            <a:lvl3pPr marL="0" marR="0" lvl="2"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3pPr>
            <a:lvl4pPr marL="0" marR="0" lvl="3"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4pPr>
            <a:lvl5pPr marL="0" marR="0" lvl="4"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5pPr>
            <a:lvl6pPr marL="0" marR="0" lvl="5"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6pPr>
            <a:lvl7pPr marL="0" marR="0" lvl="6"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7pPr>
            <a:lvl8pPr marL="0" marR="0" lvl="7"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8pPr>
            <a:lvl9pPr marL="0" marR="0" lvl="8"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9pPr>
          </a:lstStyle>
          <a:p>
            <a:endParaRPr/>
          </a:p>
        </p:txBody>
      </p:sp>
      <p:sp>
        <p:nvSpPr>
          <p:cNvPr id="18" name="Shape 18"/>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11052174" y="107840"/>
            <a:ext cx="316035" cy="32004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fld id="{00000000-1234-1234-1234-123412341234}" type="slidenum">
              <a:rPr lang="en-CA" sz="1500"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FFFFFF"/>
                </a:buClr>
                <a:buSzPct val="25000"/>
                <a:buFont typeface="Arial"/>
                <a:buNone/>
              </a:pPr>
              <a:t>‹#›</a:t>
            </a:fld>
            <a:endParaRPr lang="en-CA" sz="1500" b="0" i="0" u="none" strike="noStrike" cap="none">
              <a:solidFill>
                <a:srgbClr val="FFFFFF"/>
              </a:solidFill>
              <a:latin typeface="Arial"/>
              <a:ea typeface="Arial"/>
              <a:cs typeface="Arial"/>
              <a:sym typeface="Arial"/>
            </a:endParaRPr>
          </a:p>
        </p:txBody>
      </p:sp>
      <p:cxnSp>
        <p:nvCxnSpPr>
          <p:cNvPr id="20" name="Shape 20"/>
          <p:cNvCxnSpPr/>
          <p:nvPr/>
        </p:nvCxnSpPr>
        <p:spPr>
          <a:xfrm>
            <a:off x="838200" y="1301262"/>
            <a:ext cx="10515599" cy="0"/>
          </a:xfrm>
          <a:prstGeom prst="straightConnector1">
            <a:avLst/>
          </a:prstGeom>
          <a:noFill/>
          <a:ln w="19050" cap="flat" cmpd="sng">
            <a:solidFill>
              <a:srgbClr val="A6A6A6"/>
            </a:solidFill>
            <a:prstDash val="dot"/>
            <a:miter/>
            <a:headEnd type="none" w="med" len="med"/>
            <a:tailEnd type="triangle" w="lg" len="lg"/>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18232"/>
            <a:ext cx="10515599" cy="783737"/>
          </a:xfrm>
          <a:prstGeom prst="rect">
            <a:avLst/>
          </a:prstGeom>
          <a:noFill/>
          <a:ln>
            <a:noFill/>
          </a:ln>
        </p:spPr>
        <p:txBody>
          <a:bodyPr lIns="91425" tIns="91425" rIns="91425" bIns="91425" anchor="ctr" anchorCtr="0"/>
          <a:lstStyle>
            <a:lvl1pPr marL="0" marR="0" lvl="0"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1pPr>
            <a:lvl2pPr marL="0" marR="0" lvl="1"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2pPr>
            <a:lvl3pPr marL="0" marR="0" lvl="2"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3pPr>
            <a:lvl4pPr marL="0" marR="0" lvl="3"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4pPr>
            <a:lvl5pPr marL="0" marR="0" lvl="4"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5pPr>
            <a:lvl6pPr marL="0" marR="0" lvl="5"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6pPr>
            <a:lvl7pPr marL="0" marR="0" lvl="6"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7pPr>
            <a:lvl8pPr marL="0" marR="0" lvl="7"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8pPr>
            <a:lvl9pPr marL="0" marR="0" lvl="8"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9pPr>
          </a:lstStyle>
          <a:p>
            <a:endParaRPr/>
          </a:p>
        </p:txBody>
      </p:sp>
      <p:sp>
        <p:nvSpPr>
          <p:cNvPr id="23" name="Shape 23"/>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11052174" y="107840"/>
            <a:ext cx="316035" cy="32004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fld id="{00000000-1234-1234-1234-123412341234}" type="slidenum">
              <a:rPr lang="en-CA" sz="1500"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FFFFFF"/>
                </a:buClr>
                <a:buSzPct val="25000"/>
                <a:buFont typeface="Arial"/>
                <a:buNone/>
              </a:pPr>
              <a:t>‹#›</a:t>
            </a:fld>
            <a:endParaRPr lang="en-CA" sz="15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Clr>
                <a:srgbClr val="3E5BAB"/>
              </a:buClr>
              <a:buFont typeface="Arial"/>
              <a:buNone/>
              <a:defRPr sz="6000" b="0" i="0" u="none" strike="noStrike" cap="none">
                <a:solidFill>
                  <a:srgbClr val="3E5BAB"/>
                </a:solidFill>
                <a:latin typeface="Arial"/>
                <a:ea typeface="Arial"/>
                <a:cs typeface="Arial"/>
                <a:sym typeface="Arial"/>
              </a:defRPr>
            </a:lvl1pPr>
            <a:lvl2pPr marL="0" marR="0" lvl="1"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2pPr>
            <a:lvl3pPr marL="0" marR="0" lvl="2"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3pPr>
            <a:lvl4pPr marL="0" marR="0" lvl="3"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4pPr>
            <a:lvl5pPr marL="0" marR="0" lvl="4"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5pPr>
            <a:lvl6pPr marL="0" marR="0" lvl="5"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6pPr>
            <a:lvl7pPr marL="0" marR="0" lvl="6"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7pPr>
            <a:lvl8pPr marL="0" marR="0" lvl="7"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8pPr>
            <a:lvl9pPr marL="0" marR="0" lvl="8"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9pPr>
          </a:lstStyle>
          <a:p>
            <a:endParaRPr/>
          </a:p>
        </p:txBody>
      </p:sp>
      <p:sp>
        <p:nvSpPr>
          <p:cNvPr id="32" name="Shape 32"/>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1pPr>
            <a:lvl2pPr marL="0" marR="0" lvl="1" indent="457200" algn="l" rtl="0">
              <a:lnSpc>
                <a:spcPct val="90000"/>
              </a:lnSpc>
              <a:spcBef>
                <a:spcPts val="100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2pPr>
            <a:lvl3pPr marL="0" marR="0" lvl="2" indent="914400" algn="l" rtl="0">
              <a:lnSpc>
                <a:spcPct val="90000"/>
              </a:lnSpc>
              <a:spcBef>
                <a:spcPts val="100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0" marR="0" lvl="3" indent="1371600" algn="l" rtl="0">
              <a:lnSpc>
                <a:spcPct val="90000"/>
              </a:lnSpc>
              <a:spcBef>
                <a:spcPts val="100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4pPr>
            <a:lvl5pPr marL="0" marR="0" lvl="4" indent="1828800" algn="l" rtl="0">
              <a:lnSpc>
                <a:spcPct val="90000"/>
              </a:lnSpc>
              <a:spcBef>
                <a:spcPts val="100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11143271" y="107840"/>
            <a:ext cx="316035" cy="320041"/>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CA" sz="15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CA" sz="15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wo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838200" y="365125"/>
            <a:ext cx="10515599" cy="783737"/>
          </a:xfrm>
          <a:prstGeom prst="rect">
            <a:avLst/>
          </a:prstGeom>
          <a:noFill/>
          <a:ln>
            <a:noFill/>
          </a:ln>
        </p:spPr>
        <p:txBody>
          <a:bodyPr lIns="91425" tIns="91425" rIns="91425" bIns="91425" anchor="ctr" anchorCtr="0"/>
          <a:lstStyle>
            <a:lvl1pPr marL="0" marR="0" lvl="0"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1pPr>
            <a:lvl2pPr marL="0" marR="0" lvl="1"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2pPr>
            <a:lvl3pPr marL="0" marR="0" lvl="2"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3pPr>
            <a:lvl4pPr marL="0" marR="0" lvl="3"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4pPr>
            <a:lvl5pPr marL="0" marR="0" lvl="4"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5pPr>
            <a:lvl6pPr marL="0" marR="0" lvl="5"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6pPr>
            <a:lvl7pPr marL="0" marR="0" lvl="6"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7pPr>
            <a:lvl8pPr marL="0" marR="0" lvl="7"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8pPr>
            <a:lvl9pPr marL="0" marR="0" lvl="8"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9pPr>
          </a:lstStyle>
          <a:p>
            <a:endParaRPr/>
          </a:p>
        </p:txBody>
      </p:sp>
      <p:sp>
        <p:nvSpPr>
          <p:cNvPr id="36" name="Shape 36"/>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11143271" y="107840"/>
            <a:ext cx="316035" cy="320041"/>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CA" sz="15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CA" sz="15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omparis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839787" y="365125"/>
            <a:ext cx="10515601" cy="1325562"/>
          </a:xfrm>
          <a:prstGeom prst="rect">
            <a:avLst/>
          </a:prstGeom>
          <a:noFill/>
          <a:ln>
            <a:noFill/>
          </a:ln>
        </p:spPr>
        <p:txBody>
          <a:bodyPr lIns="91425" tIns="91425" rIns="91425" bIns="91425" anchor="ctr" anchorCtr="0"/>
          <a:lstStyle>
            <a:lvl1pPr marL="0" marR="0" lvl="0"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1pPr>
            <a:lvl2pPr marL="0" marR="0" lvl="1"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2pPr>
            <a:lvl3pPr marL="0" marR="0" lvl="2"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3pPr>
            <a:lvl4pPr marL="0" marR="0" lvl="3"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4pPr>
            <a:lvl5pPr marL="0" marR="0" lvl="4"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5pPr>
            <a:lvl6pPr marL="0" marR="0" lvl="5"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6pPr>
            <a:lvl7pPr marL="0" marR="0" lvl="6"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7pPr>
            <a:lvl8pPr marL="0" marR="0" lvl="7"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8pPr>
            <a:lvl9pPr marL="0" marR="0" lvl="8"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9pPr>
          </a:lstStyle>
          <a:p>
            <a:endParaRPr/>
          </a:p>
        </p:txBody>
      </p:sp>
      <p:sp>
        <p:nvSpPr>
          <p:cNvPr id="40" name="Shape 40"/>
          <p:cNvSpPr txBox="1">
            <a:spLocks noGrp="1"/>
          </p:cNvSpPr>
          <p:nvPr>
            <p:ph type="body" idx="1"/>
          </p:nvPr>
        </p:nvSpPr>
        <p:spPr>
          <a:xfrm>
            <a:off x="839787" y="1681163"/>
            <a:ext cx="5157788" cy="823913"/>
          </a:xfrm>
          <a:prstGeom prst="rect">
            <a:avLst/>
          </a:prstGeom>
          <a:noFill/>
          <a:ln>
            <a:noFill/>
          </a:ln>
        </p:spPr>
        <p:txBody>
          <a:bodyPr lIns="91425" tIns="91425" rIns="91425" bIns="91425" anchor="b" anchorCtr="0"/>
          <a:lstStyle>
            <a:lvl1pPr marL="0" marR="0" lvl="0" indent="0" algn="l" rtl="0">
              <a:lnSpc>
                <a:spcPct val="90000"/>
              </a:lnSpc>
              <a:spcBef>
                <a:spcPts val="10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1pPr>
            <a:lvl2pPr marL="0" marR="0" lvl="1" indent="457200" algn="l" rtl="0">
              <a:lnSpc>
                <a:spcPct val="90000"/>
              </a:lnSpc>
              <a:spcBef>
                <a:spcPts val="10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2pPr>
            <a:lvl3pPr marL="0" marR="0" lvl="2" indent="914400" algn="l" rtl="0">
              <a:lnSpc>
                <a:spcPct val="90000"/>
              </a:lnSpc>
              <a:spcBef>
                <a:spcPts val="10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3pPr>
            <a:lvl4pPr marL="0" marR="0" lvl="3" indent="1371600" algn="l" rtl="0">
              <a:lnSpc>
                <a:spcPct val="90000"/>
              </a:lnSpc>
              <a:spcBef>
                <a:spcPts val="10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4pPr>
            <a:lvl5pPr marL="0" marR="0" lvl="4" indent="1828800" algn="l" rtl="0">
              <a:lnSpc>
                <a:spcPct val="90000"/>
              </a:lnSpc>
              <a:spcBef>
                <a:spcPts val="10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1" name="Shape 41"/>
          <p:cNvSpPr txBox="1">
            <a:spLocks noGrp="1"/>
          </p:cNvSpPr>
          <p:nvPr>
            <p:ph type="body" idx="2"/>
          </p:nvPr>
        </p:nvSpPr>
        <p:spPr>
          <a:xfrm>
            <a:off x="6172200" y="1681163"/>
            <a:ext cx="5183187" cy="823913"/>
          </a:xfrm>
          <a:prstGeom prst="rect">
            <a:avLst/>
          </a:prstGeom>
          <a:noFill/>
          <a:ln>
            <a:noFill/>
          </a:ln>
        </p:spPr>
        <p:txBody>
          <a:bodyPr lIns="91425" tIns="91425" rIns="91425" bIns="91425" anchor="b"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2" name="Shape 42"/>
          <p:cNvSpPr txBox="1">
            <a:spLocks noGrp="1"/>
          </p:cNvSpPr>
          <p:nvPr>
            <p:ph type="sldNum" idx="12"/>
          </p:nvPr>
        </p:nvSpPr>
        <p:spPr>
          <a:xfrm>
            <a:off x="11143271" y="107840"/>
            <a:ext cx="316035" cy="320041"/>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CA" sz="15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CA" sz="1500" b="0" i="0" u="none" strike="noStrike" cap="none">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p:nvPr/>
        </p:nvSpPr>
        <p:spPr>
          <a:xfrm>
            <a:off x="10937629" y="0"/>
            <a:ext cx="586154" cy="586153"/>
          </a:xfrm>
          <a:prstGeom prst="rect">
            <a:avLst/>
          </a:prstGeom>
          <a:solidFill>
            <a:schemeClr val="accent4"/>
          </a:solid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Font typeface="Calibri"/>
              <a:buNone/>
            </a:pPr>
            <a:endParaRPr sz="1800" b="0" i="0" u="none" strike="noStrike" cap="none">
              <a:solidFill>
                <a:srgbClr val="000000"/>
              </a:solidFill>
              <a:latin typeface="Calibri"/>
              <a:ea typeface="Calibri"/>
              <a:cs typeface="Calibri"/>
              <a:sym typeface="Calibri"/>
            </a:endParaRPr>
          </a:p>
        </p:txBody>
      </p:sp>
      <p:sp>
        <p:nvSpPr>
          <p:cNvPr id="7" name="Shape 7"/>
          <p:cNvSpPr txBox="1">
            <a:spLocks noGrp="1"/>
          </p:cNvSpPr>
          <p:nvPr>
            <p:ph type="title"/>
          </p:nvPr>
        </p:nvSpPr>
        <p:spPr>
          <a:xfrm>
            <a:off x="838200" y="318232"/>
            <a:ext cx="10515599" cy="783737"/>
          </a:xfrm>
          <a:prstGeom prst="rect">
            <a:avLst/>
          </a:prstGeom>
          <a:noFill/>
          <a:ln>
            <a:noFill/>
          </a:ln>
        </p:spPr>
        <p:txBody>
          <a:bodyPr lIns="91425" tIns="91425" rIns="91425" bIns="91425" anchor="ctr" anchorCtr="0"/>
          <a:lstStyle>
            <a:lvl1pPr marL="0" marR="0" lvl="0"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1pPr>
            <a:lvl2pPr marL="0" marR="0" lvl="1"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2pPr>
            <a:lvl3pPr marL="0" marR="0" lvl="2"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3pPr>
            <a:lvl4pPr marL="0" marR="0" lvl="3"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4pPr>
            <a:lvl5pPr marL="0" marR="0" lvl="4"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5pPr>
            <a:lvl6pPr marL="0" marR="0" lvl="5"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6pPr>
            <a:lvl7pPr marL="0" marR="0" lvl="6"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7pPr>
            <a:lvl8pPr marL="0" marR="0" lvl="7"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8pPr>
            <a:lvl9pPr marL="0" marR="0" lvl="8" indent="0" algn="ctr" rtl="0">
              <a:lnSpc>
                <a:spcPct val="90000"/>
              </a:lnSpc>
              <a:spcBef>
                <a:spcPts val="0"/>
              </a:spcBef>
              <a:spcAft>
                <a:spcPts val="0"/>
              </a:spcAft>
              <a:buClr>
                <a:srgbClr val="3E5BAB"/>
              </a:buClr>
              <a:buFont typeface="Arial"/>
              <a:buNone/>
              <a:defRPr sz="4400" b="0" i="0" u="none" strike="noStrike" cap="none">
                <a:solidFill>
                  <a:srgbClr val="3E5BAB"/>
                </a:solidFill>
                <a:latin typeface="Arial"/>
                <a:ea typeface="Arial"/>
                <a:cs typeface="Arial"/>
                <a:sym typeface="Arial"/>
              </a:defRPr>
            </a:lvl9pPr>
          </a:lstStyle>
          <a:p>
            <a:endParaRPr/>
          </a:p>
        </p:txBody>
      </p:sp>
      <p:sp>
        <p:nvSpPr>
          <p:cNvPr id="8" name="Shape 8"/>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9" name="Shape 9"/>
          <p:cNvSpPr txBox="1">
            <a:spLocks noGrp="1"/>
          </p:cNvSpPr>
          <p:nvPr>
            <p:ph type="sldNum" idx="12"/>
          </p:nvPr>
        </p:nvSpPr>
        <p:spPr>
          <a:xfrm>
            <a:off x="11052174" y="107840"/>
            <a:ext cx="316035" cy="32004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fld id="{00000000-1234-1234-1234-123412341234}" type="slidenum">
              <a:rPr lang="en-CA" sz="1500"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FFFFFF"/>
                </a:buClr>
                <a:buSzPct val="25000"/>
                <a:buFont typeface="Arial"/>
                <a:buNone/>
              </a:pPr>
              <a:t>‹#›</a:t>
            </a:fld>
            <a:endParaRPr lang="en-CA" sz="1500" b="0" i="0" u="none" strike="noStrike" cap="none">
              <a:solidFill>
                <a:srgbClr val="FFFFFF"/>
              </a:solidFill>
              <a:latin typeface="Arial"/>
              <a:ea typeface="Arial"/>
              <a:cs typeface="Arial"/>
              <a:sym typeface="Arial"/>
            </a:endParaRPr>
          </a:p>
        </p:txBody>
      </p:sp>
      <p:cxnSp>
        <p:nvCxnSpPr>
          <p:cNvPr id="10" name="Shape 10"/>
          <p:cNvCxnSpPr/>
          <p:nvPr/>
        </p:nvCxnSpPr>
        <p:spPr>
          <a:xfrm>
            <a:off x="838200" y="1301262"/>
            <a:ext cx="10515599" cy="0"/>
          </a:xfrm>
          <a:prstGeom prst="straightConnector1">
            <a:avLst/>
          </a:prstGeom>
          <a:noFill/>
          <a:ln w="19050" cap="flat" cmpd="sng">
            <a:solidFill>
              <a:srgbClr val="A6A6A6"/>
            </a:solidFill>
            <a:prstDash val="dot"/>
            <a:miter/>
            <a:headEnd type="none" w="med" len="med"/>
            <a:tailEnd type="triangle" w="lg" len="lg"/>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sheltertosoldier.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www.afi.com/members/catalog/SearchResult.aspx?s=&amp;TBL=PN&amp;Type=CA&amp;ID=99559"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6"/>
        <p:cNvGrpSpPr/>
        <p:nvPr/>
      </p:nvGrpSpPr>
      <p:grpSpPr>
        <a:xfrm>
          <a:off x="0" y="0"/>
          <a:ext cx="0" cy="0"/>
          <a:chOff x="0" y="0"/>
          <a:chExt cx="0" cy="0"/>
        </a:xfrm>
      </p:grpSpPr>
      <p:sp>
        <p:nvSpPr>
          <p:cNvPr id="47" name="Shape 47"/>
          <p:cNvSpPr/>
          <p:nvPr/>
        </p:nvSpPr>
        <p:spPr>
          <a:xfrm>
            <a:off x="0" y="0"/>
            <a:ext cx="12192000" cy="6164827"/>
          </a:xfrm>
          <a:prstGeom prst="rect">
            <a:avLst/>
          </a:prstGeom>
          <a:solidFill>
            <a:srgbClr val="3E5BAB">
              <a:alpha val="89803"/>
            </a:srgbClr>
          </a:solid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Font typeface="Calibri"/>
              <a:buNone/>
            </a:pPr>
            <a:endParaRPr sz="1800" b="0" i="0" u="none" strike="noStrike" cap="none">
              <a:solidFill>
                <a:srgbClr val="000000"/>
              </a:solidFill>
              <a:latin typeface="Calibri"/>
              <a:ea typeface="Calibri"/>
              <a:cs typeface="Calibri"/>
              <a:sym typeface="Calibri"/>
            </a:endParaRPr>
          </a:p>
        </p:txBody>
      </p:sp>
      <p:sp>
        <p:nvSpPr>
          <p:cNvPr id="48" name="Shape 48"/>
          <p:cNvSpPr txBox="1">
            <a:spLocks noGrp="1"/>
          </p:cNvSpPr>
          <p:nvPr>
            <p:ph type="ctrTitle" idx="4294967295"/>
          </p:nvPr>
        </p:nvSpPr>
        <p:spPr>
          <a:xfrm>
            <a:off x="809625" y="3140968"/>
            <a:ext cx="10636249" cy="1512168"/>
          </a:xfrm>
          <a:prstGeom prst="rect">
            <a:avLst/>
          </a:prstGeom>
          <a:noFill/>
          <a:ln>
            <a:noFill/>
          </a:ln>
        </p:spPr>
        <p:txBody>
          <a:bodyPr lIns="45700" tIns="45700" rIns="45700" bIns="45700" anchor="b" anchorCtr="0">
            <a:noAutofit/>
          </a:bodyPr>
          <a:lstStyle/>
          <a:p>
            <a:pPr marL="0" marR="0" lvl="0" indent="0" algn="ctr" rtl="0">
              <a:lnSpc>
                <a:spcPct val="90000"/>
              </a:lnSpc>
              <a:spcBef>
                <a:spcPts val="0"/>
              </a:spcBef>
              <a:spcAft>
                <a:spcPts val="0"/>
              </a:spcAft>
              <a:buClr>
                <a:srgbClr val="FFFFFF"/>
              </a:buClr>
              <a:buSzPct val="25000"/>
              <a:buFont typeface="Roboto"/>
              <a:buNone/>
            </a:pPr>
            <a:r>
              <a:rPr lang="en-CA" sz="2816" b="0" i="0" u="none" strike="noStrike" cap="none" dirty="0" smtClean="0">
                <a:solidFill>
                  <a:srgbClr val="FFFFFF"/>
                </a:solidFill>
                <a:latin typeface="Roboto"/>
                <a:ea typeface="Roboto"/>
                <a:cs typeface="Roboto"/>
                <a:sym typeface="Roboto"/>
              </a:rPr>
              <a:t/>
            </a:r>
            <a:br>
              <a:rPr lang="en-CA" sz="2816" b="0" i="0" u="none" strike="noStrike" cap="none" dirty="0" smtClean="0">
                <a:solidFill>
                  <a:srgbClr val="FFFFFF"/>
                </a:solidFill>
                <a:latin typeface="Roboto"/>
                <a:ea typeface="Roboto"/>
                <a:cs typeface="Roboto"/>
                <a:sym typeface="Roboto"/>
              </a:rPr>
            </a:br>
            <a:r>
              <a:rPr lang="en-CA" sz="2816" dirty="0" smtClean="0">
                <a:solidFill>
                  <a:srgbClr val="FFFFFF"/>
                </a:solidFill>
                <a:latin typeface="Roboto"/>
                <a:ea typeface="Roboto"/>
                <a:cs typeface="Roboto"/>
                <a:sym typeface="Roboto"/>
              </a:rPr>
              <a:t>How to </a:t>
            </a:r>
            <a:r>
              <a:rPr lang="en-CA" sz="2816" b="0" i="0" u="none" strike="noStrike" cap="none" dirty="0" smtClean="0">
                <a:solidFill>
                  <a:srgbClr val="FFFFFF"/>
                </a:solidFill>
                <a:latin typeface="Roboto"/>
                <a:ea typeface="Roboto"/>
                <a:cs typeface="Roboto"/>
                <a:sym typeface="Roboto"/>
              </a:rPr>
              <a:t>Spend </a:t>
            </a:r>
            <a:r>
              <a:rPr lang="en-CA" sz="2816" b="0" i="0" u="none" strike="noStrike" cap="none" dirty="0">
                <a:solidFill>
                  <a:srgbClr val="FFFFFF"/>
                </a:solidFill>
                <a:latin typeface="Roboto"/>
                <a:ea typeface="Roboto"/>
                <a:cs typeface="Roboto"/>
                <a:sym typeface="Roboto"/>
              </a:rPr>
              <a:t>Your Way to Wealth &amp; </a:t>
            </a:r>
            <a:r>
              <a:rPr lang="en-CA" sz="2816" b="0" i="0" u="none" strike="noStrike" cap="none" dirty="0" smtClean="0">
                <a:solidFill>
                  <a:srgbClr val="FFFFFF"/>
                </a:solidFill>
                <a:latin typeface="Roboto"/>
                <a:ea typeface="Roboto"/>
                <a:cs typeface="Roboto"/>
                <a:sym typeface="Roboto"/>
              </a:rPr>
              <a:t>Abundance</a:t>
            </a:r>
            <a:br>
              <a:rPr lang="en-CA" sz="2816" b="0" i="0" u="none" strike="noStrike" cap="none" dirty="0" smtClean="0">
                <a:solidFill>
                  <a:srgbClr val="FFFFFF"/>
                </a:solidFill>
                <a:latin typeface="Roboto"/>
                <a:ea typeface="Roboto"/>
                <a:cs typeface="Roboto"/>
                <a:sym typeface="Roboto"/>
              </a:rPr>
            </a:br>
            <a:r>
              <a:rPr lang="en-CA" sz="2816" b="0" i="0" u="none" strike="noStrike" cap="none" dirty="0">
                <a:solidFill>
                  <a:srgbClr val="FFFFFF"/>
                </a:solidFill>
                <a:latin typeface="Roboto"/>
                <a:ea typeface="Roboto"/>
                <a:cs typeface="Roboto"/>
                <a:sym typeface="Roboto"/>
              </a:rPr>
              <a:t/>
            </a:r>
            <a:br>
              <a:rPr lang="en-CA" sz="2816" b="0" i="0" u="none" strike="noStrike" cap="none" dirty="0">
                <a:solidFill>
                  <a:srgbClr val="FFFFFF"/>
                </a:solidFill>
                <a:latin typeface="Roboto"/>
                <a:ea typeface="Roboto"/>
                <a:cs typeface="Roboto"/>
                <a:sym typeface="Roboto"/>
              </a:rPr>
            </a:br>
            <a:r>
              <a:rPr lang="en-CA" sz="2816" b="0" i="1" u="none" strike="noStrike" cap="none" dirty="0" smtClean="0">
                <a:solidFill>
                  <a:srgbClr val="FFFFFF"/>
                </a:solidFill>
                <a:latin typeface="Roboto"/>
                <a:ea typeface="Roboto"/>
                <a:cs typeface="Roboto"/>
                <a:sym typeface="Roboto"/>
              </a:rPr>
              <a:t>Why Budgets Suck &amp; What to </a:t>
            </a:r>
            <a:r>
              <a:rPr lang="en-CA" sz="2816" i="1" dirty="0" smtClean="0">
                <a:solidFill>
                  <a:srgbClr val="FFFFFF"/>
                </a:solidFill>
                <a:latin typeface="Roboto"/>
                <a:ea typeface="Roboto"/>
                <a:cs typeface="Roboto"/>
                <a:sym typeface="Roboto"/>
              </a:rPr>
              <a:t>Do Instead</a:t>
            </a:r>
            <a:endParaRPr lang="en-CA" sz="2816" b="0" i="1" u="none" strike="noStrike" cap="none" dirty="0">
              <a:solidFill>
                <a:srgbClr val="FFFFFF"/>
              </a:solidFill>
              <a:latin typeface="Roboto"/>
              <a:ea typeface="Roboto"/>
              <a:cs typeface="Roboto"/>
              <a:sym typeface="Roboto"/>
            </a:endParaRPr>
          </a:p>
        </p:txBody>
      </p:sp>
      <p:sp>
        <p:nvSpPr>
          <p:cNvPr id="49" name="Shape 49"/>
          <p:cNvSpPr/>
          <p:nvPr/>
        </p:nvSpPr>
        <p:spPr>
          <a:xfrm>
            <a:off x="4682837" y="315461"/>
            <a:ext cx="2510389" cy="2510389"/>
          </a:xfrm>
          <a:prstGeom prst="ellipse">
            <a:avLst/>
          </a:prstGeom>
          <a:solidFill>
            <a:srgbClr val="FFFFFF"/>
          </a:solidFill>
          <a:ln w="12700" cap="flat" cmpd="sng">
            <a:solidFill>
              <a:srgbClr val="42719B"/>
            </a:solidFill>
            <a:prstDash val="solid"/>
            <a:miter/>
            <a:headEnd type="none" w="med" len="med"/>
            <a:tailEnd type="none" w="med" len="med"/>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Font typeface="Calibri"/>
              <a:buNone/>
            </a:pPr>
            <a:endParaRPr sz="1800" b="0" i="0" u="none" strike="noStrike" cap="none">
              <a:solidFill>
                <a:srgbClr val="000000"/>
              </a:solidFill>
              <a:latin typeface="Calibri"/>
              <a:ea typeface="Calibri"/>
              <a:cs typeface="Calibri"/>
              <a:sym typeface="Calibri"/>
            </a:endParaRPr>
          </a:p>
        </p:txBody>
      </p:sp>
      <p:sp>
        <p:nvSpPr>
          <p:cNvPr id="52" name="Shape 52"/>
          <p:cNvSpPr/>
          <p:nvPr/>
        </p:nvSpPr>
        <p:spPr>
          <a:xfrm>
            <a:off x="3647728" y="5359655"/>
            <a:ext cx="5040560" cy="650241"/>
          </a:xfrm>
          <a:prstGeom prst="rect">
            <a:avLst/>
          </a:prstGeom>
          <a:noFill/>
          <a:ln>
            <a:noFill/>
          </a:ln>
        </p:spPr>
        <p:txBody>
          <a:bodyPr lIns="45700" tIns="45700" rIns="45700" bIns="45700" anchor="t" anchorCtr="0">
            <a:noAutofit/>
          </a:bodyPr>
          <a:lstStyle/>
          <a:p>
            <a:pPr algn="ctr">
              <a:buClr>
                <a:srgbClr val="FFFFFF"/>
              </a:buClr>
              <a:buSzPct val="25000"/>
            </a:pPr>
            <a:r>
              <a:rPr lang="en-CA" sz="1800" b="0" i="0" u="none" strike="noStrike" cap="none" dirty="0">
                <a:solidFill>
                  <a:srgbClr val="FFFFFF"/>
                </a:solidFill>
                <a:latin typeface="Roboto"/>
                <a:ea typeface="Roboto"/>
                <a:cs typeface="Roboto"/>
                <a:sym typeface="Roboto"/>
              </a:rPr>
              <a:t>With </a:t>
            </a:r>
            <a:r>
              <a:rPr lang="en-CA" sz="1800" b="1" i="0" u="none" strike="noStrike" cap="none" dirty="0">
                <a:solidFill>
                  <a:srgbClr val="FFFFFF"/>
                </a:solidFill>
                <a:latin typeface="Roboto"/>
                <a:ea typeface="Roboto"/>
                <a:cs typeface="Roboto"/>
                <a:sym typeface="Roboto"/>
              </a:rPr>
              <a:t>Rennie Gabriel CLU, </a:t>
            </a:r>
            <a:r>
              <a:rPr lang="en-CA" sz="1800" b="1" i="0" u="none" strike="noStrike" cap="none" dirty="0" smtClean="0">
                <a:solidFill>
                  <a:srgbClr val="FFFFFF"/>
                </a:solidFill>
                <a:latin typeface="Roboto"/>
                <a:ea typeface="Roboto"/>
                <a:cs typeface="Roboto"/>
                <a:sym typeface="Roboto"/>
              </a:rPr>
              <a:t>CFP</a:t>
            </a:r>
            <a:r>
              <a:rPr lang="en-US" sz="1800" smtClean="0"/>
              <a:t>®</a:t>
            </a:r>
            <a:r>
              <a:rPr lang="en-CA" sz="1800" b="1" i="0" u="none" strike="noStrike" cap="none" smtClean="0">
                <a:solidFill>
                  <a:srgbClr val="FFFFFF"/>
                </a:solidFill>
                <a:latin typeface="Roboto"/>
                <a:ea typeface="Roboto"/>
                <a:cs typeface="Roboto"/>
                <a:sym typeface="Roboto"/>
              </a:rPr>
              <a:t>, </a:t>
            </a:r>
            <a:r>
              <a:rPr lang="en-CA" sz="1800" b="1" i="0" u="none" strike="noStrike" cap="none" dirty="0">
                <a:solidFill>
                  <a:srgbClr val="FFFFFF"/>
                </a:solidFill>
                <a:latin typeface="Roboto"/>
                <a:ea typeface="Roboto"/>
                <a:cs typeface="Roboto"/>
                <a:sym typeface="Roboto"/>
              </a:rPr>
              <a:t>BFD</a:t>
            </a:r>
            <a:br>
              <a:rPr lang="en-CA" sz="1800" b="1" i="0" u="none" strike="noStrike" cap="none" dirty="0">
                <a:solidFill>
                  <a:srgbClr val="FFFFFF"/>
                </a:solidFill>
                <a:latin typeface="Roboto"/>
                <a:ea typeface="Roboto"/>
                <a:cs typeface="Roboto"/>
                <a:sym typeface="Roboto"/>
              </a:rPr>
            </a:br>
            <a:endParaRPr lang="en-CA" sz="1800" b="1" i="0" u="none" strike="noStrike" cap="none" dirty="0">
              <a:solidFill>
                <a:srgbClr val="FFFFFF"/>
              </a:solidFill>
              <a:latin typeface="Roboto"/>
              <a:ea typeface="Roboto"/>
              <a:cs typeface="Roboto"/>
              <a:sym typeface="Roboto"/>
            </a:endParaRPr>
          </a:p>
        </p:txBody>
      </p:sp>
      <p:pic>
        <p:nvPicPr>
          <p:cNvPr id="53" name="Shape 53"/>
          <p:cNvPicPr preferRelativeResize="0"/>
          <p:nvPr/>
        </p:nvPicPr>
        <p:blipFill rotWithShape="1">
          <a:blip r:embed="rId4">
            <a:alphaModFix/>
          </a:blip>
          <a:srcRect/>
          <a:stretch/>
        </p:blipFill>
        <p:spPr>
          <a:xfrm>
            <a:off x="4377089" y="564099"/>
            <a:ext cx="3126244" cy="195382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Warren Buffett Quote</a:t>
            </a:r>
            <a:endParaRPr lang="en-US" dirty="0"/>
          </a:p>
        </p:txBody>
      </p:sp>
      <p:sp>
        <p:nvSpPr>
          <p:cNvPr id="3" name="Text Placeholder 2"/>
          <p:cNvSpPr>
            <a:spLocks noGrp="1"/>
          </p:cNvSpPr>
          <p:nvPr>
            <p:ph type="body" idx="1"/>
          </p:nvPr>
        </p:nvSpPr>
        <p:spPr/>
        <p:txBody>
          <a:bodyPr/>
          <a:lstStyle/>
          <a:p>
            <a:pPr algn="ctr">
              <a:buNone/>
            </a:pPr>
            <a:endParaRPr lang="en-US" dirty="0" smtClean="0"/>
          </a:p>
          <a:p>
            <a:pPr algn="ctr">
              <a:buNone/>
            </a:pPr>
            <a:endParaRPr lang="en-US" smtClean="0"/>
          </a:p>
          <a:p>
            <a:pPr algn="ctr">
              <a:buNone/>
            </a:pPr>
            <a:r>
              <a:rPr lang="en-US" smtClean="0"/>
              <a:t>Of </a:t>
            </a:r>
            <a:r>
              <a:rPr lang="en-US" dirty="0" smtClean="0"/>
              <a:t>the billionaires I have known, money just brings out the basic traits in them. If they were jerks before they had money, they are simply jerks with a billion dollars. – Warren Buffett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Build Wealth, You Need 3 things</a:t>
            </a:r>
            <a:endParaRPr lang="en-CA" dirty="0"/>
          </a:p>
        </p:txBody>
      </p:sp>
      <p:sp>
        <p:nvSpPr>
          <p:cNvPr id="3" name="Text Placeholder 2"/>
          <p:cNvSpPr>
            <a:spLocks noGrp="1"/>
          </p:cNvSpPr>
          <p:nvPr>
            <p:ph type="body" idx="1"/>
          </p:nvPr>
        </p:nvSpPr>
        <p:spPr>
          <a:xfrm>
            <a:off x="1055440" y="1628800"/>
            <a:ext cx="3601616" cy="739279"/>
          </a:xfrm>
        </p:spPr>
        <p:txBody>
          <a:bodyPr/>
          <a:lstStyle/>
          <a:p>
            <a:r>
              <a:rPr lang="en-US" dirty="0" smtClean="0"/>
              <a:t>Attitudes (Mindset)</a:t>
            </a:r>
          </a:p>
          <a:p>
            <a:endParaRPr lang="en-CA" dirty="0"/>
          </a:p>
        </p:txBody>
      </p:sp>
      <p:pic>
        <p:nvPicPr>
          <p:cNvPr id="5" name="Picture 4" descr="accounting.jpg"/>
          <p:cNvPicPr>
            <a:picLocks noChangeAspect="1"/>
          </p:cNvPicPr>
          <p:nvPr/>
        </p:nvPicPr>
        <p:blipFill>
          <a:blip r:embed="rId3"/>
          <a:stretch>
            <a:fillRect/>
          </a:stretch>
        </p:blipFill>
        <p:spPr>
          <a:xfrm>
            <a:off x="8040216" y="2132856"/>
            <a:ext cx="3672408" cy="2439091"/>
          </a:xfrm>
          <a:prstGeom prst="rect">
            <a:avLst/>
          </a:prstGeom>
        </p:spPr>
      </p:pic>
      <p:pic>
        <p:nvPicPr>
          <p:cNvPr id="6" name="Picture 5" descr="stockMarket.jpg"/>
          <p:cNvPicPr>
            <a:picLocks noChangeAspect="1"/>
          </p:cNvPicPr>
          <p:nvPr/>
        </p:nvPicPr>
        <p:blipFill>
          <a:blip r:embed="rId4"/>
          <a:stretch>
            <a:fillRect/>
          </a:stretch>
        </p:blipFill>
        <p:spPr>
          <a:xfrm>
            <a:off x="8040216" y="4653136"/>
            <a:ext cx="2592288" cy="1708750"/>
          </a:xfrm>
          <a:prstGeom prst="rect">
            <a:avLst/>
          </a:prstGeom>
        </p:spPr>
      </p:pic>
      <p:sp>
        <p:nvSpPr>
          <p:cNvPr id="7" name="Text Placeholder 2"/>
          <p:cNvSpPr txBox="1">
            <a:spLocks/>
          </p:cNvSpPr>
          <p:nvPr/>
        </p:nvSpPr>
        <p:spPr>
          <a:xfrm>
            <a:off x="983432" y="3068960"/>
            <a:ext cx="3601616" cy="739279"/>
          </a:xfrm>
          <a:prstGeom prst="rect">
            <a:avLst/>
          </a:prstGeom>
          <a:noFill/>
          <a:ln>
            <a:noFill/>
          </a:ln>
        </p:spPr>
        <p:txBody>
          <a:bodyPr lIns="91425" tIns="91425" rIns="91425" bIns="91425" anchor="t" anchorCtr="0"/>
          <a:lstStyle/>
          <a:p>
            <a:pPr marL="228600" marR="0" lvl="0" indent="-50800" algn="l" defTabSz="914400" rtl="0" eaLnBrk="1" fontAlgn="auto" latinLnBrk="0" hangingPunct="1">
              <a:lnSpc>
                <a:spcPct val="90000"/>
              </a:lnSpc>
              <a:spcBef>
                <a:spcPts val="1000"/>
              </a:spcBef>
              <a:spcAft>
                <a:spcPts val="0"/>
              </a:spcAft>
              <a:buClr>
                <a:srgbClr val="000000"/>
              </a:buClr>
              <a:buSzPct val="100000"/>
              <a:buFont typeface="Arial"/>
              <a:buChar char="•"/>
              <a:tabLst/>
              <a:defRPr/>
            </a:pPr>
            <a:r>
              <a:rPr kumimoji="0" lang="en-US" sz="2800" b="0" i="0" u="none" strike="noStrike" kern="0" cap="none" spc="0" normalizeH="0" baseline="0" noProof="0" dirty="0" smtClean="0">
                <a:ln>
                  <a:noFill/>
                </a:ln>
                <a:solidFill>
                  <a:srgbClr val="000000"/>
                </a:solidFill>
                <a:effectLst/>
                <a:uLnTx/>
                <a:uFillTx/>
                <a:latin typeface="Calibri"/>
                <a:ea typeface="Calibri"/>
                <a:cs typeface="Calibri"/>
                <a:sym typeface="Calibri"/>
              </a:rPr>
              <a:t>Forms</a:t>
            </a:r>
          </a:p>
          <a:p>
            <a:pPr marL="228600" marR="0" lvl="0" indent="-50800" algn="l" defTabSz="914400" rtl="0" eaLnBrk="1" fontAlgn="auto" latinLnBrk="0" hangingPunct="1">
              <a:lnSpc>
                <a:spcPct val="90000"/>
              </a:lnSpc>
              <a:spcBef>
                <a:spcPts val="1000"/>
              </a:spcBef>
              <a:spcAft>
                <a:spcPts val="0"/>
              </a:spcAft>
              <a:buClr>
                <a:srgbClr val="000000"/>
              </a:buClr>
              <a:buSzPct val="100000"/>
              <a:buFont typeface="Arial"/>
              <a:buChar char="•"/>
              <a:tabLst/>
              <a:defRPr/>
            </a:pPr>
            <a:endParaRPr kumimoji="0" lang="en-CA" sz="2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8" name="Text Placeholder 2"/>
          <p:cNvSpPr txBox="1">
            <a:spLocks/>
          </p:cNvSpPr>
          <p:nvPr/>
        </p:nvSpPr>
        <p:spPr>
          <a:xfrm>
            <a:off x="983432" y="4653136"/>
            <a:ext cx="2592288" cy="1080120"/>
          </a:xfrm>
          <a:prstGeom prst="rect">
            <a:avLst/>
          </a:prstGeom>
          <a:noFill/>
          <a:ln>
            <a:noFill/>
          </a:ln>
        </p:spPr>
        <p:txBody>
          <a:bodyPr lIns="91425" tIns="91425" rIns="91425" bIns="91425" anchor="t" anchorCtr="0"/>
          <a:lstStyle/>
          <a:p>
            <a:pPr marL="228600" marR="0" lvl="0" indent="-50800" algn="l" defTabSz="914400" rtl="0" eaLnBrk="1" fontAlgn="auto" latinLnBrk="0" hangingPunct="1">
              <a:lnSpc>
                <a:spcPct val="90000"/>
              </a:lnSpc>
              <a:spcBef>
                <a:spcPts val="1000"/>
              </a:spcBef>
              <a:spcAft>
                <a:spcPts val="0"/>
              </a:spcAft>
              <a:buClr>
                <a:srgbClr val="000000"/>
              </a:buClr>
              <a:buSzPct val="100000"/>
              <a:buFont typeface="Arial"/>
              <a:buChar char="•"/>
              <a:tabLst/>
              <a:defRPr/>
            </a:pPr>
            <a:r>
              <a:rPr kumimoji="0" lang="en-US" sz="2800" b="0" i="0" u="none" strike="noStrike" kern="0" cap="none" spc="0" normalizeH="0" baseline="0" noProof="0" dirty="0" smtClean="0">
                <a:ln>
                  <a:noFill/>
                </a:ln>
                <a:solidFill>
                  <a:srgbClr val="000000"/>
                </a:solidFill>
                <a:effectLst/>
                <a:uLnTx/>
                <a:uFillTx/>
                <a:latin typeface="Calibri"/>
                <a:ea typeface="Calibri"/>
                <a:cs typeface="Calibri"/>
                <a:sym typeface="Calibri"/>
              </a:rPr>
              <a:t>Investments</a:t>
            </a:r>
          </a:p>
          <a:p>
            <a:pPr marL="228600" marR="0" lvl="0" indent="-50800" algn="l" defTabSz="914400" rtl="0" eaLnBrk="1" fontAlgn="auto" latinLnBrk="0" hangingPunct="1">
              <a:lnSpc>
                <a:spcPct val="90000"/>
              </a:lnSpc>
              <a:spcBef>
                <a:spcPts val="1000"/>
              </a:spcBef>
              <a:spcAft>
                <a:spcPts val="0"/>
              </a:spcAft>
              <a:buClr>
                <a:srgbClr val="000000"/>
              </a:buClr>
              <a:buSzPct val="100000"/>
              <a:buFont typeface="Arial"/>
              <a:buChar char="•"/>
              <a:tabLst/>
              <a:defRPr/>
            </a:pPr>
            <a:endParaRPr kumimoji="0" lang="en-CA" sz="2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1026" name="Picture 2"/>
          <p:cNvPicPr>
            <a:picLocks noChangeAspect="1" noChangeArrowheads="1"/>
          </p:cNvPicPr>
          <p:nvPr/>
        </p:nvPicPr>
        <p:blipFill>
          <a:blip r:embed="rId5"/>
          <a:srcRect/>
          <a:stretch>
            <a:fillRect/>
          </a:stretch>
        </p:blipFill>
        <p:spPr bwMode="auto">
          <a:xfrm>
            <a:off x="3719736" y="2132856"/>
            <a:ext cx="4176464" cy="32403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20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Three Secrets of </a:t>
            </a:r>
            <a:r>
              <a:rPr lang="en-US" smtClean="0"/>
              <a:t>the Wealthy</a:t>
            </a:r>
            <a:endParaRPr lang="en-US" dirty="0"/>
          </a:p>
        </p:txBody>
      </p:sp>
      <p:sp>
        <p:nvSpPr>
          <p:cNvPr id="10" name="Footer Placeholder 9"/>
          <p:cNvSpPr>
            <a:spLocks noGrp="1"/>
          </p:cNvSpPr>
          <p:nvPr>
            <p:ph type="ftr" sz="quarter" idx="4294967295"/>
          </p:nvPr>
        </p:nvSpPr>
        <p:spPr>
          <a:xfrm>
            <a:off x="1991544" y="6492875"/>
            <a:ext cx="6408712" cy="365125"/>
          </a:xfrm>
          <a:prstGeom prst="rect">
            <a:avLst/>
          </a:prstGeom>
        </p:spPr>
        <p:txBody>
          <a:bodyPr/>
          <a:lstStyle/>
          <a:p>
            <a:r>
              <a:rPr lang="en-US" dirty="0" smtClean="0"/>
              <a:t>Spend Your Way to Wealth and Abundance- The Wealth On Any Income System</a:t>
            </a:r>
            <a:endParaRPr lang="en-US" dirty="0"/>
          </a:p>
        </p:txBody>
      </p:sp>
      <p:sp>
        <p:nvSpPr>
          <p:cNvPr id="9" name="Slide Number Placeholder 8"/>
          <p:cNvSpPr>
            <a:spLocks noGrp="1"/>
          </p:cNvSpPr>
          <p:nvPr>
            <p:ph type="sldNum" sz="quarter" idx="12"/>
          </p:nvPr>
        </p:nvSpPr>
        <p:spPr/>
        <p:txBody>
          <a:bodyPr/>
          <a:lstStyle/>
          <a:p>
            <a:fld id="{3B168A52-298B-427E-827D-F94D89E1C972}" type="slidenum">
              <a:rPr lang="en-US" smtClean="0"/>
              <a:pPr/>
              <a:t>12</a:t>
            </a:fld>
            <a:endParaRPr lang="en-US"/>
          </a:p>
        </p:txBody>
      </p:sp>
      <p:sp>
        <p:nvSpPr>
          <p:cNvPr id="5" name="Isosceles Triangle 4"/>
          <p:cNvSpPr/>
          <p:nvPr/>
        </p:nvSpPr>
        <p:spPr>
          <a:xfrm>
            <a:off x="3759200" y="2209800"/>
            <a:ext cx="4267200" cy="3581400"/>
          </a:xfrm>
          <a:prstGeom prst="triangl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39616" y="3501008"/>
            <a:ext cx="2540000" cy="584775"/>
          </a:xfrm>
          <a:prstGeom prst="rect">
            <a:avLst/>
          </a:prstGeom>
          <a:noFill/>
          <a:ln>
            <a:noFill/>
          </a:ln>
        </p:spPr>
        <p:txBody>
          <a:bodyPr wrap="square" rtlCol="0">
            <a:spAutoFit/>
          </a:bodyPr>
          <a:lstStyle/>
          <a:p>
            <a:r>
              <a:rPr lang="en-US" sz="3200" dirty="0" smtClean="0"/>
              <a:t>A</a:t>
            </a:r>
            <a:r>
              <a:rPr lang="en-US" sz="2400" dirty="0" smtClean="0"/>
              <a:t> = Attitude</a:t>
            </a:r>
            <a:endParaRPr lang="en-US" sz="2400" dirty="0"/>
          </a:p>
        </p:txBody>
      </p:sp>
      <p:sp>
        <p:nvSpPr>
          <p:cNvPr id="7" name="TextBox 6"/>
          <p:cNvSpPr txBox="1"/>
          <p:nvPr/>
        </p:nvSpPr>
        <p:spPr>
          <a:xfrm>
            <a:off x="7112000" y="3581400"/>
            <a:ext cx="2540000" cy="584775"/>
          </a:xfrm>
          <a:prstGeom prst="rect">
            <a:avLst/>
          </a:prstGeom>
          <a:noFill/>
          <a:ln>
            <a:noFill/>
          </a:ln>
        </p:spPr>
        <p:txBody>
          <a:bodyPr wrap="square" rtlCol="0">
            <a:spAutoFit/>
          </a:bodyPr>
          <a:lstStyle/>
          <a:p>
            <a:r>
              <a:rPr lang="en-US" sz="3200" dirty="0" smtClean="0"/>
              <a:t>F</a:t>
            </a:r>
            <a:r>
              <a:rPr lang="en-US" sz="2400" dirty="0" smtClean="0"/>
              <a:t> = Forms</a:t>
            </a:r>
            <a:endParaRPr lang="en-US" sz="2400" dirty="0"/>
          </a:p>
        </p:txBody>
      </p:sp>
      <p:sp>
        <p:nvSpPr>
          <p:cNvPr id="8" name="TextBox 7"/>
          <p:cNvSpPr txBox="1"/>
          <p:nvPr/>
        </p:nvSpPr>
        <p:spPr>
          <a:xfrm>
            <a:off x="4727848" y="5877272"/>
            <a:ext cx="2540000" cy="584775"/>
          </a:xfrm>
          <a:prstGeom prst="rect">
            <a:avLst/>
          </a:prstGeom>
          <a:noFill/>
          <a:ln>
            <a:noFill/>
          </a:ln>
        </p:spPr>
        <p:txBody>
          <a:bodyPr wrap="square" rtlCol="0">
            <a:spAutoFit/>
          </a:bodyPr>
          <a:lstStyle/>
          <a:p>
            <a:r>
              <a:rPr lang="en-US" sz="3200" dirty="0" smtClean="0"/>
              <a:t>I </a:t>
            </a:r>
            <a:r>
              <a:rPr lang="en-US" sz="2400" dirty="0" smtClean="0"/>
              <a:t>= Investments</a:t>
            </a:r>
            <a:endParaRPr lang="en-US" sz="2400" dirty="0"/>
          </a:p>
        </p:txBody>
      </p:sp>
      <p:pic>
        <p:nvPicPr>
          <p:cNvPr id="11" name="Shape 137"/>
          <p:cNvPicPr preferRelativeResize="0"/>
          <p:nvPr/>
        </p:nvPicPr>
        <p:blipFill rotWithShape="1">
          <a:blip r:embed="rId3">
            <a:alphaModFix/>
          </a:blip>
          <a:srcRect/>
          <a:stretch/>
        </p:blipFill>
        <p:spPr>
          <a:xfrm>
            <a:off x="8904312" y="5661248"/>
            <a:ext cx="2526854" cy="1579224"/>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2639616" y="332656"/>
            <a:ext cx="6624736" cy="980729"/>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45700" tIns="45700" rIns="45700" bIns="45700" anchor="ctr" anchorCtr="0">
            <a:noAutofit/>
          </a:bodyPr>
          <a:lstStyle/>
          <a:p>
            <a:pPr marL="0" marR="0" lvl="0" indent="0" algn="ctr" rtl="0">
              <a:lnSpc>
                <a:spcPct val="90000"/>
              </a:lnSpc>
              <a:spcBef>
                <a:spcPts val="0"/>
              </a:spcBef>
              <a:spcAft>
                <a:spcPts val="0"/>
              </a:spcAft>
              <a:buClr>
                <a:srgbClr val="3E5BAB"/>
              </a:buClr>
              <a:buSzPct val="25000"/>
              <a:buFont typeface="Arial"/>
              <a:buNone/>
            </a:pPr>
            <a:r>
              <a:rPr lang="en-CA" sz="2880" b="0" i="0" u="none" strike="noStrike" cap="none" dirty="0" smtClean="0">
                <a:solidFill>
                  <a:schemeClr val="bg1"/>
                </a:solidFill>
                <a:latin typeface="Arial"/>
                <a:ea typeface="Arial"/>
                <a:cs typeface="Arial"/>
                <a:sym typeface="Arial"/>
              </a:rPr>
              <a:t>Why is Thinking like a Wealthy Person so Important? </a:t>
            </a:r>
            <a:endParaRPr lang="en-CA" sz="2880" b="0" i="0" u="none" strike="noStrike" cap="none" dirty="0">
              <a:solidFill>
                <a:schemeClr val="bg1"/>
              </a:solidFill>
              <a:latin typeface="Arial"/>
              <a:ea typeface="Arial"/>
              <a:cs typeface="Arial"/>
              <a:sym typeface="Arial"/>
            </a:endParaRPr>
          </a:p>
        </p:txBody>
      </p:sp>
      <p:sp>
        <p:nvSpPr>
          <p:cNvPr id="103" name="Shape 103"/>
          <p:cNvSpPr txBox="1">
            <a:spLocks noGrp="1"/>
          </p:cNvSpPr>
          <p:nvPr>
            <p:ph type="sldNum" idx="12"/>
          </p:nvPr>
        </p:nvSpPr>
        <p:spPr>
          <a:xfrm>
            <a:off x="11105147" y="107840"/>
            <a:ext cx="210087" cy="32004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fld id="{00000000-1234-1234-1234-123412341234}" type="slidenum">
              <a:rPr lang="en-CA" sz="1500"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FFFFFF"/>
                </a:buClr>
                <a:buSzPct val="25000"/>
                <a:buFont typeface="Arial"/>
                <a:buNone/>
              </a:pPr>
              <a:t>13</a:t>
            </a:fld>
            <a:endParaRPr lang="en-CA" sz="1500" b="0" i="0" u="none" strike="noStrike" cap="none">
              <a:solidFill>
                <a:srgbClr val="FFFFFF"/>
              </a:solidFill>
              <a:latin typeface="Arial"/>
              <a:ea typeface="Arial"/>
              <a:cs typeface="Arial"/>
              <a:sym typeface="Arial"/>
            </a:endParaRPr>
          </a:p>
        </p:txBody>
      </p:sp>
      <p:pic>
        <p:nvPicPr>
          <p:cNvPr id="105" name="Shape 105"/>
          <p:cNvPicPr preferRelativeResize="0"/>
          <p:nvPr/>
        </p:nvPicPr>
        <p:blipFill rotWithShape="1">
          <a:blip r:embed="rId3">
            <a:alphaModFix/>
          </a:blip>
          <a:srcRect/>
          <a:stretch/>
        </p:blipFill>
        <p:spPr>
          <a:xfrm>
            <a:off x="9229371" y="5278775"/>
            <a:ext cx="2526854" cy="1579224"/>
          </a:xfrm>
          <a:prstGeom prst="rect">
            <a:avLst/>
          </a:prstGeom>
          <a:noFill/>
          <a:ln>
            <a:noFill/>
          </a:ln>
        </p:spPr>
      </p:pic>
      <p:grpSp>
        <p:nvGrpSpPr>
          <p:cNvPr id="13" name="Group 12"/>
          <p:cNvGrpSpPr/>
          <p:nvPr/>
        </p:nvGrpSpPr>
        <p:grpSpPr>
          <a:xfrm>
            <a:off x="1199456" y="1556792"/>
            <a:ext cx="10600613" cy="3880697"/>
            <a:chOff x="1199456" y="1556792"/>
            <a:chExt cx="10600613" cy="3880697"/>
          </a:xfrm>
        </p:grpSpPr>
        <p:pic>
          <p:nvPicPr>
            <p:cNvPr id="8" name="Picture 7" descr="ToyCarBusinessMan.jpg"/>
            <p:cNvPicPr>
              <a:picLocks noChangeAspect="1"/>
            </p:cNvPicPr>
            <p:nvPr/>
          </p:nvPicPr>
          <p:blipFill>
            <a:blip r:embed="rId4"/>
            <a:stretch>
              <a:fillRect/>
            </a:stretch>
          </p:blipFill>
          <p:spPr>
            <a:xfrm>
              <a:off x="8544272" y="2132856"/>
              <a:ext cx="3255797" cy="3304633"/>
            </a:xfrm>
            <a:prstGeom prst="rect">
              <a:avLst/>
            </a:prstGeom>
          </p:spPr>
        </p:pic>
        <p:sp>
          <p:nvSpPr>
            <p:cNvPr id="12" name="TextBox 11"/>
            <p:cNvSpPr txBox="1"/>
            <p:nvPr/>
          </p:nvSpPr>
          <p:spPr>
            <a:xfrm>
              <a:off x="1199456" y="1556792"/>
              <a:ext cx="7200800" cy="1323439"/>
            </a:xfrm>
            <a:prstGeom prst="rect">
              <a:avLst/>
            </a:prstGeom>
            <a:noFill/>
          </p:spPr>
          <p:txBody>
            <a:bodyPr wrap="square" rtlCol="0">
              <a:spAutoFit/>
            </a:bodyPr>
            <a:lstStyle/>
            <a:p>
              <a:r>
                <a:rPr lang="en-CA" sz="4000" dirty="0" smtClean="0"/>
                <a:t>Without the right attitude, you aren’t getting anywhere! </a:t>
              </a:r>
              <a:endParaRPr lang="en-CA" sz="4000" dirty="0"/>
            </a:p>
          </p:txBody>
        </p:sp>
      </p:grpSp>
      <p:sp>
        <p:nvSpPr>
          <p:cNvPr id="15" name="TextBox 14"/>
          <p:cNvSpPr txBox="1"/>
          <p:nvPr/>
        </p:nvSpPr>
        <p:spPr>
          <a:xfrm>
            <a:off x="1415480" y="3429000"/>
            <a:ext cx="6408712" cy="2308324"/>
          </a:xfrm>
          <a:prstGeom prst="rect">
            <a:avLst/>
          </a:prstGeom>
          <a:noFill/>
        </p:spPr>
        <p:txBody>
          <a:bodyPr wrap="square" rtlCol="0">
            <a:spAutoFit/>
          </a:bodyPr>
          <a:lstStyle/>
          <a:p>
            <a:r>
              <a:rPr lang="en-US" sz="3600" dirty="0" smtClean="0"/>
              <a:t>The state of your life is nothing more than a reflection  of your state of mind. </a:t>
            </a:r>
          </a:p>
          <a:p>
            <a:r>
              <a:rPr lang="en-US" sz="3200" dirty="0" smtClean="0"/>
              <a:t>– Dr. Wayne Dyer</a:t>
            </a:r>
            <a:endParaRPr lang="en-US" sz="3200" dirty="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5015880" y="0"/>
            <a:ext cx="6624736" cy="980729"/>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45700" tIns="45700" rIns="45700" bIns="45700" anchor="ctr" anchorCtr="0">
            <a:noAutofit/>
          </a:bodyPr>
          <a:lstStyle/>
          <a:p>
            <a:pPr marL="0" marR="0" lvl="0" indent="0" algn="ctr" rtl="0">
              <a:lnSpc>
                <a:spcPct val="90000"/>
              </a:lnSpc>
              <a:spcBef>
                <a:spcPts val="0"/>
              </a:spcBef>
              <a:spcAft>
                <a:spcPts val="0"/>
              </a:spcAft>
              <a:buClr>
                <a:srgbClr val="3E5BAB"/>
              </a:buClr>
              <a:buSzPct val="25000"/>
              <a:buFont typeface="Arial"/>
              <a:buNone/>
            </a:pPr>
            <a:r>
              <a:rPr lang="en-CA" sz="2880" b="0" i="0" u="none" strike="noStrike" cap="none" dirty="0" smtClean="0">
                <a:solidFill>
                  <a:schemeClr val="bg1"/>
                </a:solidFill>
                <a:latin typeface="Arial"/>
                <a:ea typeface="Arial"/>
                <a:cs typeface="Arial"/>
                <a:sym typeface="Arial"/>
              </a:rPr>
              <a:t>Why is Thinking like a Wealthy Person so Important? </a:t>
            </a:r>
            <a:endParaRPr lang="en-CA" sz="2880" b="0" i="0" u="none" strike="noStrike" cap="none" dirty="0">
              <a:solidFill>
                <a:schemeClr val="bg1"/>
              </a:solidFill>
              <a:latin typeface="Arial"/>
              <a:ea typeface="Arial"/>
              <a:cs typeface="Arial"/>
              <a:sym typeface="Arial"/>
            </a:endParaRPr>
          </a:p>
        </p:txBody>
      </p:sp>
      <p:sp>
        <p:nvSpPr>
          <p:cNvPr id="103" name="Shape 103"/>
          <p:cNvSpPr txBox="1">
            <a:spLocks noGrp="1"/>
          </p:cNvSpPr>
          <p:nvPr>
            <p:ph type="sldNum" idx="12"/>
          </p:nvPr>
        </p:nvSpPr>
        <p:spPr>
          <a:xfrm>
            <a:off x="11105147" y="107840"/>
            <a:ext cx="210087" cy="32004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fld id="{00000000-1234-1234-1234-123412341234}" type="slidenum">
              <a:rPr lang="en-CA" sz="1500"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FFFFFF"/>
                </a:buClr>
                <a:buSzPct val="25000"/>
                <a:buFont typeface="Arial"/>
                <a:buNone/>
              </a:pPr>
              <a:t>14</a:t>
            </a:fld>
            <a:endParaRPr lang="en-CA" sz="1500" b="0" i="0" u="none" strike="noStrike" cap="none">
              <a:solidFill>
                <a:srgbClr val="FFFFFF"/>
              </a:solidFill>
              <a:latin typeface="Arial"/>
              <a:ea typeface="Arial"/>
              <a:cs typeface="Arial"/>
              <a:sym typeface="Arial"/>
            </a:endParaRPr>
          </a:p>
        </p:txBody>
      </p:sp>
      <p:pic>
        <p:nvPicPr>
          <p:cNvPr id="105" name="Shape 105"/>
          <p:cNvPicPr preferRelativeResize="0"/>
          <p:nvPr/>
        </p:nvPicPr>
        <p:blipFill rotWithShape="1">
          <a:blip r:embed="rId3">
            <a:alphaModFix/>
          </a:blip>
          <a:srcRect/>
          <a:stretch/>
        </p:blipFill>
        <p:spPr>
          <a:xfrm>
            <a:off x="9229371" y="5278775"/>
            <a:ext cx="2526854" cy="1579224"/>
          </a:xfrm>
          <a:prstGeom prst="rect">
            <a:avLst/>
          </a:prstGeom>
          <a:noFill/>
          <a:ln>
            <a:noFill/>
          </a:ln>
        </p:spPr>
      </p:pic>
      <p:sp>
        <p:nvSpPr>
          <p:cNvPr id="6" name="TextBox 5"/>
          <p:cNvSpPr txBox="1"/>
          <p:nvPr/>
        </p:nvSpPr>
        <p:spPr>
          <a:xfrm>
            <a:off x="1631504" y="2276872"/>
            <a:ext cx="4896544" cy="523220"/>
          </a:xfrm>
          <a:prstGeom prst="rect">
            <a:avLst/>
          </a:prstGeom>
          <a:noFill/>
        </p:spPr>
        <p:txBody>
          <a:bodyPr wrap="square" rtlCol="0">
            <a:spAutoFit/>
          </a:bodyPr>
          <a:lstStyle/>
          <a:p>
            <a:endParaRPr lang="en-CA" sz="2800" dirty="0"/>
          </a:p>
        </p:txBody>
      </p:sp>
      <p:sp>
        <p:nvSpPr>
          <p:cNvPr id="12" name="TextBox 11"/>
          <p:cNvSpPr txBox="1"/>
          <p:nvPr/>
        </p:nvSpPr>
        <p:spPr>
          <a:xfrm>
            <a:off x="5375920" y="1340768"/>
            <a:ext cx="6552728" cy="1323439"/>
          </a:xfrm>
          <a:prstGeom prst="rect">
            <a:avLst/>
          </a:prstGeom>
          <a:noFill/>
        </p:spPr>
        <p:txBody>
          <a:bodyPr wrap="square" rtlCol="0">
            <a:spAutoFit/>
          </a:bodyPr>
          <a:lstStyle/>
          <a:p>
            <a:r>
              <a:rPr lang="en-CA" sz="4000" dirty="0" smtClean="0"/>
              <a:t>70% of lottery winners are broke in 3 years!</a:t>
            </a:r>
            <a:endParaRPr lang="en-CA" sz="4000" dirty="0"/>
          </a:p>
        </p:txBody>
      </p:sp>
      <p:pic>
        <p:nvPicPr>
          <p:cNvPr id="10" name="Picture 9" descr="brokelotterwinner2.jpg"/>
          <p:cNvPicPr>
            <a:picLocks noChangeAspect="1"/>
          </p:cNvPicPr>
          <p:nvPr/>
        </p:nvPicPr>
        <p:blipFill>
          <a:blip r:embed="rId4"/>
          <a:stretch>
            <a:fillRect/>
          </a:stretch>
        </p:blipFill>
        <p:spPr>
          <a:xfrm>
            <a:off x="191344" y="476672"/>
            <a:ext cx="5087888" cy="4960691"/>
          </a:xfrm>
          <a:prstGeom prst="rect">
            <a:avLst/>
          </a:prstGeom>
        </p:spPr>
      </p:pic>
      <p:pic>
        <p:nvPicPr>
          <p:cNvPr id="11" name="Picture 10" descr="brokelotterwinner.jpg"/>
          <p:cNvPicPr>
            <a:picLocks noChangeAspect="1"/>
          </p:cNvPicPr>
          <p:nvPr/>
        </p:nvPicPr>
        <p:blipFill>
          <a:blip r:embed="rId5"/>
          <a:stretch>
            <a:fillRect/>
          </a:stretch>
        </p:blipFill>
        <p:spPr>
          <a:xfrm>
            <a:off x="5447928" y="2708920"/>
            <a:ext cx="5955026" cy="3573016"/>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7" name="Picture 6" descr="henryford2.jpg"/>
          <p:cNvPicPr>
            <a:picLocks noChangeAspect="1"/>
          </p:cNvPicPr>
          <p:nvPr/>
        </p:nvPicPr>
        <p:blipFill>
          <a:blip r:embed="rId3"/>
          <a:stretch>
            <a:fillRect/>
          </a:stretch>
        </p:blipFill>
        <p:spPr>
          <a:xfrm>
            <a:off x="0" y="-643641"/>
            <a:ext cx="12192000" cy="9631679"/>
          </a:xfrm>
          <a:prstGeom prst="rect">
            <a:avLst/>
          </a:prstGeom>
        </p:spPr>
      </p:pic>
      <p:sp>
        <p:nvSpPr>
          <p:cNvPr id="94" name="Shape 94"/>
          <p:cNvSpPr txBox="1">
            <a:spLocks noGrp="1"/>
          </p:cNvSpPr>
          <p:nvPr>
            <p:ph type="title"/>
          </p:nvPr>
        </p:nvSpPr>
        <p:spPr>
          <a:xfrm>
            <a:off x="0" y="0"/>
            <a:ext cx="4871864" cy="1484784"/>
          </a:xfrm>
          <a:prstGeom prst="rect">
            <a:avLst/>
          </a:prstGeom>
          <a:ln/>
        </p:spPr>
        <p:style>
          <a:lnRef idx="2">
            <a:schemeClr val="accent1"/>
          </a:lnRef>
          <a:fillRef idx="1">
            <a:schemeClr val="lt1"/>
          </a:fillRef>
          <a:effectRef idx="0">
            <a:schemeClr val="accent1"/>
          </a:effectRef>
          <a:fontRef idx="minor">
            <a:schemeClr val="dk1"/>
          </a:fontRef>
        </p:style>
        <p:txBody>
          <a:bodyPr lIns="45700" tIns="45700" rIns="45700" bIns="45700" anchor="ctr" anchorCtr="0">
            <a:noAutofit/>
          </a:bodyPr>
          <a:lstStyle/>
          <a:p>
            <a:pPr marL="0" marR="0" lvl="0" indent="0" algn="ctr" rtl="0">
              <a:lnSpc>
                <a:spcPct val="90000"/>
              </a:lnSpc>
              <a:spcBef>
                <a:spcPts val="0"/>
              </a:spcBef>
              <a:spcAft>
                <a:spcPts val="0"/>
              </a:spcAft>
              <a:buClr>
                <a:srgbClr val="3E5BAB"/>
              </a:buClr>
              <a:buSzPct val="25000"/>
              <a:buFont typeface="Arial"/>
              <a:buNone/>
            </a:pPr>
            <a:r>
              <a:rPr lang="en-CA" sz="3240" b="0" i="0" u="none" strike="noStrike" cap="none" dirty="0" smtClean="0">
                <a:solidFill>
                  <a:srgbClr val="3E5BAB"/>
                </a:solidFill>
                <a:latin typeface="Arial"/>
                <a:ea typeface="Arial"/>
                <a:cs typeface="Arial"/>
                <a:sym typeface="Arial"/>
              </a:rPr>
              <a:t>Thinkin</a:t>
            </a:r>
            <a:r>
              <a:rPr lang="en-CA" sz="3240" dirty="0" smtClean="0"/>
              <a:t>g Like a Wealthy Person is What Makes Wealth Happen!!</a:t>
            </a:r>
            <a:endParaRPr lang="en-CA" sz="3240" b="0" i="0" u="none" strike="noStrike" cap="none" dirty="0">
              <a:solidFill>
                <a:srgbClr val="3E5BAB"/>
              </a:solidFill>
              <a:latin typeface="Arial"/>
              <a:ea typeface="Arial"/>
              <a:cs typeface="Arial"/>
              <a:sym typeface="Arial"/>
            </a:endParaRPr>
          </a:p>
        </p:txBody>
      </p:sp>
      <p:sp>
        <p:nvSpPr>
          <p:cNvPr id="95" name="Shape 95"/>
          <p:cNvSpPr txBox="1">
            <a:spLocks noGrp="1"/>
          </p:cNvSpPr>
          <p:nvPr>
            <p:ph type="sldNum" idx="12"/>
          </p:nvPr>
        </p:nvSpPr>
        <p:spPr>
          <a:xfrm>
            <a:off x="11105147" y="107840"/>
            <a:ext cx="210087" cy="32004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fld id="{00000000-1234-1234-1234-123412341234}" type="slidenum">
              <a:rPr lang="en-CA" sz="1500"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FFFFFF"/>
                </a:buClr>
                <a:buSzPct val="25000"/>
                <a:buFont typeface="Arial"/>
                <a:buNone/>
              </a:pPr>
              <a:t>15</a:t>
            </a:fld>
            <a:endParaRPr lang="en-CA" sz="1500" b="0" i="0" u="none" strike="noStrike" cap="none">
              <a:solidFill>
                <a:srgbClr val="FFFFFF"/>
              </a:solidFill>
              <a:latin typeface="Arial"/>
              <a:ea typeface="Arial"/>
              <a:cs typeface="Arial"/>
              <a:sym typeface="Arial"/>
            </a:endParaRPr>
          </a:p>
        </p:txBody>
      </p:sp>
      <p:sp>
        <p:nvSpPr>
          <p:cNvPr id="96" name="Shape 96"/>
          <p:cNvSpPr/>
          <p:nvPr/>
        </p:nvSpPr>
        <p:spPr>
          <a:xfrm>
            <a:off x="1055440" y="5129808"/>
            <a:ext cx="10369152" cy="1728192"/>
          </a:xfrm>
          <a:prstGeom prst="rect">
            <a:avLst/>
          </a:prstGeom>
          <a:ln/>
        </p:spPr>
        <p:style>
          <a:lnRef idx="2">
            <a:schemeClr val="accent3"/>
          </a:lnRef>
          <a:fillRef idx="1">
            <a:schemeClr val="lt1"/>
          </a:fillRef>
          <a:effectRef idx="0">
            <a:schemeClr val="accent3"/>
          </a:effectRef>
          <a:fontRef idx="minor">
            <a:schemeClr val="dk1"/>
          </a:fontRef>
        </p:style>
        <p:txBody>
          <a:bodyPr lIns="45700" tIns="45700" rIns="45700" bIns="45700" anchor="t" anchorCtr="0">
            <a:noAutofit/>
          </a:bodyPr>
          <a:lstStyle/>
          <a:p>
            <a:pPr marL="0" marR="0" lvl="0" indent="0" algn="l" rtl="0">
              <a:lnSpc>
                <a:spcPct val="100000"/>
              </a:lnSpc>
              <a:spcBef>
                <a:spcPts val="0"/>
              </a:spcBef>
              <a:spcAft>
                <a:spcPts val="0"/>
              </a:spcAft>
              <a:buClr>
                <a:srgbClr val="000000"/>
              </a:buClr>
              <a:buFont typeface="Calibri"/>
              <a:buNone/>
            </a:pPr>
            <a:endParaRPr sz="1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ct val="25000"/>
              <a:buFont typeface="Calibri"/>
              <a:buNone/>
            </a:pPr>
            <a:r>
              <a:rPr lang="en-CA" sz="4000" b="0" i="0" u="none" strike="noStrike" cap="none" dirty="0" smtClean="0">
                <a:solidFill>
                  <a:srgbClr val="002060"/>
                </a:solidFill>
                <a:latin typeface="Calibri"/>
                <a:ea typeface="Calibri"/>
                <a:cs typeface="Calibri"/>
                <a:sym typeface="Calibri"/>
              </a:rPr>
              <a:t>"Whether </a:t>
            </a:r>
            <a:r>
              <a:rPr lang="en-CA" sz="4000" b="0" i="0" u="none" strike="noStrike" cap="none" dirty="0">
                <a:solidFill>
                  <a:srgbClr val="002060"/>
                </a:solidFill>
                <a:latin typeface="Calibri"/>
                <a:ea typeface="Calibri"/>
                <a:cs typeface="Calibri"/>
                <a:sym typeface="Calibri"/>
              </a:rPr>
              <a:t>you think you can or </a:t>
            </a:r>
            <a:r>
              <a:rPr lang="en-CA" sz="4000" b="0" i="0" u="none" strike="noStrike" cap="none" dirty="0" smtClean="0">
                <a:solidFill>
                  <a:srgbClr val="002060"/>
                </a:solidFill>
                <a:latin typeface="Calibri"/>
                <a:ea typeface="Calibri"/>
                <a:cs typeface="Calibri"/>
                <a:sym typeface="Calibri"/>
              </a:rPr>
              <a:t>think </a:t>
            </a:r>
            <a:r>
              <a:rPr lang="en-CA" sz="4000" b="0" i="0" u="none" strike="noStrike" cap="none" dirty="0">
                <a:solidFill>
                  <a:srgbClr val="002060"/>
                </a:solidFill>
                <a:latin typeface="Calibri"/>
                <a:ea typeface="Calibri"/>
                <a:cs typeface="Calibri"/>
                <a:sym typeface="Calibri"/>
              </a:rPr>
              <a:t>you can’t, you’re right!” </a:t>
            </a:r>
            <a:r>
              <a:rPr lang="en-CA" sz="4000" b="0" i="0" u="none" strike="noStrike" cap="none" dirty="0" smtClean="0">
                <a:solidFill>
                  <a:srgbClr val="002060"/>
                </a:solidFill>
                <a:latin typeface="Calibri"/>
                <a:ea typeface="Calibri"/>
                <a:cs typeface="Calibri"/>
                <a:sym typeface="Calibri"/>
              </a:rPr>
              <a:t> - Henry </a:t>
            </a:r>
            <a:r>
              <a:rPr lang="en-CA" sz="4000" b="0" i="0" u="none" strike="noStrike" cap="none" dirty="0">
                <a:solidFill>
                  <a:srgbClr val="002060"/>
                </a:solidFill>
                <a:latin typeface="Calibri"/>
                <a:ea typeface="Calibri"/>
                <a:cs typeface="Calibri"/>
                <a:sym typeface="Calibri"/>
              </a:rPr>
              <a:t>Ford</a:t>
            </a:r>
          </a:p>
          <a:p>
            <a:pPr marL="0" marR="0" lvl="0" indent="0" algn="l" rtl="0">
              <a:lnSpc>
                <a:spcPct val="100000"/>
              </a:lnSpc>
              <a:spcBef>
                <a:spcPts val="0"/>
              </a:spcBef>
              <a:spcAft>
                <a:spcPts val="0"/>
              </a:spcAft>
              <a:buClr>
                <a:srgbClr val="000000"/>
              </a:buClr>
              <a:buSzPct val="25000"/>
              <a:buFont typeface="Calibri"/>
              <a:buNone/>
            </a:pPr>
            <a:r>
              <a:rPr lang="en-CA" sz="2400" b="0" i="0" u="none" strike="noStrike" cap="none" dirty="0">
                <a:solidFill>
                  <a:srgbClr val="002060"/>
                </a:solidFill>
                <a:latin typeface="Calibri"/>
                <a:ea typeface="Calibri"/>
                <a:cs typeface="Calibri"/>
                <a:sym typeface="Calibri"/>
              </a:rPr>
              <a:t>     </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Question #2</a:t>
            </a:r>
            <a:endParaRPr lang="en-US" dirty="0"/>
          </a:p>
        </p:txBody>
      </p:sp>
      <p:sp>
        <p:nvSpPr>
          <p:cNvPr id="3" name="Text Placeholder 2"/>
          <p:cNvSpPr>
            <a:spLocks noGrp="1"/>
          </p:cNvSpPr>
          <p:nvPr>
            <p:ph type="body" idx="1"/>
          </p:nvPr>
        </p:nvSpPr>
        <p:spPr/>
        <p:txBody>
          <a:bodyPr/>
          <a:lstStyle/>
          <a:p>
            <a:pPr>
              <a:buNone/>
            </a:pPr>
            <a:endParaRPr lang="en-US" dirty="0" smtClean="0"/>
          </a:p>
          <a:p>
            <a:pPr algn="ctr">
              <a:buNone/>
            </a:pPr>
            <a:r>
              <a:rPr lang="en-US" dirty="0" smtClean="0"/>
              <a:t>The wealthy have a different</a:t>
            </a:r>
          </a:p>
          <a:p>
            <a:pPr algn="ctr">
              <a:buNone/>
            </a:pPr>
            <a:endParaRPr lang="en-US" dirty="0" smtClean="0"/>
          </a:p>
          <a:p>
            <a:pPr algn="ctr">
              <a:buNone/>
            </a:pPr>
            <a:r>
              <a:rPr lang="en-US" dirty="0" smtClean="0"/>
              <a:t>			attitude/mindset</a:t>
            </a:r>
          </a:p>
          <a:p>
            <a:pPr algn="ctr">
              <a:buNone/>
            </a:pPr>
            <a:endParaRPr lang="en-US" dirty="0" smtClean="0"/>
          </a:p>
          <a:p>
            <a:pPr algn="ctr">
              <a:buNone/>
            </a:pPr>
            <a:r>
              <a:rPr lang="en-US" dirty="0" smtClean="0"/>
              <a:t>		automobile </a:t>
            </a:r>
          </a:p>
          <a:p>
            <a:pPr algn="ctr">
              <a:buNone/>
            </a:pPr>
            <a:endParaRPr lang="en-US" dirty="0" smtClean="0"/>
          </a:p>
          <a:p>
            <a:pPr algn="ctr">
              <a:buNone/>
            </a:pPr>
            <a:r>
              <a:rPr lang="en-US" dirty="0" smtClean="0"/>
              <a:t>than most people</a:t>
            </a:r>
          </a:p>
          <a:p>
            <a:pPr>
              <a:buNone/>
            </a:pPr>
            <a:endParaRPr lang="en-US" dirty="0" smtClean="0"/>
          </a:p>
          <a:p>
            <a:pPr>
              <a:buNone/>
            </a:pPr>
            <a:endParaRPr lang="en-US" dirty="0" smtClean="0"/>
          </a:p>
          <a:p>
            <a:pPr>
              <a:buNone/>
            </a:pPr>
            <a:endParaRPr lang="en-US" dirty="0"/>
          </a:p>
        </p:txBody>
      </p:sp>
      <p:sp>
        <p:nvSpPr>
          <p:cNvPr id="4" name="Rectangle 3"/>
          <p:cNvSpPr/>
          <p:nvPr/>
        </p:nvSpPr>
        <p:spPr>
          <a:xfrm>
            <a:off x="4943872" y="3284984"/>
            <a:ext cx="554360" cy="4823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943872" y="4365104"/>
            <a:ext cx="554360" cy="4823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Answer #2</a:t>
            </a:r>
            <a:endParaRPr lang="en-US" dirty="0"/>
          </a:p>
        </p:txBody>
      </p:sp>
      <p:sp>
        <p:nvSpPr>
          <p:cNvPr id="3" name="Text Placeholder 2"/>
          <p:cNvSpPr>
            <a:spLocks noGrp="1"/>
          </p:cNvSpPr>
          <p:nvPr>
            <p:ph type="body" idx="1"/>
          </p:nvPr>
        </p:nvSpPr>
        <p:spPr/>
        <p:txBody>
          <a:bodyPr/>
          <a:lstStyle/>
          <a:p>
            <a:pPr>
              <a:buNone/>
            </a:pPr>
            <a:endParaRPr lang="en-US" dirty="0" smtClean="0"/>
          </a:p>
          <a:p>
            <a:pPr>
              <a:buNone/>
            </a:pPr>
            <a:endParaRPr lang="en-US" dirty="0" smtClean="0"/>
          </a:p>
          <a:p>
            <a:pPr algn="ctr">
              <a:buNone/>
            </a:pPr>
            <a:r>
              <a:rPr lang="en-US" dirty="0" smtClean="0"/>
              <a:t>If you answered “</a:t>
            </a:r>
            <a:r>
              <a:rPr lang="en-US" b="1" dirty="0" smtClean="0"/>
              <a:t>attitude/mindset</a:t>
            </a:r>
            <a:r>
              <a:rPr lang="en-US" dirty="0" smtClean="0"/>
              <a:t>” you are correct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Some Examples of How the Wealthy Think</a:t>
            </a:r>
            <a:endParaRPr lang="en-US" sz="4000" dirty="0"/>
          </a:p>
        </p:txBody>
      </p:sp>
      <p:sp>
        <p:nvSpPr>
          <p:cNvPr id="3" name="Text Placeholder 2"/>
          <p:cNvSpPr>
            <a:spLocks noGrp="1"/>
          </p:cNvSpPr>
          <p:nvPr>
            <p:ph type="body" idx="1"/>
          </p:nvPr>
        </p:nvSpPr>
        <p:spPr/>
        <p:txBody>
          <a:bodyPr/>
          <a:lstStyle/>
          <a:p>
            <a:pPr algn="ctr">
              <a:buNone/>
            </a:pPr>
            <a:r>
              <a:rPr lang="en-US" sz="4400" dirty="0" smtClean="0"/>
              <a:t>#1 The three areas we all operate from:</a:t>
            </a:r>
          </a:p>
          <a:p>
            <a:pPr algn="ctr">
              <a:buNone/>
            </a:pPr>
            <a:r>
              <a:rPr lang="en-US" sz="4400" dirty="0" smtClean="0"/>
              <a:t>Thoughts</a:t>
            </a:r>
          </a:p>
          <a:p>
            <a:pPr algn="ctr">
              <a:buNone/>
            </a:pPr>
            <a:r>
              <a:rPr lang="en-US" sz="4400" dirty="0" smtClean="0"/>
              <a:t>Feelings</a:t>
            </a:r>
            <a:r>
              <a:rPr lang="en-US" sz="4400" dirty="0"/>
              <a:t> </a:t>
            </a:r>
            <a:r>
              <a:rPr lang="en-US" sz="4400" dirty="0" smtClean="0"/>
              <a:t>and </a:t>
            </a:r>
          </a:p>
          <a:p>
            <a:pPr algn="ctr">
              <a:buNone/>
            </a:pPr>
            <a:r>
              <a:rPr lang="en-US" sz="4400" dirty="0" smtClean="0"/>
              <a:t>Values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 Feelings or Values</a:t>
            </a:r>
            <a:endParaRPr lang="en-US" dirty="0"/>
          </a:p>
        </p:txBody>
      </p:sp>
      <p:sp>
        <p:nvSpPr>
          <p:cNvPr id="3" name="Text Placeholder 2"/>
          <p:cNvSpPr>
            <a:spLocks noGrp="1"/>
          </p:cNvSpPr>
          <p:nvPr>
            <p:ph type="body" idx="1"/>
          </p:nvPr>
        </p:nvSpPr>
        <p:spPr/>
        <p:txBody>
          <a:bodyPr/>
          <a:lstStyle/>
          <a:p>
            <a:pPr>
              <a:buNone/>
            </a:pPr>
            <a:endParaRPr lang="en-US" dirty="0"/>
          </a:p>
        </p:txBody>
      </p:sp>
      <p:sp>
        <p:nvSpPr>
          <p:cNvPr id="4" name="Rectangle 3"/>
          <p:cNvSpPr/>
          <p:nvPr/>
        </p:nvSpPr>
        <p:spPr>
          <a:xfrm>
            <a:off x="1703512" y="2204864"/>
            <a:ext cx="1080120" cy="432048"/>
          </a:xfrm>
          <a:prstGeom prst="rect">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Thoughts</a:t>
            </a:r>
            <a:endParaRPr lang="en-US" dirty="0">
              <a:solidFill>
                <a:schemeClr val="tx1"/>
              </a:solidFill>
            </a:endParaRPr>
          </a:p>
        </p:txBody>
      </p:sp>
      <p:sp>
        <p:nvSpPr>
          <p:cNvPr id="5" name="Rectangle 4"/>
          <p:cNvSpPr/>
          <p:nvPr/>
        </p:nvSpPr>
        <p:spPr>
          <a:xfrm>
            <a:off x="1703512" y="2852936"/>
            <a:ext cx="1152128" cy="914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Feelings</a:t>
            </a:r>
            <a:endParaRPr lang="en-US" sz="2000" dirty="0">
              <a:solidFill>
                <a:schemeClr val="tx1"/>
              </a:solidFill>
            </a:endParaRPr>
          </a:p>
        </p:txBody>
      </p:sp>
      <p:sp>
        <p:nvSpPr>
          <p:cNvPr id="6" name="Rectangle 5"/>
          <p:cNvSpPr/>
          <p:nvPr/>
        </p:nvSpPr>
        <p:spPr>
          <a:xfrm>
            <a:off x="1703512" y="4077072"/>
            <a:ext cx="2088232" cy="151216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Values</a:t>
            </a:r>
            <a:endParaRPr lang="en-US" sz="3600" dirty="0">
              <a:solidFill>
                <a:schemeClr val="tx1"/>
              </a:solidFill>
            </a:endParaRPr>
          </a:p>
        </p:txBody>
      </p:sp>
      <p:pic>
        <p:nvPicPr>
          <p:cNvPr id="7" name="Picture 4" descr="Image result for free clipart sleeping person"/>
          <p:cNvPicPr>
            <a:picLocks noChangeAspect="1" noChangeArrowheads="1"/>
          </p:cNvPicPr>
          <p:nvPr/>
        </p:nvPicPr>
        <p:blipFill>
          <a:blip r:embed="rId2"/>
          <a:srcRect/>
          <a:stretch>
            <a:fillRect/>
          </a:stretch>
        </p:blipFill>
        <p:spPr bwMode="auto">
          <a:xfrm>
            <a:off x="5663952" y="2492896"/>
            <a:ext cx="4763262" cy="324036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a:xfrm>
            <a:off x="838200" y="1340768"/>
            <a:ext cx="10515599" cy="4836195"/>
          </a:xfrm>
        </p:spPr>
        <p:txBody>
          <a:bodyPr/>
          <a:lstStyle/>
          <a:p>
            <a:pPr algn="ctr">
              <a:buNone/>
            </a:pPr>
            <a:r>
              <a:rPr lang="en-US" dirty="0" smtClean="0"/>
              <a:t>I no longer work for a living. Now I donate 100% of my book, </a:t>
            </a:r>
          </a:p>
          <a:p>
            <a:pPr algn="ctr">
              <a:buNone/>
            </a:pPr>
            <a:r>
              <a:rPr lang="en-US" dirty="0" smtClean="0"/>
              <a:t>coaching and online program profits to </a:t>
            </a:r>
            <a:endParaRPr lang="en-US" dirty="0" smtClean="0"/>
          </a:p>
          <a:p>
            <a:pPr algn="ctr">
              <a:buNone/>
            </a:pPr>
            <a:r>
              <a:rPr lang="en-US" sz="3200" dirty="0" smtClean="0">
                <a:hlinkClick r:id="rId2"/>
              </a:rPr>
              <a:t>www.ShelterToSoldier.org</a:t>
            </a:r>
            <a:endParaRPr lang="en-US" sz="3200" dirty="0" smtClean="0"/>
          </a:p>
          <a:p>
            <a:pPr algn="ctr">
              <a:buNone/>
            </a:pPr>
            <a:r>
              <a:rPr lang="en-US" sz="2400" dirty="0" smtClean="0"/>
              <a:t> </a:t>
            </a:r>
          </a:p>
          <a:p>
            <a:pPr>
              <a:buNone/>
            </a:pPr>
            <a:endParaRPr lang="en-US" dirty="0"/>
          </a:p>
        </p:txBody>
      </p:sp>
      <p:pic>
        <p:nvPicPr>
          <p:cNvPr id="1026" name="Picture 2" descr="Vic + Kira"/>
          <p:cNvPicPr>
            <a:picLocks noChangeAspect="1" noChangeArrowheads="1"/>
          </p:cNvPicPr>
          <p:nvPr/>
        </p:nvPicPr>
        <p:blipFill>
          <a:blip r:embed="rId3"/>
          <a:srcRect/>
          <a:stretch>
            <a:fillRect/>
          </a:stretch>
        </p:blipFill>
        <p:spPr bwMode="auto">
          <a:xfrm>
            <a:off x="4943872" y="2924944"/>
            <a:ext cx="2084527" cy="313414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Wealthy Operate from their Values!</a:t>
            </a:r>
            <a:endParaRPr lang="en-CA" dirty="0"/>
          </a:p>
        </p:txBody>
      </p:sp>
      <p:sp>
        <p:nvSpPr>
          <p:cNvPr id="3" name="Text Placeholder 2"/>
          <p:cNvSpPr>
            <a:spLocks noGrp="1"/>
          </p:cNvSpPr>
          <p:nvPr>
            <p:ph type="body" idx="1"/>
          </p:nvPr>
        </p:nvSpPr>
        <p:spPr/>
        <p:txBody>
          <a:bodyPr/>
          <a:lstStyle/>
          <a:p>
            <a:r>
              <a:rPr lang="en-US" sz="4800" dirty="0" smtClean="0"/>
              <a:t> Understand their values*</a:t>
            </a:r>
          </a:p>
          <a:p>
            <a:r>
              <a:rPr lang="en-US" sz="4800" dirty="0" smtClean="0"/>
              <a:t> They use their values to overcome the feelings that could block their success</a:t>
            </a:r>
          </a:p>
          <a:p>
            <a:endParaRPr lang="en-US" sz="4800" dirty="0" smtClean="0"/>
          </a:p>
          <a:p>
            <a:pPr>
              <a:buNone/>
            </a:pPr>
            <a:r>
              <a:rPr lang="en-US" dirty="0" smtClean="0"/>
              <a:t>* You can request an exercise from 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 Wealthy Mindset/Attitude</a:t>
            </a:r>
            <a:endParaRPr lang="en-US" dirty="0"/>
          </a:p>
        </p:txBody>
      </p:sp>
      <p:sp>
        <p:nvSpPr>
          <p:cNvPr id="4" name="Oval 3"/>
          <p:cNvSpPr/>
          <p:nvPr/>
        </p:nvSpPr>
        <p:spPr>
          <a:xfrm>
            <a:off x="1271464" y="2420888"/>
            <a:ext cx="3312368" cy="3096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idx="1"/>
          </p:nvPr>
        </p:nvSpPr>
        <p:spPr>
          <a:xfrm>
            <a:off x="838201" y="1825625"/>
            <a:ext cx="4321696" cy="435133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US" sz="5400" dirty="0" smtClean="0"/>
              <a:t>Details</a:t>
            </a:r>
            <a:endParaRPr lang="en-US" sz="5400" dirty="0"/>
          </a:p>
        </p:txBody>
      </p:sp>
      <p:sp>
        <p:nvSpPr>
          <p:cNvPr id="6" name="Oval 5"/>
          <p:cNvSpPr/>
          <p:nvPr/>
        </p:nvSpPr>
        <p:spPr>
          <a:xfrm>
            <a:off x="6096000" y="1772816"/>
            <a:ext cx="4608512" cy="424847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dirty="0" smtClean="0">
                <a:solidFill>
                  <a:schemeClr val="tx1"/>
                </a:solidFill>
              </a:rPr>
              <a:t>Big Picture</a:t>
            </a:r>
            <a:endParaRPr lang="en-US" sz="480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692696"/>
            <a:ext cx="4392488" cy="864096"/>
          </a:xfrm>
        </p:spPr>
        <p:txBody>
          <a:bodyPr/>
          <a:lstStyle/>
          <a:p>
            <a:r>
              <a:rPr lang="en-US" dirty="0" smtClean="0"/>
              <a:t>Details – Poor Mindset</a:t>
            </a:r>
            <a:endParaRPr lang="en-CA" dirty="0"/>
          </a:p>
        </p:txBody>
      </p:sp>
      <p:pic>
        <p:nvPicPr>
          <p:cNvPr id="7" name="Picture 6" descr="127577-284x423-leaking-kitchen-faucet.jpg"/>
          <p:cNvPicPr>
            <a:picLocks noChangeAspect="1"/>
          </p:cNvPicPr>
          <p:nvPr/>
        </p:nvPicPr>
        <p:blipFill>
          <a:blip r:embed="rId3"/>
          <a:stretch>
            <a:fillRect/>
          </a:stretch>
        </p:blipFill>
        <p:spPr>
          <a:xfrm>
            <a:off x="2927648" y="2060848"/>
            <a:ext cx="2126082" cy="3166665"/>
          </a:xfrm>
          <a:prstGeom prst="rect">
            <a:avLst/>
          </a:prstGeom>
        </p:spPr>
      </p:pic>
      <p:sp>
        <p:nvSpPr>
          <p:cNvPr id="8" name="Title 1"/>
          <p:cNvSpPr txBox="1">
            <a:spLocks/>
          </p:cNvSpPr>
          <p:nvPr/>
        </p:nvSpPr>
        <p:spPr>
          <a:xfrm>
            <a:off x="6960096" y="404664"/>
            <a:ext cx="4536504" cy="1584176"/>
          </a:xfrm>
          <a:prstGeom prst="rect">
            <a:avLst/>
          </a:prstGeom>
          <a:noFill/>
          <a:ln>
            <a:noFill/>
          </a:ln>
        </p:spPr>
        <p:txBody>
          <a:bodyPr lIns="91425" tIns="91425" rIns="91425" bIns="91425" anchor="ctr" anchorCtr="0"/>
          <a:lstStyle/>
          <a:p>
            <a:pPr marL="0" marR="0" lvl="0" indent="0" algn="ctr" defTabSz="914400" rtl="0" eaLnBrk="1" fontAlgn="auto" latinLnBrk="0" hangingPunct="1">
              <a:lnSpc>
                <a:spcPct val="90000"/>
              </a:lnSpc>
              <a:spcBef>
                <a:spcPts val="0"/>
              </a:spcBef>
              <a:spcAft>
                <a:spcPts val="0"/>
              </a:spcAft>
              <a:buClr>
                <a:srgbClr val="3E5BAB"/>
              </a:buClr>
              <a:buSzTx/>
              <a:buFont typeface="Arial"/>
              <a:buNone/>
              <a:tabLst/>
              <a:defRPr/>
            </a:pPr>
            <a:r>
              <a:rPr kumimoji="0" lang="en-US" sz="4400" b="0" i="0" u="none" strike="noStrike" kern="0" cap="none" spc="0" normalizeH="0" baseline="0" noProof="0" dirty="0" smtClean="0">
                <a:ln>
                  <a:noFill/>
                </a:ln>
                <a:solidFill>
                  <a:srgbClr val="3E5BAB"/>
                </a:solidFill>
                <a:effectLst/>
                <a:uLnTx/>
                <a:uFillTx/>
                <a:latin typeface="Arial"/>
                <a:ea typeface="Arial"/>
                <a:cs typeface="Arial"/>
                <a:sym typeface="Arial"/>
              </a:rPr>
              <a:t>Big Picture – Wealthy Attitude</a:t>
            </a:r>
            <a:endParaRPr kumimoji="0" lang="en-CA" sz="4400" b="0" i="0" u="none" strike="noStrike" kern="0" cap="none" spc="0" normalizeH="0" baseline="0" noProof="0" dirty="0">
              <a:ln>
                <a:noFill/>
              </a:ln>
              <a:solidFill>
                <a:srgbClr val="3E5BAB"/>
              </a:solidFill>
              <a:effectLst/>
              <a:uLnTx/>
              <a:uFillTx/>
              <a:latin typeface="Arial"/>
              <a:ea typeface="Arial"/>
              <a:cs typeface="Arial"/>
              <a:sym typeface="Arial"/>
            </a:endParaRPr>
          </a:p>
        </p:txBody>
      </p:sp>
      <p:sp>
        <p:nvSpPr>
          <p:cNvPr id="10" name="TextBox 9"/>
          <p:cNvSpPr txBox="1"/>
          <p:nvPr/>
        </p:nvSpPr>
        <p:spPr>
          <a:xfrm>
            <a:off x="4871864" y="2780928"/>
            <a:ext cx="2016224" cy="1323439"/>
          </a:xfrm>
          <a:prstGeom prst="rect">
            <a:avLst/>
          </a:prstGeom>
          <a:noFill/>
        </p:spPr>
        <p:txBody>
          <a:bodyPr wrap="square" rtlCol="0">
            <a:spAutoFit/>
          </a:bodyPr>
          <a:lstStyle/>
          <a:p>
            <a:r>
              <a:rPr lang="en-CA" sz="8000" dirty="0" smtClean="0"/>
              <a:t> vs.</a:t>
            </a:r>
            <a:r>
              <a:rPr lang="en-CA" dirty="0" smtClean="0"/>
              <a:t>. </a:t>
            </a:r>
            <a:endParaRPr lang="en-CA" dirty="0"/>
          </a:p>
        </p:txBody>
      </p:sp>
      <p:pic>
        <p:nvPicPr>
          <p:cNvPr id="12" name="Picture 11" descr="Image result for free image torn carpet"/>
          <p:cNvPicPr/>
          <p:nvPr/>
        </p:nvPicPr>
        <p:blipFill>
          <a:blip r:embed="rId4"/>
          <a:srcRect/>
          <a:stretch>
            <a:fillRect/>
          </a:stretch>
        </p:blipFill>
        <p:spPr bwMode="auto">
          <a:xfrm>
            <a:off x="479376" y="1988840"/>
            <a:ext cx="2215133" cy="1897757"/>
          </a:xfrm>
          <a:prstGeom prst="rect">
            <a:avLst/>
          </a:prstGeom>
          <a:noFill/>
          <a:ln w="9525">
            <a:noFill/>
            <a:miter lim="800000"/>
            <a:headEnd/>
            <a:tailEnd/>
          </a:ln>
        </p:spPr>
      </p:pic>
      <p:pic>
        <p:nvPicPr>
          <p:cNvPr id="64514" name="Picture 2" descr="Image result for peeling interior paint images"/>
          <p:cNvPicPr>
            <a:picLocks noChangeAspect="1" noChangeArrowheads="1"/>
          </p:cNvPicPr>
          <p:nvPr/>
        </p:nvPicPr>
        <p:blipFill>
          <a:blip r:embed="rId5"/>
          <a:srcRect/>
          <a:stretch>
            <a:fillRect/>
          </a:stretch>
        </p:blipFill>
        <p:spPr bwMode="auto">
          <a:xfrm>
            <a:off x="623392" y="4000500"/>
            <a:ext cx="3240360" cy="2430270"/>
          </a:xfrm>
          <a:prstGeom prst="rect">
            <a:avLst/>
          </a:prstGeom>
          <a:noFill/>
        </p:spPr>
      </p:pic>
      <p:pic>
        <p:nvPicPr>
          <p:cNvPr id="14" name="Picture 13" descr="Landscape Photography of Gray and Brown 2 Storey House"/>
          <p:cNvPicPr/>
          <p:nvPr/>
        </p:nvPicPr>
        <p:blipFill>
          <a:blip r:embed="rId6"/>
          <a:srcRect/>
          <a:stretch>
            <a:fillRect/>
          </a:stretch>
        </p:blipFill>
        <p:spPr bwMode="auto">
          <a:xfrm>
            <a:off x="6528048" y="2636912"/>
            <a:ext cx="5184576"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Question #3</a:t>
            </a:r>
            <a:endParaRPr lang="en-US" dirty="0"/>
          </a:p>
        </p:txBody>
      </p:sp>
      <p:sp>
        <p:nvSpPr>
          <p:cNvPr id="3" name="Text Placeholder 2"/>
          <p:cNvSpPr>
            <a:spLocks noGrp="1"/>
          </p:cNvSpPr>
          <p:nvPr>
            <p:ph type="body" idx="1"/>
          </p:nvPr>
        </p:nvSpPr>
        <p:spPr/>
        <p:txBody>
          <a:bodyPr/>
          <a:lstStyle/>
          <a:p>
            <a:pPr>
              <a:buNone/>
            </a:pPr>
            <a:endParaRPr lang="en-US" dirty="0" smtClean="0"/>
          </a:p>
          <a:p>
            <a:pPr algn="ctr">
              <a:buNone/>
            </a:pPr>
            <a:r>
              <a:rPr lang="en-US" dirty="0" smtClean="0"/>
              <a:t>The wealthy look first at the </a:t>
            </a:r>
          </a:p>
          <a:p>
            <a:pPr algn="ctr">
              <a:buNone/>
            </a:pPr>
            <a:endParaRPr lang="en-US" dirty="0" smtClean="0"/>
          </a:p>
          <a:p>
            <a:pPr algn="ctr">
              <a:buNone/>
            </a:pPr>
            <a:r>
              <a:rPr lang="en-US" dirty="0" smtClean="0"/>
              <a:t>			details </a:t>
            </a:r>
          </a:p>
          <a:p>
            <a:pPr algn="ctr">
              <a:buNone/>
            </a:pPr>
            <a:endParaRPr lang="en-US" dirty="0" smtClean="0"/>
          </a:p>
          <a:p>
            <a:pPr algn="ctr">
              <a:buNone/>
            </a:pPr>
            <a:r>
              <a:rPr lang="en-US" dirty="0" smtClean="0"/>
              <a:t>			big picture</a:t>
            </a:r>
          </a:p>
          <a:p>
            <a:pPr>
              <a:buNone/>
            </a:pPr>
            <a:endParaRPr lang="en-US" dirty="0" smtClean="0"/>
          </a:p>
          <a:p>
            <a:pPr>
              <a:buNone/>
            </a:pPr>
            <a:endParaRPr lang="en-US" dirty="0"/>
          </a:p>
        </p:txBody>
      </p:sp>
      <p:sp>
        <p:nvSpPr>
          <p:cNvPr id="4" name="Rectangle 3"/>
          <p:cNvSpPr/>
          <p:nvPr/>
        </p:nvSpPr>
        <p:spPr>
          <a:xfrm>
            <a:off x="5519936" y="3284984"/>
            <a:ext cx="554360" cy="4823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519936" y="4293096"/>
            <a:ext cx="554360" cy="4823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Answer #3</a:t>
            </a:r>
            <a:endParaRPr lang="en-US" dirty="0"/>
          </a:p>
        </p:txBody>
      </p:sp>
      <p:sp>
        <p:nvSpPr>
          <p:cNvPr id="3" name="Text Placeholder 2"/>
          <p:cNvSpPr>
            <a:spLocks noGrp="1"/>
          </p:cNvSpPr>
          <p:nvPr>
            <p:ph type="body" idx="1"/>
          </p:nvPr>
        </p:nvSpPr>
        <p:spPr/>
        <p:txBody>
          <a:bodyPr/>
          <a:lstStyle/>
          <a:p>
            <a:pPr>
              <a:buNone/>
            </a:pPr>
            <a:endParaRPr lang="en-US" dirty="0" smtClean="0"/>
          </a:p>
          <a:p>
            <a:pPr>
              <a:buNone/>
            </a:pPr>
            <a:endParaRPr lang="en-US" dirty="0" smtClean="0"/>
          </a:p>
          <a:p>
            <a:pPr algn="ctr">
              <a:buNone/>
            </a:pPr>
            <a:r>
              <a:rPr lang="en-US" dirty="0" smtClean="0"/>
              <a:t>If you answered “</a:t>
            </a:r>
            <a:r>
              <a:rPr lang="en-US" b="1" dirty="0" smtClean="0"/>
              <a:t>big picture</a:t>
            </a:r>
            <a:r>
              <a:rPr lang="en-US" dirty="0" smtClean="0"/>
              <a:t>” you are correct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 Statements </a:t>
            </a:r>
            <a:r>
              <a:rPr lang="en-US" dirty="0" err="1" smtClean="0"/>
              <a:t>vs</a:t>
            </a:r>
            <a:r>
              <a:rPr lang="en-US" dirty="0" smtClean="0"/>
              <a:t> Questions</a:t>
            </a:r>
            <a:endParaRPr lang="en-US" dirty="0"/>
          </a:p>
        </p:txBody>
      </p:sp>
      <p:sp>
        <p:nvSpPr>
          <p:cNvPr id="3" name="Text Placeholder 2"/>
          <p:cNvSpPr>
            <a:spLocks noGrp="1"/>
          </p:cNvSpPr>
          <p:nvPr>
            <p:ph type="body" idx="1"/>
          </p:nvPr>
        </p:nvSpPr>
        <p:spPr/>
        <p:txBody>
          <a:bodyPr/>
          <a:lstStyle/>
          <a:p>
            <a:pPr>
              <a:buNone/>
            </a:pPr>
            <a:r>
              <a:rPr lang="en-US" dirty="0" smtClean="0"/>
              <a:t>.</a:t>
            </a:r>
            <a:endParaRPr lang="en-US" dirty="0"/>
          </a:p>
        </p:txBody>
      </p:sp>
      <p:pic>
        <p:nvPicPr>
          <p:cNvPr id="4" name="Picture 3" descr="tonyRobbins.jpg"/>
          <p:cNvPicPr>
            <a:picLocks noChangeAspect="1"/>
          </p:cNvPicPr>
          <p:nvPr/>
        </p:nvPicPr>
        <p:blipFill>
          <a:blip r:embed="rId2"/>
          <a:stretch>
            <a:fillRect/>
          </a:stretch>
        </p:blipFill>
        <p:spPr>
          <a:xfrm>
            <a:off x="1631504" y="2132856"/>
            <a:ext cx="8096250" cy="3810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775520" y="548680"/>
            <a:ext cx="8642175" cy="553152"/>
          </a:xfrm>
          <a:prstGeom prst="rect">
            <a:avLst/>
          </a:prstGeom>
        </p:spPr>
        <p:txBody>
          <a:bodyPr lIns="91425" tIns="91425" rIns="91425" bIns="91425" anchor="ctr" anchorCtr="0">
            <a:noAutofit/>
          </a:bodyPr>
          <a:lstStyle/>
          <a:p>
            <a:pPr lvl="0">
              <a:spcBef>
                <a:spcPts val="0"/>
              </a:spcBef>
              <a:buNone/>
            </a:pPr>
            <a:r>
              <a:rPr lang="en-CA" dirty="0"/>
              <a:t>The Mindset of the </a:t>
            </a:r>
            <a:r>
              <a:rPr lang="en-CA" dirty="0" smtClean="0"/>
              <a:t>Wealthy</a:t>
            </a:r>
            <a:endParaRPr lang="en-CA" dirty="0"/>
          </a:p>
        </p:txBody>
      </p:sp>
      <p:pic>
        <p:nvPicPr>
          <p:cNvPr id="7" name="Picture 6" descr="einstein.jpg"/>
          <p:cNvPicPr>
            <a:picLocks noChangeAspect="1"/>
          </p:cNvPicPr>
          <p:nvPr/>
        </p:nvPicPr>
        <p:blipFill>
          <a:blip r:embed="rId3"/>
          <a:stretch>
            <a:fillRect/>
          </a:stretch>
        </p:blipFill>
        <p:spPr>
          <a:xfrm>
            <a:off x="5087888" y="1988840"/>
            <a:ext cx="6810375" cy="4248150"/>
          </a:xfrm>
          <a:prstGeom prst="rect">
            <a:avLst/>
          </a:prstGeom>
        </p:spPr>
      </p:pic>
      <p:sp>
        <p:nvSpPr>
          <p:cNvPr id="9" name="TextBox 8"/>
          <p:cNvSpPr txBox="1"/>
          <p:nvPr/>
        </p:nvSpPr>
        <p:spPr>
          <a:xfrm>
            <a:off x="983432" y="1844824"/>
            <a:ext cx="4104456" cy="4031873"/>
          </a:xfrm>
          <a:prstGeom prst="rect">
            <a:avLst/>
          </a:prstGeom>
          <a:noFill/>
        </p:spPr>
        <p:txBody>
          <a:bodyPr wrap="square" rtlCol="0">
            <a:spAutoFit/>
          </a:bodyPr>
          <a:lstStyle/>
          <a:p>
            <a:r>
              <a:rPr lang="en-US" sz="3200" dirty="0" smtClean="0"/>
              <a:t>Powerful Questions Start With: </a:t>
            </a:r>
          </a:p>
          <a:p>
            <a:r>
              <a:rPr lang="en-US" sz="3200" dirty="0" smtClean="0"/>
              <a:t>How</a:t>
            </a:r>
          </a:p>
          <a:p>
            <a:r>
              <a:rPr lang="en-US" sz="3200" dirty="0" smtClean="0"/>
              <a:t>What</a:t>
            </a:r>
          </a:p>
          <a:p>
            <a:r>
              <a:rPr lang="en-US" sz="3200" dirty="0" smtClean="0"/>
              <a:t>Where </a:t>
            </a:r>
          </a:p>
          <a:p>
            <a:r>
              <a:rPr lang="en-US" sz="3200" dirty="0" smtClean="0"/>
              <a:t>When &amp;</a:t>
            </a:r>
          </a:p>
          <a:p>
            <a:r>
              <a:rPr lang="en-US" sz="3200" dirty="0" smtClean="0"/>
              <a:t>Who</a:t>
            </a:r>
          </a:p>
          <a:p>
            <a:r>
              <a:rPr lang="en-US" sz="3200" dirty="0" smtClean="0"/>
              <a:t>and  NEVER Why </a:t>
            </a:r>
            <a:endParaRPr lang="en-US" sz="3200" dirty="0"/>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8200" y="318232"/>
            <a:ext cx="10515599" cy="783737"/>
          </a:xfrm>
          <a:prstGeom prst="rect">
            <a:avLst/>
          </a:prstGeom>
          <a:noFill/>
          <a:ln>
            <a:noFill/>
          </a:ln>
        </p:spPr>
        <p:txBody>
          <a:bodyPr lIns="45700" tIns="45700" rIns="45700" bIns="45700" anchor="ctr" anchorCtr="0">
            <a:noAutofit/>
          </a:bodyPr>
          <a:lstStyle/>
          <a:p>
            <a:pPr marL="0" marR="0" lvl="0" indent="0" algn="ctr" rtl="0">
              <a:lnSpc>
                <a:spcPct val="90000"/>
              </a:lnSpc>
              <a:spcBef>
                <a:spcPts val="0"/>
              </a:spcBef>
              <a:spcAft>
                <a:spcPts val="0"/>
              </a:spcAft>
              <a:buClr>
                <a:srgbClr val="3E5BAB"/>
              </a:buClr>
              <a:buSzPct val="25000"/>
              <a:buFont typeface="Arial"/>
              <a:buNone/>
            </a:pPr>
            <a:r>
              <a:rPr lang="en-CA" sz="4400" b="0" i="0" u="none" strike="noStrike" cap="none" dirty="0">
                <a:solidFill>
                  <a:srgbClr val="3E5BAB"/>
                </a:solidFill>
                <a:latin typeface="Arial"/>
                <a:ea typeface="Arial"/>
                <a:cs typeface="Arial"/>
                <a:sym typeface="Arial"/>
              </a:rPr>
              <a:t>Busting </a:t>
            </a:r>
            <a:r>
              <a:rPr lang="en-CA" sz="4400" b="0" i="0" u="none" strike="noStrike" cap="none" dirty="0" smtClean="0">
                <a:solidFill>
                  <a:srgbClr val="3E5BAB"/>
                </a:solidFill>
                <a:latin typeface="Arial"/>
                <a:ea typeface="Arial"/>
                <a:cs typeface="Arial"/>
                <a:sym typeface="Arial"/>
              </a:rPr>
              <a:t>Myth # 2</a:t>
            </a:r>
            <a:endParaRPr lang="en-CA" sz="4400" b="0" i="0" u="none" strike="noStrike" cap="none" dirty="0">
              <a:solidFill>
                <a:srgbClr val="3E5BAB"/>
              </a:solidFill>
              <a:latin typeface="Arial"/>
              <a:ea typeface="Arial"/>
              <a:cs typeface="Arial"/>
              <a:sym typeface="Arial"/>
            </a:endParaRPr>
          </a:p>
        </p:txBody>
      </p:sp>
      <p:sp>
        <p:nvSpPr>
          <p:cNvPr id="67" name="Shape 67"/>
          <p:cNvSpPr txBox="1">
            <a:spLocks noGrp="1"/>
          </p:cNvSpPr>
          <p:nvPr>
            <p:ph type="sldNum" idx="12"/>
          </p:nvPr>
        </p:nvSpPr>
        <p:spPr>
          <a:xfrm>
            <a:off x="11105147" y="107840"/>
            <a:ext cx="210087" cy="32004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fld id="{00000000-1234-1234-1234-123412341234}" type="slidenum">
              <a:rPr lang="en-CA" sz="1500"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FFFFFF"/>
                </a:buClr>
                <a:buSzPct val="25000"/>
                <a:buFont typeface="Arial"/>
                <a:buNone/>
              </a:pPr>
              <a:t>27</a:t>
            </a:fld>
            <a:endParaRPr lang="en-CA" sz="1500" b="0" i="0" u="none" strike="noStrike" cap="none">
              <a:solidFill>
                <a:srgbClr val="FFFFFF"/>
              </a:solidFill>
              <a:latin typeface="Arial"/>
              <a:ea typeface="Arial"/>
              <a:cs typeface="Arial"/>
              <a:sym typeface="Arial"/>
            </a:endParaRPr>
          </a:p>
        </p:txBody>
      </p:sp>
      <p:sp>
        <p:nvSpPr>
          <p:cNvPr id="68" name="Shape 68"/>
          <p:cNvSpPr/>
          <p:nvPr/>
        </p:nvSpPr>
        <p:spPr>
          <a:xfrm>
            <a:off x="983432" y="1560196"/>
            <a:ext cx="10081120" cy="615553"/>
          </a:xfrm>
          <a:prstGeom prst="rect">
            <a:avLst/>
          </a:prstGeom>
          <a:noFill/>
          <a:ln>
            <a:noFill/>
          </a:ln>
        </p:spPr>
        <p:txBody>
          <a:bodyPr lIns="45700" tIns="45700" rIns="45700" bIns="45700" anchor="t" anchorCtr="0">
            <a:noAutofit/>
          </a:bodyPr>
          <a:lstStyle/>
          <a:p>
            <a:pPr marL="0" marR="0" lvl="0" indent="0" algn="ctr" rtl="0">
              <a:lnSpc>
                <a:spcPct val="150000"/>
              </a:lnSpc>
              <a:spcBef>
                <a:spcPts val="0"/>
              </a:spcBef>
              <a:spcAft>
                <a:spcPts val="0"/>
              </a:spcAft>
              <a:buClr>
                <a:srgbClr val="000000"/>
              </a:buClr>
              <a:buSzPct val="25000"/>
              <a:buFont typeface="Arial"/>
              <a:buNone/>
            </a:pPr>
            <a:r>
              <a:rPr lang="en-US" sz="3600" dirty="0" smtClean="0"/>
              <a:t>Being Debt-Free Creates Financial Freedom</a:t>
            </a:r>
            <a:endParaRPr lang="en-CA" sz="3600" i="0" u="none" strike="noStrike" cap="none" dirty="0">
              <a:solidFill>
                <a:srgbClr val="000000"/>
              </a:solidFill>
              <a:latin typeface="Arial"/>
              <a:ea typeface="Arial"/>
              <a:cs typeface="Arial"/>
              <a:sym typeface="Arial"/>
            </a:endParaRPr>
          </a:p>
        </p:txBody>
      </p:sp>
      <p:pic>
        <p:nvPicPr>
          <p:cNvPr id="70" name="Shape 70"/>
          <p:cNvPicPr preferRelativeResize="0"/>
          <p:nvPr/>
        </p:nvPicPr>
        <p:blipFill rotWithShape="1">
          <a:blip r:embed="rId3">
            <a:alphaModFix/>
          </a:blip>
          <a:srcRect/>
          <a:stretch/>
        </p:blipFill>
        <p:spPr>
          <a:xfrm>
            <a:off x="9229371" y="5278775"/>
            <a:ext cx="2526854" cy="1579224"/>
          </a:xfrm>
          <a:prstGeom prst="rect">
            <a:avLst/>
          </a:prstGeom>
          <a:noFill/>
          <a:ln>
            <a:noFill/>
          </a:ln>
        </p:spPr>
      </p:pic>
      <p:pic>
        <p:nvPicPr>
          <p:cNvPr id="7" name="Picture 6" descr="Cut Credit Cards.JPG"/>
          <p:cNvPicPr>
            <a:picLocks noChangeAspect="1"/>
          </p:cNvPicPr>
          <p:nvPr/>
        </p:nvPicPr>
        <p:blipFill>
          <a:blip r:embed="rId4"/>
          <a:stretch>
            <a:fillRect/>
          </a:stretch>
        </p:blipFill>
        <p:spPr>
          <a:xfrm>
            <a:off x="3810000" y="2420888"/>
            <a:ext cx="4572000" cy="4056112"/>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640"/>
            <a:ext cx="10515599" cy="783737"/>
          </a:xfrm>
        </p:spPr>
        <p:txBody>
          <a:bodyPr/>
          <a:lstStyle/>
          <a:p>
            <a:r>
              <a:rPr lang="en-US" dirty="0" smtClean="0"/>
              <a:t>Do Not Pay Credit Cards First-</a:t>
            </a:r>
            <a:br>
              <a:rPr lang="en-US" dirty="0" smtClean="0"/>
            </a:br>
            <a:r>
              <a:rPr lang="en-US" dirty="0" smtClean="0"/>
              <a:t>Let Me Prove It to You</a:t>
            </a:r>
            <a:endParaRPr lang="en-CA" dirty="0"/>
          </a:p>
        </p:txBody>
      </p:sp>
      <p:pic>
        <p:nvPicPr>
          <p:cNvPr id="1026" name="Picture 2"/>
          <p:cNvPicPr>
            <a:picLocks noChangeAspect="1" noChangeArrowheads="1"/>
          </p:cNvPicPr>
          <p:nvPr/>
        </p:nvPicPr>
        <p:blipFill>
          <a:blip r:embed="rId3"/>
          <a:srcRect/>
          <a:stretch>
            <a:fillRect/>
          </a:stretch>
        </p:blipFill>
        <p:spPr bwMode="auto">
          <a:xfrm>
            <a:off x="1271464" y="1124744"/>
            <a:ext cx="9073008" cy="52715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5" name="Shape 135"/>
          <p:cNvSpPr txBox="1">
            <a:spLocks noGrp="1"/>
          </p:cNvSpPr>
          <p:nvPr>
            <p:ph type="sldNum" idx="12"/>
          </p:nvPr>
        </p:nvSpPr>
        <p:spPr>
          <a:xfrm>
            <a:off x="11052174" y="107840"/>
            <a:ext cx="316035" cy="32004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fld id="{00000000-1234-1234-1234-123412341234}" type="slidenum">
              <a:rPr lang="en-CA" sz="1500"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FFFFFF"/>
                </a:buClr>
                <a:buSzPct val="25000"/>
                <a:buFont typeface="Arial"/>
                <a:buNone/>
              </a:pPr>
              <a:t>29</a:t>
            </a:fld>
            <a:endParaRPr lang="en-CA" sz="1500" b="0" i="0" u="none" strike="noStrike" cap="none">
              <a:solidFill>
                <a:srgbClr val="FFFFFF"/>
              </a:solidFill>
              <a:latin typeface="Arial"/>
              <a:ea typeface="Arial"/>
              <a:cs typeface="Arial"/>
              <a:sym typeface="Arial"/>
            </a:endParaRPr>
          </a:p>
        </p:txBody>
      </p:sp>
      <p:sp>
        <p:nvSpPr>
          <p:cNvPr id="136" name="Shape 136"/>
          <p:cNvSpPr/>
          <p:nvPr/>
        </p:nvSpPr>
        <p:spPr>
          <a:xfrm>
            <a:off x="6168008" y="1484784"/>
            <a:ext cx="4896544" cy="4536504"/>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00"/>
              </a:buClr>
            </a:pPr>
            <a:r>
              <a:rPr lang="en-US" sz="4000" b="0" i="0" u="none" strike="noStrike" cap="none" dirty="0" smtClean="0">
                <a:solidFill>
                  <a:srgbClr val="000000"/>
                </a:solidFill>
                <a:latin typeface="Calibri"/>
                <a:ea typeface="Calibri"/>
                <a:cs typeface="Calibri"/>
                <a:sym typeface="Calibri"/>
              </a:rPr>
              <a:t>Dieting will not create muscles any more than focusing on paying off debt will creat</a:t>
            </a:r>
            <a:r>
              <a:rPr lang="en-US" sz="4000" dirty="0" smtClean="0">
                <a:latin typeface="Calibri"/>
                <a:ea typeface="Calibri"/>
                <a:cs typeface="Calibri"/>
                <a:sym typeface="Calibri"/>
              </a:rPr>
              <a:t>e wealth</a:t>
            </a:r>
            <a:endParaRPr sz="4000" b="0" i="0" u="none" strike="noStrike" cap="none" dirty="0">
              <a:solidFill>
                <a:srgbClr val="000000"/>
              </a:solidFill>
              <a:latin typeface="Calibri"/>
              <a:ea typeface="Calibri"/>
              <a:cs typeface="Calibri"/>
              <a:sym typeface="Calibri"/>
            </a:endParaRPr>
          </a:p>
        </p:txBody>
      </p:sp>
      <p:pic>
        <p:nvPicPr>
          <p:cNvPr id="137" name="Shape 137"/>
          <p:cNvPicPr preferRelativeResize="0"/>
          <p:nvPr/>
        </p:nvPicPr>
        <p:blipFill rotWithShape="1">
          <a:blip r:embed="rId3">
            <a:alphaModFix/>
          </a:blip>
          <a:srcRect/>
          <a:stretch/>
        </p:blipFill>
        <p:spPr>
          <a:xfrm>
            <a:off x="9984431" y="5733255"/>
            <a:ext cx="1771793" cy="1124743"/>
          </a:xfrm>
          <a:prstGeom prst="rect">
            <a:avLst/>
          </a:prstGeom>
          <a:noFill/>
          <a:ln>
            <a:noFill/>
          </a:ln>
        </p:spPr>
      </p:pic>
      <p:pic>
        <p:nvPicPr>
          <p:cNvPr id="57346" name="Picture 2" descr="https://previews.123rf.com/images/olegdudko/olegdudko1507/olegdudko150706962/42207810-Dieting-Choice-Food--Stock-Photo-choice.jpg"/>
          <p:cNvPicPr>
            <a:picLocks noChangeAspect="1" noChangeArrowheads="1"/>
          </p:cNvPicPr>
          <p:nvPr/>
        </p:nvPicPr>
        <p:blipFill>
          <a:blip r:embed="rId4"/>
          <a:srcRect/>
          <a:stretch>
            <a:fillRect/>
          </a:stretch>
        </p:blipFill>
        <p:spPr bwMode="auto">
          <a:xfrm>
            <a:off x="407368" y="188640"/>
            <a:ext cx="4872004" cy="3240360"/>
          </a:xfrm>
          <a:prstGeom prst="rect">
            <a:avLst/>
          </a:prstGeom>
          <a:noFill/>
        </p:spPr>
      </p:pic>
      <p:pic>
        <p:nvPicPr>
          <p:cNvPr id="57348" name="Picture 4" descr="Fitness shaped muscle man posing on gym"/>
          <p:cNvPicPr>
            <a:picLocks noChangeAspect="1" noChangeArrowheads="1"/>
          </p:cNvPicPr>
          <p:nvPr/>
        </p:nvPicPr>
        <p:blipFill>
          <a:blip r:embed="rId5"/>
          <a:srcRect/>
          <a:stretch>
            <a:fillRect/>
          </a:stretch>
        </p:blipFill>
        <p:spPr bwMode="auto">
          <a:xfrm>
            <a:off x="1631504" y="3429000"/>
            <a:ext cx="2592288" cy="3161327"/>
          </a:xfrm>
          <a:prstGeom prst="rect">
            <a:avLst/>
          </a:prstGeom>
          <a:noFill/>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838200" y="318232"/>
            <a:ext cx="10515599" cy="783737"/>
          </a:xfrm>
          <a:prstGeom prst="rect">
            <a:avLst/>
          </a:prstGeom>
          <a:noFill/>
          <a:ln>
            <a:noFill/>
          </a:ln>
        </p:spPr>
        <p:txBody>
          <a:bodyPr lIns="45700" tIns="45700" rIns="45700" bIns="45700" anchor="ctr" anchorCtr="0">
            <a:noAutofit/>
          </a:bodyPr>
          <a:lstStyle/>
          <a:p>
            <a:pPr marL="0" marR="0" lvl="0" indent="0" algn="ctr" rtl="0">
              <a:lnSpc>
                <a:spcPct val="90000"/>
              </a:lnSpc>
              <a:spcBef>
                <a:spcPts val="0"/>
              </a:spcBef>
              <a:spcAft>
                <a:spcPts val="0"/>
              </a:spcAft>
              <a:buClr>
                <a:srgbClr val="3E5BAB"/>
              </a:buClr>
              <a:buSzPct val="25000"/>
              <a:buFont typeface="Arial"/>
              <a:buNone/>
            </a:pPr>
            <a:r>
              <a:rPr lang="en-CA" sz="4400" b="0" i="0" u="none" strike="noStrike" cap="none" dirty="0">
                <a:solidFill>
                  <a:srgbClr val="3E5BAB"/>
                </a:solidFill>
                <a:latin typeface="Arial"/>
                <a:ea typeface="Arial"/>
                <a:cs typeface="Arial"/>
                <a:sym typeface="Arial"/>
              </a:rPr>
              <a:t>My </a:t>
            </a:r>
            <a:r>
              <a:rPr lang="en-CA" sz="4400" b="0" i="0" u="none" strike="noStrike" cap="none" dirty="0" smtClean="0">
                <a:solidFill>
                  <a:srgbClr val="3E5BAB"/>
                </a:solidFill>
                <a:latin typeface="Arial"/>
                <a:ea typeface="Arial"/>
                <a:cs typeface="Arial"/>
                <a:sym typeface="Arial"/>
              </a:rPr>
              <a:t>Journey... </a:t>
            </a:r>
            <a:endParaRPr lang="en-CA" sz="4400" b="0" i="0" u="none" strike="noStrike" cap="none" dirty="0">
              <a:solidFill>
                <a:srgbClr val="3E5BAB"/>
              </a:solidFill>
              <a:latin typeface="Arial"/>
              <a:ea typeface="Arial"/>
              <a:cs typeface="Arial"/>
              <a:sym typeface="Arial"/>
            </a:endParaRPr>
          </a:p>
        </p:txBody>
      </p:sp>
      <p:sp>
        <p:nvSpPr>
          <p:cNvPr id="118" name="Shape 118"/>
          <p:cNvSpPr/>
          <p:nvPr/>
        </p:nvSpPr>
        <p:spPr>
          <a:xfrm>
            <a:off x="6596165" y="3570823"/>
            <a:ext cx="4893624" cy="369332"/>
          </a:xfrm>
          <a:prstGeom prst="rect">
            <a:avLst/>
          </a:prstGeom>
          <a:noFill/>
          <a:ln>
            <a:noFill/>
          </a:ln>
        </p:spPr>
        <p:txBody>
          <a:bodyPr lIns="45700" tIns="45700" rIns="45700" bIns="45700" anchor="t" anchorCtr="0">
            <a:noAutofit/>
          </a:bodyPr>
          <a:lstStyle/>
          <a:p>
            <a:pPr marL="285750" marR="0" lvl="0" indent="-28575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alibri"/>
              <a:ea typeface="Calibri"/>
              <a:cs typeface="Calibri"/>
              <a:sym typeface="Calibri"/>
            </a:endParaRPr>
          </a:p>
        </p:txBody>
      </p:sp>
      <p:pic>
        <p:nvPicPr>
          <p:cNvPr id="121" name="Shape 121"/>
          <p:cNvPicPr preferRelativeResize="0"/>
          <p:nvPr/>
        </p:nvPicPr>
        <p:blipFill rotWithShape="1">
          <a:blip r:embed="rId3">
            <a:alphaModFix/>
          </a:blip>
          <a:srcRect/>
          <a:stretch/>
        </p:blipFill>
        <p:spPr>
          <a:xfrm>
            <a:off x="0" y="0"/>
            <a:ext cx="2610970" cy="2610970"/>
          </a:xfrm>
          <a:prstGeom prst="rect">
            <a:avLst/>
          </a:prstGeom>
          <a:noFill/>
          <a:ln>
            <a:noFill/>
          </a:ln>
        </p:spPr>
      </p:pic>
      <p:pic>
        <p:nvPicPr>
          <p:cNvPr id="8" name="Picture 7" descr="rejection.jpg"/>
          <p:cNvPicPr>
            <a:picLocks noChangeAspect="1"/>
          </p:cNvPicPr>
          <p:nvPr/>
        </p:nvPicPr>
        <p:blipFill>
          <a:blip r:embed="rId4"/>
          <a:stretch>
            <a:fillRect/>
          </a:stretch>
        </p:blipFill>
        <p:spPr>
          <a:xfrm>
            <a:off x="3503712" y="2276872"/>
            <a:ext cx="2398818" cy="3312368"/>
          </a:xfrm>
          <a:prstGeom prst="rect">
            <a:avLst/>
          </a:prstGeom>
        </p:spPr>
      </p:pic>
      <p:pic>
        <p:nvPicPr>
          <p:cNvPr id="10" name="Picture 9" descr="richestman.jpg"/>
          <p:cNvPicPr>
            <a:picLocks noChangeAspect="1"/>
          </p:cNvPicPr>
          <p:nvPr/>
        </p:nvPicPr>
        <p:blipFill>
          <a:blip r:embed="rId5"/>
          <a:stretch>
            <a:fillRect/>
          </a:stretch>
        </p:blipFill>
        <p:spPr>
          <a:xfrm>
            <a:off x="8400256" y="2276872"/>
            <a:ext cx="2160240" cy="3157274"/>
          </a:xfrm>
          <a:prstGeom prst="rect">
            <a:avLst/>
          </a:prstGeom>
        </p:spPr>
      </p:pic>
      <p:sp>
        <p:nvSpPr>
          <p:cNvPr id="9" name="TextBox 8"/>
          <p:cNvSpPr txBox="1"/>
          <p:nvPr/>
        </p:nvSpPr>
        <p:spPr>
          <a:xfrm>
            <a:off x="3719736" y="1556792"/>
            <a:ext cx="6720109" cy="584775"/>
          </a:xfrm>
          <a:prstGeom prst="rect">
            <a:avLst/>
          </a:prstGeom>
          <a:noFill/>
        </p:spPr>
        <p:txBody>
          <a:bodyPr wrap="none" rtlCol="0">
            <a:spAutoFit/>
          </a:bodyPr>
          <a:lstStyle/>
          <a:p>
            <a:r>
              <a:rPr lang="en-US" sz="3200" dirty="0" smtClean="0"/>
              <a:t>I failed high school math and then…</a:t>
            </a:r>
            <a:endParaRPr lang="en-US" sz="32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5" name="Shape 135"/>
          <p:cNvSpPr txBox="1">
            <a:spLocks noGrp="1"/>
          </p:cNvSpPr>
          <p:nvPr>
            <p:ph type="sldNum" idx="12"/>
          </p:nvPr>
        </p:nvSpPr>
        <p:spPr>
          <a:xfrm>
            <a:off x="11052174" y="107840"/>
            <a:ext cx="316035" cy="32004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fld id="{00000000-1234-1234-1234-123412341234}" type="slidenum">
              <a:rPr lang="en-CA" sz="1500"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FFFFFF"/>
                </a:buClr>
                <a:buSzPct val="25000"/>
                <a:buFont typeface="Arial"/>
                <a:buNone/>
              </a:pPr>
              <a:t>30</a:t>
            </a:fld>
            <a:endParaRPr lang="en-CA" sz="1500" b="0" i="0" u="none" strike="noStrike" cap="none">
              <a:solidFill>
                <a:srgbClr val="FFFFFF"/>
              </a:solidFill>
              <a:latin typeface="Arial"/>
              <a:ea typeface="Arial"/>
              <a:cs typeface="Arial"/>
              <a:sym typeface="Arial"/>
            </a:endParaRPr>
          </a:p>
        </p:txBody>
      </p:sp>
      <p:sp>
        <p:nvSpPr>
          <p:cNvPr id="136" name="Shape 136"/>
          <p:cNvSpPr/>
          <p:nvPr/>
        </p:nvSpPr>
        <p:spPr>
          <a:xfrm>
            <a:off x="6312024" y="2060848"/>
            <a:ext cx="4536504" cy="2592288"/>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00"/>
              </a:buClr>
              <a:buSzPct val="25000"/>
            </a:pPr>
            <a:r>
              <a:rPr lang="en-CA" sz="4000" b="0" i="0" u="none" strike="noStrike" cap="none" dirty="0" smtClean="0">
                <a:solidFill>
                  <a:srgbClr val="000000"/>
                </a:solidFill>
                <a:latin typeface="Calibri"/>
                <a:ea typeface="Calibri"/>
                <a:cs typeface="Calibri"/>
                <a:sym typeface="Calibri"/>
              </a:rPr>
              <a:t>The income from your investments can pay the principal and interest on your debts.</a:t>
            </a:r>
            <a:endParaRPr lang="en-CA" sz="4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Tx/>
              <a:buChar char="-"/>
            </a:pPr>
            <a:endParaRPr sz="1800" b="0" i="0" u="none" strike="noStrike" cap="none" dirty="0">
              <a:solidFill>
                <a:srgbClr val="000000"/>
              </a:solidFill>
              <a:latin typeface="Calibri"/>
              <a:ea typeface="Calibri"/>
              <a:cs typeface="Calibri"/>
              <a:sym typeface="Calibri"/>
            </a:endParaRPr>
          </a:p>
        </p:txBody>
      </p:sp>
      <p:pic>
        <p:nvPicPr>
          <p:cNvPr id="137" name="Shape 137"/>
          <p:cNvPicPr preferRelativeResize="0"/>
          <p:nvPr/>
        </p:nvPicPr>
        <p:blipFill rotWithShape="1">
          <a:blip r:embed="rId3">
            <a:alphaModFix/>
          </a:blip>
          <a:srcRect/>
          <a:stretch/>
        </p:blipFill>
        <p:spPr>
          <a:xfrm>
            <a:off x="9229371" y="5278775"/>
            <a:ext cx="2526854" cy="1579224"/>
          </a:xfrm>
          <a:prstGeom prst="rect">
            <a:avLst/>
          </a:prstGeom>
          <a:noFill/>
          <a:ln>
            <a:noFill/>
          </a:ln>
        </p:spPr>
      </p:pic>
      <p:pic>
        <p:nvPicPr>
          <p:cNvPr id="11" name="Picture 10" descr="BoyJumpingleft2.jpg"/>
          <p:cNvPicPr>
            <a:picLocks noChangeAspect="1"/>
          </p:cNvPicPr>
          <p:nvPr/>
        </p:nvPicPr>
        <p:blipFill>
          <a:blip r:embed="rId4"/>
          <a:stretch>
            <a:fillRect/>
          </a:stretch>
        </p:blipFill>
        <p:spPr>
          <a:xfrm>
            <a:off x="0" y="0"/>
            <a:ext cx="5401708" cy="6858000"/>
          </a:xfrm>
          <a:prstGeom prst="rect">
            <a:avLst/>
          </a:prstGeom>
        </p:spPr>
      </p:pic>
      <p:sp>
        <p:nvSpPr>
          <p:cNvPr id="134" name="Shape 134"/>
          <p:cNvSpPr txBox="1">
            <a:spLocks noGrp="1"/>
          </p:cNvSpPr>
          <p:nvPr>
            <p:ph type="title"/>
          </p:nvPr>
        </p:nvSpPr>
        <p:spPr>
          <a:xfrm>
            <a:off x="838200" y="318232"/>
            <a:ext cx="10515599" cy="78373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45700" tIns="45700" rIns="45700" bIns="45700" anchor="ctr" anchorCtr="0">
            <a:noAutofit/>
          </a:bodyPr>
          <a:lstStyle/>
          <a:p>
            <a:pPr marL="0" marR="0" lvl="0" indent="0" algn="ctr" rtl="0">
              <a:lnSpc>
                <a:spcPct val="90000"/>
              </a:lnSpc>
              <a:spcBef>
                <a:spcPts val="0"/>
              </a:spcBef>
              <a:spcAft>
                <a:spcPts val="0"/>
              </a:spcAft>
              <a:buClr>
                <a:srgbClr val="3E5BAB"/>
              </a:buClr>
              <a:buSzPct val="25000"/>
              <a:buFont typeface="Arial"/>
              <a:buNone/>
            </a:pPr>
            <a:r>
              <a:rPr lang="en-CA" sz="3200" b="0" i="0" u="none" strike="noStrike" cap="none" dirty="0" smtClean="0">
                <a:solidFill>
                  <a:schemeClr val="bg1"/>
                </a:solidFill>
                <a:latin typeface="Arial"/>
                <a:ea typeface="Arial"/>
                <a:cs typeface="Arial"/>
                <a:sym typeface="Arial"/>
              </a:rPr>
              <a:t>Why to Invest First</a:t>
            </a:r>
            <a:endParaRPr lang="en-CA" sz="3200" b="0" i="0" u="none" strike="noStrike" cap="none" dirty="0">
              <a:solidFill>
                <a:schemeClr val="bg1"/>
              </a:solidFill>
              <a:latin typeface="Arial"/>
              <a:ea typeface="Arial"/>
              <a:cs typeface="Arial"/>
              <a:sym typeface="Aria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908720"/>
            <a:ext cx="10515599" cy="783737"/>
          </a:xfrm>
        </p:spPr>
        <p:txBody>
          <a:bodyPr/>
          <a:lstStyle/>
          <a:p>
            <a:r>
              <a:rPr lang="en-US" dirty="0" smtClean="0"/>
              <a:t>How does a Wealthy Person </a:t>
            </a:r>
            <a:br>
              <a:rPr lang="en-US" dirty="0" smtClean="0"/>
            </a:br>
            <a:r>
              <a:rPr lang="en-US" dirty="0" smtClean="0"/>
              <a:t>Understand Debt? </a:t>
            </a:r>
            <a:endParaRPr lang="en-CA" dirty="0"/>
          </a:p>
        </p:txBody>
      </p:sp>
      <p:sp>
        <p:nvSpPr>
          <p:cNvPr id="4" name="Text Placeholder 3"/>
          <p:cNvSpPr>
            <a:spLocks noGrp="1"/>
          </p:cNvSpPr>
          <p:nvPr>
            <p:ph type="body" idx="1"/>
          </p:nvPr>
        </p:nvSpPr>
        <p:spPr>
          <a:xfrm>
            <a:off x="911424" y="3356993"/>
            <a:ext cx="10153128" cy="1152128"/>
          </a:xfrm>
        </p:spPr>
        <p:txBody>
          <a:bodyPr/>
          <a:lstStyle/>
          <a:p>
            <a:pPr algn="ctr">
              <a:buNone/>
            </a:pPr>
            <a:r>
              <a:rPr lang="en-CA" sz="5400" dirty="0" smtClean="0"/>
              <a:t>Bad Debt   vs.  Good Debt </a:t>
            </a:r>
            <a:endParaRPr lang="en-CA" sz="5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Question #4</a:t>
            </a:r>
            <a:endParaRPr lang="en-US" dirty="0"/>
          </a:p>
        </p:txBody>
      </p:sp>
      <p:sp>
        <p:nvSpPr>
          <p:cNvPr id="3" name="Text Placeholder 2"/>
          <p:cNvSpPr>
            <a:spLocks noGrp="1"/>
          </p:cNvSpPr>
          <p:nvPr>
            <p:ph type="body" idx="1"/>
          </p:nvPr>
        </p:nvSpPr>
        <p:spPr/>
        <p:txBody>
          <a:bodyPr/>
          <a:lstStyle/>
          <a:p>
            <a:pPr algn="ctr">
              <a:buNone/>
            </a:pPr>
            <a:endParaRPr lang="en-US" dirty="0" smtClean="0"/>
          </a:p>
          <a:p>
            <a:pPr algn="ctr">
              <a:buNone/>
            </a:pPr>
            <a:r>
              <a:rPr lang="en-US" dirty="0" smtClean="0"/>
              <a:t>The wealthy use</a:t>
            </a:r>
          </a:p>
          <a:p>
            <a:pPr algn="ctr">
              <a:buNone/>
            </a:pPr>
            <a:endParaRPr lang="en-US" dirty="0" smtClean="0"/>
          </a:p>
          <a:p>
            <a:pPr algn="ctr">
              <a:buNone/>
            </a:pPr>
            <a:r>
              <a:rPr lang="en-US" dirty="0" smtClean="0"/>
              <a:t>			good debt</a:t>
            </a:r>
          </a:p>
          <a:p>
            <a:pPr algn="ctr">
              <a:buNone/>
            </a:pPr>
            <a:endParaRPr lang="en-US" dirty="0" smtClean="0"/>
          </a:p>
          <a:p>
            <a:pPr algn="ctr">
              <a:buNone/>
            </a:pPr>
            <a:r>
              <a:rPr lang="en-US" dirty="0" smtClean="0"/>
              <a:t>			bad debt</a:t>
            </a:r>
          </a:p>
          <a:p>
            <a:pPr algn="ctr">
              <a:buNone/>
            </a:pPr>
            <a:r>
              <a:rPr lang="en-US" dirty="0" smtClean="0"/>
              <a:t> </a:t>
            </a:r>
          </a:p>
          <a:p>
            <a:pPr algn="ctr">
              <a:buNone/>
            </a:pPr>
            <a:r>
              <a:rPr lang="en-US" dirty="0" smtClean="0"/>
              <a:t>to build wealth</a:t>
            </a:r>
          </a:p>
          <a:p>
            <a:pPr>
              <a:buNone/>
            </a:pPr>
            <a:endParaRPr lang="en-US" dirty="0" smtClean="0"/>
          </a:p>
          <a:p>
            <a:pPr>
              <a:buNone/>
            </a:pPr>
            <a:endParaRPr lang="en-US" dirty="0" smtClean="0"/>
          </a:p>
          <a:p>
            <a:pPr>
              <a:buNone/>
            </a:pPr>
            <a:endParaRPr lang="en-US" b="1" dirty="0" smtClean="0"/>
          </a:p>
        </p:txBody>
      </p:sp>
      <p:sp>
        <p:nvSpPr>
          <p:cNvPr id="4" name="Rectangle 3"/>
          <p:cNvSpPr/>
          <p:nvPr/>
        </p:nvSpPr>
        <p:spPr>
          <a:xfrm>
            <a:off x="5447928" y="3429000"/>
            <a:ext cx="554360" cy="4823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447928" y="4293096"/>
            <a:ext cx="554360" cy="4823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Answer #4</a:t>
            </a:r>
            <a:endParaRPr lang="en-US" dirty="0"/>
          </a:p>
        </p:txBody>
      </p:sp>
      <p:sp>
        <p:nvSpPr>
          <p:cNvPr id="3" name="Text Placeholder 2"/>
          <p:cNvSpPr>
            <a:spLocks noGrp="1"/>
          </p:cNvSpPr>
          <p:nvPr>
            <p:ph type="body" idx="1"/>
          </p:nvPr>
        </p:nvSpPr>
        <p:spPr/>
        <p:txBody>
          <a:bodyPr/>
          <a:lstStyle/>
          <a:p>
            <a:pPr>
              <a:buNone/>
            </a:pPr>
            <a:endParaRPr lang="en-US" dirty="0" smtClean="0"/>
          </a:p>
          <a:p>
            <a:pPr>
              <a:buNone/>
            </a:pPr>
            <a:endParaRPr lang="en-US" dirty="0" smtClean="0"/>
          </a:p>
          <a:p>
            <a:pPr algn="ctr">
              <a:buNone/>
            </a:pPr>
            <a:r>
              <a:rPr lang="en-US" dirty="0" smtClean="0"/>
              <a:t>If you answered “</a:t>
            </a:r>
            <a:r>
              <a:rPr lang="en-US" b="1" dirty="0" smtClean="0"/>
              <a:t>good debt</a:t>
            </a:r>
            <a:r>
              <a:rPr lang="en-US" dirty="0" smtClean="0"/>
              <a:t>” you are correct</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Busting Myth # 3</a:t>
            </a:r>
            <a:endParaRPr lang="en-US" dirty="0"/>
          </a:p>
        </p:txBody>
      </p:sp>
      <p:sp>
        <p:nvSpPr>
          <p:cNvPr id="3" name="Text Placeholder 2"/>
          <p:cNvSpPr>
            <a:spLocks noGrp="1"/>
          </p:cNvSpPr>
          <p:nvPr>
            <p:ph type="body" idx="1"/>
          </p:nvPr>
        </p:nvSpPr>
        <p:spPr/>
        <p:txBody>
          <a:bodyPr/>
          <a:lstStyle/>
          <a:p>
            <a:pPr algn="ctr">
              <a:buNone/>
            </a:pPr>
            <a:endParaRPr lang="en-US" sz="5400" dirty="0" smtClean="0"/>
          </a:p>
          <a:p>
            <a:pPr algn="ctr">
              <a:buNone/>
            </a:pPr>
            <a:r>
              <a:rPr lang="en-US" sz="5400" dirty="0" smtClean="0"/>
              <a:t>Wasting small amounts of money is not important to creating wealth </a:t>
            </a:r>
            <a:endParaRPr lang="en-US" sz="5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838200" y="318232"/>
            <a:ext cx="10515599" cy="783737"/>
          </a:xfrm>
          <a:prstGeom prst="rect">
            <a:avLst/>
          </a:prstGeom>
          <a:noFill/>
          <a:ln>
            <a:noFill/>
          </a:ln>
        </p:spPr>
        <p:txBody>
          <a:bodyPr lIns="45700" tIns="45700" rIns="45700" bIns="45700" anchor="ctr" anchorCtr="0">
            <a:noAutofit/>
          </a:bodyPr>
          <a:lstStyle/>
          <a:p>
            <a:pPr marL="0" marR="0" lvl="0" indent="0" algn="ctr" rtl="0">
              <a:lnSpc>
                <a:spcPct val="90000"/>
              </a:lnSpc>
              <a:spcBef>
                <a:spcPts val="0"/>
              </a:spcBef>
              <a:spcAft>
                <a:spcPts val="0"/>
              </a:spcAft>
              <a:buClr>
                <a:srgbClr val="3E5BAB"/>
              </a:buClr>
              <a:buSzPct val="25000"/>
              <a:buFont typeface="Arial"/>
              <a:buNone/>
            </a:pPr>
            <a:r>
              <a:rPr lang="en-CA" sz="4400" b="0" i="0" u="none" strike="noStrike" cap="none" dirty="0">
                <a:solidFill>
                  <a:srgbClr val="3E5BAB"/>
                </a:solidFill>
                <a:latin typeface="Arial"/>
                <a:ea typeface="Arial"/>
                <a:cs typeface="Arial"/>
                <a:sym typeface="Arial"/>
              </a:rPr>
              <a:t>Don’t </a:t>
            </a:r>
            <a:r>
              <a:rPr lang="en-CA" sz="4400" b="0" i="0" u="none" strike="noStrike" cap="none" dirty="0" smtClean="0">
                <a:solidFill>
                  <a:srgbClr val="3E5BAB"/>
                </a:solidFill>
                <a:latin typeface="Arial"/>
                <a:ea typeface="Arial"/>
                <a:cs typeface="Arial"/>
                <a:sym typeface="Arial"/>
              </a:rPr>
              <a:t>Budget… </a:t>
            </a:r>
            <a:endParaRPr lang="en-CA" sz="4400" b="0" i="0" u="none" strike="noStrike" cap="none" dirty="0">
              <a:solidFill>
                <a:srgbClr val="3E5BAB"/>
              </a:solidFill>
              <a:latin typeface="Arial"/>
              <a:ea typeface="Arial"/>
              <a:cs typeface="Arial"/>
              <a:sym typeface="Arial"/>
            </a:endParaRPr>
          </a:p>
        </p:txBody>
      </p:sp>
      <p:sp>
        <p:nvSpPr>
          <p:cNvPr id="175" name="Shape 175"/>
          <p:cNvSpPr txBox="1">
            <a:spLocks noGrp="1"/>
          </p:cNvSpPr>
          <p:nvPr>
            <p:ph type="sldNum" idx="12"/>
          </p:nvPr>
        </p:nvSpPr>
        <p:spPr>
          <a:xfrm>
            <a:off x="11052174" y="107840"/>
            <a:ext cx="316035" cy="32004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fld id="{00000000-1234-1234-1234-123412341234}" type="slidenum">
              <a:rPr lang="en-CA" sz="1500"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FFFFFF"/>
                </a:buClr>
                <a:buSzPct val="25000"/>
                <a:buFont typeface="Arial"/>
                <a:buNone/>
              </a:pPr>
              <a:t>35</a:t>
            </a:fld>
            <a:endParaRPr lang="en-CA" sz="1500" b="0" i="0" u="none" strike="noStrike" cap="none">
              <a:solidFill>
                <a:srgbClr val="FFFFFF"/>
              </a:solidFill>
              <a:latin typeface="Arial"/>
              <a:ea typeface="Arial"/>
              <a:cs typeface="Arial"/>
              <a:sym typeface="Arial"/>
            </a:endParaRPr>
          </a:p>
        </p:txBody>
      </p:sp>
      <p:sp>
        <p:nvSpPr>
          <p:cNvPr id="176" name="Shape 176"/>
          <p:cNvSpPr/>
          <p:nvPr/>
        </p:nvSpPr>
        <p:spPr>
          <a:xfrm>
            <a:off x="6816080" y="1700808"/>
            <a:ext cx="4968553" cy="1728192"/>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00"/>
              </a:buClr>
              <a:buSzPct val="25000"/>
            </a:pPr>
            <a:r>
              <a:rPr lang="en-CA" sz="3600" b="0" i="0" u="none" strike="noStrike" cap="none" dirty="0" smtClean="0">
                <a:solidFill>
                  <a:srgbClr val="000000"/>
                </a:solidFill>
                <a:latin typeface="Calibri"/>
                <a:ea typeface="Calibri"/>
                <a:cs typeface="Calibri"/>
                <a:sym typeface="Calibri"/>
              </a:rPr>
              <a:t>Budgets </a:t>
            </a:r>
            <a:r>
              <a:rPr lang="en-CA" sz="3600" b="0" i="0" u="none" strike="noStrike" cap="none" dirty="0">
                <a:solidFill>
                  <a:srgbClr val="000000"/>
                </a:solidFill>
                <a:latin typeface="Calibri"/>
                <a:ea typeface="Calibri"/>
                <a:cs typeface="Calibri"/>
                <a:sym typeface="Calibri"/>
              </a:rPr>
              <a:t>create the feeling of sacrifice, scarcity and </a:t>
            </a:r>
            <a:r>
              <a:rPr lang="en-CA" sz="3600" b="0" i="0" u="none" strike="noStrike" cap="none" dirty="0" smtClean="0">
                <a:solidFill>
                  <a:srgbClr val="000000"/>
                </a:solidFill>
                <a:latin typeface="Calibri"/>
                <a:ea typeface="Calibri"/>
                <a:cs typeface="Calibri"/>
                <a:sym typeface="Calibri"/>
              </a:rPr>
              <a:t>deprivation</a:t>
            </a:r>
            <a:endParaRPr sz="1800" b="0" i="0" u="none" strike="noStrike" cap="none" dirty="0">
              <a:solidFill>
                <a:srgbClr val="000000"/>
              </a:solidFill>
              <a:latin typeface="Calibri"/>
              <a:ea typeface="Calibri"/>
              <a:cs typeface="Calibri"/>
              <a:sym typeface="Calibri"/>
            </a:endParaRPr>
          </a:p>
        </p:txBody>
      </p:sp>
      <p:pic>
        <p:nvPicPr>
          <p:cNvPr id="6" name="Picture 5" descr="scarcity.jpg"/>
          <p:cNvPicPr>
            <a:picLocks noChangeAspect="1"/>
          </p:cNvPicPr>
          <p:nvPr/>
        </p:nvPicPr>
        <p:blipFill>
          <a:blip r:embed="rId3"/>
          <a:stretch>
            <a:fillRect/>
          </a:stretch>
        </p:blipFill>
        <p:spPr>
          <a:xfrm>
            <a:off x="-384720" y="1437739"/>
            <a:ext cx="6664255" cy="5420261"/>
          </a:xfrm>
          <a:prstGeom prst="rect">
            <a:avLst/>
          </a:prstGeom>
        </p:spPr>
      </p:pic>
      <p:sp>
        <p:nvSpPr>
          <p:cNvPr id="7" name="Shape 176"/>
          <p:cNvSpPr/>
          <p:nvPr/>
        </p:nvSpPr>
        <p:spPr>
          <a:xfrm>
            <a:off x="6744072" y="3717032"/>
            <a:ext cx="4968553" cy="1728192"/>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00"/>
              </a:buClr>
              <a:buSzPct val="25000"/>
            </a:pPr>
            <a:r>
              <a:rPr lang="en-CA" sz="3600" b="0" i="0" u="none" strike="noStrike" cap="none" dirty="0" smtClean="0">
                <a:solidFill>
                  <a:srgbClr val="000000"/>
                </a:solidFill>
                <a:latin typeface="Calibri"/>
                <a:ea typeface="Calibri"/>
                <a:cs typeface="Calibri"/>
                <a:sym typeface="Calibri"/>
              </a:rPr>
              <a:t>Budgets </a:t>
            </a:r>
            <a:r>
              <a:rPr lang="en-CA" sz="3600" b="0" i="0" u="none" strike="noStrike" cap="none" dirty="0">
                <a:solidFill>
                  <a:srgbClr val="000000"/>
                </a:solidFill>
                <a:latin typeface="Calibri"/>
                <a:ea typeface="Calibri"/>
                <a:cs typeface="Calibri"/>
                <a:sym typeface="Calibri"/>
              </a:rPr>
              <a:t>require discipline and few people have </a:t>
            </a:r>
            <a:r>
              <a:rPr lang="en-CA" sz="3600" b="0" i="0" u="none" strike="noStrike" cap="none" dirty="0" smtClean="0">
                <a:solidFill>
                  <a:srgbClr val="000000"/>
                </a:solidFill>
                <a:latin typeface="Calibri"/>
                <a:ea typeface="Calibri"/>
                <a:cs typeface="Calibri"/>
                <a:sym typeface="Calibri"/>
              </a:rPr>
              <a:t>it</a:t>
            </a:r>
            <a:endParaRPr sz="1800" b="0" i="0" u="none" strike="noStrike" cap="none" dirty="0">
              <a:solidFill>
                <a:srgbClr val="000000"/>
              </a:solidFill>
              <a:latin typeface="Calibri"/>
              <a:ea typeface="Calibri"/>
              <a:cs typeface="Calibri"/>
              <a:sym typeface="Calibri"/>
            </a:endParaRPr>
          </a:p>
        </p:txBody>
      </p:sp>
      <p:sp>
        <p:nvSpPr>
          <p:cNvPr id="8" name="Shape 176"/>
          <p:cNvSpPr/>
          <p:nvPr/>
        </p:nvSpPr>
        <p:spPr>
          <a:xfrm>
            <a:off x="6744072" y="5157192"/>
            <a:ext cx="4968553" cy="1368152"/>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00"/>
              </a:buClr>
              <a:buSzPct val="25000"/>
            </a:pPr>
            <a:r>
              <a:rPr lang="en-CA" sz="3600" b="0" i="0" u="none" strike="noStrike" cap="none" dirty="0" smtClean="0">
                <a:solidFill>
                  <a:srgbClr val="000000"/>
                </a:solidFill>
                <a:latin typeface="Calibri"/>
                <a:ea typeface="Calibri"/>
                <a:cs typeface="Calibri"/>
                <a:sym typeface="Calibri"/>
              </a:rPr>
              <a:t>Budgets </a:t>
            </a:r>
            <a:r>
              <a:rPr lang="en-CA" sz="3600" b="0" i="0" u="none" strike="noStrike" cap="none" dirty="0">
                <a:solidFill>
                  <a:srgbClr val="000000"/>
                </a:solidFill>
                <a:latin typeface="Calibri"/>
                <a:ea typeface="Calibri"/>
                <a:cs typeface="Calibri"/>
                <a:sym typeface="Calibri"/>
              </a:rPr>
              <a:t>have </a:t>
            </a:r>
            <a:r>
              <a:rPr lang="en-CA" sz="3600" b="0" i="0" u="none" strike="noStrike" cap="none" dirty="0" smtClean="0">
                <a:solidFill>
                  <a:srgbClr val="000000"/>
                </a:solidFill>
                <a:latin typeface="Calibri"/>
                <a:ea typeface="Calibri"/>
                <a:cs typeface="Calibri"/>
                <a:sym typeface="Calibri"/>
              </a:rPr>
              <a:t>little </a:t>
            </a:r>
            <a:r>
              <a:rPr lang="en-CA" sz="3600" b="0" i="0" u="none" strike="noStrike" cap="none" dirty="0">
                <a:solidFill>
                  <a:srgbClr val="000000"/>
                </a:solidFill>
                <a:latin typeface="Calibri"/>
                <a:ea typeface="Calibri"/>
                <a:cs typeface="Calibri"/>
                <a:sym typeface="Calibri"/>
              </a:rPr>
              <a:t>to do with creating </a:t>
            </a:r>
            <a:r>
              <a:rPr lang="en-CA" sz="3600" b="0" i="0" u="none" strike="noStrike" cap="none" dirty="0" smtClean="0">
                <a:solidFill>
                  <a:srgbClr val="000000"/>
                </a:solidFill>
                <a:latin typeface="Calibri"/>
                <a:ea typeface="Calibri"/>
                <a:cs typeface="Calibri"/>
                <a:sym typeface="Calibri"/>
              </a:rPr>
              <a:t>wealth</a:t>
            </a:r>
            <a:endParaRPr lang="en-CA" sz="3600" b="0" i="0" u="none" strike="noStrike" cap="none" dirty="0">
              <a:solidFill>
                <a:srgbClr val="000000"/>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6">
                                            <p:txEl>
                                              <p:pRg st="0" end="0"/>
                                            </p:txEl>
                                          </p:spTgt>
                                        </p:tgtEl>
                                        <p:attrNameLst>
                                          <p:attrName>style.visibility</p:attrName>
                                        </p:attrNameLst>
                                      </p:cBhvr>
                                      <p:to>
                                        <p:strVal val="visible"/>
                                      </p:to>
                                    </p:set>
                                    <p:animEffect transition="in" filter="fade">
                                      <p:cBhvr>
                                        <p:cTn id="7" dur="2000"/>
                                        <p:tgtEl>
                                          <p:spTgt spid="1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build="p"/>
      <p:bldP spid="7" grpId="0" build="p"/>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839416" y="404664"/>
            <a:ext cx="10515599" cy="783737"/>
          </a:xfrm>
          <a:prstGeom prst="rect">
            <a:avLst/>
          </a:prstGeom>
          <a:noFill/>
          <a:ln>
            <a:noFill/>
          </a:ln>
        </p:spPr>
        <p:txBody>
          <a:bodyPr lIns="45700" tIns="45700" rIns="45700" bIns="45700" anchor="ctr" anchorCtr="0">
            <a:noAutofit/>
          </a:bodyPr>
          <a:lstStyle/>
          <a:p>
            <a:pPr marL="0" marR="0" lvl="0" indent="0" algn="ctr" rtl="0">
              <a:lnSpc>
                <a:spcPct val="90000"/>
              </a:lnSpc>
              <a:spcBef>
                <a:spcPts val="0"/>
              </a:spcBef>
              <a:spcAft>
                <a:spcPts val="0"/>
              </a:spcAft>
              <a:buClr>
                <a:srgbClr val="3E5BAB"/>
              </a:buClr>
              <a:buSzPct val="25000"/>
              <a:buFont typeface="Arial"/>
              <a:buNone/>
            </a:pPr>
            <a:r>
              <a:rPr lang="en-CA" sz="4400" b="0" i="0" u="none" strike="noStrike" cap="none" dirty="0" smtClean="0">
                <a:solidFill>
                  <a:srgbClr val="3E5BAB"/>
                </a:solidFill>
                <a:latin typeface="Arial"/>
                <a:ea typeface="Arial"/>
                <a:cs typeface="Arial"/>
                <a:sym typeface="Arial"/>
              </a:rPr>
              <a:t>Spend Money Instead!</a:t>
            </a:r>
            <a:endParaRPr lang="en-CA" sz="4400" b="0" i="0" u="none" strike="noStrike" cap="none" dirty="0">
              <a:solidFill>
                <a:srgbClr val="3E5BAB"/>
              </a:solidFill>
              <a:latin typeface="Arial"/>
              <a:ea typeface="Arial"/>
              <a:cs typeface="Arial"/>
              <a:sym typeface="Arial"/>
            </a:endParaRPr>
          </a:p>
        </p:txBody>
      </p:sp>
      <p:sp>
        <p:nvSpPr>
          <p:cNvPr id="175" name="Shape 175"/>
          <p:cNvSpPr txBox="1">
            <a:spLocks noGrp="1"/>
          </p:cNvSpPr>
          <p:nvPr>
            <p:ph type="sldNum" idx="12"/>
          </p:nvPr>
        </p:nvSpPr>
        <p:spPr>
          <a:xfrm>
            <a:off x="11052174" y="107840"/>
            <a:ext cx="316035" cy="32004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fld id="{00000000-1234-1234-1234-123412341234}" type="slidenum">
              <a:rPr lang="en-CA" sz="1500"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FFFFFF"/>
                </a:buClr>
                <a:buSzPct val="25000"/>
                <a:buFont typeface="Arial"/>
                <a:buNone/>
              </a:pPr>
              <a:t>36</a:t>
            </a:fld>
            <a:endParaRPr lang="en-CA" sz="1500" b="0" i="0" u="none" strike="noStrike" cap="none">
              <a:solidFill>
                <a:srgbClr val="FFFFFF"/>
              </a:solidFill>
              <a:latin typeface="Arial"/>
              <a:ea typeface="Arial"/>
              <a:cs typeface="Arial"/>
              <a:sym typeface="Arial"/>
            </a:endParaRPr>
          </a:p>
        </p:txBody>
      </p:sp>
      <p:sp>
        <p:nvSpPr>
          <p:cNvPr id="176" name="Shape 176"/>
          <p:cNvSpPr/>
          <p:nvPr/>
        </p:nvSpPr>
        <p:spPr>
          <a:xfrm>
            <a:off x="6816080" y="1772816"/>
            <a:ext cx="4968553" cy="1728192"/>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00"/>
              </a:buClr>
              <a:buSzPct val="25000"/>
            </a:pPr>
            <a:r>
              <a:rPr lang="en-CA" sz="3600" b="0" i="0" u="none" strike="noStrike" cap="none" dirty="0" smtClean="0">
                <a:solidFill>
                  <a:srgbClr val="000000"/>
                </a:solidFill>
                <a:latin typeface="Calibri"/>
                <a:ea typeface="Calibri"/>
                <a:cs typeface="Calibri"/>
                <a:sym typeface="Calibri"/>
              </a:rPr>
              <a:t>Create a Spending Plan based on your Values! </a:t>
            </a:r>
            <a:endParaRPr sz="1800" b="0" i="0" u="none" strike="noStrike" cap="none" dirty="0">
              <a:solidFill>
                <a:srgbClr val="000000"/>
              </a:solidFill>
              <a:latin typeface="Calibri"/>
              <a:ea typeface="Calibri"/>
              <a:cs typeface="Calibri"/>
              <a:sym typeface="Calibri"/>
            </a:endParaRPr>
          </a:p>
        </p:txBody>
      </p:sp>
      <p:pic>
        <p:nvPicPr>
          <p:cNvPr id="9" name="Picture 8" descr="Value.jpg"/>
          <p:cNvPicPr>
            <a:picLocks noChangeAspect="1"/>
          </p:cNvPicPr>
          <p:nvPr/>
        </p:nvPicPr>
        <p:blipFill>
          <a:blip r:embed="rId3"/>
          <a:stretch>
            <a:fillRect/>
          </a:stretch>
        </p:blipFill>
        <p:spPr>
          <a:xfrm>
            <a:off x="1199456" y="3068960"/>
            <a:ext cx="3810000" cy="2543175"/>
          </a:xfrm>
          <a:prstGeom prst="rect">
            <a:avLst/>
          </a:prstGeom>
        </p:spPr>
      </p:pic>
      <p:pic>
        <p:nvPicPr>
          <p:cNvPr id="10" name="Picture 9" descr="MoneyinHand2.jpg"/>
          <p:cNvPicPr>
            <a:picLocks noChangeAspect="1"/>
          </p:cNvPicPr>
          <p:nvPr/>
        </p:nvPicPr>
        <p:blipFill>
          <a:blip r:embed="rId4"/>
          <a:stretch>
            <a:fillRect/>
          </a:stretch>
        </p:blipFill>
        <p:spPr>
          <a:xfrm>
            <a:off x="6744072" y="3140968"/>
            <a:ext cx="2989335" cy="3284984"/>
          </a:xfrm>
          <a:prstGeom prst="rect">
            <a:avLst/>
          </a:prstGeom>
        </p:spPr>
      </p:pic>
      <p:sp>
        <p:nvSpPr>
          <p:cNvPr id="7" name="TextBox 6"/>
          <p:cNvSpPr txBox="1"/>
          <p:nvPr/>
        </p:nvSpPr>
        <p:spPr>
          <a:xfrm>
            <a:off x="911424" y="1916832"/>
            <a:ext cx="4392488" cy="584775"/>
          </a:xfrm>
          <a:prstGeom prst="rect">
            <a:avLst/>
          </a:prstGeom>
          <a:noFill/>
        </p:spPr>
        <p:txBody>
          <a:bodyPr wrap="square" rtlCol="0">
            <a:spAutoFit/>
          </a:bodyPr>
          <a:lstStyle/>
          <a:p>
            <a:r>
              <a:rPr lang="en-US" sz="3200" dirty="0" smtClean="0"/>
              <a:t>Determine your values</a:t>
            </a:r>
            <a:endParaRPr lang="en-US" sz="3200" dirty="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6">
                                            <p:txEl>
                                              <p:pRg st="0" end="0"/>
                                            </p:txEl>
                                          </p:spTgt>
                                        </p:tgtEl>
                                        <p:attrNameLst>
                                          <p:attrName>style.visibility</p:attrName>
                                        </p:attrNameLst>
                                      </p:cBhvr>
                                      <p:to>
                                        <p:strVal val="visible"/>
                                      </p:to>
                                    </p:set>
                                    <p:animEffect transition="in" filter="fade">
                                      <p:cBhvr>
                                        <p:cTn id="7" dur="2000"/>
                                        <p:tgtEl>
                                          <p:spTgt spid="1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838200" y="318232"/>
            <a:ext cx="10515599" cy="783737"/>
          </a:xfrm>
          <a:prstGeom prst="rect">
            <a:avLst/>
          </a:prstGeom>
          <a:noFill/>
          <a:ln>
            <a:noFill/>
          </a:ln>
        </p:spPr>
        <p:txBody>
          <a:bodyPr lIns="45700" tIns="45700" rIns="45700" bIns="45700" anchor="ctr" anchorCtr="0">
            <a:noAutofit/>
          </a:bodyPr>
          <a:lstStyle/>
          <a:p>
            <a:pPr marL="0" marR="0" lvl="0" indent="0" algn="ctr" rtl="0">
              <a:lnSpc>
                <a:spcPct val="90000"/>
              </a:lnSpc>
              <a:spcBef>
                <a:spcPts val="0"/>
              </a:spcBef>
              <a:spcAft>
                <a:spcPts val="0"/>
              </a:spcAft>
              <a:buClr>
                <a:srgbClr val="3E5BAB"/>
              </a:buClr>
              <a:buSzPct val="25000"/>
              <a:buFont typeface="Arial"/>
              <a:buNone/>
            </a:pPr>
            <a:r>
              <a:rPr lang="en-CA" sz="4136" b="0" i="0" u="none" strike="noStrike" cap="none">
                <a:solidFill>
                  <a:srgbClr val="3E5BAB"/>
                </a:solidFill>
                <a:latin typeface="Arial"/>
                <a:ea typeface="Arial"/>
                <a:cs typeface="Arial"/>
                <a:sym typeface="Arial"/>
              </a:rPr>
              <a:t>Benefits of Spending Money</a:t>
            </a:r>
          </a:p>
        </p:txBody>
      </p:sp>
      <p:sp>
        <p:nvSpPr>
          <p:cNvPr id="183" name="Shape 183"/>
          <p:cNvSpPr txBox="1">
            <a:spLocks noGrp="1"/>
          </p:cNvSpPr>
          <p:nvPr>
            <p:ph type="sldNum" idx="12"/>
          </p:nvPr>
        </p:nvSpPr>
        <p:spPr>
          <a:xfrm>
            <a:off x="11052174" y="107840"/>
            <a:ext cx="316035" cy="32004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fld id="{00000000-1234-1234-1234-123412341234}" type="slidenum">
              <a:rPr lang="en-CA" sz="1500"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FFFFFF"/>
                </a:buClr>
                <a:buSzPct val="25000"/>
                <a:buFont typeface="Arial"/>
                <a:buNone/>
              </a:pPr>
              <a:t>37</a:t>
            </a:fld>
            <a:endParaRPr lang="en-CA" sz="1500" b="0" i="0" u="none" strike="noStrike" cap="none">
              <a:solidFill>
                <a:srgbClr val="FFFFFF"/>
              </a:solidFill>
              <a:latin typeface="Arial"/>
              <a:ea typeface="Arial"/>
              <a:cs typeface="Arial"/>
              <a:sym typeface="Arial"/>
            </a:endParaRPr>
          </a:p>
        </p:txBody>
      </p:sp>
      <p:sp>
        <p:nvSpPr>
          <p:cNvPr id="184" name="Shape 184"/>
          <p:cNvSpPr/>
          <p:nvPr/>
        </p:nvSpPr>
        <p:spPr>
          <a:xfrm>
            <a:off x="4799856" y="1556792"/>
            <a:ext cx="6696744" cy="2520280"/>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CA" sz="6000" b="0" i="0" u="none" strike="noStrike" cap="none" dirty="0" smtClean="0">
                <a:solidFill>
                  <a:srgbClr val="000000"/>
                </a:solidFill>
                <a:latin typeface="Calibri"/>
                <a:ea typeface="Calibri"/>
                <a:cs typeface="Calibri"/>
                <a:sym typeface="Calibri"/>
              </a:rPr>
              <a:t>It </a:t>
            </a:r>
            <a:r>
              <a:rPr lang="en-CA" sz="6000" b="0" i="0" u="none" strike="noStrike" cap="none" dirty="0">
                <a:solidFill>
                  <a:srgbClr val="000000"/>
                </a:solidFill>
                <a:latin typeface="Calibri"/>
                <a:ea typeface="Calibri"/>
                <a:cs typeface="Calibri"/>
                <a:sym typeface="Calibri"/>
              </a:rPr>
              <a:t>aligns with what’s important to </a:t>
            </a:r>
            <a:r>
              <a:rPr lang="en-CA" sz="6000" b="0" i="0" u="none" strike="noStrike" cap="none" dirty="0" smtClean="0">
                <a:solidFill>
                  <a:srgbClr val="000000"/>
                </a:solidFill>
                <a:latin typeface="Calibri"/>
                <a:ea typeface="Calibri"/>
                <a:cs typeface="Calibri"/>
                <a:sym typeface="Calibri"/>
              </a:rPr>
              <a:t>you &amp;</a:t>
            </a:r>
          </a:p>
          <a:p>
            <a:pPr marL="0" marR="0" lvl="0" indent="0" algn="l" rtl="0">
              <a:lnSpc>
                <a:spcPct val="100000"/>
              </a:lnSpc>
              <a:spcBef>
                <a:spcPts val="0"/>
              </a:spcBef>
              <a:spcAft>
                <a:spcPts val="0"/>
              </a:spcAft>
              <a:buClr>
                <a:srgbClr val="000000"/>
              </a:buClr>
              <a:buSzPct val="25000"/>
              <a:buFont typeface="Calibri"/>
              <a:buNone/>
            </a:pPr>
            <a:r>
              <a:rPr lang="en-CA" sz="6000" dirty="0" smtClean="0">
                <a:latin typeface="Calibri"/>
                <a:ea typeface="Calibri"/>
                <a:cs typeface="Calibri"/>
                <a:sym typeface="Calibri"/>
              </a:rPr>
              <a:t>It’s way more fun!!!</a:t>
            </a:r>
            <a:endParaRPr lang="en-CA" sz="6000" b="0" i="0" u="none" strike="noStrike" cap="none" dirty="0">
              <a:solidFill>
                <a:srgbClr val="000000"/>
              </a:solidFill>
              <a:latin typeface="Calibri"/>
              <a:ea typeface="Calibri"/>
              <a:cs typeface="Calibri"/>
              <a:sym typeface="Calibri"/>
            </a:endParaRPr>
          </a:p>
        </p:txBody>
      </p:sp>
      <p:pic>
        <p:nvPicPr>
          <p:cNvPr id="185" name="Shape 185"/>
          <p:cNvPicPr preferRelativeResize="0"/>
          <p:nvPr/>
        </p:nvPicPr>
        <p:blipFill rotWithShape="1">
          <a:blip r:embed="rId3">
            <a:alphaModFix/>
          </a:blip>
          <a:srcRect/>
          <a:stretch/>
        </p:blipFill>
        <p:spPr>
          <a:xfrm>
            <a:off x="9229371" y="5278775"/>
            <a:ext cx="2526854" cy="1579224"/>
          </a:xfrm>
          <a:prstGeom prst="rect">
            <a:avLst/>
          </a:prstGeom>
          <a:noFill/>
          <a:ln>
            <a:noFill/>
          </a:ln>
        </p:spPr>
      </p:pic>
      <p:pic>
        <p:nvPicPr>
          <p:cNvPr id="35844" name="Picture 4" descr="Related image"/>
          <p:cNvPicPr>
            <a:picLocks noChangeAspect="1" noChangeArrowheads="1"/>
          </p:cNvPicPr>
          <p:nvPr/>
        </p:nvPicPr>
        <p:blipFill>
          <a:blip r:embed="rId4"/>
          <a:srcRect/>
          <a:stretch>
            <a:fillRect/>
          </a:stretch>
        </p:blipFill>
        <p:spPr bwMode="auto">
          <a:xfrm flipH="1">
            <a:off x="623392" y="4509120"/>
            <a:ext cx="5616624" cy="2016708"/>
          </a:xfrm>
          <a:prstGeom prst="rect">
            <a:avLst/>
          </a:prstGeom>
          <a:noFill/>
        </p:spPr>
      </p:pic>
      <p:pic>
        <p:nvPicPr>
          <p:cNvPr id="10" name="Picture 9" descr="People Surrounding Brown Wooden Rectangular Table While Seating"/>
          <p:cNvPicPr/>
          <p:nvPr/>
        </p:nvPicPr>
        <p:blipFill>
          <a:blip r:embed="rId5"/>
          <a:srcRect/>
          <a:stretch>
            <a:fillRect/>
          </a:stretch>
        </p:blipFill>
        <p:spPr bwMode="auto">
          <a:xfrm>
            <a:off x="551384" y="1628800"/>
            <a:ext cx="3936080" cy="2600325"/>
          </a:xfrm>
          <a:prstGeom prst="rect">
            <a:avLst/>
          </a:prstGeom>
          <a:noFill/>
          <a:ln w="9525">
            <a:noFill/>
            <a:miter lim="800000"/>
            <a:headEnd/>
            <a:tailEnd/>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Spend Money Based on Your Values</a:t>
            </a:r>
            <a:endParaRPr lang="en-US" dirty="0"/>
          </a:p>
        </p:txBody>
      </p:sp>
      <p:sp>
        <p:nvSpPr>
          <p:cNvPr id="3" name="Text Placeholder 2"/>
          <p:cNvSpPr>
            <a:spLocks noGrp="1"/>
          </p:cNvSpPr>
          <p:nvPr>
            <p:ph type="body" idx="1"/>
          </p:nvPr>
        </p:nvSpPr>
        <p:spPr>
          <a:xfrm>
            <a:off x="4655840" y="3140968"/>
            <a:ext cx="2737519" cy="1459359"/>
          </a:xfrm>
        </p:spPr>
        <p:txBody>
          <a:bodyPr/>
          <a:lstStyle/>
          <a:p>
            <a:pPr algn="ctr">
              <a:buNone/>
            </a:pPr>
            <a:r>
              <a:rPr lang="en-US" sz="6000" dirty="0" smtClean="0"/>
              <a:t>VS.</a:t>
            </a:r>
            <a:endParaRPr lang="en-US" sz="6000" dirty="0"/>
          </a:p>
        </p:txBody>
      </p:sp>
      <p:pic>
        <p:nvPicPr>
          <p:cNvPr id="101378" name="Picture 2"/>
          <p:cNvPicPr>
            <a:picLocks noChangeAspect="1" noChangeArrowheads="1"/>
          </p:cNvPicPr>
          <p:nvPr/>
        </p:nvPicPr>
        <p:blipFill>
          <a:blip r:embed="rId2"/>
          <a:srcRect/>
          <a:stretch>
            <a:fillRect/>
          </a:stretch>
        </p:blipFill>
        <p:spPr bwMode="auto">
          <a:xfrm>
            <a:off x="4295800" y="4149080"/>
            <a:ext cx="3312368" cy="2484276"/>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672075" y="1484784"/>
            <a:ext cx="3515286" cy="2636465"/>
          </a:xfrm>
          <a:prstGeom prst="rect">
            <a:avLst/>
          </a:prstGeom>
          <a:noFill/>
          <a:ln w="9525">
            <a:noFill/>
            <a:miter lim="800000"/>
            <a:headEnd/>
            <a:tailEnd/>
          </a:ln>
          <a:effectLst/>
        </p:spPr>
      </p:pic>
      <p:pic>
        <p:nvPicPr>
          <p:cNvPr id="4" name="Picture 2" descr="C:\Users\Rennie Gabriel7\Documents\1 My Docs-Rennie\Financial Coach\Joint Ventures Program\WOAI course 5-2017\toyota.JPG"/>
          <p:cNvPicPr>
            <a:picLocks noChangeAspect="1" noChangeArrowheads="1"/>
          </p:cNvPicPr>
          <p:nvPr/>
        </p:nvPicPr>
        <p:blipFill>
          <a:blip r:embed="rId4"/>
          <a:srcRect/>
          <a:stretch>
            <a:fillRect/>
          </a:stretch>
        </p:blipFill>
        <p:spPr bwMode="auto">
          <a:xfrm>
            <a:off x="7896200" y="1268760"/>
            <a:ext cx="2945355" cy="4032448"/>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Question #5</a:t>
            </a:r>
            <a:endParaRPr lang="en-US" dirty="0"/>
          </a:p>
        </p:txBody>
      </p:sp>
      <p:sp>
        <p:nvSpPr>
          <p:cNvPr id="3" name="Text Placeholder 2"/>
          <p:cNvSpPr>
            <a:spLocks noGrp="1"/>
          </p:cNvSpPr>
          <p:nvPr>
            <p:ph type="body" idx="1"/>
          </p:nvPr>
        </p:nvSpPr>
        <p:spPr/>
        <p:txBody>
          <a:bodyPr/>
          <a:lstStyle/>
          <a:p>
            <a:pPr>
              <a:buNone/>
            </a:pPr>
            <a:endParaRPr lang="en-US" dirty="0" smtClean="0"/>
          </a:p>
          <a:p>
            <a:pPr algn="ctr">
              <a:buNone/>
            </a:pPr>
            <a:r>
              <a:rPr lang="en-US" dirty="0" smtClean="0"/>
              <a:t>The wealthy spend money based on their</a:t>
            </a:r>
          </a:p>
          <a:p>
            <a:pPr algn="ctr">
              <a:buNone/>
            </a:pPr>
            <a:r>
              <a:rPr lang="en-US" dirty="0" smtClean="0"/>
              <a:t>		</a:t>
            </a:r>
          </a:p>
          <a:p>
            <a:pPr algn="ctr">
              <a:buNone/>
            </a:pPr>
            <a:r>
              <a:rPr lang="en-US" dirty="0" smtClean="0"/>
              <a:t>			values</a:t>
            </a:r>
          </a:p>
          <a:p>
            <a:pPr algn="ctr">
              <a:buNone/>
            </a:pPr>
            <a:endParaRPr lang="en-US" dirty="0" smtClean="0"/>
          </a:p>
          <a:p>
            <a:pPr algn="ctr">
              <a:buNone/>
            </a:pPr>
            <a:r>
              <a:rPr lang="en-US" dirty="0" smtClean="0"/>
              <a:t>			feelings</a:t>
            </a:r>
            <a:endParaRPr lang="en-US" dirty="0"/>
          </a:p>
        </p:txBody>
      </p:sp>
      <p:sp>
        <p:nvSpPr>
          <p:cNvPr id="4" name="Rectangle 3"/>
          <p:cNvSpPr/>
          <p:nvPr/>
        </p:nvSpPr>
        <p:spPr>
          <a:xfrm>
            <a:off x="5447928" y="3429000"/>
            <a:ext cx="554360" cy="4823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519936" y="4365104"/>
            <a:ext cx="554360" cy="4823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Kevin Harrington</a:t>
            </a:r>
            <a:endParaRPr lang="en-US" dirty="0"/>
          </a:p>
        </p:txBody>
      </p:sp>
      <p:sp>
        <p:nvSpPr>
          <p:cNvPr id="3" name="Text Placeholder 2"/>
          <p:cNvSpPr>
            <a:spLocks noGrp="1"/>
          </p:cNvSpPr>
          <p:nvPr>
            <p:ph type="body" idx="1"/>
          </p:nvPr>
        </p:nvSpPr>
        <p:spPr>
          <a:xfrm>
            <a:off x="838200" y="1340768"/>
            <a:ext cx="10515599" cy="4836195"/>
          </a:xfrm>
        </p:spPr>
        <p:txBody>
          <a:bodyPr/>
          <a:lstStyle/>
          <a:p>
            <a:pPr>
              <a:buNone/>
            </a:pPr>
            <a:r>
              <a:rPr lang="en-US" dirty="0" smtClean="0"/>
              <a:t>Kevin Harrington is the inventor of the Infomercial, As Seen on TV, sold $5 billion of products and was the original shark on </a:t>
            </a:r>
            <a:r>
              <a:rPr lang="en-US" i="1" dirty="0" smtClean="0"/>
              <a:t>Shark Tank</a:t>
            </a:r>
            <a:endParaRPr lang="en-US" i="1" dirty="0"/>
          </a:p>
        </p:txBody>
      </p:sp>
      <p:pic>
        <p:nvPicPr>
          <p:cNvPr id="1026" name="Picture 2" descr="C:\Users\Rennie Gabriel7\Documents\1 My Docs-Rennie\Financial Coach\Joint Ventures Program\PR photos\IMG_2548.JPG"/>
          <p:cNvPicPr>
            <a:picLocks noChangeAspect="1" noChangeArrowheads="1"/>
          </p:cNvPicPr>
          <p:nvPr/>
        </p:nvPicPr>
        <p:blipFill>
          <a:blip r:embed="rId2"/>
          <a:srcRect/>
          <a:stretch>
            <a:fillRect/>
          </a:stretch>
        </p:blipFill>
        <p:spPr bwMode="auto">
          <a:xfrm>
            <a:off x="5423924" y="2492896"/>
            <a:ext cx="5312139" cy="3984104"/>
          </a:xfrm>
          <a:prstGeom prst="rect">
            <a:avLst/>
          </a:prstGeom>
          <a:noFill/>
        </p:spPr>
      </p:pic>
      <p:pic>
        <p:nvPicPr>
          <p:cNvPr id="1028" name="Picture 4" descr="http://kevinharrington.tv/wp-content/uploads/2015/11/ASTV-e1516469859563.jpg"/>
          <p:cNvPicPr>
            <a:picLocks noChangeAspect="1" noChangeArrowheads="1"/>
          </p:cNvPicPr>
          <p:nvPr/>
        </p:nvPicPr>
        <p:blipFill>
          <a:blip r:embed="rId3"/>
          <a:srcRect/>
          <a:stretch>
            <a:fillRect/>
          </a:stretch>
        </p:blipFill>
        <p:spPr bwMode="auto">
          <a:xfrm>
            <a:off x="2927648" y="4365104"/>
            <a:ext cx="2311236" cy="2166068"/>
          </a:xfrm>
          <a:prstGeom prst="rect">
            <a:avLst/>
          </a:prstGeom>
          <a:noFill/>
        </p:spPr>
      </p:pic>
      <p:pic>
        <p:nvPicPr>
          <p:cNvPr id="1029" name="Picture 5" descr="C:\Users\Rennie Gabriel7\Documents\1 My Docs-Rennie\Financial Coach\Joint Ventures Program\PR photos\sharks1.jpg"/>
          <p:cNvPicPr>
            <a:picLocks noChangeAspect="1" noChangeArrowheads="1"/>
          </p:cNvPicPr>
          <p:nvPr/>
        </p:nvPicPr>
        <p:blipFill>
          <a:blip r:embed="rId4"/>
          <a:srcRect/>
          <a:stretch>
            <a:fillRect/>
          </a:stretch>
        </p:blipFill>
        <p:spPr bwMode="auto">
          <a:xfrm>
            <a:off x="1271464" y="2276872"/>
            <a:ext cx="2743200" cy="1971675"/>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Answer #5</a:t>
            </a:r>
            <a:endParaRPr lang="en-US" dirty="0"/>
          </a:p>
        </p:txBody>
      </p:sp>
      <p:sp>
        <p:nvSpPr>
          <p:cNvPr id="3" name="Text Placeholder 2"/>
          <p:cNvSpPr>
            <a:spLocks noGrp="1"/>
          </p:cNvSpPr>
          <p:nvPr>
            <p:ph type="body" idx="1"/>
          </p:nvPr>
        </p:nvSpPr>
        <p:spPr/>
        <p:txBody>
          <a:bodyPr/>
          <a:lstStyle/>
          <a:p>
            <a:pPr>
              <a:buNone/>
            </a:pPr>
            <a:endParaRPr lang="en-US" dirty="0" smtClean="0"/>
          </a:p>
          <a:p>
            <a:pPr>
              <a:buNone/>
            </a:pPr>
            <a:endParaRPr lang="en-US" dirty="0" smtClean="0"/>
          </a:p>
          <a:p>
            <a:pPr algn="ctr">
              <a:buNone/>
            </a:pPr>
            <a:r>
              <a:rPr lang="en-US" dirty="0" smtClean="0"/>
              <a:t>If you answered “</a:t>
            </a:r>
            <a:r>
              <a:rPr lang="en-US" b="1" dirty="0" smtClean="0"/>
              <a:t>values</a:t>
            </a:r>
            <a:r>
              <a:rPr lang="en-US" dirty="0" smtClean="0"/>
              <a:t>” you are correct.</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Text Placeholder 2"/>
          <p:cNvSpPr>
            <a:spLocks noGrp="1"/>
          </p:cNvSpPr>
          <p:nvPr>
            <p:ph type="body" idx="1"/>
          </p:nvPr>
        </p:nvSpPr>
        <p:spPr/>
        <p:txBody>
          <a:bodyPr/>
          <a:lstStyle/>
          <a:p>
            <a:endParaRPr lang="en-CA" dirty="0"/>
          </a:p>
        </p:txBody>
      </p:sp>
      <p:pic>
        <p:nvPicPr>
          <p:cNvPr id="5" name="Picture 4" descr="FreeBird.jpg"/>
          <p:cNvPicPr>
            <a:picLocks noChangeAspect="1"/>
          </p:cNvPicPr>
          <p:nvPr/>
        </p:nvPicPr>
        <p:blipFill>
          <a:blip r:embed="rId3"/>
          <a:stretch>
            <a:fillRect/>
          </a:stretch>
        </p:blipFill>
        <p:spPr>
          <a:xfrm>
            <a:off x="-1968896" y="-243408"/>
            <a:ext cx="14545616" cy="13345603"/>
          </a:xfrm>
          <a:prstGeom prst="rect">
            <a:avLst/>
          </a:prstGeom>
        </p:spPr>
      </p:pic>
      <p:sp>
        <p:nvSpPr>
          <p:cNvPr id="6" name="TextBox 5"/>
          <p:cNvSpPr txBox="1"/>
          <p:nvPr/>
        </p:nvSpPr>
        <p:spPr>
          <a:xfrm>
            <a:off x="-1248816" y="476672"/>
            <a:ext cx="6264696" cy="31700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CA" sz="3200" dirty="0" smtClean="0"/>
              <a:t>“The universe doesn’t give you what you ask for with your thoughts - it gives you what you demand with your actions.” </a:t>
            </a:r>
          </a:p>
          <a:p>
            <a:r>
              <a:rPr lang="en-CA" sz="3200" dirty="0" smtClean="0"/>
              <a:t>– Steve </a:t>
            </a:r>
            <a:r>
              <a:rPr lang="en-CA" sz="3200" dirty="0" err="1" smtClean="0"/>
              <a:t>Maraboli</a:t>
            </a:r>
            <a:r>
              <a:rPr lang="en-CA" sz="3200" dirty="0" smtClean="0"/>
              <a:t> </a:t>
            </a:r>
            <a:r>
              <a:rPr lang="en-CA" sz="4800" dirty="0" smtClean="0"/>
              <a:t/>
            </a:r>
            <a:br>
              <a:rPr lang="en-CA" sz="4800" dirty="0" smtClean="0"/>
            </a:br>
            <a:endParaRPr lang="en-CA" sz="4000" dirty="0">
              <a:solidFill>
                <a:schemeClr val="tx1"/>
              </a:solidFill>
            </a:endParaRPr>
          </a:p>
        </p:txBody>
      </p:sp>
      <p:sp>
        <p:nvSpPr>
          <p:cNvPr id="7" name="TextBox 6"/>
          <p:cNvSpPr txBox="1"/>
          <p:nvPr/>
        </p:nvSpPr>
        <p:spPr>
          <a:xfrm>
            <a:off x="5735960" y="4869160"/>
            <a:ext cx="6264696" cy="236988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CA" sz="3600" dirty="0" smtClean="0"/>
              <a:t>“Wealth is a Team </a:t>
            </a:r>
            <a:r>
              <a:rPr lang="en-CA" sz="3600" smtClean="0"/>
              <a:t>sport </a:t>
            </a:r>
          </a:p>
          <a:p>
            <a:pPr algn="ctr"/>
            <a:r>
              <a:rPr lang="en-CA" sz="3600" smtClean="0"/>
              <a:t>not </a:t>
            </a:r>
            <a:r>
              <a:rPr lang="en-CA" sz="3600" dirty="0" smtClean="0"/>
              <a:t>a Solo sport.”</a:t>
            </a:r>
          </a:p>
          <a:p>
            <a:pPr algn="ctr"/>
            <a:r>
              <a:rPr lang="en-CA" sz="3600" dirty="0" smtClean="0"/>
              <a:t>-Rennie Gabriel</a:t>
            </a:r>
            <a:r>
              <a:rPr lang="en-CA" sz="4800" dirty="0" smtClean="0"/>
              <a:t/>
            </a:r>
            <a:br>
              <a:rPr lang="en-CA" sz="4800" dirty="0" smtClean="0"/>
            </a:br>
            <a:endParaRPr lang="en-CA" sz="4000" dirty="0">
              <a:solidFill>
                <a:schemeClr val="tx1"/>
              </a:solidFill>
            </a:endParaRPr>
          </a:p>
        </p:txBody>
      </p:sp>
      <p:sp>
        <p:nvSpPr>
          <p:cNvPr id="8" name="TextBox 7"/>
          <p:cNvSpPr txBox="1"/>
          <p:nvPr/>
        </p:nvSpPr>
        <p:spPr>
          <a:xfrm>
            <a:off x="-816768" y="4941168"/>
            <a:ext cx="5472608" cy="2308324"/>
          </a:xfrm>
          <a:prstGeom prst="rect">
            <a:avLst/>
          </a:prstGeom>
          <a:solidFill>
            <a:schemeClr val="bg1"/>
          </a:solidFill>
        </p:spPr>
        <p:txBody>
          <a:bodyPr wrap="square" rtlCol="0">
            <a:spAutoFit/>
          </a:bodyPr>
          <a:lstStyle/>
          <a:p>
            <a:r>
              <a:rPr lang="en-US" sz="3600" dirty="0" smtClean="0"/>
              <a:t>“Your income will be the</a:t>
            </a:r>
          </a:p>
          <a:p>
            <a:r>
              <a:rPr lang="en-US" sz="3600" dirty="0" smtClean="0"/>
              <a:t>average of the five people</a:t>
            </a:r>
          </a:p>
          <a:p>
            <a:r>
              <a:rPr lang="en-US" sz="3600" dirty="0" smtClean="0"/>
              <a:t>you spend the most </a:t>
            </a:r>
            <a:r>
              <a:rPr lang="en-US" sz="3600" dirty="0" smtClean="0"/>
              <a:t> time </a:t>
            </a:r>
            <a:r>
              <a:rPr lang="en-US" sz="3600" dirty="0" smtClean="0"/>
              <a:t>with</a:t>
            </a:r>
            <a:r>
              <a:rPr lang="en-US" sz="3600" dirty="0" smtClean="0"/>
              <a:t>.” – Jim </a:t>
            </a:r>
            <a:r>
              <a:rPr lang="en-US" sz="3600" dirty="0" err="1" smtClean="0"/>
              <a:t>Rohn</a:t>
            </a:r>
            <a:endParaRPr lang="en-US" sz="3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78"/>
        <p:cNvGrpSpPr/>
        <p:nvPr/>
      </p:nvGrpSpPr>
      <p:grpSpPr>
        <a:xfrm>
          <a:off x="0" y="0"/>
          <a:ext cx="0" cy="0"/>
          <a:chOff x="0" y="0"/>
          <a:chExt cx="0" cy="0"/>
        </a:xfrm>
      </p:grpSpPr>
      <p:pic>
        <p:nvPicPr>
          <p:cNvPr id="10" name="Picture 9" descr="FreeBird.jpg"/>
          <p:cNvPicPr>
            <a:picLocks noChangeAspect="1"/>
          </p:cNvPicPr>
          <p:nvPr/>
        </p:nvPicPr>
        <p:blipFill>
          <a:blip r:embed="rId4"/>
          <a:stretch>
            <a:fillRect/>
          </a:stretch>
        </p:blipFill>
        <p:spPr>
          <a:xfrm>
            <a:off x="-1968896" y="-1179512"/>
            <a:ext cx="14545616" cy="13345603"/>
          </a:xfrm>
          <a:prstGeom prst="rect">
            <a:avLst/>
          </a:prstGeom>
        </p:spPr>
      </p:pic>
      <p:sp>
        <p:nvSpPr>
          <p:cNvPr id="380" name="Shape 380"/>
          <p:cNvSpPr txBox="1">
            <a:spLocks noGrp="1"/>
          </p:cNvSpPr>
          <p:nvPr>
            <p:ph type="ctrTitle" idx="4294967295"/>
          </p:nvPr>
        </p:nvSpPr>
        <p:spPr>
          <a:xfrm>
            <a:off x="-456728" y="2348880"/>
            <a:ext cx="6696745" cy="1152128"/>
          </a:xfrm>
          <a:prstGeom prst="rect">
            <a:avLst/>
          </a:prstGeom>
          <a:ln/>
        </p:spPr>
        <p:style>
          <a:lnRef idx="1">
            <a:schemeClr val="dk1"/>
          </a:lnRef>
          <a:fillRef idx="3">
            <a:schemeClr val="dk1"/>
          </a:fillRef>
          <a:effectRef idx="2">
            <a:schemeClr val="dk1"/>
          </a:effectRef>
          <a:fontRef idx="minor">
            <a:schemeClr val="lt1"/>
          </a:fontRef>
        </p:style>
        <p:txBody>
          <a:bodyPr lIns="45700" tIns="45700" rIns="45700" bIns="45700" anchor="b" anchorCtr="0">
            <a:noAutofit/>
          </a:bodyPr>
          <a:lstStyle/>
          <a:p>
            <a:pPr marL="0" marR="0" lvl="0" indent="0" algn="ctr" rtl="0">
              <a:lnSpc>
                <a:spcPct val="90000"/>
              </a:lnSpc>
              <a:spcBef>
                <a:spcPts val="0"/>
              </a:spcBef>
              <a:spcAft>
                <a:spcPts val="0"/>
              </a:spcAft>
              <a:buClr>
                <a:srgbClr val="FFFFFF"/>
              </a:buClr>
              <a:buSzPct val="25000"/>
              <a:buFont typeface="Arial"/>
              <a:buNone/>
            </a:pPr>
            <a:r>
              <a:rPr lang="en-CA" sz="5400" b="0" i="0" u="none" strike="noStrike" cap="none" dirty="0">
                <a:solidFill>
                  <a:srgbClr val="FFFFFF"/>
                </a:solidFill>
                <a:latin typeface="Arial"/>
                <a:ea typeface="Arial"/>
                <a:cs typeface="Arial"/>
                <a:sym typeface="Arial"/>
              </a:rPr>
              <a:t>THANK YOU</a:t>
            </a:r>
          </a:p>
        </p:txBody>
      </p:sp>
      <p:sp>
        <p:nvSpPr>
          <p:cNvPr id="381" name="Shape 381"/>
          <p:cNvSpPr txBox="1">
            <a:spLocks noGrp="1"/>
          </p:cNvSpPr>
          <p:nvPr>
            <p:ph type="subTitle" idx="4294967295"/>
          </p:nvPr>
        </p:nvSpPr>
        <p:spPr>
          <a:xfrm>
            <a:off x="-528736" y="4005064"/>
            <a:ext cx="6768752" cy="637454"/>
          </a:xfrm>
          <a:prstGeom prst="rect">
            <a:avLst/>
          </a:prstGeom>
          <a:noFill/>
          <a:ln>
            <a:noFill/>
          </a:ln>
        </p:spPr>
        <p:txBody>
          <a:bodyPr lIns="45700" tIns="45700" rIns="45700" bIns="45700" anchor="ctr" anchorCtr="0">
            <a:noAutofit/>
          </a:bodyPr>
          <a:lstStyle/>
          <a:p>
            <a:pPr marL="0" marR="0" lvl="0" indent="0" algn="ctr" rtl="0">
              <a:lnSpc>
                <a:spcPct val="90000"/>
              </a:lnSpc>
              <a:spcBef>
                <a:spcPts val="0"/>
              </a:spcBef>
              <a:spcAft>
                <a:spcPts val="0"/>
              </a:spcAft>
              <a:buClr>
                <a:srgbClr val="FFFFFF"/>
              </a:buClr>
              <a:buSzPct val="25000"/>
              <a:buFont typeface="Arial"/>
              <a:buNone/>
            </a:pPr>
            <a:r>
              <a:rPr lang="en-CA" sz="3000" b="0" i="0" u="none" strike="noStrike" cap="none" dirty="0">
                <a:solidFill>
                  <a:srgbClr val="FFFFFF"/>
                </a:solidFill>
                <a:latin typeface="Roboto"/>
                <a:ea typeface="Roboto"/>
                <a:cs typeface="Roboto"/>
                <a:sym typeface="Roboto"/>
              </a:rPr>
              <a:t>FOR SHARING </a:t>
            </a:r>
            <a:r>
              <a:rPr lang="en-CA" sz="3000" b="0" i="0" u="none" strike="noStrike" cap="none" dirty="0" smtClean="0">
                <a:solidFill>
                  <a:srgbClr val="FFFFFF"/>
                </a:solidFill>
                <a:latin typeface="Roboto"/>
                <a:ea typeface="Roboto"/>
                <a:cs typeface="Roboto"/>
                <a:sym typeface="Roboto"/>
              </a:rPr>
              <a:t>YOUR </a:t>
            </a:r>
            <a:r>
              <a:rPr lang="en-CA" sz="3000" b="0" i="0" u="none" strike="noStrike" cap="none" dirty="0">
                <a:solidFill>
                  <a:srgbClr val="FFFFFF"/>
                </a:solidFill>
                <a:latin typeface="Roboto"/>
                <a:ea typeface="Roboto"/>
                <a:cs typeface="Roboto"/>
                <a:sym typeface="Roboto"/>
              </a:rPr>
              <a:t>TIME </a:t>
            </a:r>
            <a:endParaRPr lang="en-CA" sz="3000" b="0" i="0" u="none" strike="noStrike" cap="none" dirty="0" smtClean="0">
              <a:solidFill>
                <a:srgbClr val="FFFFFF"/>
              </a:solidFill>
              <a:latin typeface="Roboto"/>
              <a:ea typeface="Roboto"/>
              <a:cs typeface="Roboto"/>
              <a:sym typeface="Roboto"/>
            </a:endParaRPr>
          </a:p>
          <a:p>
            <a:pPr marL="0" marR="0" lvl="0" indent="0" algn="ctr" rtl="0">
              <a:lnSpc>
                <a:spcPct val="90000"/>
              </a:lnSpc>
              <a:spcBef>
                <a:spcPts val="0"/>
              </a:spcBef>
              <a:spcAft>
                <a:spcPts val="0"/>
              </a:spcAft>
              <a:buClr>
                <a:srgbClr val="FFFFFF"/>
              </a:buClr>
              <a:buSzPct val="25000"/>
              <a:buFont typeface="Arial"/>
              <a:buNone/>
            </a:pPr>
            <a:r>
              <a:rPr lang="en-CA" sz="3000" b="0" i="0" u="none" strike="noStrike" cap="none" dirty="0" smtClean="0">
                <a:solidFill>
                  <a:srgbClr val="FFFFFF"/>
                </a:solidFill>
                <a:latin typeface="Roboto"/>
                <a:ea typeface="Roboto"/>
                <a:cs typeface="Roboto"/>
                <a:sym typeface="Roboto"/>
              </a:rPr>
              <a:t>WITH ME!</a:t>
            </a:r>
            <a:endParaRPr lang="en-CA" sz="3000" b="0" i="0" u="none" strike="noStrike" cap="none" dirty="0">
              <a:solidFill>
                <a:srgbClr val="FFFFFF"/>
              </a:solidFill>
              <a:latin typeface="Roboto"/>
              <a:ea typeface="Roboto"/>
              <a:cs typeface="Roboto"/>
              <a:sym typeface="Roboto"/>
            </a:endParaRPr>
          </a:p>
        </p:txBody>
      </p:sp>
      <p:sp>
        <p:nvSpPr>
          <p:cNvPr id="384" name="Shape 384"/>
          <p:cNvSpPr/>
          <p:nvPr/>
        </p:nvSpPr>
        <p:spPr>
          <a:xfrm>
            <a:off x="5398602" y="5085184"/>
            <a:ext cx="6530046" cy="370840"/>
          </a:xfrm>
          <a:prstGeom prst="rect">
            <a:avLst/>
          </a:prstGeom>
          <a:noFill/>
          <a:ln>
            <a:noFill/>
          </a:ln>
        </p:spPr>
        <p:txBody>
          <a:bodyPr lIns="45700" tIns="45700" rIns="45700" bIns="45700" anchor="t" anchorCtr="0">
            <a:noAutofit/>
          </a:bodyPr>
          <a:lstStyle/>
          <a:p>
            <a:pPr marL="0" marR="0" lvl="0" indent="0" rtl="0">
              <a:lnSpc>
                <a:spcPct val="100000"/>
              </a:lnSpc>
              <a:spcBef>
                <a:spcPts val="0"/>
              </a:spcBef>
              <a:spcAft>
                <a:spcPts val="0"/>
              </a:spcAft>
              <a:buClr>
                <a:srgbClr val="FFFFFF"/>
              </a:buClr>
              <a:buSzPct val="25000"/>
              <a:buFont typeface="Roboto"/>
              <a:buNone/>
            </a:pPr>
            <a:r>
              <a:rPr lang="en-CA" sz="2800" b="1" i="0" u="none" strike="noStrike" cap="none" dirty="0">
                <a:solidFill>
                  <a:srgbClr val="FFFFFF"/>
                </a:solidFill>
                <a:latin typeface="Roboto"/>
                <a:ea typeface="Roboto"/>
                <a:cs typeface="Roboto"/>
                <a:sym typeface="Roboto"/>
              </a:rPr>
              <a:t>Rennie </a:t>
            </a:r>
            <a:r>
              <a:rPr lang="en-CA" sz="2800" b="1" i="0" u="none" strike="noStrike" cap="none" dirty="0" smtClean="0">
                <a:solidFill>
                  <a:srgbClr val="FFFFFF"/>
                </a:solidFill>
                <a:latin typeface="Roboto"/>
                <a:ea typeface="Roboto"/>
                <a:cs typeface="Roboto"/>
                <a:sym typeface="Roboto"/>
              </a:rPr>
              <a:t>Gabriel, CLU, CFP®, BFD</a:t>
            </a:r>
            <a:endParaRPr lang="en-CA" sz="2800" b="1" i="0" u="none" strike="noStrike" cap="none" dirty="0">
              <a:solidFill>
                <a:srgbClr val="FFFFFF"/>
              </a:solidFill>
              <a:latin typeface="Roboto"/>
              <a:ea typeface="Roboto"/>
              <a:cs typeface="Roboto"/>
              <a:sym typeface="Roboto"/>
            </a:endParaRPr>
          </a:p>
        </p:txBody>
      </p:sp>
      <p:sp>
        <p:nvSpPr>
          <p:cNvPr id="386" name="Shape 386"/>
          <p:cNvSpPr txBox="1"/>
          <p:nvPr/>
        </p:nvSpPr>
        <p:spPr>
          <a:xfrm>
            <a:off x="4079776" y="5517232"/>
            <a:ext cx="7824192" cy="720080"/>
          </a:xfrm>
          <a:prstGeom prst="rect">
            <a:avLst/>
          </a:prstGeom>
          <a:noFill/>
          <a:ln>
            <a:noFill/>
          </a:ln>
        </p:spPr>
        <p:txBody>
          <a:bodyPr lIns="45700" tIns="45700" rIns="45700" bIns="45700" anchor="t" anchorCtr="0">
            <a:noAutofit/>
          </a:bodyPr>
          <a:lstStyle/>
          <a:p>
            <a:pPr marL="0" marR="0" lvl="0" indent="0" algn="ctr" rtl="0">
              <a:lnSpc>
                <a:spcPct val="100000"/>
              </a:lnSpc>
              <a:spcBef>
                <a:spcPts val="0"/>
              </a:spcBef>
              <a:spcAft>
                <a:spcPts val="0"/>
              </a:spcAft>
              <a:buClr>
                <a:srgbClr val="FBFF0A"/>
              </a:buClr>
              <a:buSzPct val="25000"/>
              <a:buFont typeface="Calibri"/>
              <a:buNone/>
            </a:pPr>
            <a:r>
              <a:rPr lang="en-CA" sz="4400" dirty="0" err="1" smtClean="0">
                <a:solidFill>
                  <a:schemeClr val="accent6">
                    <a:lumMod val="50000"/>
                  </a:schemeClr>
                </a:solidFill>
                <a:latin typeface="Calibri"/>
                <a:ea typeface="Calibri"/>
                <a:cs typeface="Calibri"/>
                <a:sym typeface="Calibri"/>
              </a:rPr>
              <a:t>www</a:t>
            </a:r>
            <a:r>
              <a:rPr lang="en-CA" sz="4400" b="0" i="0" u="none" strike="noStrike" cap="none" dirty="0" err="1" smtClean="0">
                <a:solidFill>
                  <a:schemeClr val="accent6">
                    <a:lumMod val="50000"/>
                  </a:schemeClr>
                </a:solidFill>
                <a:latin typeface="Calibri"/>
                <a:ea typeface="Calibri"/>
                <a:cs typeface="Calibri"/>
                <a:sym typeface="Calibri"/>
              </a:rPr>
              <a:t>.WealthOnAnyIncome.com</a:t>
            </a:r>
            <a:endParaRPr lang="en-CA" sz="4400" b="0" i="0" u="none" strike="noStrike" cap="none" dirty="0">
              <a:solidFill>
                <a:schemeClr val="accent6">
                  <a:lumMod val="50000"/>
                </a:schemeClr>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8200" y="318232"/>
            <a:ext cx="10515599" cy="783737"/>
          </a:xfrm>
          <a:prstGeom prst="rect">
            <a:avLst/>
          </a:prstGeom>
          <a:noFill/>
          <a:ln>
            <a:noFill/>
          </a:ln>
        </p:spPr>
        <p:txBody>
          <a:bodyPr lIns="45700" tIns="45700" rIns="45700" bIns="45700" anchor="ctr" anchorCtr="0">
            <a:noAutofit/>
          </a:bodyPr>
          <a:lstStyle/>
          <a:p>
            <a:pPr marL="0" marR="0" lvl="0" indent="0" algn="ctr" rtl="0">
              <a:lnSpc>
                <a:spcPct val="90000"/>
              </a:lnSpc>
              <a:spcBef>
                <a:spcPts val="0"/>
              </a:spcBef>
              <a:spcAft>
                <a:spcPts val="0"/>
              </a:spcAft>
              <a:buClr>
                <a:srgbClr val="3E5BAB"/>
              </a:buClr>
              <a:buSzPct val="25000"/>
              <a:buFont typeface="Arial"/>
              <a:buNone/>
            </a:pPr>
            <a:r>
              <a:rPr lang="en-CA" sz="4400" b="0" i="0" u="none" strike="noStrike" cap="none" dirty="0">
                <a:solidFill>
                  <a:srgbClr val="3E5BAB"/>
                </a:solidFill>
                <a:latin typeface="Arial"/>
                <a:ea typeface="Arial"/>
                <a:cs typeface="Arial"/>
                <a:sym typeface="Arial"/>
              </a:rPr>
              <a:t>Busting </a:t>
            </a:r>
            <a:r>
              <a:rPr lang="en-CA" sz="4400" b="0" i="0" u="none" strike="noStrike" cap="none" dirty="0" smtClean="0">
                <a:solidFill>
                  <a:srgbClr val="3E5BAB"/>
                </a:solidFill>
                <a:latin typeface="Arial"/>
                <a:ea typeface="Arial"/>
                <a:cs typeface="Arial"/>
                <a:sym typeface="Arial"/>
              </a:rPr>
              <a:t>Myth # 1</a:t>
            </a:r>
            <a:endParaRPr lang="en-CA" sz="4400" b="0" i="0" u="none" strike="noStrike" cap="none" dirty="0">
              <a:solidFill>
                <a:srgbClr val="3E5BAB"/>
              </a:solidFill>
              <a:latin typeface="Arial"/>
              <a:ea typeface="Arial"/>
              <a:cs typeface="Arial"/>
              <a:sym typeface="Arial"/>
            </a:endParaRPr>
          </a:p>
        </p:txBody>
      </p:sp>
      <p:sp>
        <p:nvSpPr>
          <p:cNvPr id="67" name="Shape 67"/>
          <p:cNvSpPr txBox="1">
            <a:spLocks noGrp="1"/>
          </p:cNvSpPr>
          <p:nvPr>
            <p:ph type="sldNum" idx="12"/>
          </p:nvPr>
        </p:nvSpPr>
        <p:spPr>
          <a:xfrm>
            <a:off x="11105147" y="107840"/>
            <a:ext cx="210087" cy="32004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fld id="{00000000-1234-1234-1234-123412341234}" type="slidenum">
              <a:rPr lang="en-CA" sz="1500"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FFFFFF"/>
                </a:buClr>
                <a:buSzPct val="25000"/>
                <a:buFont typeface="Arial"/>
                <a:buNone/>
              </a:pPr>
              <a:t>5</a:t>
            </a:fld>
            <a:endParaRPr lang="en-CA" sz="1500" b="0" i="0" u="none" strike="noStrike" cap="none">
              <a:solidFill>
                <a:srgbClr val="FFFFFF"/>
              </a:solidFill>
              <a:latin typeface="Arial"/>
              <a:ea typeface="Arial"/>
              <a:cs typeface="Arial"/>
              <a:sym typeface="Arial"/>
            </a:endParaRPr>
          </a:p>
        </p:txBody>
      </p:sp>
      <p:sp>
        <p:nvSpPr>
          <p:cNvPr id="68" name="Shape 68"/>
          <p:cNvSpPr/>
          <p:nvPr/>
        </p:nvSpPr>
        <p:spPr>
          <a:xfrm>
            <a:off x="1984375" y="1560196"/>
            <a:ext cx="8540750" cy="615553"/>
          </a:xfrm>
          <a:prstGeom prst="rect">
            <a:avLst/>
          </a:prstGeom>
          <a:noFill/>
          <a:ln>
            <a:noFill/>
          </a:ln>
        </p:spPr>
        <p:txBody>
          <a:bodyPr lIns="45700" tIns="45700" rIns="45700" bIns="45700" anchor="t" anchorCtr="0">
            <a:noAutofit/>
          </a:bodyPr>
          <a:lstStyle/>
          <a:p>
            <a:pPr marL="0" marR="0" lvl="0" indent="0" algn="ctr" rtl="0">
              <a:lnSpc>
                <a:spcPct val="150000"/>
              </a:lnSpc>
              <a:spcBef>
                <a:spcPts val="0"/>
              </a:spcBef>
              <a:spcAft>
                <a:spcPts val="0"/>
              </a:spcAft>
              <a:buClr>
                <a:srgbClr val="000000"/>
              </a:buClr>
              <a:buSzPct val="25000"/>
              <a:buFont typeface="Arial"/>
              <a:buNone/>
            </a:pPr>
            <a:r>
              <a:rPr lang="en-CA" sz="4000" b="1" i="0" u="none" strike="noStrike" cap="none" dirty="0">
                <a:solidFill>
                  <a:srgbClr val="000000"/>
                </a:solidFill>
                <a:latin typeface="Arial"/>
                <a:ea typeface="Arial"/>
                <a:cs typeface="Arial"/>
                <a:sym typeface="Arial"/>
              </a:rPr>
              <a:t>It Takes Money to Make Money</a:t>
            </a:r>
          </a:p>
        </p:txBody>
      </p:sp>
      <p:pic>
        <p:nvPicPr>
          <p:cNvPr id="70" name="Shape 70"/>
          <p:cNvPicPr preferRelativeResize="0"/>
          <p:nvPr/>
        </p:nvPicPr>
        <p:blipFill rotWithShape="1">
          <a:blip r:embed="rId3">
            <a:alphaModFix/>
          </a:blip>
          <a:srcRect/>
          <a:stretch/>
        </p:blipFill>
        <p:spPr>
          <a:xfrm>
            <a:off x="9229371" y="5278775"/>
            <a:ext cx="2526854" cy="1579224"/>
          </a:xfrm>
          <a:prstGeom prst="rect">
            <a:avLst/>
          </a:prstGeom>
          <a:noFill/>
          <a:ln>
            <a:noFill/>
          </a:ln>
        </p:spPr>
      </p:pic>
      <p:sp>
        <p:nvSpPr>
          <p:cNvPr id="8" name="TextBox 7"/>
          <p:cNvSpPr txBox="1"/>
          <p:nvPr/>
        </p:nvSpPr>
        <p:spPr>
          <a:xfrm>
            <a:off x="1055440" y="5085184"/>
            <a:ext cx="10513168" cy="523220"/>
          </a:xfrm>
          <a:prstGeom prst="rect">
            <a:avLst/>
          </a:prstGeom>
          <a:noFill/>
        </p:spPr>
        <p:txBody>
          <a:bodyPr wrap="square" rtlCol="0">
            <a:spAutoFit/>
          </a:bodyPr>
          <a:lstStyle/>
          <a:p>
            <a:pPr algn="ctr"/>
            <a:r>
              <a:rPr lang="en-US" sz="2800" dirty="0" smtClean="0"/>
              <a:t>Creating wealth is a TEAM sport, not an individual sport</a:t>
            </a:r>
            <a:endParaRPr lang="en-US" sz="2800" dirty="0"/>
          </a:p>
        </p:txBody>
      </p:sp>
      <p:pic>
        <p:nvPicPr>
          <p:cNvPr id="9" name="Picture 4"/>
          <p:cNvPicPr>
            <a:picLocks noChangeAspect="1" noChangeArrowheads="1"/>
          </p:cNvPicPr>
          <p:nvPr/>
        </p:nvPicPr>
        <p:blipFill>
          <a:blip r:embed="rId4" cstate="print"/>
          <a:srcRect/>
          <a:stretch>
            <a:fillRect/>
          </a:stretch>
        </p:blipFill>
        <p:spPr bwMode="auto">
          <a:xfrm>
            <a:off x="3935760" y="2420888"/>
            <a:ext cx="3632200" cy="2724150"/>
          </a:xfrm>
          <a:prstGeom prst="rect">
            <a:avLst/>
          </a:prstGeom>
          <a:noFill/>
          <a:ln w="9525">
            <a:noFill/>
            <a:miter lim="800000"/>
            <a:headEnd/>
            <a:tailEnd/>
          </a:ln>
          <a:effec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Question #1</a:t>
            </a:r>
            <a:endParaRPr lang="en-US" dirty="0"/>
          </a:p>
        </p:txBody>
      </p:sp>
      <p:sp>
        <p:nvSpPr>
          <p:cNvPr id="3" name="Text Placeholder 2"/>
          <p:cNvSpPr>
            <a:spLocks noGrp="1"/>
          </p:cNvSpPr>
          <p:nvPr>
            <p:ph type="body" idx="1"/>
          </p:nvPr>
        </p:nvSpPr>
        <p:spPr/>
        <p:txBody>
          <a:bodyPr/>
          <a:lstStyle/>
          <a:p>
            <a:pPr algn="ctr">
              <a:buNone/>
            </a:pPr>
            <a:r>
              <a:rPr lang="en-US" dirty="0" smtClean="0"/>
              <a:t>Finish this sentence:</a:t>
            </a:r>
          </a:p>
          <a:p>
            <a:pPr algn="ctr">
              <a:buNone/>
            </a:pPr>
            <a:endParaRPr lang="en-US" dirty="0" smtClean="0"/>
          </a:p>
          <a:p>
            <a:pPr algn="ctr">
              <a:buNone/>
            </a:pPr>
            <a:r>
              <a:rPr lang="en-US" dirty="0" smtClean="0"/>
              <a:t>Creating wealth a</a:t>
            </a:r>
          </a:p>
          <a:p>
            <a:pPr algn="ctr">
              <a:buNone/>
            </a:pPr>
            <a:r>
              <a:rPr lang="en-US" dirty="0" smtClean="0"/>
              <a:t>			team sport</a:t>
            </a:r>
          </a:p>
          <a:p>
            <a:pPr algn="ctr">
              <a:buNone/>
            </a:pPr>
            <a:endParaRPr lang="en-US" dirty="0" smtClean="0"/>
          </a:p>
          <a:p>
            <a:pPr algn="ctr">
              <a:buNone/>
            </a:pPr>
            <a:r>
              <a:rPr lang="en-US" dirty="0" smtClean="0"/>
              <a:t>			solo sport</a:t>
            </a:r>
            <a:endParaRPr lang="en-US" dirty="0"/>
          </a:p>
        </p:txBody>
      </p:sp>
      <p:sp>
        <p:nvSpPr>
          <p:cNvPr id="4" name="Rectangle 3"/>
          <p:cNvSpPr/>
          <p:nvPr/>
        </p:nvSpPr>
        <p:spPr>
          <a:xfrm>
            <a:off x="5375920" y="3356992"/>
            <a:ext cx="554360" cy="4823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375920" y="4437112"/>
            <a:ext cx="554360" cy="4823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Answer #1</a:t>
            </a:r>
            <a:endParaRPr lang="en-US" dirty="0"/>
          </a:p>
        </p:txBody>
      </p:sp>
      <p:sp>
        <p:nvSpPr>
          <p:cNvPr id="3" name="Text Placeholder 2"/>
          <p:cNvSpPr>
            <a:spLocks noGrp="1"/>
          </p:cNvSpPr>
          <p:nvPr>
            <p:ph type="body" idx="1"/>
          </p:nvPr>
        </p:nvSpPr>
        <p:spPr/>
        <p:txBody>
          <a:bodyPr/>
          <a:lstStyle/>
          <a:p>
            <a:pPr>
              <a:buNone/>
            </a:pPr>
            <a:endParaRPr lang="en-US" dirty="0" smtClean="0"/>
          </a:p>
          <a:p>
            <a:pPr>
              <a:buNone/>
            </a:pPr>
            <a:endParaRPr lang="en-US" dirty="0" smtClean="0"/>
          </a:p>
          <a:p>
            <a:pPr algn="ctr">
              <a:buNone/>
            </a:pPr>
            <a:r>
              <a:rPr lang="en-US" dirty="0" smtClean="0"/>
              <a:t>If you checked  “</a:t>
            </a:r>
            <a:r>
              <a:rPr lang="en-US" b="1" dirty="0" smtClean="0"/>
              <a:t>team sport</a:t>
            </a:r>
            <a:r>
              <a:rPr lang="en-US" dirty="0" smtClean="0"/>
              <a:t>” you are correct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Hollywood Perpetuates that  Being Poor is Better Than Being Wealthy</a:t>
            </a:r>
            <a:endParaRPr lang="en-US" dirty="0"/>
          </a:p>
        </p:txBody>
      </p:sp>
      <p:sp>
        <p:nvSpPr>
          <p:cNvPr id="3" name="Text Placeholder 2"/>
          <p:cNvSpPr>
            <a:spLocks noGrp="1"/>
          </p:cNvSpPr>
          <p:nvPr>
            <p:ph type="body" idx="1"/>
          </p:nvPr>
        </p:nvSpPr>
        <p:spPr/>
        <p:txBody>
          <a:bodyPr/>
          <a:lstStyle/>
          <a:p>
            <a:pPr>
              <a:buNone/>
            </a:pPr>
            <a:r>
              <a:rPr lang="en-US" dirty="0" smtClean="0"/>
              <a:t>Think about the movies:</a:t>
            </a:r>
          </a:p>
          <a:p>
            <a:pPr>
              <a:buNone/>
            </a:pPr>
            <a:r>
              <a:rPr lang="en-US" dirty="0" smtClean="0"/>
              <a:t>Titanic - Leonardo </a:t>
            </a:r>
            <a:r>
              <a:rPr lang="en-US" dirty="0" err="1" smtClean="0"/>
              <a:t>DiCaprio</a:t>
            </a:r>
            <a:r>
              <a:rPr lang="en-US" dirty="0" smtClean="0"/>
              <a:t> vs. Billy Zane</a:t>
            </a:r>
          </a:p>
          <a:p>
            <a:pPr>
              <a:buNone/>
            </a:pPr>
            <a:r>
              <a:rPr lang="en-US" dirty="0" smtClean="0"/>
              <a:t>It’s a Wonderful Life – James Stewart vs. Lionel Barrymore </a:t>
            </a:r>
            <a:r>
              <a:rPr lang="en-US" dirty="0" smtClean="0">
                <a:hlinkClick r:id="rId2"/>
              </a:rPr>
              <a:t> </a:t>
            </a:r>
            <a:r>
              <a:rPr lang="en-US" dirty="0" smtClean="0"/>
              <a:t>  </a:t>
            </a:r>
          </a:p>
          <a:p>
            <a:pPr>
              <a:buNone/>
            </a:pPr>
            <a:r>
              <a:rPr lang="en-US" dirty="0" smtClean="0"/>
              <a:t>Bonnie &amp; Clyde vs. the banks</a:t>
            </a:r>
          </a:p>
          <a:p>
            <a:pPr>
              <a:buNone/>
            </a:pPr>
            <a:r>
              <a:rPr lang="en-US" dirty="0" smtClean="0"/>
              <a:t>Butch Cassidy and the Sundance Kid vs. the trains</a:t>
            </a:r>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Philanthropy</a:t>
            </a:r>
            <a:endParaRPr lang="en-US" dirty="0"/>
          </a:p>
        </p:txBody>
      </p:sp>
      <p:sp>
        <p:nvSpPr>
          <p:cNvPr id="3" name="Text Placeholder 2"/>
          <p:cNvSpPr>
            <a:spLocks noGrp="1"/>
          </p:cNvSpPr>
          <p:nvPr>
            <p:ph type="body" idx="1"/>
          </p:nvPr>
        </p:nvSpPr>
        <p:spPr/>
        <p:txBody>
          <a:bodyPr/>
          <a:lstStyle/>
          <a:p>
            <a:pPr>
              <a:buNone/>
            </a:pPr>
            <a:r>
              <a:rPr lang="en-US" dirty="0" smtClean="0"/>
              <a:t>You can be </a:t>
            </a:r>
            <a:r>
              <a:rPr lang="en-US" b="1" dirty="0" smtClean="0"/>
              <a:t>more</a:t>
            </a:r>
            <a:r>
              <a:rPr lang="en-US" dirty="0" smtClean="0"/>
              <a:t> effective in solving </a:t>
            </a:r>
            <a:r>
              <a:rPr lang="en-US" b="1" dirty="0" smtClean="0"/>
              <a:t>more</a:t>
            </a:r>
            <a:r>
              <a:rPr lang="en-US" dirty="0" smtClean="0"/>
              <a:t> world problems when you have </a:t>
            </a:r>
            <a:r>
              <a:rPr lang="en-US" b="1" dirty="0" smtClean="0"/>
              <a:t>more</a:t>
            </a:r>
            <a:r>
              <a:rPr lang="en-US" dirty="0" smtClean="0"/>
              <a:t> money.</a:t>
            </a:r>
          </a:p>
          <a:p>
            <a:pPr>
              <a:buNone/>
            </a:pPr>
            <a:r>
              <a:rPr lang="en-US" dirty="0" smtClean="0"/>
              <a:t>The Philanthropic 50 from </a:t>
            </a:r>
            <a:r>
              <a:rPr lang="en-US" i="1" dirty="0" smtClean="0"/>
              <a:t>Forbes</a:t>
            </a:r>
            <a:r>
              <a:rPr lang="en-US" dirty="0" smtClean="0"/>
              <a:t> list was winnowed from a short list of </a:t>
            </a:r>
            <a:r>
              <a:rPr lang="en-US" b="1" dirty="0" smtClean="0"/>
              <a:t>1,620</a:t>
            </a:r>
            <a:r>
              <a:rPr lang="en-US" dirty="0" smtClean="0"/>
              <a:t> people; here are a few of the top givers from 2013:</a:t>
            </a:r>
          </a:p>
          <a:p>
            <a:pPr>
              <a:buNone/>
            </a:pPr>
            <a:r>
              <a:rPr lang="en-US" sz="2400" dirty="0" smtClean="0"/>
              <a:t>Bill and Melinda Gates, Warren Buffett, George Soros, Mark </a:t>
            </a:r>
            <a:r>
              <a:rPr lang="en-US" sz="2400" dirty="0" err="1" smtClean="0"/>
              <a:t>Zuckerberg</a:t>
            </a:r>
            <a:r>
              <a:rPr lang="en-US" sz="2400" dirty="0" smtClean="0"/>
              <a:t>, the Walton Family, Eli and Edythe Broad, Michael Bloomberg, Paul Allen, Carl </a:t>
            </a:r>
            <a:r>
              <a:rPr lang="en-US" sz="2400" dirty="0" err="1" smtClean="0"/>
              <a:t>Ichan</a:t>
            </a:r>
            <a:r>
              <a:rPr lang="en-US" sz="2400" dirty="0" smtClean="0"/>
              <a:t>, David Koch, Sheldon and Dr. Miriam </a:t>
            </a:r>
            <a:r>
              <a:rPr lang="en-US" sz="2400" dirty="0" err="1" smtClean="0"/>
              <a:t>Adelson</a:t>
            </a:r>
            <a:r>
              <a:rPr lang="en-US" sz="2400" dirty="0" smtClean="0"/>
              <a:t>, Michael and Susan Dell, William B. Hilton, Sumner Redstone, Sergey </a:t>
            </a:r>
            <a:r>
              <a:rPr lang="en-US" sz="2400" dirty="0" err="1" smtClean="0"/>
              <a:t>Brin</a:t>
            </a:r>
            <a:r>
              <a:rPr lang="en-US" sz="2400" dirty="0" smtClean="0"/>
              <a:t> and Anne </a:t>
            </a:r>
            <a:r>
              <a:rPr lang="en-US" sz="2400" dirty="0" err="1" smtClean="0"/>
              <a:t>Wojcicki</a:t>
            </a:r>
            <a:r>
              <a:rPr lang="en-US" sz="2400" dirty="0" smtClean="0"/>
              <a:t>, Larry Ellison, David </a:t>
            </a:r>
            <a:r>
              <a:rPr lang="en-US" sz="2400" dirty="0" err="1" smtClean="0"/>
              <a:t>Geffin</a:t>
            </a:r>
            <a:r>
              <a:rPr lang="en-US" sz="2400" dirty="0" smtClean="0"/>
              <a:t>  </a:t>
            </a:r>
          </a:p>
          <a:p>
            <a:pPr algn="ctr">
              <a:buNone/>
            </a:pPr>
            <a:r>
              <a:rPr lang="en-US" b="1" dirty="0" smtClean="0"/>
              <a:t>But FIRST, YOU have to create wealth</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3407</TotalTime>
  <Words>3144</Words>
  <Application>Microsoft Office PowerPoint</Application>
  <PresentationFormat>Custom</PresentationFormat>
  <Paragraphs>354</Paragraphs>
  <Slides>42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Roboto</vt:lpstr>
      <vt:lpstr>Office Theme</vt:lpstr>
      <vt:lpstr> How to Spend Your Way to Wealth &amp; Abundance  Why Budgets Suck &amp; What to Do Instead</vt:lpstr>
      <vt:lpstr>Thank You</vt:lpstr>
      <vt:lpstr>My Journey... </vt:lpstr>
      <vt:lpstr>Kevin Harrington</vt:lpstr>
      <vt:lpstr>Busting Myth # 1</vt:lpstr>
      <vt:lpstr>Quiz Question #1</vt:lpstr>
      <vt:lpstr>Quiz Answer #1</vt:lpstr>
      <vt:lpstr>Hollywood Perpetuates that  Being Poor is Better Than Being Wealthy</vt:lpstr>
      <vt:lpstr>Philanthropy</vt:lpstr>
      <vt:lpstr>Warren Buffett Quote</vt:lpstr>
      <vt:lpstr>To Build Wealth, You Need 3 things</vt:lpstr>
      <vt:lpstr>The Three Secrets of the Wealthy</vt:lpstr>
      <vt:lpstr>Why is Thinking like a Wealthy Person so Important? </vt:lpstr>
      <vt:lpstr>Why is Thinking like a Wealthy Person so Important? </vt:lpstr>
      <vt:lpstr>Thinking Like a Wealthy Person is What Makes Wealth Happen!!</vt:lpstr>
      <vt:lpstr>Quiz Question #2</vt:lpstr>
      <vt:lpstr>Quiz Answer #2</vt:lpstr>
      <vt:lpstr>Some Examples of How the Wealthy Think</vt:lpstr>
      <vt:lpstr>Thoughts, Feelings or Values</vt:lpstr>
      <vt:lpstr>The Wealthy Operate from their Values!</vt:lpstr>
      <vt:lpstr>Example #2 – Wealthy Mindset/Attitude</vt:lpstr>
      <vt:lpstr>Details – Poor Mindset</vt:lpstr>
      <vt:lpstr>Quiz Question #3</vt:lpstr>
      <vt:lpstr>Quiz Answer #3</vt:lpstr>
      <vt:lpstr>Example #3 – Statements vs Questions</vt:lpstr>
      <vt:lpstr>The Mindset of the Wealthy</vt:lpstr>
      <vt:lpstr>Busting Myth # 2</vt:lpstr>
      <vt:lpstr>Do Not Pay Credit Cards First- Let Me Prove It to You</vt:lpstr>
      <vt:lpstr>Slide 29</vt:lpstr>
      <vt:lpstr>Why to Invest First</vt:lpstr>
      <vt:lpstr>How does a Wealthy Person  Understand Debt? </vt:lpstr>
      <vt:lpstr>Quiz Question #4</vt:lpstr>
      <vt:lpstr>Quiz Answer #4</vt:lpstr>
      <vt:lpstr>Busting Myth # 3</vt:lpstr>
      <vt:lpstr>Don’t Budget… </vt:lpstr>
      <vt:lpstr>Spend Money Instead!</vt:lpstr>
      <vt:lpstr>Benefits of Spending Money</vt:lpstr>
      <vt:lpstr>Spend Money Based on Your Values</vt:lpstr>
      <vt:lpstr>Quiz Question #5</vt:lpstr>
      <vt:lpstr>Quiz Answer #5</vt:lpstr>
      <vt:lpstr>Slide 41</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3 Ways to Spend Your Way to Wealth &amp; Abundance Budgets Suck and Do Not Work</dc:title>
  <dc:creator>Diane</dc:creator>
  <cp:lastModifiedBy>Rennie Gabriel7</cp:lastModifiedBy>
  <cp:revision>317</cp:revision>
  <dcterms:modified xsi:type="dcterms:W3CDTF">2018-04-25T04:19:01Z</dcterms:modified>
</cp:coreProperties>
</file>