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57" r:id="rId4"/>
    <p:sldId id="258" r:id="rId5"/>
    <p:sldId id="259" r:id="rId6"/>
    <p:sldId id="260" r:id="rId7"/>
    <p:sldId id="261"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65562" autoAdjust="0"/>
  </p:normalViewPr>
  <p:slideViewPr>
    <p:cSldViewPr snapToGrid="0">
      <p:cViewPr varScale="1">
        <p:scale>
          <a:sx n="47" d="100"/>
          <a:sy n="47" d="100"/>
        </p:scale>
        <p:origin x="14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1"/>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1B-4983-9F58-E3A51F5FC98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1B-4983-9F58-E3A51F5FC98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1B-4983-9F58-E3A51F5FC98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41B-4983-9F58-E3A51F5FC98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541B-4983-9F58-E3A51F5FC98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0.00868</cdr:x>
      <cdr:y>0.54373</cdr:y>
    </cdr:from>
    <cdr:to>
      <cdr:x>0.45518</cdr:x>
      <cdr:y>0.86791</cdr:y>
    </cdr:to>
    <cdr:sp macro="" textlink="">
      <cdr:nvSpPr>
        <cdr:cNvPr id="2" name="Rectangle 1"/>
        <cdr:cNvSpPr/>
      </cdr:nvSpPr>
      <cdr:spPr>
        <a:xfrm xmlns:a="http://schemas.openxmlformats.org/drawingml/2006/main" rot="20556056">
          <a:off x="47624" y="1740166"/>
          <a:ext cx="2449702" cy="1037492"/>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noAutofit/>
        </a:bodyPr>
        <a:lstStyle xmlns:a="http://schemas.openxmlformats.org/drawingml/2006/main"/>
        <a:p xmlns:a="http://schemas.openxmlformats.org/drawingml/2006/main">
          <a:pPr algn="ctr"/>
          <a:endParaRPr lang="en-US" sz="20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0.49559</cdr:x>
      <cdr:y>0.32344</cdr:y>
    </cdr:from>
    <cdr:to>
      <cdr:x>0.8393</cdr:x>
      <cdr:y>0.63826</cdr:y>
    </cdr:to>
    <cdr:sp macro="" textlink="">
      <cdr:nvSpPr>
        <cdr:cNvPr id="3" name="Text Box 2"/>
        <cdr:cNvSpPr txBox="1"/>
      </cdr:nvSpPr>
      <cdr:spPr>
        <a:xfrm xmlns:a="http://schemas.openxmlformats.org/drawingml/2006/main" rot="19373114">
          <a:off x="2063614" y="1543953"/>
          <a:ext cx="1431233" cy="1502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0" cap="none" spc="0" dirty="0">
              <a:ln w="0"/>
              <a:solidFill>
                <a:schemeClr val="tx1"/>
              </a:solidFill>
              <a:effectLst>
                <a:outerShdw blurRad="38100" dist="19050" dir="2700000" algn="tl" rotWithShape="0">
                  <a:schemeClr val="dk1">
                    <a:alpha val="40000"/>
                  </a:schemeClr>
                </a:outerShdw>
              </a:effectLst>
            </a:rPr>
            <a:t>NET WORTH</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219A1-6523-4C47-96AB-2B16067B6665}" type="datetimeFigureOut">
              <a:rPr lang="en-US" smtClean="0"/>
              <a:t>4/13/2018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5738D-EAFA-48C4-9370-9169830F39ED}" type="slidenum">
              <a:rPr lang="en-US" smtClean="0"/>
              <a:t>‹#›</a:t>
            </a:fld>
            <a:endParaRPr lang="en-US" dirty="0"/>
          </a:p>
        </p:txBody>
      </p:sp>
    </p:spTree>
    <p:extLst>
      <p:ext uri="{BB962C8B-B14F-4D97-AF65-F5344CB8AC3E}">
        <p14:creationId xmlns:p14="http://schemas.microsoft.com/office/powerpoint/2010/main" val="118790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 Welcome to “Opening the Combination to Building Wealth.  Tell about myself and the purpose of the class: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From Louisiana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Wealth specialist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Author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Public Speaker</a:t>
            </a:r>
          </a:p>
        </p:txBody>
      </p:sp>
      <p:sp>
        <p:nvSpPr>
          <p:cNvPr id="4" name="Slide Number Placeholder 3"/>
          <p:cNvSpPr>
            <a:spLocks noGrp="1"/>
          </p:cNvSpPr>
          <p:nvPr>
            <p:ph type="sldNum" sz="quarter" idx="10"/>
          </p:nvPr>
        </p:nvSpPr>
        <p:spPr/>
        <p:txBody>
          <a:bodyPr/>
          <a:lstStyle/>
          <a:p>
            <a:fld id="{3C25738D-EAFA-48C4-9370-9169830F39ED}" type="slidenum">
              <a:rPr lang="en-US" smtClean="0"/>
              <a:t>1</a:t>
            </a:fld>
            <a:endParaRPr lang="en-US" dirty="0"/>
          </a:p>
        </p:txBody>
      </p:sp>
    </p:spTree>
    <p:extLst>
      <p:ext uri="{BB962C8B-B14F-4D97-AF65-F5344CB8AC3E}">
        <p14:creationId xmlns:p14="http://schemas.microsoft.com/office/powerpoint/2010/main" val="22978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Business / Career</a:t>
            </a:r>
          </a:p>
          <a:p>
            <a:r>
              <a:rPr lang="en-US" sz="1200" kern="1200" dirty="0">
                <a:solidFill>
                  <a:schemeClr val="tx1"/>
                </a:solidFill>
                <a:effectLst/>
                <a:latin typeface="+mn-lt"/>
                <a:ea typeface="+mn-ea"/>
                <a:cs typeface="+mn-cs"/>
              </a:rPr>
              <a:t>As a  Wealth specialist, my goal is to assist individuals and business ways in building wealth by first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Assessing where we are in our economy, and individually.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Reviewing goals and time line.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Developing a strategic plan to reach their goals.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What I like about my job.</a:t>
            </a:r>
          </a:p>
          <a:p>
            <a:pPr marL="0" indent="0">
              <a:buFont typeface="Arial" panose="020B0604020202020204" pitchFamily="34" charset="0"/>
              <a:buNone/>
            </a:pPr>
            <a:r>
              <a:rPr lang="en-US" sz="1200" kern="1200" dirty="0">
                <a:solidFill>
                  <a:schemeClr val="tx1"/>
                </a:solidFill>
                <a:effectLst/>
                <a:latin typeface="+mn-lt"/>
                <a:ea typeface="+mn-ea"/>
                <a:cs typeface="+mn-cs"/>
              </a:rPr>
              <a:t>Is helping people and giving back.</a:t>
            </a:r>
            <a:endParaRPr lang="en-US" dirty="0"/>
          </a:p>
        </p:txBody>
      </p:sp>
      <p:sp>
        <p:nvSpPr>
          <p:cNvPr id="4" name="Slide Number Placeholder 3"/>
          <p:cNvSpPr>
            <a:spLocks noGrp="1"/>
          </p:cNvSpPr>
          <p:nvPr>
            <p:ph type="sldNum" sz="quarter" idx="10"/>
          </p:nvPr>
        </p:nvSpPr>
        <p:spPr/>
        <p:txBody>
          <a:bodyPr/>
          <a:lstStyle/>
          <a:p>
            <a:fld id="{3C25738D-EAFA-48C4-9370-9169830F39ED}" type="slidenum">
              <a:rPr lang="en-US" smtClean="0"/>
              <a:t>2</a:t>
            </a:fld>
            <a:endParaRPr lang="en-US" dirty="0"/>
          </a:p>
        </p:txBody>
      </p:sp>
    </p:spTree>
    <p:extLst>
      <p:ext uri="{BB962C8B-B14F-4D97-AF65-F5344CB8AC3E}">
        <p14:creationId xmlns:p14="http://schemas.microsoft.com/office/powerpoint/2010/main" val="33998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25738D-EAFA-48C4-9370-9169830F39ED}" type="slidenum">
              <a:rPr lang="en-US" smtClean="0"/>
              <a:t>3</a:t>
            </a:fld>
            <a:endParaRPr lang="en-US" dirty="0"/>
          </a:p>
        </p:txBody>
      </p:sp>
    </p:spTree>
    <p:extLst>
      <p:ext uri="{BB962C8B-B14F-4D97-AF65-F5344CB8AC3E}">
        <p14:creationId xmlns:p14="http://schemas.microsoft.com/office/powerpoint/2010/main" val="243736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me showing you this is so you will have a real-life example of how the government, which is a business runs our economy.</a:t>
            </a:r>
          </a:p>
          <a:p>
            <a:endParaRPr lang="en-US" dirty="0"/>
          </a:p>
        </p:txBody>
      </p:sp>
      <p:sp>
        <p:nvSpPr>
          <p:cNvPr id="4" name="Slide Number Placeholder 3"/>
          <p:cNvSpPr>
            <a:spLocks noGrp="1"/>
          </p:cNvSpPr>
          <p:nvPr>
            <p:ph type="sldNum" sz="quarter" idx="10"/>
          </p:nvPr>
        </p:nvSpPr>
        <p:spPr/>
        <p:txBody>
          <a:bodyPr/>
          <a:lstStyle/>
          <a:p>
            <a:fld id="{3C25738D-EAFA-48C4-9370-9169830F39ED}" type="slidenum">
              <a:rPr lang="en-US" smtClean="0"/>
              <a:t>4</a:t>
            </a:fld>
            <a:endParaRPr lang="en-US" dirty="0"/>
          </a:p>
        </p:txBody>
      </p:sp>
    </p:spTree>
    <p:extLst>
      <p:ext uri="{BB962C8B-B14F-4D97-AF65-F5344CB8AC3E}">
        <p14:creationId xmlns:p14="http://schemas.microsoft.com/office/powerpoint/2010/main" val="143399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Total Debt: __________________________________</a:t>
            </a:r>
            <a:endParaRPr lang="en-US" dirty="0"/>
          </a:p>
        </p:txBody>
      </p:sp>
      <p:sp>
        <p:nvSpPr>
          <p:cNvPr id="4" name="Slide Number Placeholder 3"/>
          <p:cNvSpPr>
            <a:spLocks noGrp="1"/>
          </p:cNvSpPr>
          <p:nvPr>
            <p:ph type="sldNum" sz="quarter" idx="10"/>
          </p:nvPr>
        </p:nvSpPr>
        <p:spPr/>
        <p:txBody>
          <a:bodyPr/>
          <a:lstStyle/>
          <a:p>
            <a:fld id="{3C25738D-EAFA-48C4-9370-9169830F39ED}" type="slidenum">
              <a:rPr lang="en-US" smtClean="0"/>
              <a:t>13</a:t>
            </a:fld>
            <a:endParaRPr lang="en-US" dirty="0"/>
          </a:p>
        </p:txBody>
      </p:sp>
    </p:spTree>
    <p:extLst>
      <p:ext uri="{BB962C8B-B14F-4D97-AF65-F5344CB8AC3E}">
        <p14:creationId xmlns:p14="http://schemas.microsoft.com/office/powerpoint/2010/main" val="193977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Total Assets: _______________________		</a:t>
            </a:r>
          </a:p>
          <a:p>
            <a:r>
              <a:rPr lang="en-US" sz="1200" kern="1200" dirty="0">
                <a:solidFill>
                  <a:schemeClr val="tx1"/>
                </a:solidFill>
                <a:effectLst/>
                <a:latin typeface="+mn-lt"/>
                <a:ea typeface="+mn-ea"/>
                <a:cs typeface="+mn-cs"/>
              </a:rPr>
              <a:t>Assets: _____________	Minus Debt: _______________	Equal Net worth: ___________</a:t>
            </a:r>
          </a:p>
          <a:p>
            <a:endParaRPr lang="en-US" dirty="0"/>
          </a:p>
        </p:txBody>
      </p:sp>
      <p:sp>
        <p:nvSpPr>
          <p:cNvPr id="4" name="Slide Number Placeholder 3"/>
          <p:cNvSpPr>
            <a:spLocks noGrp="1"/>
          </p:cNvSpPr>
          <p:nvPr>
            <p:ph type="sldNum" sz="quarter" idx="10"/>
          </p:nvPr>
        </p:nvSpPr>
        <p:spPr/>
        <p:txBody>
          <a:bodyPr/>
          <a:lstStyle/>
          <a:p>
            <a:fld id="{3C25738D-EAFA-48C4-9370-9169830F39ED}" type="slidenum">
              <a:rPr lang="en-US" smtClean="0"/>
              <a:t>14</a:t>
            </a:fld>
            <a:endParaRPr lang="en-US" dirty="0"/>
          </a:p>
        </p:txBody>
      </p:sp>
    </p:spTree>
    <p:extLst>
      <p:ext uri="{BB962C8B-B14F-4D97-AF65-F5344CB8AC3E}">
        <p14:creationId xmlns:p14="http://schemas.microsoft.com/office/powerpoint/2010/main" val="409287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Objective is for each of to work because you</a:t>
            </a:r>
            <a:r>
              <a:rPr lang="en-US" baseline="0" dirty="0"/>
              <a:t> want to not because you have to.</a:t>
            </a:r>
            <a:endParaRPr lang="en-US" dirty="0"/>
          </a:p>
          <a:p>
            <a:endParaRPr lang="en-US" dirty="0"/>
          </a:p>
        </p:txBody>
      </p:sp>
      <p:sp>
        <p:nvSpPr>
          <p:cNvPr id="4" name="Slide Number Placeholder 3"/>
          <p:cNvSpPr>
            <a:spLocks noGrp="1"/>
          </p:cNvSpPr>
          <p:nvPr>
            <p:ph type="sldNum" sz="quarter" idx="10"/>
          </p:nvPr>
        </p:nvSpPr>
        <p:spPr/>
        <p:txBody>
          <a:bodyPr/>
          <a:lstStyle/>
          <a:p>
            <a:fld id="{3C25738D-EAFA-48C4-9370-9169830F39ED}" type="slidenum">
              <a:rPr lang="en-US" smtClean="0"/>
              <a:t>21</a:t>
            </a:fld>
            <a:endParaRPr lang="en-US" dirty="0"/>
          </a:p>
        </p:txBody>
      </p:sp>
    </p:spTree>
    <p:extLst>
      <p:ext uri="{BB962C8B-B14F-4D97-AF65-F5344CB8AC3E}">
        <p14:creationId xmlns:p14="http://schemas.microsoft.com/office/powerpoint/2010/main" val="272476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047D-EFE1-4B6C-BB60-34C64BF899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CE9A5-1AC9-4431-94E5-E6F589AEF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68C53-6E8C-4173-BCEE-8A96D23CFF02}"/>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5" name="Footer Placeholder 4">
            <a:extLst>
              <a:ext uri="{FF2B5EF4-FFF2-40B4-BE49-F238E27FC236}">
                <a16:creationId xmlns:a16="http://schemas.microsoft.com/office/drawing/2014/main" id="{57A1D95A-6A81-458E-A328-275768A39B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CEE46-03A1-49D7-8B58-73EC84A6BB95}"/>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339712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7F22-1D6D-4118-9B1E-AFCEB41164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49DC9E-DA32-44A5-B4C4-6C01DF0314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1B1F0-1C74-4DAF-88AF-20E78C59F1CB}"/>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5" name="Footer Placeholder 4">
            <a:extLst>
              <a:ext uri="{FF2B5EF4-FFF2-40B4-BE49-F238E27FC236}">
                <a16:creationId xmlns:a16="http://schemas.microsoft.com/office/drawing/2014/main" id="{63C222F4-F000-4C87-83EE-8D574C0F8D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41416-F81C-4F4F-B9FD-5E0C98B2FF73}"/>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165583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46494-E5E3-44AF-A19D-6A3E918EE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DC39F-9CFD-4541-AF47-7256379515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5E28E-E2CE-48DF-8374-019881118F27}"/>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5" name="Footer Placeholder 4">
            <a:extLst>
              <a:ext uri="{FF2B5EF4-FFF2-40B4-BE49-F238E27FC236}">
                <a16:creationId xmlns:a16="http://schemas.microsoft.com/office/drawing/2014/main" id="{BF0D5348-E5F0-48BF-8A17-99D0AA994D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5C73A0-0EF7-42A0-8469-1AC474568025}"/>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410969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FFB4-2282-4CDF-B2B5-D53683168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82497-F28A-4D25-BBE3-E434F4661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42F74-E201-4701-B708-7C4E88CA03EA}"/>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5" name="Footer Placeholder 4">
            <a:extLst>
              <a:ext uri="{FF2B5EF4-FFF2-40B4-BE49-F238E27FC236}">
                <a16:creationId xmlns:a16="http://schemas.microsoft.com/office/drawing/2014/main" id="{E5598804-0783-4293-AD50-40EEA9CD0A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84B6A5-91C7-4222-A06A-C9B3A948F788}"/>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3030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07F5-C875-42F8-A889-95FB18325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B001D-D4C9-4CCA-901F-D60E294A2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C6DDBF-132A-446A-8273-51293D22155F}"/>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5" name="Footer Placeholder 4">
            <a:extLst>
              <a:ext uri="{FF2B5EF4-FFF2-40B4-BE49-F238E27FC236}">
                <a16:creationId xmlns:a16="http://schemas.microsoft.com/office/drawing/2014/main" id="{BD430D37-58D2-4837-B596-E5B439820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D1AAD7-B7CC-4698-B3B9-CEC1E94FC06C}"/>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328653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1AA4-691F-49C9-BE68-876A57291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03D01-4AAD-4D6E-A19C-5B8D4CF63C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AC44B6-481E-4DB0-9C50-176CB5C419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DB16E3-6F80-41A9-BD73-A432C3145564}"/>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6" name="Footer Placeholder 5">
            <a:extLst>
              <a:ext uri="{FF2B5EF4-FFF2-40B4-BE49-F238E27FC236}">
                <a16:creationId xmlns:a16="http://schemas.microsoft.com/office/drawing/2014/main" id="{0EC6A17B-90A3-4A49-9726-9814C1DAD9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C789EC-70E6-4430-9AA1-2A21B7A1E5FA}"/>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19639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9590-4082-4E2E-B9EF-E44C59FCD9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2DC91A-A516-46F3-98F0-5FC6EA1B4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38B103-DAFA-420C-BD57-8E4F866C34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B5E4A7-45AC-4493-9958-DC62FFAF6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E78721-DBF8-4930-943F-B827448E7C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95ABC-0020-486B-BDAA-D3CFE1814CCE}"/>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8" name="Footer Placeholder 7">
            <a:extLst>
              <a:ext uri="{FF2B5EF4-FFF2-40B4-BE49-F238E27FC236}">
                <a16:creationId xmlns:a16="http://schemas.microsoft.com/office/drawing/2014/main" id="{88A43024-FD6D-46F2-A17C-86E868DC46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5A7121-1BBE-4DC6-AEF7-0F0EFDF0EA3D}"/>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297906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6592-059E-4124-8EED-E11D7A3A9B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2A00A-AACA-4768-B178-B6F987AC4C48}"/>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4" name="Footer Placeholder 3">
            <a:extLst>
              <a:ext uri="{FF2B5EF4-FFF2-40B4-BE49-F238E27FC236}">
                <a16:creationId xmlns:a16="http://schemas.microsoft.com/office/drawing/2014/main" id="{05CD76F4-C64B-478B-857F-F58344865E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077D67-56A6-4A9A-9DE8-3FE8B7D95034}"/>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288568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DCB63-661D-4ECB-8328-38B59CE0D2BC}"/>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3" name="Footer Placeholder 2">
            <a:extLst>
              <a:ext uri="{FF2B5EF4-FFF2-40B4-BE49-F238E27FC236}">
                <a16:creationId xmlns:a16="http://schemas.microsoft.com/office/drawing/2014/main" id="{BFC73E3E-9FC0-4B2B-B5D4-BBC3AE8A7F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C60695-BD80-470A-AF70-1D2AB838E0C3}"/>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69036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BC44-23E2-416D-ADA9-47991AA91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2F1339-D3D0-47B6-9B6B-864CF311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83FC9-69C5-4C44-AFE3-9ED41729B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DB4CE2-4D32-40F2-961F-B546A26AAE59}"/>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6" name="Footer Placeholder 5">
            <a:extLst>
              <a:ext uri="{FF2B5EF4-FFF2-40B4-BE49-F238E27FC236}">
                <a16:creationId xmlns:a16="http://schemas.microsoft.com/office/drawing/2014/main" id="{B25B9DE4-5B35-4BCE-AF93-463A7FB78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2BC42E-3B39-49C4-B9CB-842AA459079A}"/>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197189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1703-C59F-4846-8FFA-34DF6ED3E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A4347E-B747-485D-B870-73A2ADCAC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B835FB-4C97-41EA-9637-5E08757C6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F5BF4D-3578-46CF-BE75-DAB351F6369C}"/>
              </a:ext>
            </a:extLst>
          </p:cNvPr>
          <p:cNvSpPr>
            <a:spLocks noGrp="1"/>
          </p:cNvSpPr>
          <p:nvPr>
            <p:ph type="dt" sz="half" idx="10"/>
          </p:nvPr>
        </p:nvSpPr>
        <p:spPr/>
        <p:txBody>
          <a:bodyPr/>
          <a:lstStyle/>
          <a:p>
            <a:fld id="{64F9CC89-EBEA-4010-A051-263D9C245DE3}" type="datetimeFigureOut">
              <a:rPr lang="en-US" smtClean="0"/>
              <a:t>4/13/2018</a:t>
            </a:fld>
            <a:endParaRPr lang="en-US" dirty="0"/>
          </a:p>
        </p:txBody>
      </p:sp>
      <p:sp>
        <p:nvSpPr>
          <p:cNvPr id="6" name="Footer Placeholder 5">
            <a:extLst>
              <a:ext uri="{FF2B5EF4-FFF2-40B4-BE49-F238E27FC236}">
                <a16:creationId xmlns:a16="http://schemas.microsoft.com/office/drawing/2014/main" id="{C461BDB5-6B6A-4E4C-B652-6ABB0C84F4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F756BF-3190-4822-88C3-913099200118}"/>
              </a:ext>
            </a:extLst>
          </p:cNvPr>
          <p:cNvSpPr>
            <a:spLocks noGrp="1"/>
          </p:cNvSpPr>
          <p:nvPr>
            <p:ph type="sldNum" sz="quarter" idx="12"/>
          </p:nvPr>
        </p:nvSpPr>
        <p:spPr/>
        <p:txBody>
          <a:bodyPr/>
          <a:lstStyle/>
          <a:p>
            <a:fld id="{AFE58450-C6CC-4AD9-86EE-79F0AAB2F909}" type="slidenum">
              <a:rPr lang="en-US" smtClean="0"/>
              <a:t>‹#›</a:t>
            </a:fld>
            <a:endParaRPr lang="en-US" dirty="0"/>
          </a:p>
        </p:txBody>
      </p:sp>
    </p:spTree>
    <p:extLst>
      <p:ext uri="{BB962C8B-B14F-4D97-AF65-F5344CB8AC3E}">
        <p14:creationId xmlns:p14="http://schemas.microsoft.com/office/powerpoint/2010/main" val="104016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025CD-A911-4472-B372-374221912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3CEE76-D5EC-4A00-B652-CEF08A212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7DEE-C8D6-4C18-AAE4-D64986EF5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9CC89-EBEA-4010-A051-263D9C245DE3}" type="datetimeFigureOut">
              <a:rPr lang="en-US" smtClean="0"/>
              <a:t>4/13/2018</a:t>
            </a:fld>
            <a:endParaRPr lang="en-US" dirty="0"/>
          </a:p>
        </p:txBody>
      </p:sp>
      <p:sp>
        <p:nvSpPr>
          <p:cNvPr id="5" name="Footer Placeholder 4">
            <a:extLst>
              <a:ext uri="{FF2B5EF4-FFF2-40B4-BE49-F238E27FC236}">
                <a16:creationId xmlns:a16="http://schemas.microsoft.com/office/drawing/2014/main" id="{4F5B2745-8172-4288-B7A0-A8E50703C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0777C8-277B-4695-B339-3E753B1EF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58450-C6CC-4AD9-86EE-79F0AAB2F909}" type="slidenum">
              <a:rPr lang="en-US" smtClean="0"/>
              <a:t>‹#›</a:t>
            </a:fld>
            <a:endParaRPr lang="en-US" dirty="0"/>
          </a:p>
        </p:txBody>
      </p:sp>
    </p:spTree>
    <p:extLst>
      <p:ext uri="{BB962C8B-B14F-4D97-AF65-F5344CB8AC3E}">
        <p14:creationId xmlns:p14="http://schemas.microsoft.com/office/powerpoint/2010/main" val="213920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Liability_(financial_accounting)" TargetMode="External"/><Relationship Id="rId2" Type="http://schemas.openxmlformats.org/officeDocument/2006/relationships/hyperlink" Target="http://en.wikipedia.org/wiki/Assets"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vestopedia.com/terms/d/distribution.asp" TargetMode="External"/><Relationship Id="rId2" Type="http://schemas.openxmlformats.org/officeDocument/2006/relationships/hyperlink" Target="https://www.investopedia.com/terms/r/rothira.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Desmarie@desmarieguyton.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ixth_Avenue_(Manhattan)" TargetMode="External"/><Relationship Id="rId3" Type="http://schemas.openxmlformats.org/officeDocument/2006/relationships/hyperlink" Target="http://www.usdebtclock.org/index.html" TargetMode="External"/><Relationship Id="rId7" Type="http://schemas.openxmlformats.org/officeDocument/2006/relationships/hyperlink" Target="https://en.wikipedia.org/wiki/Bank_of_America_Tower_(Manhattan)" TargetMode="External"/><Relationship Id="rId12" Type="http://schemas.openxmlformats.org/officeDocument/2006/relationships/hyperlink" Target="https://en.wikipedia.org/wiki/Debt_cloc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United_States_public_debt" TargetMode="External"/><Relationship Id="rId11" Type="http://schemas.openxmlformats.org/officeDocument/2006/relationships/hyperlink" Target="https://en.wikipedia.org/wiki/New_York_City" TargetMode="External"/><Relationship Id="rId5" Type="http://schemas.openxmlformats.org/officeDocument/2006/relationships/hyperlink" Target="https://en.wikipedia.org/wiki/Segment_display#Segment_displays" TargetMode="External"/><Relationship Id="rId10" Type="http://schemas.openxmlformats.org/officeDocument/2006/relationships/hyperlink" Target="https://en.wikipedia.org/wiki/Manhattan" TargetMode="External"/><Relationship Id="rId4" Type="http://schemas.openxmlformats.org/officeDocument/2006/relationships/hyperlink" Target="https://en.wikipedia.org/wiki/Running_total" TargetMode="External"/><Relationship Id="rId9" Type="http://schemas.openxmlformats.org/officeDocument/2006/relationships/hyperlink" Target="https://en.wikipedia.org/wiki/42nd_Street_(Manhatta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erson posing for the camera&#10;&#10;Description generated with very high confidence">
            <a:extLst>
              <a:ext uri="{FF2B5EF4-FFF2-40B4-BE49-F238E27FC236}">
                <a16:creationId xmlns:a16="http://schemas.microsoft.com/office/drawing/2014/main" id="{99D410D4-4454-4353-A38F-9D55E82BF30F}"/>
              </a:ext>
            </a:extLst>
          </p:cNvPr>
          <p:cNvPicPr>
            <a:picLocks noChangeAspect="1"/>
          </p:cNvPicPr>
          <p:nvPr/>
        </p:nvPicPr>
        <p:blipFill rotWithShape="1">
          <a:blip r:embed="rId3">
            <a:extLst>
              <a:ext uri="{28A0092B-C50C-407E-A947-70E740481C1C}">
                <a14:useLocalDpi xmlns:a14="http://schemas.microsoft.com/office/drawing/2010/main" val="0"/>
              </a:ext>
            </a:extLst>
          </a:blip>
          <a:srcRect l="1086" r="5280" b="-2"/>
          <a:stretch/>
        </p:blipFill>
        <p:spPr>
          <a:xfrm>
            <a:off x="317635" y="321733"/>
            <a:ext cx="4160452" cy="6214534"/>
          </a:xfrm>
          <a:prstGeom prst="rect">
            <a:avLst/>
          </a:prstGeom>
        </p:spPr>
      </p:pic>
      <p:pic>
        <p:nvPicPr>
          <p:cNvPr id="4" name="Picture 3" descr="A black and white photo of a building&#10;&#10;Description generated with very high confidence">
            <a:extLst>
              <a:ext uri="{FF2B5EF4-FFF2-40B4-BE49-F238E27FC236}">
                <a16:creationId xmlns:a16="http://schemas.microsoft.com/office/drawing/2014/main" id="{716AFAF7-8613-4E40-AE9C-7B81399B3DBC}"/>
              </a:ext>
            </a:extLst>
          </p:cNvPr>
          <p:cNvPicPr/>
          <p:nvPr/>
        </p:nvPicPr>
        <p:blipFill rotWithShape="1">
          <a:blip r:embed="rId4">
            <a:extLst>
              <a:ext uri="{28A0092B-C50C-407E-A947-70E740481C1C}">
                <a14:useLocalDpi xmlns:a14="http://schemas.microsoft.com/office/drawing/2010/main" val="0"/>
              </a:ext>
            </a:extLst>
          </a:blip>
          <a:srcRect l="22557" r="21663"/>
          <a:stretch/>
        </p:blipFill>
        <p:spPr>
          <a:xfrm>
            <a:off x="4654296" y="299363"/>
            <a:ext cx="7217085" cy="3008188"/>
          </a:xfrm>
          <a:prstGeom prst="rect">
            <a:avLst/>
          </a:prstGeom>
        </p:spPr>
      </p:pic>
      <p:sp>
        <p:nvSpPr>
          <p:cNvPr id="2" name="Title 1">
            <a:extLst>
              <a:ext uri="{FF2B5EF4-FFF2-40B4-BE49-F238E27FC236}">
                <a16:creationId xmlns:a16="http://schemas.microsoft.com/office/drawing/2014/main" id="{D1D83E89-65BF-4375-B1F8-A29AA6F0BC72}"/>
              </a:ext>
            </a:extLst>
          </p:cNvPr>
          <p:cNvSpPr>
            <a:spLocks noGrp="1"/>
          </p:cNvSpPr>
          <p:nvPr>
            <p:ph type="ctrTitle"/>
          </p:nvPr>
        </p:nvSpPr>
        <p:spPr>
          <a:xfrm>
            <a:off x="5021821" y="3536246"/>
            <a:ext cx="6465287" cy="1516014"/>
          </a:xfrm>
        </p:spPr>
        <p:txBody>
          <a:bodyPr>
            <a:normAutofit/>
          </a:bodyPr>
          <a:lstStyle/>
          <a:p>
            <a:pPr algn="l"/>
            <a:r>
              <a:rPr lang="en-US" sz="3400" dirty="0">
                <a:solidFill>
                  <a:schemeClr val="bg1"/>
                </a:solidFill>
              </a:rPr>
              <a:t>DGM</a:t>
            </a:r>
            <a:br>
              <a:rPr lang="en-US" sz="3400" dirty="0">
                <a:solidFill>
                  <a:schemeClr val="bg1"/>
                </a:solidFill>
              </a:rPr>
            </a:br>
            <a:r>
              <a:rPr lang="en-US" sz="3400" dirty="0">
                <a:solidFill>
                  <a:schemeClr val="bg1"/>
                </a:solidFill>
              </a:rPr>
              <a:t>Opening The Combination To Building Wealth</a:t>
            </a:r>
          </a:p>
        </p:txBody>
      </p:sp>
      <p:sp>
        <p:nvSpPr>
          <p:cNvPr id="3" name="Subtitle 2">
            <a:extLst>
              <a:ext uri="{FF2B5EF4-FFF2-40B4-BE49-F238E27FC236}">
                <a16:creationId xmlns:a16="http://schemas.microsoft.com/office/drawing/2014/main" id="{8870B14A-4115-421E-B5AB-36C75BBCE789}"/>
              </a:ext>
            </a:extLst>
          </p:cNvPr>
          <p:cNvSpPr>
            <a:spLocks noGrp="1"/>
          </p:cNvSpPr>
          <p:nvPr>
            <p:ph type="subTitle" idx="1"/>
          </p:nvPr>
        </p:nvSpPr>
        <p:spPr>
          <a:xfrm>
            <a:off x="5004282" y="5052259"/>
            <a:ext cx="6465286" cy="1425541"/>
          </a:xfrm>
        </p:spPr>
        <p:txBody>
          <a:bodyPr>
            <a:normAutofit/>
          </a:bodyPr>
          <a:lstStyle/>
          <a:p>
            <a:pPr algn="l"/>
            <a:r>
              <a:rPr lang="en-US" sz="2000" dirty="0">
                <a:solidFill>
                  <a:schemeClr val="bg2"/>
                </a:solidFill>
              </a:rPr>
              <a:t>Desmarieguyton.com</a:t>
            </a:r>
          </a:p>
          <a:p>
            <a:pPr algn="l"/>
            <a:r>
              <a:rPr lang="en-US" b="1" dirty="0">
                <a:solidFill>
                  <a:schemeClr val="bg1"/>
                </a:solidFill>
              </a:rPr>
              <a:t>License # CA 0130367 , TX 2037364</a:t>
            </a:r>
            <a:r>
              <a:rPr lang="en-US" b="1" dirty="0"/>
              <a:t> ​​</a:t>
            </a:r>
            <a:endParaRPr lang="en-US" sz="2000" dirty="0">
              <a:solidFill>
                <a:schemeClr val="bg2"/>
              </a:solidFill>
            </a:endParaRPr>
          </a:p>
          <a:p>
            <a:pPr algn="l"/>
            <a:r>
              <a:rPr lang="en-US" sz="2000" dirty="0">
                <a:solidFill>
                  <a:schemeClr val="bg2"/>
                </a:solidFill>
              </a:rPr>
              <a:t>(714) 239-1100 ext. 205 </a:t>
            </a:r>
          </a:p>
        </p:txBody>
      </p:sp>
    </p:spTree>
    <p:extLst>
      <p:ext uri="{BB962C8B-B14F-4D97-AF65-F5344CB8AC3E}">
        <p14:creationId xmlns:p14="http://schemas.microsoft.com/office/powerpoint/2010/main" val="167426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8D3E-2BE9-4844-9BDD-1F372F2AB64D}"/>
              </a:ext>
            </a:extLst>
          </p:cNvPr>
          <p:cNvSpPr>
            <a:spLocks noGrp="1"/>
          </p:cNvSpPr>
          <p:nvPr>
            <p:ph type="title"/>
          </p:nvPr>
        </p:nvSpPr>
        <p:spPr/>
        <p:txBody>
          <a:bodyPr/>
          <a:lstStyle/>
          <a:p>
            <a:pPr algn="ctr"/>
            <a:r>
              <a:rPr lang="en-US" b="1" i="1" dirty="0"/>
              <a:t>Short-Term Goals</a:t>
            </a:r>
            <a:br>
              <a:rPr lang="en-US" dirty="0"/>
            </a:br>
            <a:endParaRPr lang="en-US" dirty="0"/>
          </a:p>
        </p:txBody>
      </p:sp>
      <p:sp>
        <p:nvSpPr>
          <p:cNvPr id="3" name="Content Placeholder 2">
            <a:extLst>
              <a:ext uri="{FF2B5EF4-FFF2-40B4-BE49-F238E27FC236}">
                <a16:creationId xmlns:a16="http://schemas.microsoft.com/office/drawing/2014/main" id="{47A4B814-AA8C-4931-83A4-E44C9029C5D7}"/>
              </a:ext>
            </a:extLst>
          </p:cNvPr>
          <p:cNvSpPr>
            <a:spLocks noGrp="1"/>
          </p:cNvSpPr>
          <p:nvPr>
            <p:ph idx="1"/>
          </p:nvPr>
        </p:nvSpPr>
        <p:spPr/>
        <p:txBody>
          <a:bodyPr/>
          <a:lstStyle/>
          <a:p>
            <a:pPr marL="0" indent="0">
              <a:buNone/>
            </a:pPr>
            <a:r>
              <a:rPr lang="en-US" dirty="0"/>
              <a:t>When setting your short-term goals, you will want to set them in increments of 3 months, 6 months and 12 months.  These goals are what you want to accomplish quickly, for example saving to purchase your first car or pay off a credit card.  To keep track of how your plan is working, revisit it every 30 to 90 days depending on how set your goals. </a:t>
            </a:r>
          </a:p>
          <a:p>
            <a:pPr marL="0" indent="0">
              <a:buNone/>
            </a:pPr>
            <a:endParaRPr lang="en-US" dirty="0"/>
          </a:p>
        </p:txBody>
      </p:sp>
    </p:spTree>
    <p:extLst>
      <p:ext uri="{BB962C8B-B14F-4D97-AF65-F5344CB8AC3E}">
        <p14:creationId xmlns:p14="http://schemas.microsoft.com/office/powerpoint/2010/main" val="392830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EDD1-478B-4368-BE2C-AA6D52885B8D}"/>
              </a:ext>
            </a:extLst>
          </p:cNvPr>
          <p:cNvSpPr>
            <a:spLocks noGrp="1"/>
          </p:cNvSpPr>
          <p:nvPr>
            <p:ph type="title"/>
          </p:nvPr>
        </p:nvSpPr>
        <p:spPr/>
        <p:txBody>
          <a:bodyPr/>
          <a:lstStyle/>
          <a:p>
            <a:pPr algn="ctr"/>
            <a:r>
              <a:rPr lang="en-US" b="1" i="1" dirty="0"/>
              <a:t>Long-Term Goals</a:t>
            </a:r>
            <a:br>
              <a:rPr lang="en-US" dirty="0"/>
            </a:br>
            <a:endParaRPr lang="en-US" dirty="0"/>
          </a:p>
        </p:txBody>
      </p:sp>
      <p:sp>
        <p:nvSpPr>
          <p:cNvPr id="3" name="Content Placeholder 2">
            <a:extLst>
              <a:ext uri="{FF2B5EF4-FFF2-40B4-BE49-F238E27FC236}">
                <a16:creationId xmlns:a16="http://schemas.microsoft.com/office/drawing/2014/main" id="{823658DB-22A4-4E33-91F5-947F7F12FBA0}"/>
              </a:ext>
            </a:extLst>
          </p:cNvPr>
          <p:cNvSpPr>
            <a:spLocks noGrp="1"/>
          </p:cNvSpPr>
          <p:nvPr>
            <p:ph idx="1"/>
          </p:nvPr>
        </p:nvSpPr>
        <p:spPr/>
        <p:txBody>
          <a:bodyPr/>
          <a:lstStyle/>
          <a:p>
            <a:pPr marL="0" indent="0">
              <a:buNone/>
            </a:pPr>
            <a:r>
              <a:rPr lang="en-US" dirty="0"/>
              <a:t>These are your big goals. For example, purchasing your first home, making and investment, or saving for a vacation home.  Set these goals in 1 to 5 years increments and keep track with your plan by reviewing them every 90 days to make sure your on track, and if not make the changes which will keep you on your path to success.</a:t>
            </a:r>
          </a:p>
          <a:p>
            <a:pPr marL="0" indent="0">
              <a:buNone/>
            </a:pPr>
            <a:endParaRPr lang="en-US" dirty="0"/>
          </a:p>
        </p:txBody>
      </p:sp>
    </p:spTree>
    <p:extLst>
      <p:ext uri="{BB962C8B-B14F-4D97-AF65-F5344CB8AC3E}">
        <p14:creationId xmlns:p14="http://schemas.microsoft.com/office/powerpoint/2010/main" val="138877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F7435D-E3DB-47B1-BA61-B00ACC83A9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9">
            <a:extLst>
              <a:ext uri="{FF2B5EF4-FFF2-40B4-BE49-F238E27FC236}">
                <a16:creationId xmlns:a16="http://schemas.microsoft.com/office/drawing/2014/main" id="{F263A0B5-F8C4-4116-809F-78A768EA79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050928-6B3E-43A0-ACE6-E32579C137B9}"/>
              </a:ext>
            </a:extLst>
          </p:cNvPr>
          <p:cNvSpPr>
            <a:spLocks noGrp="1"/>
          </p:cNvSpPr>
          <p:nvPr>
            <p:ph type="title"/>
          </p:nvPr>
        </p:nvSpPr>
        <p:spPr>
          <a:xfrm>
            <a:off x="648929" y="629266"/>
            <a:ext cx="4944152" cy="1622321"/>
          </a:xfrm>
        </p:spPr>
        <p:txBody>
          <a:bodyPr>
            <a:normAutofit/>
          </a:bodyPr>
          <a:lstStyle/>
          <a:p>
            <a:r>
              <a:rPr lang="en-US" b="1" i="1" u="sng" dirty="0"/>
              <a:t>Net Worth vs Debt</a:t>
            </a:r>
            <a:br>
              <a:rPr lang="en-US" dirty="0"/>
            </a:br>
            <a:endParaRPr lang="en-US" dirty="0"/>
          </a:p>
        </p:txBody>
      </p:sp>
      <p:sp>
        <p:nvSpPr>
          <p:cNvPr id="3" name="Content Placeholder 2">
            <a:extLst>
              <a:ext uri="{FF2B5EF4-FFF2-40B4-BE49-F238E27FC236}">
                <a16:creationId xmlns:a16="http://schemas.microsoft.com/office/drawing/2014/main" id="{BDF11158-E45E-4EE7-B142-7EAC0BA1B91C}"/>
              </a:ext>
            </a:extLst>
          </p:cNvPr>
          <p:cNvSpPr>
            <a:spLocks noGrp="1"/>
          </p:cNvSpPr>
          <p:nvPr>
            <p:ph idx="1"/>
          </p:nvPr>
        </p:nvSpPr>
        <p:spPr>
          <a:xfrm>
            <a:off x="648930" y="2438400"/>
            <a:ext cx="4944151" cy="3785419"/>
          </a:xfrm>
        </p:spPr>
        <p:txBody>
          <a:bodyPr>
            <a:normAutofit/>
          </a:bodyPr>
          <a:lstStyle/>
          <a:p>
            <a:pPr marL="0" indent="0">
              <a:buNone/>
            </a:pPr>
            <a:r>
              <a:rPr lang="en-US" sz="2400" dirty="0"/>
              <a:t>Net-worth is your total </a:t>
            </a:r>
            <a:r>
              <a:rPr lang="en-US" sz="2400" u="sng" dirty="0">
                <a:hlinkClick r:id="rId2" tooltip="Assets"/>
              </a:rPr>
              <a:t>assets</a:t>
            </a:r>
            <a:r>
              <a:rPr lang="en-US" sz="2400" dirty="0"/>
              <a:t> minus your total outside </a:t>
            </a:r>
            <a:r>
              <a:rPr lang="en-US" sz="2400" u="sng" dirty="0">
                <a:hlinkClick r:id="rId3" tooltip="Liability (financial accounting)"/>
              </a:rPr>
              <a:t>liabilities</a:t>
            </a:r>
            <a:r>
              <a:rPr lang="en-US" sz="2400" dirty="0"/>
              <a:t> or in laymen’s terms “the total of everything you own minus debt, which is everything you owe.”  For example, if your house is paid off your net worth will be the value of your home or market value, however if you are making payments on your home that will be your debt as it is still a liability.</a:t>
            </a:r>
          </a:p>
          <a:p>
            <a:pPr marL="0" indent="0">
              <a:buNone/>
            </a:pPr>
            <a:endParaRPr lang="en-US" sz="2400" dirty="0"/>
          </a:p>
        </p:txBody>
      </p:sp>
      <p:graphicFrame>
        <p:nvGraphicFramePr>
          <p:cNvPr id="4" name="Chart 3">
            <a:extLst>
              <a:ext uri="{FF2B5EF4-FFF2-40B4-BE49-F238E27FC236}">
                <a16:creationId xmlns:a16="http://schemas.microsoft.com/office/drawing/2014/main" id="{EDB3527A-2B63-4CC9-87CF-F2A2287A6CF9}"/>
              </a:ext>
            </a:extLst>
          </p:cNvPr>
          <p:cNvGraphicFramePr/>
          <p:nvPr>
            <p:extLst>
              <p:ext uri="{D42A27DB-BD31-4B8C-83A1-F6EECF244321}">
                <p14:modId xmlns:p14="http://schemas.microsoft.com/office/powerpoint/2010/main" val="1688162806"/>
              </p:ext>
            </p:extLst>
          </p:nvPr>
        </p:nvGraphicFramePr>
        <p:xfrm>
          <a:off x="7060689" y="967430"/>
          <a:ext cx="4163991" cy="47735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063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0B9E-1DF1-4B1A-AF29-BB8AF3D79BAC}"/>
              </a:ext>
            </a:extLst>
          </p:cNvPr>
          <p:cNvSpPr>
            <a:spLocks noGrp="1"/>
          </p:cNvSpPr>
          <p:nvPr>
            <p:ph type="title"/>
          </p:nvPr>
        </p:nvSpPr>
        <p:spPr>
          <a:xfrm>
            <a:off x="685800" y="346075"/>
            <a:ext cx="10515600" cy="1325563"/>
          </a:xfrm>
        </p:spPr>
        <p:txBody>
          <a:bodyPr/>
          <a:lstStyle/>
          <a:p>
            <a:pPr algn="ctr"/>
            <a:r>
              <a:rPr lang="en-US" dirty="0"/>
              <a:t>Debt</a:t>
            </a:r>
          </a:p>
        </p:txBody>
      </p:sp>
      <p:graphicFrame>
        <p:nvGraphicFramePr>
          <p:cNvPr id="4" name="Content Placeholder 3">
            <a:extLst>
              <a:ext uri="{FF2B5EF4-FFF2-40B4-BE49-F238E27FC236}">
                <a16:creationId xmlns:a16="http://schemas.microsoft.com/office/drawing/2014/main" id="{EB4E883B-413B-4064-B46F-D668D62DE2F1}"/>
              </a:ext>
            </a:extLst>
          </p:cNvPr>
          <p:cNvGraphicFramePr>
            <a:graphicFrameLocks noGrp="1"/>
          </p:cNvGraphicFramePr>
          <p:nvPr>
            <p:ph idx="1"/>
            <p:extLst>
              <p:ext uri="{D42A27DB-BD31-4B8C-83A1-F6EECF244321}">
                <p14:modId xmlns:p14="http://schemas.microsoft.com/office/powerpoint/2010/main" val="3393458488"/>
              </p:ext>
            </p:extLst>
          </p:nvPr>
        </p:nvGraphicFramePr>
        <p:xfrm>
          <a:off x="2628900" y="1671638"/>
          <a:ext cx="6591300" cy="4252913"/>
        </p:xfrm>
        <a:graphic>
          <a:graphicData uri="http://schemas.openxmlformats.org/drawingml/2006/table">
            <a:tbl>
              <a:tblPr firstRow="1" firstCol="1" bandRow="1">
                <a:tableStyleId>{5C22544A-7EE6-4342-B048-85BDC9FD1C3A}</a:tableStyleId>
              </a:tblPr>
              <a:tblGrid>
                <a:gridCol w="2520580">
                  <a:extLst>
                    <a:ext uri="{9D8B030D-6E8A-4147-A177-3AD203B41FA5}">
                      <a16:colId xmlns:a16="http://schemas.microsoft.com/office/drawing/2014/main" val="694462740"/>
                    </a:ext>
                  </a:extLst>
                </a:gridCol>
                <a:gridCol w="969371">
                  <a:extLst>
                    <a:ext uri="{9D8B030D-6E8A-4147-A177-3AD203B41FA5}">
                      <a16:colId xmlns:a16="http://schemas.microsoft.com/office/drawing/2014/main" val="1722898698"/>
                    </a:ext>
                  </a:extLst>
                </a:gridCol>
                <a:gridCol w="1454058">
                  <a:extLst>
                    <a:ext uri="{9D8B030D-6E8A-4147-A177-3AD203B41FA5}">
                      <a16:colId xmlns:a16="http://schemas.microsoft.com/office/drawing/2014/main" val="476590526"/>
                    </a:ext>
                  </a:extLst>
                </a:gridCol>
                <a:gridCol w="1647291">
                  <a:extLst>
                    <a:ext uri="{9D8B030D-6E8A-4147-A177-3AD203B41FA5}">
                      <a16:colId xmlns:a16="http://schemas.microsoft.com/office/drawing/2014/main" val="175266475"/>
                    </a:ext>
                  </a:extLst>
                </a:gridCol>
              </a:tblGrid>
              <a:tr h="268062">
                <a:tc gridSpan="4">
                  <a:txBody>
                    <a:bodyPr/>
                    <a:lstStyle/>
                    <a:p>
                      <a:pPr marL="0" marR="0" algn="ctr">
                        <a:lnSpc>
                          <a:spcPct val="200000"/>
                        </a:lnSpc>
                        <a:spcBef>
                          <a:spcPts val="0"/>
                        </a:spcBef>
                        <a:spcAft>
                          <a:spcPts val="0"/>
                        </a:spcAft>
                      </a:pPr>
                      <a:r>
                        <a:rPr lang="en-US" sz="900" dirty="0">
                          <a:effectLst/>
                        </a:rPr>
                        <a:t>What I Owe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977590"/>
                  </a:ext>
                </a:extLst>
              </a:tr>
              <a:tr h="426257">
                <a:tc>
                  <a:txBody>
                    <a:bodyPr/>
                    <a:lstStyle/>
                    <a:p>
                      <a:pPr marL="0" marR="0" algn="ctr">
                        <a:lnSpc>
                          <a:spcPct val="200000"/>
                        </a:lnSpc>
                        <a:spcBef>
                          <a:spcPts val="0"/>
                        </a:spcBef>
                        <a:spcAft>
                          <a:spcPts val="0"/>
                        </a:spcAft>
                      </a:pPr>
                      <a:r>
                        <a:rPr lang="en-US" sz="900" dirty="0">
                          <a:effectLst/>
                        </a:rPr>
                        <a:t>I Owe (Liabilities)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gn="ctr">
                        <a:lnSpc>
                          <a:spcPct val="200000"/>
                        </a:lnSpc>
                        <a:spcBef>
                          <a:spcPts val="0"/>
                        </a:spcBef>
                        <a:spcAft>
                          <a:spcPts val="0"/>
                        </a:spcAft>
                      </a:pPr>
                      <a:r>
                        <a:rPr lang="en-US" sz="900" dirty="0">
                          <a:effectLst/>
                        </a:rPr>
                        <a:t>Amount</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gn="ctr">
                        <a:lnSpc>
                          <a:spcPct val="107000"/>
                        </a:lnSpc>
                        <a:spcBef>
                          <a:spcPts val="0"/>
                        </a:spcBef>
                        <a:spcAft>
                          <a:spcPts val="0"/>
                        </a:spcAft>
                      </a:pPr>
                      <a:r>
                        <a:rPr lang="en-US" sz="900" dirty="0">
                          <a:effectLst/>
                        </a:rPr>
                        <a:t>Minimum Monthly Payments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gn="ctr">
                        <a:lnSpc>
                          <a:spcPct val="107000"/>
                        </a:lnSpc>
                        <a:spcBef>
                          <a:spcPts val="0"/>
                        </a:spcBef>
                        <a:spcAft>
                          <a:spcPts val="0"/>
                        </a:spcAft>
                      </a:pPr>
                      <a:r>
                        <a:rPr lang="en-US" sz="900" dirty="0">
                          <a:effectLst/>
                        </a:rPr>
                        <a:t>Interest Percentages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2230048590"/>
                  </a:ext>
                </a:extLst>
              </a:tr>
              <a:tr h="268062">
                <a:tc>
                  <a:txBody>
                    <a:bodyPr/>
                    <a:lstStyle/>
                    <a:p>
                      <a:pPr marL="0" marR="0">
                        <a:lnSpc>
                          <a:spcPct val="107000"/>
                        </a:lnSpc>
                        <a:spcBef>
                          <a:spcPts val="0"/>
                        </a:spcBef>
                        <a:spcAft>
                          <a:spcPts val="0"/>
                        </a:spcAft>
                      </a:pPr>
                      <a:r>
                        <a:rPr lang="en-US" sz="900" dirty="0">
                          <a:effectLst/>
                        </a:rPr>
                        <a:t>Mortgage (current balance)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9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9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9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3378795603"/>
                  </a:ext>
                </a:extLst>
              </a:tr>
              <a:tr h="324626">
                <a:tc>
                  <a:txBody>
                    <a:bodyPr/>
                    <a:lstStyle/>
                    <a:p>
                      <a:pPr marL="0" marR="0">
                        <a:lnSpc>
                          <a:spcPct val="200000"/>
                        </a:lnSpc>
                        <a:spcBef>
                          <a:spcPts val="0"/>
                        </a:spcBef>
                        <a:spcAft>
                          <a:spcPts val="0"/>
                        </a:spcAft>
                      </a:pPr>
                      <a:r>
                        <a:rPr lang="en-US" sz="1100" dirty="0">
                          <a:effectLst/>
                        </a:rPr>
                        <a:t>Home Equity Loans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3330426092"/>
                  </a:ext>
                </a:extLst>
              </a:tr>
              <a:tr h="324626">
                <a:tc>
                  <a:txBody>
                    <a:bodyPr/>
                    <a:lstStyle/>
                    <a:p>
                      <a:pPr marL="0" marR="0">
                        <a:lnSpc>
                          <a:spcPct val="200000"/>
                        </a:lnSpc>
                        <a:spcBef>
                          <a:spcPts val="0"/>
                        </a:spcBef>
                        <a:spcAft>
                          <a:spcPts val="0"/>
                        </a:spcAft>
                      </a:pPr>
                      <a:r>
                        <a:rPr lang="en-US" sz="1100" dirty="0">
                          <a:effectLst/>
                        </a:rPr>
                        <a:t>Credit Cards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1456189927"/>
                  </a:ext>
                </a:extLst>
              </a:tr>
              <a:tr h="330160">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3953487074"/>
                  </a:ext>
                </a:extLst>
              </a:tr>
              <a:tr h="330160">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123161607"/>
                  </a:ext>
                </a:extLst>
              </a:tr>
              <a:tr h="330160">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3304880272"/>
                  </a:ext>
                </a:extLst>
              </a:tr>
              <a:tr h="330160">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2215322380"/>
                  </a:ext>
                </a:extLst>
              </a:tr>
              <a:tr h="330160">
                <a:tc>
                  <a:txBody>
                    <a:bodyPr/>
                    <a:lstStyle/>
                    <a:p>
                      <a:pPr marL="0" marR="0">
                        <a:lnSpc>
                          <a:spcPct val="200000"/>
                        </a:lnSpc>
                        <a:spcBef>
                          <a:spcPts val="0"/>
                        </a:spcBef>
                        <a:spcAft>
                          <a:spcPts val="0"/>
                        </a:spcAft>
                      </a:pPr>
                      <a:r>
                        <a:rPr lang="en-US" sz="1100" dirty="0">
                          <a:effectLst/>
                        </a:rPr>
                        <a:t>Car Loans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2416543193"/>
                  </a:ext>
                </a:extLst>
              </a:tr>
              <a:tr h="330160">
                <a:tc>
                  <a:txBody>
                    <a:bodyPr/>
                    <a:lstStyle/>
                    <a:p>
                      <a:pPr marL="0" marR="0">
                        <a:lnSpc>
                          <a:spcPct val="200000"/>
                        </a:lnSpc>
                        <a:spcBef>
                          <a:spcPts val="0"/>
                        </a:spcBef>
                        <a:spcAft>
                          <a:spcPts val="0"/>
                        </a:spcAft>
                      </a:pPr>
                      <a:r>
                        <a:rPr lang="en-US" sz="1100" dirty="0">
                          <a:effectLst/>
                        </a:rPr>
                        <a:t>Education Loans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4292494738"/>
                  </a:ext>
                </a:extLst>
              </a:tr>
              <a:tr h="330160">
                <a:tc>
                  <a:txBody>
                    <a:bodyPr/>
                    <a:lstStyle/>
                    <a:p>
                      <a:pPr marL="0" marR="0">
                        <a:lnSpc>
                          <a:spcPct val="200000"/>
                        </a:lnSpc>
                        <a:spcBef>
                          <a:spcPts val="0"/>
                        </a:spcBef>
                        <a:spcAft>
                          <a:spcPts val="0"/>
                        </a:spcAft>
                      </a:pPr>
                      <a:r>
                        <a:rPr lang="en-US" sz="1100" dirty="0">
                          <a:effectLst/>
                        </a:rPr>
                        <a:t>Family Friends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2065790200"/>
                  </a:ext>
                </a:extLst>
              </a:tr>
              <a:tr h="330160">
                <a:tc>
                  <a:txBody>
                    <a:bodyPr/>
                    <a:lstStyle/>
                    <a:p>
                      <a:pPr marL="0" marR="0">
                        <a:lnSpc>
                          <a:spcPct val="200000"/>
                        </a:lnSpc>
                        <a:spcBef>
                          <a:spcPts val="0"/>
                        </a:spcBef>
                        <a:spcAft>
                          <a:spcPts val="0"/>
                        </a:spcAft>
                      </a:pPr>
                      <a:r>
                        <a:rPr lang="en-US" sz="1100" dirty="0">
                          <a:effectLst/>
                        </a:rPr>
                        <a:t>Other</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7938" marR="67938" marT="0" marB="0"/>
                </a:tc>
                <a:extLst>
                  <a:ext uri="{0D108BD9-81ED-4DB2-BD59-A6C34878D82A}">
                    <a16:rowId xmlns:a16="http://schemas.microsoft.com/office/drawing/2014/main" val="2283684642"/>
                  </a:ext>
                </a:extLst>
              </a:tr>
            </a:tbl>
          </a:graphicData>
        </a:graphic>
      </p:graphicFrame>
    </p:spTree>
    <p:extLst>
      <p:ext uri="{BB962C8B-B14F-4D97-AF65-F5344CB8AC3E}">
        <p14:creationId xmlns:p14="http://schemas.microsoft.com/office/powerpoint/2010/main" val="137260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7FD0-6ECC-47F5-BD24-A58CE638306E}"/>
              </a:ext>
            </a:extLst>
          </p:cNvPr>
          <p:cNvSpPr>
            <a:spLocks noGrp="1"/>
          </p:cNvSpPr>
          <p:nvPr>
            <p:ph type="title"/>
          </p:nvPr>
        </p:nvSpPr>
        <p:spPr/>
        <p:txBody>
          <a:bodyPr/>
          <a:lstStyle/>
          <a:p>
            <a:pPr algn="ctr"/>
            <a:r>
              <a:rPr lang="en-US" dirty="0"/>
              <a:t>Asset</a:t>
            </a:r>
          </a:p>
        </p:txBody>
      </p:sp>
      <p:graphicFrame>
        <p:nvGraphicFramePr>
          <p:cNvPr id="4" name="Content Placeholder 3">
            <a:extLst>
              <a:ext uri="{FF2B5EF4-FFF2-40B4-BE49-F238E27FC236}">
                <a16:creationId xmlns:a16="http://schemas.microsoft.com/office/drawing/2014/main" id="{371287C6-F04E-4C3E-99A4-49AF374E358E}"/>
              </a:ext>
            </a:extLst>
          </p:cNvPr>
          <p:cNvGraphicFramePr>
            <a:graphicFrameLocks noGrp="1"/>
          </p:cNvGraphicFramePr>
          <p:nvPr>
            <p:ph idx="1"/>
            <p:extLst>
              <p:ext uri="{D42A27DB-BD31-4B8C-83A1-F6EECF244321}">
                <p14:modId xmlns:p14="http://schemas.microsoft.com/office/powerpoint/2010/main" val="2406576355"/>
              </p:ext>
            </p:extLst>
          </p:nvPr>
        </p:nvGraphicFramePr>
        <p:xfrm>
          <a:off x="1714500" y="1989614"/>
          <a:ext cx="8191500" cy="3848100"/>
        </p:xfrm>
        <a:graphic>
          <a:graphicData uri="http://schemas.openxmlformats.org/drawingml/2006/table">
            <a:tbl>
              <a:tblPr firstRow="1" firstCol="1" bandRow="1">
                <a:tableStyleId>{5C22544A-7EE6-4342-B048-85BDC9FD1C3A}</a:tableStyleId>
              </a:tblPr>
              <a:tblGrid>
                <a:gridCol w="4094153">
                  <a:extLst>
                    <a:ext uri="{9D8B030D-6E8A-4147-A177-3AD203B41FA5}">
                      <a16:colId xmlns:a16="http://schemas.microsoft.com/office/drawing/2014/main" val="3270670624"/>
                    </a:ext>
                  </a:extLst>
                </a:gridCol>
                <a:gridCol w="4097347">
                  <a:extLst>
                    <a:ext uri="{9D8B030D-6E8A-4147-A177-3AD203B41FA5}">
                      <a16:colId xmlns:a16="http://schemas.microsoft.com/office/drawing/2014/main" val="2392413604"/>
                    </a:ext>
                  </a:extLst>
                </a:gridCol>
              </a:tblGrid>
              <a:tr h="323215">
                <a:tc gridSpan="2">
                  <a:txBody>
                    <a:bodyPr/>
                    <a:lstStyle/>
                    <a:p>
                      <a:pPr marL="0" marR="0" algn="ctr">
                        <a:lnSpc>
                          <a:spcPct val="200000"/>
                        </a:lnSpc>
                        <a:spcBef>
                          <a:spcPts val="0"/>
                        </a:spcBef>
                        <a:spcAft>
                          <a:spcPts val="0"/>
                        </a:spcAft>
                      </a:pPr>
                      <a:r>
                        <a:rPr lang="en-US" sz="1100" dirty="0">
                          <a:effectLst/>
                        </a:rPr>
                        <a:t>WHAT I OWN</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929623315"/>
                  </a:ext>
                </a:extLst>
              </a:tr>
              <a:tr h="318135">
                <a:tc>
                  <a:txBody>
                    <a:bodyPr/>
                    <a:lstStyle/>
                    <a:p>
                      <a:pPr marL="0" marR="0" algn="ctr">
                        <a:lnSpc>
                          <a:spcPct val="200000"/>
                        </a:lnSpc>
                        <a:spcBef>
                          <a:spcPts val="0"/>
                        </a:spcBef>
                        <a:spcAft>
                          <a:spcPts val="0"/>
                        </a:spcAft>
                      </a:pPr>
                      <a:r>
                        <a:rPr lang="en-US" sz="1100" dirty="0">
                          <a:effectLst/>
                        </a:rPr>
                        <a:t>Assets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Value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71183555"/>
                  </a:ext>
                </a:extLst>
              </a:tr>
              <a:tr h="323215">
                <a:tc>
                  <a:txBody>
                    <a:bodyPr/>
                    <a:lstStyle/>
                    <a:p>
                      <a:pPr marL="0" marR="0">
                        <a:lnSpc>
                          <a:spcPct val="200000"/>
                        </a:lnSpc>
                        <a:spcBef>
                          <a:spcPts val="0"/>
                        </a:spcBef>
                        <a:spcAft>
                          <a:spcPts val="0"/>
                        </a:spcAft>
                      </a:pPr>
                      <a:r>
                        <a:rPr lang="en-US" sz="1100" dirty="0">
                          <a:effectLst/>
                        </a:rPr>
                        <a:t>Home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543769312"/>
                  </a:ext>
                </a:extLst>
              </a:tr>
              <a:tr h="323215">
                <a:tc>
                  <a:txBody>
                    <a:bodyPr/>
                    <a:lstStyle/>
                    <a:p>
                      <a:pPr marL="0" marR="0">
                        <a:lnSpc>
                          <a:spcPct val="200000"/>
                        </a:lnSpc>
                        <a:spcBef>
                          <a:spcPts val="0"/>
                        </a:spcBef>
                        <a:spcAft>
                          <a:spcPts val="0"/>
                        </a:spcAft>
                      </a:pPr>
                      <a:r>
                        <a:rPr lang="en-US" sz="1100" dirty="0">
                          <a:effectLst/>
                        </a:rPr>
                        <a:t>Rental Property</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217993051"/>
                  </a:ext>
                </a:extLst>
              </a:tr>
              <a:tr h="318135">
                <a:tc>
                  <a:txBody>
                    <a:bodyPr/>
                    <a:lstStyle/>
                    <a:p>
                      <a:pPr marL="0" marR="0">
                        <a:lnSpc>
                          <a:spcPct val="200000"/>
                        </a:lnSpc>
                        <a:spcBef>
                          <a:spcPts val="0"/>
                        </a:spcBef>
                        <a:spcAft>
                          <a:spcPts val="0"/>
                        </a:spcAft>
                      </a:pPr>
                      <a:r>
                        <a:rPr lang="en-US" sz="1100" dirty="0">
                          <a:effectLst/>
                        </a:rPr>
                        <a:t>Car’s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427047099"/>
                  </a:ext>
                </a:extLst>
              </a:tr>
              <a:tr h="323215">
                <a:tc>
                  <a:txBody>
                    <a:bodyPr/>
                    <a:lstStyle/>
                    <a:p>
                      <a:pPr marL="0" marR="0">
                        <a:lnSpc>
                          <a:spcPct val="200000"/>
                        </a:lnSpc>
                        <a:spcBef>
                          <a:spcPts val="0"/>
                        </a:spcBef>
                        <a:spcAft>
                          <a:spcPts val="0"/>
                        </a:spcAft>
                      </a:pPr>
                      <a:r>
                        <a:rPr lang="en-US" sz="1100" dirty="0">
                          <a:effectLst/>
                        </a:rPr>
                        <a:t>Jewelry</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850723640"/>
                  </a:ext>
                </a:extLst>
              </a:tr>
              <a:tr h="323215">
                <a:tc>
                  <a:txBody>
                    <a:bodyPr/>
                    <a:lstStyle/>
                    <a:p>
                      <a:pPr marL="0" marR="0">
                        <a:lnSpc>
                          <a:spcPct val="200000"/>
                        </a:lnSpc>
                        <a:spcBef>
                          <a:spcPts val="0"/>
                        </a:spcBef>
                        <a:spcAft>
                          <a:spcPts val="0"/>
                        </a:spcAft>
                      </a:pPr>
                      <a:r>
                        <a:rPr lang="en-US" sz="1100" dirty="0">
                          <a:effectLst/>
                        </a:rPr>
                        <a:t>Cash</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004485616"/>
                  </a:ext>
                </a:extLst>
              </a:tr>
              <a:tr h="323215">
                <a:tc>
                  <a:txBody>
                    <a:bodyPr/>
                    <a:lstStyle/>
                    <a:p>
                      <a:pPr marL="0" marR="0">
                        <a:lnSpc>
                          <a:spcPct val="200000"/>
                        </a:lnSpc>
                        <a:spcBef>
                          <a:spcPts val="0"/>
                        </a:spcBef>
                        <a:spcAft>
                          <a:spcPts val="0"/>
                        </a:spcAft>
                      </a:pPr>
                      <a:r>
                        <a:rPr lang="en-US" sz="1100" dirty="0">
                          <a:effectLst/>
                        </a:rPr>
                        <a:t>Checking Account</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857329518"/>
                  </a:ext>
                </a:extLst>
              </a:tr>
              <a:tr h="318135">
                <a:tc>
                  <a:txBody>
                    <a:bodyPr/>
                    <a:lstStyle/>
                    <a:p>
                      <a:pPr marL="0" marR="0">
                        <a:lnSpc>
                          <a:spcPct val="200000"/>
                        </a:lnSpc>
                        <a:spcBef>
                          <a:spcPts val="0"/>
                        </a:spcBef>
                        <a:spcAft>
                          <a:spcPts val="0"/>
                        </a:spcAft>
                      </a:pPr>
                      <a:r>
                        <a:rPr lang="en-US" sz="1100" dirty="0">
                          <a:effectLst/>
                        </a:rPr>
                        <a:t>Mutual Funds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043124711"/>
                  </a:ext>
                </a:extLst>
              </a:tr>
              <a:tr h="318135">
                <a:tc>
                  <a:txBody>
                    <a:bodyPr/>
                    <a:lstStyle/>
                    <a:p>
                      <a:pPr marL="0" marR="0">
                        <a:lnSpc>
                          <a:spcPct val="200000"/>
                        </a:lnSpc>
                        <a:spcBef>
                          <a:spcPts val="0"/>
                        </a:spcBef>
                        <a:spcAft>
                          <a:spcPts val="0"/>
                        </a:spcAft>
                      </a:pPr>
                      <a:r>
                        <a:rPr lang="en-US" sz="1100" dirty="0">
                          <a:effectLst/>
                        </a:rPr>
                        <a:t>Bonds/Stocks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083609701"/>
                  </a:ext>
                </a:extLst>
              </a:tr>
              <a:tr h="318135">
                <a:tc>
                  <a:txBody>
                    <a:bodyPr/>
                    <a:lstStyle/>
                    <a:p>
                      <a:pPr marL="0" marR="0">
                        <a:lnSpc>
                          <a:spcPct val="200000"/>
                        </a:lnSpc>
                        <a:spcBef>
                          <a:spcPts val="0"/>
                        </a:spcBef>
                        <a:spcAft>
                          <a:spcPts val="0"/>
                        </a:spcAft>
                      </a:pPr>
                      <a:r>
                        <a:rPr lang="en-US" sz="1100" dirty="0">
                          <a:effectLst/>
                        </a:rPr>
                        <a:t>Insurance Policy(s)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200266205"/>
                  </a:ext>
                </a:extLst>
              </a:tr>
              <a:tr h="318135">
                <a:tc>
                  <a:txBody>
                    <a:bodyPr/>
                    <a:lstStyle/>
                    <a:p>
                      <a:pPr marL="0" marR="0">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73450435"/>
                  </a:ext>
                </a:extLst>
              </a:tr>
            </a:tbl>
          </a:graphicData>
        </a:graphic>
      </p:graphicFrame>
    </p:spTree>
    <p:extLst>
      <p:ext uri="{BB962C8B-B14F-4D97-AF65-F5344CB8AC3E}">
        <p14:creationId xmlns:p14="http://schemas.microsoft.com/office/powerpoint/2010/main" val="334793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A45C-3318-4A93-9F08-7AA1053BBAAA}"/>
              </a:ext>
            </a:extLst>
          </p:cNvPr>
          <p:cNvSpPr>
            <a:spLocks noGrp="1"/>
          </p:cNvSpPr>
          <p:nvPr>
            <p:ph type="title"/>
          </p:nvPr>
        </p:nvSpPr>
        <p:spPr/>
        <p:txBody>
          <a:bodyPr/>
          <a:lstStyle/>
          <a:p>
            <a:pPr algn="ctr"/>
            <a:r>
              <a:rPr lang="en-US" b="1" i="1" u="sng" dirty="0"/>
              <a:t>Budget/Spending Plan</a:t>
            </a:r>
            <a:br>
              <a:rPr lang="en-US" dirty="0"/>
            </a:br>
            <a:endParaRPr lang="en-US" dirty="0"/>
          </a:p>
        </p:txBody>
      </p:sp>
      <p:sp>
        <p:nvSpPr>
          <p:cNvPr id="3" name="Content Placeholder 2">
            <a:extLst>
              <a:ext uri="{FF2B5EF4-FFF2-40B4-BE49-F238E27FC236}">
                <a16:creationId xmlns:a16="http://schemas.microsoft.com/office/drawing/2014/main" id="{2056423B-97A0-4DA3-A190-E7C4C89C9CAF}"/>
              </a:ext>
            </a:extLst>
          </p:cNvPr>
          <p:cNvSpPr>
            <a:spLocks noGrp="1"/>
          </p:cNvSpPr>
          <p:nvPr>
            <p:ph idx="1"/>
          </p:nvPr>
        </p:nvSpPr>
        <p:spPr/>
        <p:txBody>
          <a:bodyPr/>
          <a:lstStyle/>
          <a:p>
            <a:pPr marL="0" indent="0">
              <a:buNone/>
            </a:pPr>
            <a:r>
              <a:rPr lang="en-US" dirty="0"/>
              <a:t>Creating a budget/spending plan helps you to stay on track of your monthly expenses as well as displays where you have fallen off.  It is a plan that holds you accountable IF, AND ONLY IF, you follow it.</a:t>
            </a:r>
          </a:p>
          <a:p>
            <a:pPr marL="0" indent="0">
              <a:buNone/>
            </a:pPr>
            <a:endParaRPr lang="en-US" dirty="0"/>
          </a:p>
        </p:txBody>
      </p:sp>
    </p:spTree>
    <p:extLst>
      <p:ext uri="{BB962C8B-B14F-4D97-AF65-F5344CB8AC3E}">
        <p14:creationId xmlns:p14="http://schemas.microsoft.com/office/powerpoint/2010/main" val="3660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E4AC-6B25-4EFC-A6B4-1DB316103B96}"/>
              </a:ext>
            </a:extLst>
          </p:cNvPr>
          <p:cNvSpPr>
            <a:spLocks noGrp="1"/>
          </p:cNvSpPr>
          <p:nvPr>
            <p:ph type="title"/>
          </p:nvPr>
        </p:nvSpPr>
        <p:spPr/>
        <p:txBody>
          <a:bodyPr/>
          <a:lstStyle/>
          <a:p>
            <a:pPr algn="ctr"/>
            <a:r>
              <a:rPr lang="en-US" b="1" u="sng" dirty="0"/>
              <a:t>What is Your Relationship with Money?</a:t>
            </a:r>
            <a:br>
              <a:rPr lang="en-US" dirty="0"/>
            </a:br>
            <a:endParaRPr lang="en-US" dirty="0"/>
          </a:p>
        </p:txBody>
      </p:sp>
      <p:sp>
        <p:nvSpPr>
          <p:cNvPr id="3" name="Content Placeholder 2">
            <a:extLst>
              <a:ext uri="{FF2B5EF4-FFF2-40B4-BE49-F238E27FC236}">
                <a16:creationId xmlns:a16="http://schemas.microsoft.com/office/drawing/2014/main" id="{5A514229-F8C6-4B8F-8F26-D9ADA69A0A50}"/>
              </a:ext>
            </a:extLst>
          </p:cNvPr>
          <p:cNvSpPr>
            <a:spLocks noGrp="1"/>
          </p:cNvSpPr>
          <p:nvPr>
            <p:ph idx="1"/>
          </p:nvPr>
        </p:nvSpPr>
        <p:spPr/>
        <p:txBody>
          <a:bodyPr/>
          <a:lstStyle/>
          <a:p>
            <a:r>
              <a:rPr lang="en-US" dirty="0"/>
              <a:t>It is time to take a look back at your family history. </a:t>
            </a:r>
          </a:p>
          <a:p>
            <a:pPr lvl="0"/>
            <a:r>
              <a:rPr lang="en-US" dirty="0"/>
              <a:t>How were your parents with money?</a:t>
            </a:r>
          </a:p>
          <a:p>
            <a:pPr lvl="0"/>
            <a:r>
              <a:rPr lang="en-US" dirty="0"/>
              <a:t>Was it a stressful, living paycheck to paycheck, or peaceful?</a:t>
            </a:r>
          </a:p>
          <a:p>
            <a:pPr lvl="0"/>
            <a:r>
              <a:rPr lang="en-US" dirty="0"/>
              <a:t>Was the household on a strict budget and every dollar was accounted for because every dollar mattered?  </a:t>
            </a:r>
          </a:p>
          <a:p>
            <a:pPr marL="0" indent="0">
              <a:buNone/>
            </a:pPr>
            <a:endParaRPr lang="en-US" dirty="0"/>
          </a:p>
        </p:txBody>
      </p:sp>
    </p:spTree>
    <p:extLst>
      <p:ext uri="{BB962C8B-B14F-4D97-AF65-F5344CB8AC3E}">
        <p14:creationId xmlns:p14="http://schemas.microsoft.com/office/powerpoint/2010/main" val="186472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B967-6A59-4A27-8FA2-46D446BF15F1}"/>
              </a:ext>
            </a:extLst>
          </p:cNvPr>
          <p:cNvSpPr>
            <a:spLocks noGrp="1"/>
          </p:cNvSpPr>
          <p:nvPr>
            <p:ph type="title"/>
          </p:nvPr>
        </p:nvSpPr>
        <p:spPr/>
        <p:txBody>
          <a:bodyPr/>
          <a:lstStyle/>
          <a:p>
            <a:pPr algn="ctr"/>
            <a:r>
              <a:rPr lang="en-US" b="1" dirty="0"/>
              <a:t>Your Personal Relationship with Money</a:t>
            </a:r>
            <a:endParaRPr lang="en-US" dirty="0"/>
          </a:p>
        </p:txBody>
      </p:sp>
      <p:sp>
        <p:nvSpPr>
          <p:cNvPr id="3" name="Content Placeholder 2">
            <a:extLst>
              <a:ext uri="{FF2B5EF4-FFF2-40B4-BE49-F238E27FC236}">
                <a16:creationId xmlns:a16="http://schemas.microsoft.com/office/drawing/2014/main" id="{F9DC98BE-68B6-4504-B4DC-34AFF14677BA}"/>
              </a:ext>
            </a:extLst>
          </p:cNvPr>
          <p:cNvSpPr>
            <a:spLocks noGrp="1"/>
          </p:cNvSpPr>
          <p:nvPr>
            <p:ph idx="1"/>
          </p:nvPr>
        </p:nvSpPr>
        <p:spPr/>
        <p:txBody>
          <a:bodyPr/>
          <a:lstStyle/>
          <a:p>
            <a:pPr lvl="0"/>
            <a:r>
              <a:rPr lang="en-US" dirty="0"/>
              <a:t>What is your first memory of earning money? A lemonade stand? Chores or mowing a neighbor’s lawn? </a:t>
            </a:r>
          </a:p>
          <a:p>
            <a:pPr lvl="0"/>
            <a:r>
              <a:rPr lang="en-US" dirty="0"/>
              <a:t>Now think about what you did with that money. Did you earn it &amp; spend it all. Or did you put some away? </a:t>
            </a:r>
          </a:p>
          <a:p>
            <a:pPr lvl="0"/>
            <a:r>
              <a:rPr lang="en-US" dirty="0"/>
              <a:t>Was earning money easy or was it difficult for you?</a:t>
            </a:r>
          </a:p>
          <a:p>
            <a:r>
              <a:rPr lang="en-US" b="1" i="1" dirty="0"/>
              <a:t>Note:</a:t>
            </a:r>
            <a:r>
              <a:rPr lang="en-US" dirty="0"/>
              <a:t> Take a moment and think about that. This is the reality that defined your relationship to earning and keeping your money house in order.</a:t>
            </a:r>
          </a:p>
        </p:txBody>
      </p:sp>
    </p:spTree>
    <p:extLst>
      <p:ext uri="{BB962C8B-B14F-4D97-AF65-F5344CB8AC3E}">
        <p14:creationId xmlns:p14="http://schemas.microsoft.com/office/powerpoint/2010/main" val="341754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D37E-DBAE-4E11-ADE4-B8CC709B06C0}"/>
              </a:ext>
            </a:extLst>
          </p:cNvPr>
          <p:cNvSpPr>
            <a:spLocks noGrp="1"/>
          </p:cNvSpPr>
          <p:nvPr>
            <p:ph type="title"/>
          </p:nvPr>
        </p:nvSpPr>
        <p:spPr/>
        <p:txBody>
          <a:bodyPr/>
          <a:lstStyle/>
          <a:p>
            <a:pPr algn="ctr"/>
            <a:r>
              <a:rPr lang="en-US" dirty="0"/>
              <a:t>Investment and Taxes</a:t>
            </a:r>
          </a:p>
        </p:txBody>
      </p:sp>
      <p:sp>
        <p:nvSpPr>
          <p:cNvPr id="3" name="Content Placeholder 2">
            <a:extLst>
              <a:ext uri="{FF2B5EF4-FFF2-40B4-BE49-F238E27FC236}">
                <a16:creationId xmlns:a16="http://schemas.microsoft.com/office/drawing/2014/main" id="{91B28D4F-21CD-45AA-8115-CD265C9B45CD}"/>
              </a:ext>
            </a:extLst>
          </p:cNvPr>
          <p:cNvSpPr>
            <a:spLocks noGrp="1"/>
          </p:cNvSpPr>
          <p:nvPr>
            <p:ph idx="1"/>
          </p:nvPr>
        </p:nvSpPr>
        <p:spPr/>
        <p:txBody>
          <a:bodyPr/>
          <a:lstStyle/>
          <a:p>
            <a:pPr marL="0" indent="0" algn="ctr">
              <a:buNone/>
            </a:pPr>
            <a:r>
              <a:rPr lang="en-US" dirty="0"/>
              <a:t> </a:t>
            </a:r>
            <a:r>
              <a:rPr lang="en-US" sz="6000" dirty="0"/>
              <a:t>The best way to earn on investments is to pay less taxes</a:t>
            </a:r>
          </a:p>
        </p:txBody>
      </p:sp>
    </p:spTree>
    <p:extLst>
      <p:ext uri="{BB962C8B-B14F-4D97-AF65-F5344CB8AC3E}">
        <p14:creationId xmlns:p14="http://schemas.microsoft.com/office/powerpoint/2010/main" val="70133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6A23-9069-49EA-A8C7-3EC10CA35688}"/>
              </a:ext>
            </a:extLst>
          </p:cNvPr>
          <p:cNvSpPr>
            <a:spLocks noGrp="1"/>
          </p:cNvSpPr>
          <p:nvPr>
            <p:ph type="title"/>
          </p:nvPr>
        </p:nvSpPr>
        <p:spPr/>
        <p:txBody>
          <a:bodyPr/>
          <a:lstStyle/>
          <a:p>
            <a:pPr algn="ctr"/>
            <a:r>
              <a:rPr lang="en-US" dirty="0"/>
              <a:t>Investment Tools That Save In Taxes</a:t>
            </a:r>
          </a:p>
        </p:txBody>
      </p:sp>
      <p:sp>
        <p:nvSpPr>
          <p:cNvPr id="3" name="Content Placeholder 2">
            <a:extLst>
              <a:ext uri="{FF2B5EF4-FFF2-40B4-BE49-F238E27FC236}">
                <a16:creationId xmlns:a16="http://schemas.microsoft.com/office/drawing/2014/main" id="{C672A1CB-391C-454E-8EDD-050A9AF553A4}"/>
              </a:ext>
            </a:extLst>
          </p:cNvPr>
          <p:cNvSpPr>
            <a:spLocks noGrp="1"/>
          </p:cNvSpPr>
          <p:nvPr>
            <p:ph idx="1"/>
          </p:nvPr>
        </p:nvSpPr>
        <p:spPr/>
        <p:txBody>
          <a:bodyPr>
            <a:normAutofit fontScale="85000" lnSpcReduction="20000"/>
          </a:bodyPr>
          <a:lstStyle/>
          <a:p>
            <a:r>
              <a:rPr lang="en-US" dirty="0"/>
              <a:t>Roth IRA’s - </a:t>
            </a:r>
            <a:r>
              <a:rPr lang="en-US" dirty="0">
                <a:hlinkClick r:id="rId2"/>
              </a:rPr>
              <a:t>Roth IRA</a:t>
            </a:r>
            <a:r>
              <a:rPr lang="en-US" dirty="0"/>
              <a:t> contributions are not tax-deductible. However, eligible </a:t>
            </a:r>
            <a:r>
              <a:rPr lang="en-US" dirty="0">
                <a:hlinkClick r:id="rId3"/>
              </a:rPr>
              <a:t>distributions</a:t>
            </a:r>
            <a:r>
              <a:rPr lang="en-US" dirty="0"/>
              <a:t> are tax-free. This means, you contribute to a Roth IRA with after-tax dollars, but as the account grows, you do not face any taxes on capital gains, and when you retire, you can withdraw from the account without incurring any income taxes on your withdrawals.  However, can only contribute $5,500 annually and $6,500 if your over 50</a:t>
            </a:r>
            <a:br>
              <a:rPr lang="en-US" dirty="0"/>
            </a:br>
            <a:endParaRPr lang="en-US" dirty="0"/>
          </a:p>
          <a:p>
            <a:r>
              <a:rPr lang="en-US" dirty="0"/>
              <a:t>IUL – Index Universal Life Indexed universal life (IUL) allows the owner to allocate cash value amounts to either a fixed account or an equity index account. Policies offer a variety of well-known indexes such as the S&amp;P 500 or the Nasdaq 100. IUL policies are more volatile than fixed ULs, but less risky than variable universal life policies because no money is actually invested in equity positions. The cash value earned are tax free, there is no limit on the premium, NO Penalties</a:t>
            </a:r>
            <a:br>
              <a:rPr lang="en-US" dirty="0"/>
            </a:br>
            <a:br>
              <a:rPr lang="en-US" dirty="0"/>
            </a:br>
            <a:endParaRPr lang="en-US" dirty="0"/>
          </a:p>
        </p:txBody>
      </p:sp>
    </p:spTree>
    <p:extLst>
      <p:ext uri="{BB962C8B-B14F-4D97-AF65-F5344CB8AC3E}">
        <p14:creationId xmlns:p14="http://schemas.microsoft.com/office/powerpoint/2010/main" val="421052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black and white photo of a building&#10;&#10;Description generated with very high confidence">
            <a:extLst>
              <a:ext uri="{FF2B5EF4-FFF2-40B4-BE49-F238E27FC236}">
                <a16:creationId xmlns:a16="http://schemas.microsoft.com/office/drawing/2014/main" id="{716AFAF7-8613-4E40-AE9C-7B81399B3DBC}"/>
              </a:ext>
            </a:extLst>
          </p:cNvPr>
          <p:cNvPicPr/>
          <p:nvPr/>
        </p:nvPicPr>
        <p:blipFill rotWithShape="1">
          <a:blip r:embed="rId3">
            <a:extLst>
              <a:ext uri="{28A0092B-C50C-407E-A947-70E740481C1C}">
                <a14:useLocalDpi xmlns:a14="http://schemas.microsoft.com/office/drawing/2010/main" val="0"/>
              </a:ext>
            </a:extLst>
          </a:blip>
          <a:srcRect/>
          <a:stretch/>
        </p:blipFill>
        <p:spPr>
          <a:xfrm>
            <a:off x="320040" y="970044"/>
            <a:ext cx="11496821" cy="2673010"/>
          </a:xfrm>
          <a:prstGeom prst="rect">
            <a:avLst/>
          </a:prstGeom>
        </p:spPr>
      </p:pic>
      <p:sp>
        <p:nvSpPr>
          <p:cNvPr id="2" name="Title 1">
            <a:extLst>
              <a:ext uri="{FF2B5EF4-FFF2-40B4-BE49-F238E27FC236}">
                <a16:creationId xmlns:a16="http://schemas.microsoft.com/office/drawing/2014/main" id="{D1D83E89-65BF-4375-B1F8-A29AA6F0BC72}"/>
              </a:ext>
            </a:extLst>
          </p:cNvPr>
          <p:cNvSpPr>
            <a:spLocks noGrp="1"/>
          </p:cNvSpPr>
          <p:nvPr>
            <p:ph type="ctrTitle"/>
          </p:nvPr>
        </p:nvSpPr>
        <p:spPr>
          <a:xfrm>
            <a:off x="527538" y="4756638"/>
            <a:ext cx="11139854" cy="930447"/>
          </a:xfrm>
        </p:spPr>
        <p:txBody>
          <a:bodyPr>
            <a:normAutofit/>
          </a:bodyPr>
          <a:lstStyle/>
          <a:p>
            <a:r>
              <a:rPr lang="en-US" sz="3000">
                <a:solidFill>
                  <a:schemeClr val="bg1"/>
                </a:solidFill>
              </a:rPr>
              <a:t>DGM</a:t>
            </a:r>
            <a:br>
              <a:rPr lang="en-US" sz="3000">
                <a:solidFill>
                  <a:schemeClr val="bg1"/>
                </a:solidFill>
              </a:rPr>
            </a:br>
            <a:r>
              <a:rPr lang="en-US" sz="3000">
                <a:solidFill>
                  <a:schemeClr val="bg1"/>
                </a:solidFill>
              </a:rPr>
              <a:t>Opening The Combination To Building Wealth</a:t>
            </a:r>
          </a:p>
        </p:txBody>
      </p:sp>
      <p:sp>
        <p:nvSpPr>
          <p:cNvPr id="3" name="Subtitle 2">
            <a:extLst>
              <a:ext uri="{FF2B5EF4-FFF2-40B4-BE49-F238E27FC236}">
                <a16:creationId xmlns:a16="http://schemas.microsoft.com/office/drawing/2014/main" id="{8870B14A-4115-421E-B5AB-36C75BBCE789}"/>
              </a:ext>
            </a:extLst>
          </p:cNvPr>
          <p:cNvSpPr>
            <a:spLocks noGrp="1"/>
          </p:cNvSpPr>
          <p:nvPr>
            <p:ph type="subTitle" idx="1"/>
          </p:nvPr>
        </p:nvSpPr>
        <p:spPr>
          <a:xfrm>
            <a:off x="1339362" y="5815698"/>
            <a:ext cx="9144000" cy="420001"/>
          </a:xfrm>
        </p:spPr>
        <p:txBody>
          <a:bodyPr>
            <a:normAutofit/>
          </a:bodyPr>
          <a:lstStyle/>
          <a:p>
            <a:r>
              <a:rPr lang="en-US" sz="2000" spc="600" dirty="0">
                <a:solidFill>
                  <a:schemeClr val="bg2"/>
                </a:solidFill>
              </a:rPr>
              <a:t>Building Wealth in All Areas of Life</a:t>
            </a:r>
          </a:p>
        </p:txBody>
      </p:sp>
    </p:spTree>
    <p:extLst>
      <p:ext uri="{BB962C8B-B14F-4D97-AF65-F5344CB8AC3E}">
        <p14:creationId xmlns:p14="http://schemas.microsoft.com/office/powerpoint/2010/main" val="9174286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F5F5-764A-4F6C-BA7E-64E5A164E021}"/>
              </a:ext>
            </a:extLst>
          </p:cNvPr>
          <p:cNvSpPr>
            <a:spLocks noGrp="1"/>
          </p:cNvSpPr>
          <p:nvPr>
            <p:ph type="title"/>
          </p:nvPr>
        </p:nvSpPr>
        <p:spPr/>
        <p:txBody>
          <a:bodyPr/>
          <a:lstStyle/>
          <a:p>
            <a:pPr algn="ctr"/>
            <a:r>
              <a:rPr lang="en-US" dirty="0"/>
              <a:t>Rules Have Change</a:t>
            </a:r>
          </a:p>
        </p:txBody>
      </p:sp>
      <p:sp>
        <p:nvSpPr>
          <p:cNvPr id="3" name="Content Placeholder 2">
            <a:extLst>
              <a:ext uri="{FF2B5EF4-FFF2-40B4-BE49-F238E27FC236}">
                <a16:creationId xmlns:a16="http://schemas.microsoft.com/office/drawing/2014/main" id="{316205DB-010D-455E-98BF-8C21C8D94191}"/>
              </a:ext>
            </a:extLst>
          </p:cNvPr>
          <p:cNvSpPr>
            <a:spLocks noGrp="1"/>
          </p:cNvSpPr>
          <p:nvPr>
            <p:ph idx="1"/>
          </p:nvPr>
        </p:nvSpPr>
        <p:spPr/>
        <p:txBody>
          <a:bodyPr>
            <a:normAutofit/>
          </a:bodyPr>
          <a:lstStyle/>
          <a:p>
            <a:pPr marL="514350" indent="-514350">
              <a:buFont typeface="+mj-lt"/>
              <a:buAutoNum type="arabicPeriod"/>
            </a:pPr>
            <a:r>
              <a:rPr lang="en-US" sz="4400" dirty="0"/>
              <a:t>It is now, no longer how much you have saved.</a:t>
            </a:r>
          </a:p>
          <a:p>
            <a:pPr marL="514350" indent="-514350">
              <a:buFont typeface="+mj-lt"/>
              <a:buAutoNum type="arabicPeriod"/>
            </a:pPr>
            <a:endParaRPr lang="en-US" sz="4400" dirty="0"/>
          </a:p>
          <a:p>
            <a:pPr marL="514350" indent="-514350">
              <a:buFont typeface="+mj-lt"/>
              <a:buAutoNum type="arabicPeriod"/>
            </a:pPr>
            <a:r>
              <a:rPr lang="en-US" sz="4400" dirty="0"/>
              <a:t>It is now, how much you get to get to live on.</a:t>
            </a:r>
          </a:p>
        </p:txBody>
      </p:sp>
    </p:spTree>
    <p:extLst>
      <p:ext uri="{BB962C8B-B14F-4D97-AF65-F5344CB8AC3E}">
        <p14:creationId xmlns:p14="http://schemas.microsoft.com/office/powerpoint/2010/main" val="18758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5487-8232-43B4-8F06-8F861E907DF4}"/>
              </a:ext>
            </a:extLst>
          </p:cNvPr>
          <p:cNvSpPr>
            <a:spLocks noGrp="1"/>
          </p:cNvSpPr>
          <p:nvPr>
            <p:ph type="title"/>
          </p:nvPr>
        </p:nvSpPr>
        <p:spPr/>
        <p:txBody>
          <a:bodyPr/>
          <a:lstStyle/>
          <a:p>
            <a:pPr algn="ctr"/>
            <a:r>
              <a:rPr lang="en-US" dirty="0"/>
              <a:t>Two Biggest Fears People Face</a:t>
            </a:r>
          </a:p>
        </p:txBody>
      </p:sp>
      <p:sp>
        <p:nvSpPr>
          <p:cNvPr id="3" name="Content Placeholder 2">
            <a:extLst>
              <a:ext uri="{FF2B5EF4-FFF2-40B4-BE49-F238E27FC236}">
                <a16:creationId xmlns:a16="http://schemas.microsoft.com/office/drawing/2014/main" id="{1F791B31-F5D0-4C16-8F30-04FCEB1D2C5C}"/>
              </a:ext>
            </a:extLst>
          </p:cNvPr>
          <p:cNvSpPr>
            <a:spLocks noGrp="1"/>
          </p:cNvSpPr>
          <p:nvPr>
            <p:ph idx="1"/>
          </p:nvPr>
        </p:nvSpPr>
        <p:spPr/>
        <p:txBody>
          <a:bodyPr/>
          <a:lstStyle/>
          <a:p>
            <a:pPr marL="742950" indent="-742950">
              <a:buFont typeface="+mj-lt"/>
              <a:buAutoNum type="arabicPeriod"/>
            </a:pPr>
            <a:r>
              <a:rPr lang="en-US" sz="5400" dirty="0"/>
              <a:t>Loss of Principle</a:t>
            </a:r>
          </a:p>
          <a:p>
            <a:pPr marL="742950" indent="-742950">
              <a:buFont typeface="+mj-lt"/>
              <a:buAutoNum type="arabicPeriod"/>
            </a:pPr>
            <a:endParaRPr lang="en-US" sz="5400" dirty="0"/>
          </a:p>
          <a:p>
            <a:pPr marL="742950" indent="-742950">
              <a:buFont typeface="+mj-lt"/>
              <a:buAutoNum type="arabicPeriod"/>
            </a:pPr>
            <a:r>
              <a:rPr lang="en-US" sz="5400" dirty="0"/>
              <a:t>Outliving their Money</a:t>
            </a:r>
          </a:p>
          <a:p>
            <a:pPr marL="0" indent="0">
              <a:buNone/>
            </a:pPr>
            <a:endParaRPr lang="en-US" dirty="0"/>
          </a:p>
        </p:txBody>
      </p:sp>
    </p:spTree>
    <p:extLst>
      <p:ext uri="{BB962C8B-B14F-4D97-AF65-F5344CB8AC3E}">
        <p14:creationId xmlns:p14="http://schemas.microsoft.com/office/powerpoint/2010/main" val="134195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899462-FC16-43B0-966B-FCA2634507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AAFEA932-2DF1-410C-A00A-7A1E7DBF75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generated with very high confidence">
            <a:extLst>
              <a:ext uri="{FF2B5EF4-FFF2-40B4-BE49-F238E27FC236}">
                <a16:creationId xmlns:a16="http://schemas.microsoft.com/office/drawing/2014/main" id="{98215469-B588-4E81-8D20-6C3120133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51" y="478232"/>
            <a:ext cx="2155199" cy="2789902"/>
          </a:xfrm>
          <a:prstGeom prst="rect">
            <a:avLst/>
          </a:prstGeom>
        </p:spPr>
      </p:pic>
      <p:pic>
        <p:nvPicPr>
          <p:cNvPr id="5" name="Picture 4">
            <a:extLst>
              <a:ext uri="{FF2B5EF4-FFF2-40B4-BE49-F238E27FC236}">
                <a16:creationId xmlns:a16="http://schemas.microsoft.com/office/drawing/2014/main" id="{3340B514-8A77-4F9B-A334-61871667B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6" y="3674901"/>
            <a:ext cx="3662730" cy="2618851"/>
          </a:xfrm>
          <a:prstGeom prst="rect">
            <a:avLst/>
          </a:prstGeom>
        </p:spPr>
      </p:pic>
      <p:sp>
        <p:nvSpPr>
          <p:cNvPr id="2" name="Title 1">
            <a:extLst>
              <a:ext uri="{FF2B5EF4-FFF2-40B4-BE49-F238E27FC236}">
                <a16:creationId xmlns:a16="http://schemas.microsoft.com/office/drawing/2014/main" id="{A094988F-88C3-4A68-84FE-64243B151342}"/>
              </a:ext>
            </a:extLst>
          </p:cNvPr>
          <p:cNvSpPr>
            <a:spLocks noGrp="1"/>
          </p:cNvSpPr>
          <p:nvPr>
            <p:ph type="title"/>
          </p:nvPr>
        </p:nvSpPr>
        <p:spPr>
          <a:xfrm>
            <a:off x="5297762" y="1053711"/>
            <a:ext cx="5638994" cy="1424446"/>
          </a:xfrm>
        </p:spPr>
        <p:txBody>
          <a:bodyPr>
            <a:normAutofit/>
          </a:bodyPr>
          <a:lstStyle/>
          <a:p>
            <a:r>
              <a:rPr lang="en-US" dirty="0">
                <a:solidFill>
                  <a:schemeClr val="bg1"/>
                </a:solidFill>
              </a:rPr>
              <a:t>To Learn More</a:t>
            </a:r>
          </a:p>
        </p:txBody>
      </p:sp>
      <p:sp>
        <p:nvSpPr>
          <p:cNvPr id="3" name="Content Placeholder 2">
            <a:extLst>
              <a:ext uri="{FF2B5EF4-FFF2-40B4-BE49-F238E27FC236}">
                <a16:creationId xmlns:a16="http://schemas.microsoft.com/office/drawing/2014/main" id="{B1E0EAE9-082D-4E89-9D32-25D966905E79}"/>
              </a:ext>
            </a:extLst>
          </p:cNvPr>
          <p:cNvSpPr>
            <a:spLocks noGrp="1"/>
          </p:cNvSpPr>
          <p:nvPr>
            <p:ph idx="1"/>
          </p:nvPr>
        </p:nvSpPr>
        <p:spPr>
          <a:xfrm>
            <a:off x="5297762" y="2799889"/>
            <a:ext cx="5747187" cy="2987543"/>
          </a:xfrm>
        </p:spPr>
        <p:txBody>
          <a:bodyPr anchor="t">
            <a:normAutofit fontScale="92500" lnSpcReduction="20000"/>
          </a:bodyPr>
          <a:lstStyle/>
          <a:p>
            <a:pPr marL="0" indent="0">
              <a:buNone/>
            </a:pPr>
            <a:r>
              <a:rPr lang="en-US" sz="2400" dirty="0">
                <a:solidFill>
                  <a:schemeClr val="bg1"/>
                </a:solidFill>
                <a:latin typeface="Georgia" panose="02040502050405020303" pitchFamily="18" charset="0"/>
              </a:rPr>
              <a:t>1. Schedule a complimentary</a:t>
            </a:r>
          </a:p>
          <a:p>
            <a:pPr marL="0" indent="0">
              <a:buNone/>
            </a:pPr>
            <a:r>
              <a:rPr lang="en-US" sz="2400" dirty="0">
                <a:solidFill>
                  <a:schemeClr val="bg1"/>
                </a:solidFill>
                <a:latin typeface="Georgia" panose="02040502050405020303" pitchFamily="18" charset="0"/>
              </a:rPr>
              <a:t>appointment with us</a:t>
            </a:r>
          </a:p>
          <a:p>
            <a:pPr marL="0" indent="0">
              <a:buNone/>
            </a:pPr>
            <a:r>
              <a:rPr lang="en-US" sz="2400" dirty="0">
                <a:solidFill>
                  <a:schemeClr val="bg1"/>
                </a:solidFill>
                <a:latin typeface="Georgia" panose="02040502050405020303" pitchFamily="18" charset="0"/>
              </a:rPr>
              <a:t>(714) 239-1100 Ext. 205</a:t>
            </a:r>
          </a:p>
          <a:p>
            <a:pPr marL="0" indent="0">
              <a:buNone/>
            </a:pPr>
            <a:r>
              <a:rPr lang="en-US" sz="2400" dirty="0">
                <a:solidFill>
                  <a:schemeClr val="bg1"/>
                </a:solidFill>
                <a:latin typeface="Georgia" panose="02040502050405020303" pitchFamily="18" charset="0"/>
                <a:hlinkClick r:id="rId4"/>
              </a:rPr>
              <a:t>Desmarie@desmarieguyton.com</a:t>
            </a:r>
            <a:endParaRPr lang="en-US" sz="2400" dirty="0">
              <a:solidFill>
                <a:schemeClr val="bg1"/>
              </a:solidFill>
              <a:latin typeface="Georgia" panose="02040502050405020303" pitchFamily="18" charset="0"/>
            </a:endParaRPr>
          </a:p>
          <a:p>
            <a:pPr marL="0" indent="0">
              <a:buNone/>
            </a:pPr>
            <a:r>
              <a:rPr lang="en-US" sz="2400" dirty="0">
                <a:solidFill>
                  <a:schemeClr val="bg1"/>
                </a:solidFill>
                <a:latin typeface="Georgia" panose="02040502050405020303" pitchFamily="18" charset="0"/>
              </a:rPr>
              <a:t>Desmarieguyton.com</a:t>
            </a:r>
          </a:p>
          <a:p>
            <a:pPr marL="0" indent="0">
              <a:buNone/>
            </a:pPr>
            <a:endParaRPr lang="en-US" sz="2400" dirty="0">
              <a:solidFill>
                <a:schemeClr val="bg1"/>
              </a:solidFill>
              <a:latin typeface="Georgia" panose="02040502050405020303" pitchFamily="18" charset="0"/>
            </a:endParaRPr>
          </a:p>
          <a:p>
            <a:pPr marL="0" indent="0">
              <a:buNone/>
            </a:pPr>
            <a:r>
              <a:rPr lang="en-US" sz="2400" b="1" dirty="0">
                <a:solidFill>
                  <a:schemeClr val="bg1"/>
                </a:solidFill>
                <a:latin typeface="Georgia" panose="02040502050405020303" pitchFamily="18" charset="0"/>
              </a:rPr>
              <a:t>DGM is a part of the Financial Concepts of America &amp; Alliance Group Family              </a:t>
            </a:r>
          </a:p>
          <a:p>
            <a:pPr marL="0" indent="0">
              <a:buNone/>
            </a:pPr>
            <a:endParaRPr lang="en-US" sz="2400" dirty="0">
              <a:solidFill>
                <a:schemeClr val="bg1"/>
              </a:solidFill>
            </a:endParaRPr>
          </a:p>
        </p:txBody>
      </p:sp>
    </p:spTree>
    <p:extLst>
      <p:ext uri="{BB962C8B-B14F-4D97-AF65-F5344CB8AC3E}">
        <p14:creationId xmlns:p14="http://schemas.microsoft.com/office/powerpoint/2010/main" val="58765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E6B3-3B11-46EE-8C93-61C8BD050738}"/>
              </a:ext>
            </a:extLst>
          </p:cNvPr>
          <p:cNvSpPr>
            <a:spLocks noGrp="1"/>
          </p:cNvSpPr>
          <p:nvPr>
            <p:ph type="title"/>
          </p:nvPr>
        </p:nvSpPr>
        <p:spPr/>
        <p:txBody>
          <a:bodyPr/>
          <a:lstStyle/>
          <a:p>
            <a:pPr algn="ctr"/>
            <a:r>
              <a:rPr lang="en-US" dirty="0"/>
              <a:t>Important Things To Know</a:t>
            </a:r>
          </a:p>
        </p:txBody>
      </p:sp>
      <p:sp>
        <p:nvSpPr>
          <p:cNvPr id="3" name="Content Placeholder 2">
            <a:extLst>
              <a:ext uri="{FF2B5EF4-FFF2-40B4-BE49-F238E27FC236}">
                <a16:creationId xmlns:a16="http://schemas.microsoft.com/office/drawing/2014/main" id="{36BFD676-0204-4A79-A8F5-B78CA2944D67}"/>
              </a:ext>
            </a:extLst>
          </p:cNvPr>
          <p:cNvSpPr>
            <a:spLocks noGrp="1"/>
          </p:cNvSpPr>
          <p:nvPr>
            <p:ph idx="1"/>
          </p:nvPr>
        </p:nvSpPr>
        <p:spPr/>
        <p:txBody>
          <a:bodyPr/>
          <a:lstStyle/>
          <a:p>
            <a:pPr lvl="0"/>
            <a:r>
              <a:rPr lang="en-US" sz="3600" dirty="0"/>
              <a:t>Where do you stand – Budgeting</a:t>
            </a:r>
          </a:p>
          <a:p>
            <a:pPr lvl="0"/>
            <a:r>
              <a:rPr lang="en-US" sz="3600" dirty="0"/>
              <a:t>Assets vs. Debts – What you own and what you owe</a:t>
            </a:r>
          </a:p>
          <a:p>
            <a:pPr lvl="0"/>
            <a:r>
              <a:rPr lang="en-US" sz="3600" dirty="0"/>
              <a:t>How does money recycle itself – Cash Flow and Liquidity</a:t>
            </a:r>
          </a:p>
          <a:p>
            <a:pPr lvl="0"/>
            <a:r>
              <a:rPr lang="en-US" sz="3600" dirty="0"/>
              <a:t>Ways to save on taxes and ways to invest as an individual or  business</a:t>
            </a:r>
          </a:p>
          <a:p>
            <a:pPr marL="0" indent="0">
              <a:buNone/>
            </a:pPr>
            <a:endParaRPr lang="en-US" sz="3600" dirty="0"/>
          </a:p>
          <a:p>
            <a:endParaRPr lang="en-US" dirty="0"/>
          </a:p>
        </p:txBody>
      </p:sp>
    </p:spTree>
    <p:extLst>
      <p:ext uri="{BB962C8B-B14F-4D97-AF65-F5344CB8AC3E}">
        <p14:creationId xmlns:p14="http://schemas.microsoft.com/office/powerpoint/2010/main" val="12125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2D17-38BB-46BD-BB3B-0500AD241D7B}"/>
              </a:ext>
            </a:extLst>
          </p:cNvPr>
          <p:cNvSpPr>
            <a:spLocks noGrp="1"/>
          </p:cNvSpPr>
          <p:nvPr>
            <p:ph type="title"/>
          </p:nvPr>
        </p:nvSpPr>
        <p:spPr/>
        <p:txBody>
          <a:bodyPr/>
          <a:lstStyle/>
          <a:p>
            <a:pPr algn="ctr"/>
            <a:r>
              <a:rPr lang="en-US" dirty="0"/>
              <a:t>US Debt Clock</a:t>
            </a:r>
          </a:p>
        </p:txBody>
      </p:sp>
      <p:sp>
        <p:nvSpPr>
          <p:cNvPr id="3" name="Content Placeholder 2">
            <a:extLst>
              <a:ext uri="{FF2B5EF4-FFF2-40B4-BE49-F238E27FC236}">
                <a16:creationId xmlns:a16="http://schemas.microsoft.com/office/drawing/2014/main" id="{EA1195F6-D933-4ADA-9EB3-EB1B05048932}"/>
              </a:ext>
            </a:extLst>
          </p:cNvPr>
          <p:cNvSpPr>
            <a:spLocks noGrp="1"/>
          </p:cNvSpPr>
          <p:nvPr>
            <p:ph idx="1"/>
          </p:nvPr>
        </p:nvSpPr>
        <p:spPr/>
        <p:txBody>
          <a:bodyPr/>
          <a:lstStyle/>
          <a:p>
            <a:pPr marL="0" indent="0" algn="ctr">
              <a:buNone/>
            </a:pPr>
            <a:r>
              <a:rPr lang="en-US" dirty="0">
                <a:hlinkClick r:id="rId3"/>
              </a:rPr>
              <a:t>http://www.usdebtclock.org/index.html#</a:t>
            </a:r>
            <a:endParaRPr lang="en-US" dirty="0"/>
          </a:p>
          <a:p>
            <a:pPr marL="0" indent="0" algn="ctr">
              <a:buNone/>
            </a:pPr>
            <a:endParaRPr lang="en-US" dirty="0"/>
          </a:p>
          <a:p>
            <a:pPr marL="0" indent="0" algn="ctr">
              <a:buNone/>
            </a:pPr>
            <a:r>
              <a:rPr lang="en-US" dirty="0"/>
              <a:t>The </a:t>
            </a:r>
            <a:r>
              <a:rPr lang="en-US" b="1" dirty="0"/>
              <a:t>National Debt Clock</a:t>
            </a:r>
            <a:r>
              <a:rPr lang="en-US" dirty="0"/>
              <a:t> is a billboard-sized </a:t>
            </a:r>
            <a:r>
              <a:rPr lang="en-US" dirty="0">
                <a:hlinkClick r:id="rId4" tooltip="Running total"/>
              </a:rPr>
              <a:t>running total</a:t>
            </a:r>
            <a:r>
              <a:rPr lang="en-US" dirty="0"/>
              <a:t> </a:t>
            </a:r>
            <a:r>
              <a:rPr lang="en-US" dirty="0">
                <a:hlinkClick r:id="rId5" tooltip="Segment display"/>
              </a:rPr>
              <a:t>display</a:t>
            </a:r>
            <a:r>
              <a:rPr lang="en-US" dirty="0"/>
              <a:t> which constantly updates to show the current </a:t>
            </a:r>
            <a:r>
              <a:rPr lang="en-US" dirty="0">
                <a:hlinkClick r:id="rId6" tooltip="United States public debt"/>
              </a:rPr>
              <a:t>United States gross national debt</a:t>
            </a:r>
            <a:r>
              <a:rPr lang="en-US" dirty="0"/>
              <a:t> and each American family's share of the debt. It is currently installed on the western side of </a:t>
            </a:r>
            <a:r>
              <a:rPr lang="en-US" dirty="0">
                <a:hlinkClick r:id="rId7" tooltip="Bank of America Tower (Manhattan)"/>
              </a:rPr>
              <a:t>One Bryant Park</a:t>
            </a:r>
            <a:r>
              <a:rPr lang="en-US" dirty="0"/>
              <a:t>, west of </a:t>
            </a:r>
            <a:r>
              <a:rPr lang="en-US" dirty="0">
                <a:hlinkClick r:id="rId8" tooltip="Sixth Avenue (Manhattan)"/>
              </a:rPr>
              <a:t>Sixth Avenue</a:t>
            </a:r>
            <a:r>
              <a:rPr lang="en-US" dirty="0"/>
              <a:t> between </a:t>
            </a:r>
            <a:r>
              <a:rPr lang="en-US" dirty="0">
                <a:hlinkClick r:id="rId9" tooltip="42nd Street (Manhattan)"/>
              </a:rPr>
              <a:t>42nd</a:t>
            </a:r>
            <a:r>
              <a:rPr lang="en-US" dirty="0"/>
              <a:t> and 43rd Streets in </a:t>
            </a:r>
            <a:r>
              <a:rPr lang="en-US" dirty="0">
                <a:hlinkClick r:id="rId10" tooltip="Manhattan"/>
              </a:rPr>
              <a:t>Manhattan</a:t>
            </a:r>
            <a:r>
              <a:rPr lang="en-US" dirty="0"/>
              <a:t>, </a:t>
            </a:r>
            <a:r>
              <a:rPr lang="en-US" dirty="0">
                <a:hlinkClick r:id="rId11" tooltip="New York City"/>
              </a:rPr>
              <a:t>New York City</a:t>
            </a:r>
            <a:r>
              <a:rPr lang="en-US" dirty="0"/>
              <a:t>. It was the first </a:t>
            </a:r>
            <a:r>
              <a:rPr lang="en-US" dirty="0">
                <a:hlinkClick r:id="rId12" tooltip="Debt clock"/>
              </a:rPr>
              <a:t>debt clock</a:t>
            </a:r>
            <a:r>
              <a:rPr lang="en-US" dirty="0"/>
              <a:t> installed anywhere.</a:t>
            </a:r>
          </a:p>
        </p:txBody>
      </p:sp>
    </p:spTree>
    <p:extLst>
      <p:ext uri="{BB962C8B-B14F-4D97-AF65-F5344CB8AC3E}">
        <p14:creationId xmlns:p14="http://schemas.microsoft.com/office/powerpoint/2010/main" val="8237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6801-7E57-404A-8339-72AA4C91FB1A}"/>
              </a:ext>
            </a:extLst>
          </p:cNvPr>
          <p:cNvSpPr>
            <a:spLocks noGrp="1"/>
          </p:cNvSpPr>
          <p:nvPr>
            <p:ph type="title"/>
          </p:nvPr>
        </p:nvSpPr>
        <p:spPr/>
        <p:txBody>
          <a:bodyPr/>
          <a:lstStyle/>
          <a:p>
            <a:pPr algn="ctr"/>
            <a:r>
              <a:rPr lang="en-US" dirty="0"/>
              <a:t>Building Wealth</a:t>
            </a:r>
          </a:p>
        </p:txBody>
      </p:sp>
      <p:sp>
        <p:nvSpPr>
          <p:cNvPr id="4" name="Rectangle 1">
            <a:extLst>
              <a:ext uri="{FF2B5EF4-FFF2-40B4-BE49-F238E27FC236}">
                <a16:creationId xmlns:a16="http://schemas.microsoft.com/office/drawing/2014/main" id="{123754B7-7E37-41D3-B92B-23EC2F8014AE}"/>
              </a:ext>
            </a:extLst>
          </p:cNvPr>
          <p:cNvSpPr>
            <a:spLocks noGrp="1" noChangeArrowheads="1"/>
          </p:cNvSpPr>
          <p:nvPr>
            <p:ph idx="1"/>
          </p:nvPr>
        </p:nvSpPr>
        <p:spPr bwMode="auto">
          <a:xfrm>
            <a:off x="1104900" y="1774733"/>
            <a:ext cx="10515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5B9BD5"/>
                </a:solidFill>
                <a:effectLst/>
                <a:latin typeface="Georgia" panose="02040502050405020303" pitchFamily="18" charset="0"/>
                <a:ea typeface="Malgun Gothic" panose="020B0503020000020004" pitchFamily="34" charset="-127"/>
                <a:cs typeface="Times New Roman" panose="02020603050405020304" pitchFamily="18" charset="0"/>
              </a:rPr>
              <a:t>The person who doesn</a:t>
            </a:r>
            <a:r>
              <a:rPr kumimoji="0" lang="en-US" altLang="en-US" sz="3600" b="0" i="0" u="none" strike="noStrike" cap="none" normalizeH="0" baseline="0" dirty="0">
                <a:ln>
                  <a:noFill/>
                </a:ln>
                <a:solidFill>
                  <a:srgbClr val="5B9BD5"/>
                </a:solidFill>
                <a:effectLst/>
                <a:latin typeface="Calibri" panose="020F0502020204030204" pitchFamily="34" charset="0"/>
                <a:ea typeface="Malgun Gothic" panose="020B0503020000020004" pitchFamily="34" charset="-127"/>
                <a:cs typeface="Times New Roman" panose="02020603050405020304" pitchFamily="18" charset="0"/>
              </a:rPr>
              <a:t>’</a:t>
            </a:r>
            <a:r>
              <a:rPr kumimoji="0" lang="en-US" altLang="en-US" sz="3600" b="0" i="0" u="none" strike="noStrike" cap="none" normalizeH="0" baseline="0" dirty="0">
                <a:ln>
                  <a:noFill/>
                </a:ln>
                <a:solidFill>
                  <a:srgbClr val="5B9BD5"/>
                </a:solidFill>
                <a:effectLst/>
                <a:latin typeface="Georgia" panose="02040502050405020303" pitchFamily="18" charset="0"/>
                <a:ea typeface="Malgun Gothic" panose="020B0503020000020004" pitchFamily="34" charset="-127"/>
                <a:cs typeface="Times New Roman" panose="02020603050405020304" pitchFamily="18" charset="0"/>
              </a:rPr>
              <a:t>t know where his next dollar is coming from usually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5B9BD5"/>
                </a:solidFill>
                <a:effectLst/>
                <a:latin typeface="Georgia" panose="02040502050405020303" pitchFamily="18" charset="0"/>
                <a:ea typeface="Malgun Gothic" panose="020B0503020000020004" pitchFamily="34" charset="-127"/>
                <a:cs typeface="Times New Roman" panose="02020603050405020304" pitchFamily="18" charset="0"/>
              </a:rPr>
              <a:t>doesn</a:t>
            </a:r>
            <a:r>
              <a:rPr kumimoji="0" lang="en-US" altLang="en-US" sz="3600" b="0" i="0" u="none" strike="noStrike" cap="none" normalizeH="0" baseline="0" dirty="0">
                <a:ln>
                  <a:noFill/>
                </a:ln>
                <a:solidFill>
                  <a:srgbClr val="5B9BD5"/>
                </a:solidFill>
                <a:effectLst/>
                <a:latin typeface="Calibri" panose="020F0502020204030204" pitchFamily="34" charset="0"/>
                <a:ea typeface="Malgun Gothic" panose="020B0503020000020004" pitchFamily="34" charset="-127"/>
                <a:cs typeface="Times New Roman" panose="02020603050405020304" pitchFamily="18" charset="0"/>
              </a:rPr>
              <a:t>’</a:t>
            </a:r>
            <a:r>
              <a:rPr kumimoji="0" lang="en-US" altLang="en-US" sz="3600" b="0" i="0" u="none" strike="noStrike" cap="none" normalizeH="0" baseline="0" dirty="0">
                <a:ln>
                  <a:noFill/>
                </a:ln>
                <a:solidFill>
                  <a:srgbClr val="5B9BD5"/>
                </a:solidFill>
                <a:effectLst/>
                <a:latin typeface="Georgia" panose="02040502050405020303" pitchFamily="18" charset="0"/>
                <a:ea typeface="Malgun Gothic" panose="020B0503020000020004" pitchFamily="34" charset="-127"/>
                <a:cs typeface="Times New Roman" panose="02020603050405020304" pitchFamily="18" charset="0"/>
              </a:rPr>
              <a:t>t know where his last dollar went. </a:t>
            </a:r>
            <a:r>
              <a:rPr kumimoji="0" lang="en-US" altLang="en-US" sz="3600" b="0" i="0" u="none" strike="noStrike" cap="none" normalizeH="0" baseline="0" dirty="0">
                <a:ln>
                  <a:noFill/>
                </a:ln>
                <a:solidFill>
                  <a:srgbClr val="5B9BD5"/>
                </a:solidFill>
                <a:effectLst/>
                <a:latin typeface="Calibri" panose="020F0502020204030204" pitchFamily="34" charset="0"/>
                <a:ea typeface="Malgun Gothic" panose="020B0503020000020004" pitchFamily="34" charset="-127"/>
                <a:cs typeface="Times New Roman" panose="02020603050405020304" pitchFamily="18" charset="0"/>
              </a:rPr>
              <a:t>–</a:t>
            </a:r>
            <a:r>
              <a:rPr kumimoji="0" lang="en-US" altLang="en-US" sz="3600" b="0" i="0" u="none" strike="noStrike" cap="none" normalizeH="0" baseline="0" dirty="0">
                <a:ln>
                  <a:noFill/>
                </a:ln>
                <a:solidFill>
                  <a:srgbClr val="5B9BD5"/>
                </a:solidFill>
                <a:effectLst/>
                <a:latin typeface="Georgia" panose="02040502050405020303" pitchFamily="18" charset="0"/>
                <a:ea typeface="Malgun Gothic" panose="020B0503020000020004" pitchFamily="34" charset="-127"/>
                <a:cs typeface="Times New Roman" panose="02020603050405020304" pitchFamily="18" charset="0"/>
              </a:rPr>
              <a:t> Author Unknown</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130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5EDB-C2E9-4ABB-B142-955B2648C28F}"/>
              </a:ext>
            </a:extLst>
          </p:cNvPr>
          <p:cNvSpPr>
            <a:spLocks noGrp="1"/>
          </p:cNvSpPr>
          <p:nvPr>
            <p:ph type="title"/>
          </p:nvPr>
        </p:nvSpPr>
        <p:spPr/>
        <p:txBody>
          <a:bodyPr/>
          <a:lstStyle/>
          <a:p>
            <a:pPr algn="ctr"/>
            <a:r>
              <a:rPr lang="en-US" dirty="0"/>
              <a:t>Pre Work</a:t>
            </a:r>
          </a:p>
        </p:txBody>
      </p:sp>
      <p:sp>
        <p:nvSpPr>
          <p:cNvPr id="3" name="Content Placeholder 2">
            <a:extLst>
              <a:ext uri="{FF2B5EF4-FFF2-40B4-BE49-F238E27FC236}">
                <a16:creationId xmlns:a16="http://schemas.microsoft.com/office/drawing/2014/main" id="{DDCA45C8-9299-4CE0-9955-383CDCBEC239}"/>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t>To begin to unlock the combination to building wealth, it will take some preparation on your part, as you cannot know where you are going until you know where you stand.  The pre-work phase of this course is very valuable which requires honesty, and transparency with self.  This means, YOU AND ONLY YOU have to face yourself in the mirror and say “I/We will no longer hide in darkness when dealing with my finances, and I/We are willing to face my fears. I/We are willing to reveal, all my/our secrets concerning my/our financial bad habits by bringing them to the fore front and making a change that will better myself, my family and our future.  I/We are making a commitment to changing our current financial patterns and holding myself/ourselves accountable for getting our finances in order and get on the path of building wealth!”  </a:t>
            </a:r>
          </a:p>
          <a:p>
            <a:pPr marL="0" indent="0">
              <a:buNone/>
            </a:pPr>
            <a:endParaRPr lang="en-US" dirty="0"/>
          </a:p>
        </p:txBody>
      </p:sp>
    </p:spTree>
    <p:extLst>
      <p:ext uri="{BB962C8B-B14F-4D97-AF65-F5344CB8AC3E}">
        <p14:creationId xmlns:p14="http://schemas.microsoft.com/office/powerpoint/2010/main" val="368260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F915-E77C-4570-9F83-AAD791ACE434}"/>
              </a:ext>
            </a:extLst>
          </p:cNvPr>
          <p:cNvSpPr>
            <a:spLocks noGrp="1"/>
          </p:cNvSpPr>
          <p:nvPr>
            <p:ph type="title"/>
          </p:nvPr>
        </p:nvSpPr>
        <p:spPr/>
        <p:txBody>
          <a:bodyPr/>
          <a:lstStyle/>
          <a:p>
            <a:pPr algn="ctr"/>
            <a:r>
              <a:rPr lang="en-US" dirty="0"/>
              <a:t>Goal Setting</a:t>
            </a:r>
          </a:p>
        </p:txBody>
      </p:sp>
      <p:sp>
        <p:nvSpPr>
          <p:cNvPr id="3" name="Content Placeholder 2">
            <a:extLst>
              <a:ext uri="{FF2B5EF4-FFF2-40B4-BE49-F238E27FC236}">
                <a16:creationId xmlns:a16="http://schemas.microsoft.com/office/drawing/2014/main" id="{8AF481A6-CAE7-4AF9-A7C8-C170B3118341}"/>
              </a:ext>
            </a:extLst>
          </p:cNvPr>
          <p:cNvSpPr>
            <a:spLocks noGrp="1"/>
          </p:cNvSpPr>
          <p:nvPr>
            <p:ph idx="1"/>
          </p:nvPr>
        </p:nvSpPr>
        <p:spPr/>
        <p:txBody>
          <a:bodyPr/>
          <a:lstStyle/>
          <a:p>
            <a:pPr marL="0" indent="0">
              <a:buNone/>
            </a:pPr>
            <a:r>
              <a:rPr lang="en-US" b="1" dirty="0"/>
              <a:t>“The plans of the diligent lead surely to abundance, but everyone who is hasty come only to poverty.” – Proverbs 21:5</a:t>
            </a:r>
            <a:endParaRPr lang="en-US" dirty="0"/>
          </a:p>
          <a:p>
            <a:pPr marL="0" indent="0">
              <a:buNone/>
            </a:pPr>
            <a:endParaRPr lang="en-US" dirty="0"/>
          </a:p>
          <a:p>
            <a:pPr marL="0" indent="0">
              <a:buNone/>
            </a:pPr>
            <a:r>
              <a:rPr lang="en-US" dirty="0"/>
              <a:t>Goals setting makes the difference between your success and failures.  They must be specific in order to guide your plan and achieve the tasks set before you.  Think of it as a recipe for success, any wrong ingredient, or short cut in that recipe and it will fail.  But that is OK too, because you can see where we fall short and start over again. </a:t>
            </a:r>
          </a:p>
          <a:p>
            <a:pPr marL="0" indent="0">
              <a:buNone/>
            </a:pPr>
            <a:endParaRPr lang="en-US" dirty="0"/>
          </a:p>
        </p:txBody>
      </p:sp>
    </p:spTree>
    <p:extLst>
      <p:ext uri="{BB962C8B-B14F-4D97-AF65-F5344CB8AC3E}">
        <p14:creationId xmlns:p14="http://schemas.microsoft.com/office/powerpoint/2010/main" val="2211939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75B7-DDCE-479C-B8B9-14090876A82B}"/>
              </a:ext>
            </a:extLst>
          </p:cNvPr>
          <p:cNvSpPr>
            <a:spLocks noGrp="1"/>
          </p:cNvSpPr>
          <p:nvPr>
            <p:ph type="title"/>
          </p:nvPr>
        </p:nvSpPr>
        <p:spPr/>
        <p:txBody>
          <a:bodyPr/>
          <a:lstStyle/>
          <a:p>
            <a:pPr algn="ctr"/>
            <a:r>
              <a:rPr lang="en-US" i="1" dirty="0"/>
              <a:t>Well-Conceived Goals vs. Poorly Defined Goals</a:t>
            </a:r>
            <a:br>
              <a:rPr lang="en-US" dirty="0"/>
            </a:br>
            <a:endParaRPr lang="en-US" dirty="0"/>
          </a:p>
        </p:txBody>
      </p:sp>
      <p:sp>
        <p:nvSpPr>
          <p:cNvPr id="3" name="Content Placeholder 2">
            <a:extLst>
              <a:ext uri="{FF2B5EF4-FFF2-40B4-BE49-F238E27FC236}">
                <a16:creationId xmlns:a16="http://schemas.microsoft.com/office/drawing/2014/main" id="{2ED83BD2-3BD2-467E-BDD1-624C5946321A}"/>
              </a:ext>
            </a:extLst>
          </p:cNvPr>
          <p:cNvSpPr>
            <a:spLocks noGrp="1"/>
          </p:cNvSpPr>
          <p:nvPr>
            <p:ph idx="1"/>
          </p:nvPr>
        </p:nvSpPr>
        <p:spPr/>
        <p:txBody>
          <a:bodyPr/>
          <a:lstStyle/>
          <a:p>
            <a:pPr marL="0" indent="0">
              <a:buNone/>
            </a:pPr>
            <a:r>
              <a:rPr lang="en-US" dirty="0"/>
              <a:t>Well-conceived goals are much easier to obtain as they are realistic so you do not feel overwhelmed versus poorly defined goals that does not have much direction, and can easily lead to failure.  Here are five examples that will assist you in planning </a:t>
            </a:r>
            <a:r>
              <a:rPr lang="en-US" i="1" dirty="0"/>
              <a:t>well-conceived goals</a:t>
            </a:r>
            <a:r>
              <a:rPr lang="en-US" dirty="0"/>
              <a:t>, as well as 5 steps which leads to </a:t>
            </a:r>
            <a:r>
              <a:rPr lang="en-US" i="1" dirty="0"/>
              <a:t>poorly defined goals</a:t>
            </a:r>
            <a:r>
              <a:rPr lang="en-US" dirty="0"/>
              <a:t> you will want to keep away from when planning.</a:t>
            </a:r>
          </a:p>
          <a:p>
            <a:pPr marL="0" indent="0">
              <a:buNone/>
            </a:pPr>
            <a:endParaRPr lang="en-US" dirty="0"/>
          </a:p>
        </p:txBody>
      </p:sp>
    </p:spTree>
    <p:extLst>
      <p:ext uri="{BB962C8B-B14F-4D97-AF65-F5344CB8AC3E}">
        <p14:creationId xmlns:p14="http://schemas.microsoft.com/office/powerpoint/2010/main" val="365206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223D-601E-4C46-B44B-FFE5F84BCC5B}"/>
              </a:ext>
            </a:extLst>
          </p:cNvPr>
          <p:cNvSpPr>
            <a:spLocks noGrp="1"/>
          </p:cNvSpPr>
          <p:nvPr>
            <p:ph type="title"/>
          </p:nvPr>
        </p:nvSpPr>
        <p:spPr/>
        <p:txBody>
          <a:bodyPr/>
          <a:lstStyle/>
          <a:p>
            <a:pPr algn="ctr"/>
            <a:r>
              <a:rPr lang="en-US" dirty="0"/>
              <a:t>Five Examples</a:t>
            </a:r>
          </a:p>
        </p:txBody>
      </p:sp>
      <p:sp>
        <p:nvSpPr>
          <p:cNvPr id="3" name="Content Placeholder 2">
            <a:extLst>
              <a:ext uri="{FF2B5EF4-FFF2-40B4-BE49-F238E27FC236}">
                <a16:creationId xmlns:a16="http://schemas.microsoft.com/office/drawing/2014/main" id="{26AF5ACC-E974-4EA6-8EBB-1E65CC26137A}"/>
              </a:ext>
            </a:extLst>
          </p:cNvPr>
          <p:cNvSpPr>
            <a:spLocks noGrp="1"/>
          </p:cNvSpPr>
          <p:nvPr>
            <p:ph idx="1"/>
          </p:nvPr>
        </p:nvSpPr>
        <p:spPr>
          <a:xfrm>
            <a:off x="323850" y="1825625"/>
            <a:ext cx="11677650" cy="4351338"/>
          </a:xfrm>
        </p:spPr>
        <p:txBody>
          <a:bodyPr/>
          <a:lstStyle/>
          <a:p>
            <a:r>
              <a:rPr lang="en-US" b="1" i="1" u="sng" dirty="0"/>
              <a:t>Well-Conceived Goals:</a:t>
            </a:r>
            <a:r>
              <a:rPr lang="en-US" dirty="0"/>
              <a:t>				</a:t>
            </a:r>
            <a:r>
              <a:rPr lang="en-US" b="1" i="1" u="sng" dirty="0"/>
              <a:t>Poorly Defined Goals</a:t>
            </a:r>
            <a:endParaRPr lang="en-US" dirty="0"/>
          </a:p>
          <a:p>
            <a:pPr lvl="0"/>
            <a:r>
              <a:rPr lang="en-US" sz="2400" dirty="0"/>
              <a:t>Stated numerically in terms of result                 Define by adjective and adverbs</a:t>
            </a:r>
          </a:p>
          <a:p>
            <a:pPr lvl="0"/>
            <a:r>
              <a:rPr lang="en-US" sz="2400" dirty="0"/>
              <a:t>Achievable at a specific time		      Never fully achievable-no specific                                                                                  </a:t>
            </a:r>
          </a:p>
          <a:p>
            <a:pPr lvl="0"/>
            <a:r>
              <a:rPr lang="en-US" sz="2400" dirty="0"/>
              <a:t>Define what is expected                                         target date</a:t>
            </a:r>
          </a:p>
          <a:p>
            <a:pPr lvl="0"/>
            <a:r>
              <a:rPr lang="en-US" sz="2400" dirty="0"/>
              <a:t>Realistic				                    Expectations are ambiguous</a:t>
            </a:r>
          </a:p>
          <a:p>
            <a:pPr lvl="0"/>
            <a:r>
              <a:rPr lang="en-US" sz="2400" dirty="0"/>
              <a:t>Precisely stated				       Theoretical or idealistic</a:t>
            </a:r>
          </a:p>
          <a:p>
            <a:pPr marL="0" indent="0">
              <a:buNone/>
            </a:pPr>
            <a:r>
              <a:rPr lang="en-US" sz="2400" dirty="0"/>
              <a:t>                                                                                       To brief &amp; indefinite or too long </a:t>
            </a:r>
          </a:p>
          <a:p>
            <a:pPr marL="0" indent="0">
              <a:buNone/>
            </a:pPr>
            <a:r>
              <a:rPr lang="en-US" sz="2400" dirty="0"/>
              <a:t>                                                                                        &amp; complex</a:t>
            </a:r>
          </a:p>
          <a:p>
            <a:pPr marL="0" indent="0">
              <a:buNone/>
            </a:pPr>
            <a:endParaRPr lang="en-US" dirty="0"/>
          </a:p>
        </p:txBody>
      </p:sp>
    </p:spTree>
    <p:extLst>
      <p:ext uri="{BB962C8B-B14F-4D97-AF65-F5344CB8AC3E}">
        <p14:creationId xmlns:p14="http://schemas.microsoft.com/office/powerpoint/2010/main" val="29291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1129</Words>
  <Application>Microsoft Office PowerPoint</Application>
  <PresentationFormat>Widescreen</PresentationFormat>
  <Paragraphs>176</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Malgun Gothic</vt:lpstr>
      <vt:lpstr>Arial</vt:lpstr>
      <vt:lpstr>Calibri</vt:lpstr>
      <vt:lpstr>Calibri Light</vt:lpstr>
      <vt:lpstr>Georgia</vt:lpstr>
      <vt:lpstr>Times New Roman</vt:lpstr>
      <vt:lpstr>Office Theme</vt:lpstr>
      <vt:lpstr>DGM Opening The Combination To Building Wealth</vt:lpstr>
      <vt:lpstr>DGM Opening The Combination To Building Wealth</vt:lpstr>
      <vt:lpstr>Important Things To Know</vt:lpstr>
      <vt:lpstr>US Debt Clock</vt:lpstr>
      <vt:lpstr>Building Wealth</vt:lpstr>
      <vt:lpstr>Pre Work</vt:lpstr>
      <vt:lpstr>Goal Setting</vt:lpstr>
      <vt:lpstr>Well-Conceived Goals vs. Poorly Defined Goals </vt:lpstr>
      <vt:lpstr>Five Examples</vt:lpstr>
      <vt:lpstr>Short-Term Goals </vt:lpstr>
      <vt:lpstr>Long-Term Goals </vt:lpstr>
      <vt:lpstr>Net Worth vs Debt </vt:lpstr>
      <vt:lpstr>Debt</vt:lpstr>
      <vt:lpstr>Asset</vt:lpstr>
      <vt:lpstr>Budget/Spending Plan </vt:lpstr>
      <vt:lpstr>What is Your Relationship with Money? </vt:lpstr>
      <vt:lpstr>Your Personal Relationship with Money</vt:lpstr>
      <vt:lpstr>Investment and Taxes</vt:lpstr>
      <vt:lpstr>Investment Tools That Save In Taxes</vt:lpstr>
      <vt:lpstr>Rules Have Change</vt:lpstr>
      <vt:lpstr>Two Biggest Fears People Face</vt:lpstr>
      <vt:lpstr>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DGM Opening The Combination To Building Wealth</dc:title>
  <dc:creator>Desmarie Guyton</dc:creator>
  <cp:lastModifiedBy>Desmarie Guyton</cp:lastModifiedBy>
  <cp:revision>26</cp:revision>
  <dcterms:created xsi:type="dcterms:W3CDTF">2018-02-14T21:41:42Z</dcterms:created>
  <dcterms:modified xsi:type="dcterms:W3CDTF">2018-04-13T18:13:23Z</dcterms:modified>
</cp:coreProperties>
</file>