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1" name="Shape 11"/>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Shape 12"/>
          <p:cNvSpPr txBox="1"/>
          <p:nvPr>
            <p:ph type="ctrTitle"/>
          </p:nvPr>
        </p:nvSpPr>
        <p:spPr>
          <a:xfrm>
            <a:off x="512700" y="1893300"/>
            <a:ext cx="8118600" cy="1522800"/>
          </a:xfrm>
          <a:prstGeom prst="rect">
            <a:avLst/>
          </a:prstGeom>
        </p:spPr>
        <p:txBody>
          <a:bodyPr anchorCtr="0" anchor="b" bIns="91425" lIns="91425" spcFirstLastPara="1" rIns="91425" wrap="square" tIns="91425"/>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Shape 13"/>
          <p:cNvSpPr txBox="1"/>
          <p:nvPr>
            <p:ph idx="1" type="subTitle"/>
          </p:nvPr>
        </p:nvSpPr>
        <p:spPr>
          <a:xfrm>
            <a:off x="512700" y="3840639"/>
            <a:ext cx="8118600" cy="7875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Shape 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Shape 50"/>
          <p:cNvSpPr txBox="1"/>
          <p:nvPr>
            <p:ph type="title"/>
          </p:nvPr>
        </p:nvSpPr>
        <p:spPr>
          <a:xfrm>
            <a:off x="311700" y="1039650"/>
            <a:ext cx="8520600" cy="2106300"/>
          </a:xfrm>
          <a:prstGeom prst="rect">
            <a:avLst/>
          </a:prstGeom>
        </p:spPr>
        <p:txBody>
          <a:bodyPr anchorCtr="0" anchor="b"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p:txBody>
      </p:sp>
      <p:sp>
        <p:nvSpPr>
          <p:cNvPr id="51" name="Shape 5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Shape 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Shape 16"/>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Shape 17"/>
          <p:cNvSpPr txBox="1"/>
          <p:nvPr>
            <p:ph type="title"/>
          </p:nvPr>
        </p:nvSpPr>
        <p:spPr>
          <a:xfrm>
            <a:off x="512700" y="1893300"/>
            <a:ext cx="8118600" cy="1522800"/>
          </a:xfrm>
          <a:prstGeom prst="rect">
            <a:avLst/>
          </a:prstGeom>
        </p:spPr>
        <p:txBody>
          <a:bodyPr anchorCtr="0" anchor="b" bIns="91425" lIns="91425" spcFirstLastPara="1" rIns="91425" wrap="square" tIns="91425"/>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txBox="1"/>
          <p:nvPr>
            <p:ph type="title"/>
          </p:nvPr>
        </p:nvSpPr>
        <p:spPr>
          <a:xfrm>
            <a:off x="311700" y="445025"/>
            <a:ext cx="8520600" cy="6132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Shape 22"/>
          <p:cNvSpPr txBox="1"/>
          <p:nvPr>
            <p:ph idx="1" type="body"/>
          </p:nvPr>
        </p:nvSpPr>
        <p:spPr>
          <a:xfrm>
            <a:off x="311700" y="1171600"/>
            <a:ext cx="8520600" cy="3397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Shape 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600" cy="6132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Shape 26"/>
          <p:cNvSpPr txBox="1"/>
          <p:nvPr>
            <p:ph idx="1" type="body"/>
          </p:nvPr>
        </p:nvSpPr>
        <p:spPr>
          <a:xfrm>
            <a:off x="311700" y="1171675"/>
            <a:ext cx="3999900" cy="3397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Shape 27"/>
          <p:cNvSpPr txBox="1"/>
          <p:nvPr>
            <p:ph idx="2" type="body"/>
          </p:nvPr>
        </p:nvSpPr>
        <p:spPr>
          <a:xfrm>
            <a:off x="4832400" y="1171675"/>
            <a:ext cx="3999900" cy="3397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Shape 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600" cy="6132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Shape 34"/>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Shape 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5604000" cy="4090800"/>
          </a:xfrm>
          <a:prstGeom prst="rect">
            <a:avLst/>
          </a:prstGeom>
        </p:spPr>
        <p:txBody>
          <a:bodyPr anchorCtr="0" anchor="ctr" bIns="91425" lIns="91425" spcFirstLastPara="1" rIns="91425" wrap="square" tIns="91425"/>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Shape 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Shape 40"/>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1" name="Shape 41"/>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Shape 42"/>
          <p:cNvSpPr txBox="1"/>
          <p:nvPr>
            <p:ph type="title"/>
          </p:nvPr>
        </p:nvSpPr>
        <p:spPr>
          <a:xfrm>
            <a:off x="265500" y="1382350"/>
            <a:ext cx="4045200" cy="1333200"/>
          </a:xfrm>
          <a:prstGeom prst="rect">
            <a:avLst/>
          </a:prstGeom>
        </p:spPr>
        <p:txBody>
          <a:bodyPr anchorCtr="0" anchor="b" bIns="91425" lIns="91425" spcFirstLastPara="1" rIns="91425" wrap="square" tIns="91425"/>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Shape 43"/>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Shape 44"/>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Shape 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8" name="Shape 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Shape 7"/>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3.jpg"/><Relationship Id="rId5" Type="http://schemas.openxmlformats.org/officeDocument/2006/relationships/image" Target="../media/image16.jpg"/><Relationship Id="rId6"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27.jpg"/><Relationship Id="rId6"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1.jpg"/><Relationship Id="rId5" Type="http://schemas.openxmlformats.org/officeDocument/2006/relationships/image" Target="../media/image22.jpg"/><Relationship Id="rId6"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10.jpg"/><Relationship Id="rId5"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15.jpg"/><Relationship Id="rId5"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8.jpg"/><Relationship Id="rId5" Type="http://schemas.openxmlformats.org/officeDocument/2006/relationships/image" Target="../media/image24.jpg"/><Relationship Id="rId6"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7.jpg"/><Relationship Id="rId4" Type="http://schemas.openxmlformats.org/officeDocument/2006/relationships/image" Target="../media/image19.jpg"/><Relationship Id="rId5" Type="http://schemas.openxmlformats.org/officeDocument/2006/relationships/image" Target="../media/image32.jpg"/><Relationship Id="rId6" Type="http://schemas.openxmlformats.org/officeDocument/2006/relationships/image" Target="../media/image36.jpg"/><Relationship Id="rId7"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2.jpg"/><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David Delepine</a:t>
            </a:r>
            <a:endParaRPr/>
          </a:p>
        </p:txBody>
      </p:sp>
      <p:sp>
        <p:nvSpPr>
          <p:cNvPr id="60" name="Shape 60"/>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AA Security Systems LLC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Accomplishments</a:t>
            </a:r>
            <a:endParaRPr/>
          </a:p>
        </p:txBody>
      </p:sp>
      <p:sp>
        <p:nvSpPr>
          <p:cNvPr id="116" name="Shape 116"/>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p>
            <a:pPr indent="-330200" lvl="0" marL="457200" rtl="0">
              <a:spcBef>
                <a:spcPts val="0"/>
              </a:spcBef>
              <a:spcAft>
                <a:spcPts val="0"/>
              </a:spcAft>
              <a:buSzPts val="1600"/>
              <a:buAutoNum type="arabicPeriod"/>
            </a:pPr>
            <a:r>
              <a:rPr lang="en" sz="1600"/>
              <a:t>Found God, Family and Home</a:t>
            </a:r>
            <a:endParaRPr sz="1600"/>
          </a:p>
          <a:p>
            <a:pPr indent="-330200" lvl="0" marL="457200" rtl="0">
              <a:spcBef>
                <a:spcPts val="1600"/>
              </a:spcBef>
              <a:spcAft>
                <a:spcPts val="0"/>
              </a:spcAft>
              <a:buSzPts val="1600"/>
              <a:buAutoNum type="arabicPeriod"/>
            </a:pPr>
            <a:r>
              <a:rPr lang="en" sz="1600"/>
              <a:t>Small Business Consultant</a:t>
            </a:r>
            <a:endParaRPr sz="1600"/>
          </a:p>
          <a:p>
            <a:pPr indent="-330200" lvl="0" marL="457200" rtl="0">
              <a:spcBef>
                <a:spcPts val="1600"/>
              </a:spcBef>
              <a:spcAft>
                <a:spcPts val="0"/>
              </a:spcAft>
              <a:buSzPts val="1600"/>
              <a:buAutoNum type="arabicPeriod"/>
            </a:pPr>
            <a:r>
              <a:rPr lang="en" sz="1600"/>
              <a:t>3 Successful Business Startups</a:t>
            </a:r>
            <a:endParaRPr sz="1600"/>
          </a:p>
          <a:p>
            <a:pPr indent="-330200" lvl="0" marL="457200" rtl="0">
              <a:spcBef>
                <a:spcPts val="1600"/>
              </a:spcBef>
              <a:spcAft>
                <a:spcPts val="0"/>
              </a:spcAft>
              <a:buSzPts val="1600"/>
              <a:buAutoNum type="arabicPeriod"/>
            </a:pPr>
            <a:r>
              <a:rPr lang="en" sz="1600"/>
              <a:t>2 Years College for Self Improvement</a:t>
            </a:r>
            <a:endParaRPr sz="1600"/>
          </a:p>
          <a:p>
            <a:pPr indent="-330200" lvl="0" marL="457200" rtl="0">
              <a:spcBef>
                <a:spcPts val="1600"/>
              </a:spcBef>
              <a:spcAft>
                <a:spcPts val="0"/>
              </a:spcAft>
              <a:buSzPts val="1600"/>
              <a:buAutoNum type="arabicPeriod"/>
            </a:pPr>
            <a:r>
              <a:rPr lang="en" sz="1600"/>
              <a:t>California Bounty Hunter (requires Police and Bail Bonds certifications)</a:t>
            </a:r>
            <a:endParaRPr sz="1600"/>
          </a:p>
          <a:p>
            <a:pPr indent="-330200" lvl="0" marL="457200" rtl="0">
              <a:spcBef>
                <a:spcPts val="1600"/>
              </a:spcBef>
              <a:spcAft>
                <a:spcPts val="0"/>
              </a:spcAft>
              <a:buSzPts val="1600"/>
              <a:buAutoNum type="arabicPeriod"/>
            </a:pPr>
            <a:r>
              <a:rPr lang="en" sz="1600"/>
              <a:t>Volunteer Work</a:t>
            </a:r>
            <a:endParaRPr sz="1600"/>
          </a:p>
          <a:p>
            <a:pPr indent="-330200" lvl="0" marL="457200" rtl="0">
              <a:spcBef>
                <a:spcPts val="1600"/>
              </a:spcBef>
              <a:spcAft>
                <a:spcPts val="1600"/>
              </a:spcAft>
              <a:buSzPts val="1600"/>
              <a:buAutoNum type="arabicPeriod"/>
            </a:pPr>
            <a:r>
              <a:rPr lang="en" sz="1600"/>
              <a:t>World Traveller</a:t>
            </a:r>
            <a:endParaRPr sz="1600"/>
          </a:p>
        </p:txBody>
      </p:sp>
      <p:pic>
        <p:nvPicPr>
          <p:cNvPr id="117" name="Shape 117"/>
          <p:cNvPicPr preferRelativeResize="0"/>
          <p:nvPr/>
        </p:nvPicPr>
        <p:blipFill rotWithShape="1">
          <a:blip r:embed="rId3">
            <a:alphaModFix/>
          </a:blip>
          <a:srcRect b="0" l="9605" r="9605" t="32641"/>
          <a:stretch/>
        </p:blipFill>
        <p:spPr>
          <a:xfrm>
            <a:off x="4760625" y="342525"/>
            <a:ext cx="2035802" cy="1946700"/>
          </a:xfrm>
          <a:prstGeom prst="rect">
            <a:avLst/>
          </a:prstGeom>
          <a:noFill/>
          <a:ln>
            <a:noFill/>
          </a:ln>
        </p:spPr>
      </p:pic>
      <p:pic>
        <p:nvPicPr>
          <p:cNvPr id="118" name="Shape 118"/>
          <p:cNvPicPr preferRelativeResize="0"/>
          <p:nvPr/>
        </p:nvPicPr>
        <p:blipFill rotWithShape="1">
          <a:blip r:embed="rId4">
            <a:alphaModFix/>
          </a:blip>
          <a:srcRect b="2189" l="0" r="0" t="2189"/>
          <a:stretch/>
        </p:blipFill>
        <p:spPr>
          <a:xfrm>
            <a:off x="6796425" y="342525"/>
            <a:ext cx="2035799" cy="1946699"/>
          </a:xfrm>
          <a:prstGeom prst="rect">
            <a:avLst/>
          </a:prstGeom>
          <a:noFill/>
          <a:ln>
            <a:noFill/>
          </a:ln>
        </p:spPr>
      </p:pic>
      <p:pic>
        <p:nvPicPr>
          <p:cNvPr id="119" name="Shape 119"/>
          <p:cNvPicPr preferRelativeResize="0"/>
          <p:nvPr/>
        </p:nvPicPr>
        <p:blipFill rotWithShape="1">
          <a:blip r:embed="rId5">
            <a:alphaModFix/>
          </a:blip>
          <a:srcRect b="0" l="8973" r="28227" t="0"/>
          <a:stretch/>
        </p:blipFill>
        <p:spPr>
          <a:xfrm>
            <a:off x="6796425" y="2297950"/>
            <a:ext cx="2035799" cy="2420350"/>
          </a:xfrm>
          <a:prstGeom prst="rect">
            <a:avLst/>
          </a:prstGeom>
          <a:noFill/>
          <a:ln>
            <a:noFill/>
          </a:ln>
        </p:spPr>
      </p:pic>
      <p:pic>
        <p:nvPicPr>
          <p:cNvPr id="120" name="Shape 120"/>
          <p:cNvPicPr preferRelativeResize="0"/>
          <p:nvPr/>
        </p:nvPicPr>
        <p:blipFill rotWithShape="1">
          <a:blip r:embed="rId6">
            <a:alphaModFix/>
          </a:blip>
          <a:srcRect b="0" l="15888" r="0" t="0"/>
          <a:stretch/>
        </p:blipFill>
        <p:spPr>
          <a:xfrm>
            <a:off x="4760624" y="2297950"/>
            <a:ext cx="2035800" cy="2420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b="0" l="0" r="0" t="0"/>
          <a:stretch/>
        </p:blipFill>
        <p:spPr>
          <a:xfrm>
            <a:off x="6999750" y="0"/>
            <a:ext cx="2144248" cy="2858993"/>
          </a:xfrm>
          <a:prstGeom prst="rect">
            <a:avLst/>
          </a:prstGeom>
          <a:noFill/>
          <a:ln>
            <a:noFill/>
          </a:ln>
        </p:spPr>
      </p:pic>
      <p:pic>
        <p:nvPicPr>
          <p:cNvPr id="126" name="Shape 126"/>
          <p:cNvPicPr preferRelativeResize="0"/>
          <p:nvPr/>
        </p:nvPicPr>
        <p:blipFill rotWithShape="1">
          <a:blip r:embed="rId4">
            <a:alphaModFix/>
          </a:blip>
          <a:srcRect b="0" l="0" r="4434" t="0"/>
          <a:stretch/>
        </p:blipFill>
        <p:spPr>
          <a:xfrm>
            <a:off x="5143500" y="0"/>
            <a:ext cx="2049248" cy="2858999"/>
          </a:xfrm>
          <a:prstGeom prst="rect">
            <a:avLst/>
          </a:prstGeom>
          <a:noFill/>
          <a:ln>
            <a:noFill/>
          </a:ln>
        </p:spPr>
      </p:pic>
      <p:pic>
        <p:nvPicPr>
          <p:cNvPr id="127" name="Shape 127"/>
          <p:cNvPicPr preferRelativeResize="0"/>
          <p:nvPr/>
        </p:nvPicPr>
        <p:blipFill>
          <a:blip r:embed="rId5">
            <a:alphaModFix/>
          </a:blip>
          <a:stretch>
            <a:fillRect/>
          </a:stretch>
        </p:blipFill>
        <p:spPr>
          <a:xfrm>
            <a:off x="-2" y="0"/>
            <a:ext cx="5143501" cy="5143501"/>
          </a:xfrm>
          <a:prstGeom prst="rect">
            <a:avLst/>
          </a:prstGeom>
          <a:noFill/>
          <a:ln>
            <a:noFill/>
          </a:ln>
        </p:spPr>
      </p:pic>
      <p:pic>
        <p:nvPicPr>
          <p:cNvPr id="128" name="Shape 128"/>
          <p:cNvPicPr preferRelativeResize="0"/>
          <p:nvPr/>
        </p:nvPicPr>
        <p:blipFill>
          <a:blip r:embed="rId6">
            <a:alphaModFix/>
          </a:blip>
          <a:stretch>
            <a:fillRect/>
          </a:stretch>
        </p:blipFill>
        <p:spPr>
          <a:xfrm>
            <a:off x="5143500" y="2859001"/>
            <a:ext cx="4000500" cy="22844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a:t>How I Picked Myself Up</a:t>
            </a:r>
            <a:endParaRPr/>
          </a:p>
        </p:txBody>
      </p:sp>
      <p:pic>
        <p:nvPicPr>
          <p:cNvPr id="134" name="Shape 134"/>
          <p:cNvPicPr preferRelativeResize="0"/>
          <p:nvPr/>
        </p:nvPicPr>
        <p:blipFill rotWithShape="1">
          <a:blip r:embed="rId3">
            <a:alphaModFix/>
          </a:blip>
          <a:srcRect b="3051" l="41568" r="16400" t="3060"/>
          <a:stretch/>
        </p:blipFill>
        <p:spPr>
          <a:xfrm>
            <a:off x="5215124" y="2581575"/>
            <a:ext cx="1808549" cy="2272401"/>
          </a:xfrm>
          <a:prstGeom prst="rect">
            <a:avLst/>
          </a:prstGeom>
          <a:noFill/>
          <a:ln>
            <a:noFill/>
          </a:ln>
        </p:spPr>
      </p:pic>
      <p:sp>
        <p:nvSpPr>
          <p:cNvPr id="135" name="Shape 13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Stay Busy, Get a Job, Go to School</a:t>
            </a:r>
            <a:endParaRPr b="1" sz="1800"/>
          </a:p>
          <a:p>
            <a:pPr indent="0" lvl="0" marL="0" rtl="0">
              <a:spcBef>
                <a:spcPts val="1600"/>
              </a:spcBef>
              <a:spcAft>
                <a:spcPts val="0"/>
              </a:spcAft>
              <a:buNone/>
            </a:pPr>
            <a:r>
              <a:rPr lang="en" sz="1600"/>
              <a:t>Started working at KFC until finding a job in fine dining as busser, then promoted to server, bartender, and finally supervisor</a:t>
            </a:r>
            <a:endParaRPr sz="1600"/>
          </a:p>
          <a:p>
            <a:pPr indent="0" lvl="0" marL="0" rtl="0">
              <a:spcBef>
                <a:spcPts val="1600"/>
              </a:spcBef>
              <a:spcAft>
                <a:spcPts val="0"/>
              </a:spcAft>
              <a:buNone/>
            </a:pPr>
            <a:r>
              <a:rPr lang="en" sz="1600"/>
              <a:t>Went to El Camino College</a:t>
            </a:r>
            <a:r>
              <a:rPr lang="en" sz="1600"/>
              <a:t> and s</a:t>
            </a:r>
            <a:r>
              <a:rPr lang="en" sz="1600"/>
              <a:t>tudied business, </a:t>
            </a:r>
            <a:r>
              <a:rPr lang="en" sz="1600"/>
              <a:t>accounting, </a:t>
            </a:r>
            <a:r>
              <a:rPr lang="en" sz="1600"/>
              <a:t>criminal justice, and other classes to better myself</a:t>
            </a:r>
            <a:endParaRPr sz="1600"/>
          </a:p>
          <a:p>
            <a:pPr indent="0" lvl="0" marL="0" rtl="0">
              <a:spcBef>
                <a:spcPts val="1600"/>
              </a:spcBef>
              <a:spcAft>
                <a:spcPts val="1600"/>
              </a:spcAft>
              <a:buNone/>
            </a:pPr>
            <a:r>
              <a:rPr lang="en" sz="1600"/>
              <a:t>When presented with the opportunity to start a small business, leapt at the chance!</a:t>
            </a:r>
            <a:endParaRPr sz="1600"/>
          </a:p>
        </p:txBody>
      </p:sp>
      <p:pic>
        <p:nvPicPr>
          <p:cNvPr id="136" name="Shape 136"/>
          <p:cNvPicPr preferRelativeResize="0"/>
          <p:nvPr/>
        </p:nvPicPr>
        <p:blipFill rotWithShape="1">
          <a:blip r:embed="rId4">
            <a:alphaModFix/>
          </a:blip>
          <a:srcRect b="38298" l="15116" r="15123" t="0"/>
          <a:stretch/>
        </p:blipFill>
        <p:spPr>
          <a:xfrm>
            <a:off x="5215125" y="439975"/>
            <a:ext cx="1808548" cy="2141601"/>
          </a:xfrm>
          <a:prstGeom prst="rect">
            <a:avLst/>
          </a:prstGeom>
          <a:noFill/>
          <a:ln>
            <a:noFill/>
          </a:ln>
        </p:spPr>
      </p:pic>
      <p:pic>
        <p:nvPicPr>
          <p:cNvPr id="137" name="Shape 137"/>
          <p:cNvPicPr preferRelativeResize="0"/>
          <p:nvPr/>
        </p:nvPicPr>
        <p:blipFill rotWithShape="1">
          <a:blip r:embed="rId5">
            <a:alphaModFix/>
          </a:blip>
          <a:srcRect b="7492" l="15479" r="15479" t="27748"/>
          <a:stretch/>
        </p:blipFill>
        <p:spPr>
          <a:xfrm>
            <a:off x="7023675" y="2581575"/>
            <a:ext cx="1808551" cy="2272399"/>
          </a:xfrm>
          <a:prstGeom prst="rect">
            <a:avLst/>
          </a:prstGeom>
          <a:noFill/>
          <a:ln>
            <a:noFill/>
          </a:ln>
        </p:spPr>
      </p:pic>
      <p:pic>
        <p:nvPicPr>
          <p:cNvPr id="138" name="Shape 138"/>
          <p:cNvPicPr preferRelativeResize="0"/>
          <p:nvPr/>
        </p:nvPicPr>
        <p:blipFill rotWithShape="1">
          <a:blip r:embed="rId6">
            <a:alphaModFix/>
          </a:blip>
          <a:srcRect b="46210" l="5587" r="5578" t="0"/>
          <a:stretch/>
        </p:blipFill>
        <p:spPr>
          <a:xfrm>
            <a:off x="7023675" y="439975"/>
            <a:ext cx="1808550" cy="2141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2"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AA Security Systems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265500" y="113525"/>
            <a:ext cx="4045200" cy="133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About AA</a:t>
            </a:r>
            <a:endParaRPr/>
          </a:p>
        </p:txBody>
      </p:sp>
      <p:sp>
        <p:nvSpPr>
          <p:cNvPr id="154" name="Shape 154"/>
          <p:cNvSpPr txBox="1"/>
          <p:nvPr>
            <p:ph idx="1" type="subTitle"/>
          </p:nvPr>
        </p:nvSpPr>
        <p:spPr>
          <a:xfrm>
            <a:off x="265500" y="870425"/>
            <a:ext cx="4045200" cy="3549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Headquartered in Long Beach</a:t>
            </a:r>
            <a:endParaRPr/>
          </a:p>
          <a:p>
            <a:pPr indent="0" lvl="0" marL="0" rtl="0">
              <a:spcBef>
                <a:spcPts val="0"/>
              </a:spcBef>
              <a:spcAft>
                <a:spcPts val="0"/>
              </a:spcAft>
              <a:buNone/>
            </a:pPr>
            <a:r>
              <a:t/>
            </a:r>
            <a:endParaRPr/>
          </a:p>
          <a:p>
            <a:pPr indent="0" lvl="0" marL="0">
              <a:spcBef>
                <a:spcPts val="0"/>
              </a:spcBef>
              <a:spcAft>
                <a:spcPts val="0"/>
              </a:spcAft>
              <a:buNone/>
            </a:pPr>
            <a:r>
              <a:rPr lang="en"/>
              <a:t>Security Systems</a:t>
            </a:r>
            <a:endParaRPr/>
          </a:p>
          <a:p>
            <a:pPr indent="0" lvl="0" marL="0" rtl="0">
              <a:spcBef>
                <a:spcPts val="0"/>
              </a:spcBef>
              <a:spcAft>
                <a:spcPts val="0"/>
              </a:spcAft>
              <a:buNone/>
            </a:pPr>
            <a:r>
              <a:rPr lang="en"/>
              <a:t>Integration &amp; Wholesale </a:t>
            </a:r>
            <a:endParaRPr/>
          </a:p>
          <a:p>
            <a:pPr indent="0" lvl="0" marL="0" rtl="0">
              <a:spcBef>
                <a:spcPts val="0"/>
              </a:spcBef>
              <a:spcAft>
                <a:spcPts val="0"/>
              </a:spcAft>
              <a:buNone/>
            </a:pPr>
            <a:r>
              <a:t/>
            </a:r>
            <a:endParaRPr/>
          </a:p>
          <a:p>
            <a:pPr indent="0" lvl="0" marL="0">
              <a:spcBef>
                <a:spcPts val="0"/>
              </a:spcBef>
              <a:spcAft>
                <a:spcPts val="0"/>
              </a:spcAft>
              <a:buNone/>
            </a:pPr>
            <a:r>
              <a:rPr lang="en"/>
              <a:t>Client Base: 80% Commercial</a:t>
            </a:r>
            <a:endParaRPr/>
          </a:p>
          <a:p>
            <a:pPr indent="0" lvl="0" marL="0">
              <a:spcBef>
                <a:spcPts val="0"/>
              </a:spcBef>
              <a:spcAft>
                <a:spcPts val="0"/>
              </a:spcAft>
              <a:buNone/>
            </a:pPr>
            <a:r>
              <a:t/>
            </a:r>
            <a:endParaRPr/>
          </a:p>
          <a:p>
            <a:pPr indent="0" lvl="0" marL="0">
              <a:spcBef>
                <a:spcPts val="0"/>
              </a:spcBef>
              <a:spcAft>
                <a:spcPts val="0"/>
              </a:spcAft>
              <a:buNone/>
            </a:pPr>
            <a:r>
              <a:rPr lang="en"/>
              <a:t>Notable Clients:</a:t>
            </a:r>
            <a:endParaRPr/>
          </a:p>
          <a:p>
            <a:pPr indent="0" lvl="0" marL="0" rtl="0">
              <a:spcBef>
                <a:spcPts val="0"/>
              </a:spcBef>
              <a:spcAft>
                <a:spcPts val="0"/>
              </a:spcAft>
              <a:buNone/>
            </a:pPr>
            <a:r>
              <a:rPr lang="en"/>
              <a:t>IRS, Homeland Security, Adopt-A-Highway, Petco, Joseph McClendon III</a:t>
            </a:r>
            <a:endParaRPr/>
          </a:p>
        </p:txBody>
      </p:sp>
      <p:sp>
        <p:nvSpPr>
          <p:cNvPr id="155" name="Shape 155"/>
          <p:cNvSpPr txBox="1"/>
          <p:nvPr>
            <p:ph idx="1" type="subTitle"/>
          </p:nvPr>
        </p:nvSpPr>
        <p:spPr>
          <a:xfrm>
            <a:off x="4851950" y="870450"/>
            <a:ext cx="4045200" cy="3549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Managing Member/CEO: Me</a:t>
            </a:r>
            <a:endParaRPr>
              <a:solidFill>
                <a:srgbClr val="FFFFFF"/>
              </a:solidFill>
            </a:endParaRPr>
          </a:p>
          <a:p>
            <a:pPr indent="0" lvl="0" marL="0" rtl="0">
              <a:spcBef>
                <a:spcPts val="0"/>
              </a:spcBef>
              <a:spcAft>
                <a:spcPts val="0"/>
              </a:spcAft>
              <a:buNone/>
            </a:pPr>
            <a:r>
              <a:t/>
            </a:r>
            <a:endParaRPr>
              <a:solidFill>
                <a:srgbClr val="FFFFFF"/>
              </a:solidFill>
            </a:endParaRPr>
          </a:p>
          <a:p>
            <a:pPr indent="0" lvl="0" marL="0" rtl="0">
              <a:spcBef>
                <a:spcPts val="0"/>
              </a:spcBef>
              <a:spcAft>
                <a:spcPts val="0"/>
              </a:spcAft>
              <a:buNone/>
            </a:pPr>
            <a:r>
              <a:rPr lang="en">
                <a:solidFill>
                  <a:srgbClr val="FFFFFF"/>
                </a:solidFill>
              </a:rPr>
              <a:t>Installation Manager: Aaron</a:t>
            </a:r>
            <a:endParaRPr>
              <a:solidFill>
                <a:srgbClr val="FFFFFF"/>
              </a:solidFill>
            </a:endParaRPr>
          </a:p>
          <a:p>
            <a:pPr indent="0" lvl="0" marL="0" rtl="0">
              <a:spcBef>
                <a:spcPts val="0"/>
              </a:spcBef>
              <a:spcAft>
                <a:spcPts val="0"/>
              </a:spcAft>
              <a:buNone/>
            </a:pPr>
            <a:r>
              <a:t/>
            </a:r>
            <a:endParaRPr>
              <a:solidFill>
                <a:srgbClr val="FFFFFF"/>
              </a:solidFill>
            </a:endParaRPr>
          </a:p>
          <a:p>
            <a:pPr indent="0" lvl="0" marL="0" rtl="0">
              <a:spcBef>
                <a:spcPts val="0"/>
              </a:spcBef>
              <a:spcAft>
                <a:spcPts val="0"/>
              </a:spcAft>
              <a:buNone/>
            </a:pPr>
            <a:r>
              <a:rPr lang="en">
                <a:solidFill>
                  <a:srgbClr val="FFFFFF"/>
                </a:solidFill>
              </a:rPr>
              <a:t>Project Manager: Jonny</a:t>
            </a:r>
            <a:endParaRPr>
              <a:solidFill>
                <a:srgbClr val="FFFFFF"/>
              </a:solidFill>
            </a:endParaRPr>
          </a:p>
          <a:p>
            <a:pPr indent="0" lvl="0" marL="0">
              <a:spcBef>
                <a:spcPts val="0"/>
              </a:spcBef>
              <a:spcAft>
                <a:spcPts val="0"/>
              </a:spcAft>
              <a:buNone/>
            </a:pPr>
            <a:r>
              <a:t/>
            </a:r>
            <a:endParaRPr>
              <a:solidFill>
                <a:srgbClr val="FFFFFF"/>
              </a:solidFill>
            </a:endParaRPr>
          </a:p>
          <a:p>
            <a:pPr indent="0" lvl="0" marL="0">
              <a:spcBef>
                <a:spcPts val="0"/>
              </a:spcBef>
              <a:spcAft>
                <a:spcPts val="0"/>
              </a:spcAft>
              <a:buNone/>
            </a:pPr>
            <a:r>
              <a:rPr lang="en">
                <a:solidFill>
                  <a:srgbClr val="FFFFFF"/>
                </a:solidFill>
              </a:rPr>
              <a:t>Accounting Manager: Michelle</a:t>
            </a:r>
            <a:endParaRPr>
              <a:solidFill>
                <a:srgbClr val="FFFFFF"/>
              </a:solidFill>
            </a:endParaRPr>
          </a:p>
          <a:p>
            <a:pPr indent="0" lvl="0" marL="0">
              <a:spcBef>
                <a:spcPts val="0"/>
              </a:spcBef>
              <a:spcAft>
                <a:spcPts val="0"/>
              </a:spcAft>
              <a:buNone/>
            </a:pPr>
            <a:r>
              <a:t/>
            </a:r>
            <a:endParaRPr>
              <a:solidFill>
                <a:srgbClr val="FFFFFF"/>
              </a:solidFill>
            </a:endParaRPr>
          </a:p>
          <a:p>
            <a:pPr indent="0" lvl="0" marL="0" rtl="0">
              <a:spcBef>
                <a:spcPts val="0"/>
              </a:spcBef>
              <a:spcAft>
                <a:spcPts val="0"/>
              </a:spcAft>
              <a:buNone/>
            </a:pPr>
            <a:r>
              <a:rPr lang="en">
                <a:solidFill>
                  <a:srgbClr val="FFFFFF"/>
                </a:solidFill>
              </a:rPr>
              <a:t>Lead Technician: Patrick</a:t>
            </a:r>
            <a:endParaRPr>
              <a:solidFill>
                <a:srgbClr val="FFFFFF"/>
              </a:solidFill>
            </a:endParaRPr>
          </a:p>
        </p:txBody>
      </p:sp>
      <p:sp>
        <p:nvSpPr>
          <p:cNvPr id="156" name="Shape 156"/>
          <p:cNvSpPr txBox="1"/>
          <p:nvPr>
            <p:ph type="title"/>
          </p:nvPr>
        </p:nvSpPr>
        <p:spPr>
          <a:xfrm>
            <a:off x="4851950" y="113525"/>
            <a:ext cx="4045200" cy="133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The Team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p:tgtEl>
                                          <p:spTgt spid="15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is AA Security Systems LLC</a:t>
            </a:r>
            <a:endParaRPr/>
          </a:p>
        </p:txBody>
      </p:sp>
      <p:sp>
        <p:nvSpPr>
          <p:cNvPr id="162" name="Shape 162"/>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Who we are: We a small local business specializing in the latest advancements in the integration of security, networking, and communication technologies.</a:t>
            </a:r>
            <a:endParaRPr/>
          </a:p>
          <a:p>
            <a:pPr indent="0" lvl="0" marL="0" rtl="0">
              <a:spcBef>
                <a:spcPts val="1600"/>
              </a:spcBef>
              <a:spcAft>
                <a:spcPts val="1600"/>
              </a:spcAft>
              <a:buNone/>
            </a:pPr>
            <a:r>
              <a:t/>
            </a:r>
            <a:endParaRPr/>
          </a:p>
        </p:txBody>
      </p:sp>
      <p:pic>
        <p:nvPicPr>
          <p:cNvPr id="163" name="Shape 163"/>
          <p:cNvPicPr preferRelativeResize="0"/>
          <p:nvPr/>
        </p:nvPicPr>
        <p:blipFill rotWithShape="1">
          <a:blip r:embed="rId3">
            <a:alphaModFix/>
          </a:blip>
          <a:srcRect b="0" l="0" r="0" t="60232"/>
          <a:stretch/>
        </p:blipFill>
        <p:spPr>
          <a:xfrm>
            <a:off x="0" y="2311575"/>
            <a:ext cx="9144001" cy="2727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Shape 16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is AA Security Systems LLC</a:t>
            </a:r>
            <a:endParaRPr/>
          </a:p>
        </p:txBody>
      </p:sp>
      <p:sp>
        <p:nvSpPr>
          <p:cNvPr id="169" name="Shape 169"/>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we do: Install, monitor, and repair electronic security systems primarily for commercial clients. We also wholesale security systems to other integrators, as well as help them with tech support, installation, and even marketing services.</a:t>
            </a:r>
            <a:endParaRPr/>
          </a:p>
          <a:p>
            <a:pPr indent="0" lvl="0" marL="0" rtl="0">
              <a:spcBef>
                <a:spcPts val="1600"/>
              </a:spcBef>
              <a:spcAft>
                <a:spcPts val="1600"/>
              </a:spcAft>
              <a:buNone/>
            </a:pPr>
            <a:r>
              <a:t/>
            </a:r>
            <a:endParaRPr/>
          </a:p>
        </p:txBody>
      </p:sp>
      <p:pic>
        <p:nvPicPr>
          <p:cNvPr id="170" name="Shape 170"/>
          <p:cNvPicPr preferRelativeResize="0"/>
          <p:nvPr/>
        </p:nvPicPr>
        <p:blipFill rotWithShape="1">
          <a:blip r:embed="rId3">
            <a:alphaModFix/>
          </a:blip>
          <a:srcRect b="5234" l="0" r="0" t="14727"/>
          <a:stretch/>
        </p:blipFill>
        <p:spPr>
          <a:xfrm>
            <a:off x="0" y="2459450"/>
            <a:ext cx="9144001" cy="2596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is AA Security Systems LLC</a:t>
            </a:r>
            <a:endParaRPr/>
          </a:p>
        </p:txBody>
      </p:sp>
      <p:sp>
        <p:nvSpPr>
          <p:cNvPr id="176" name="Shape 176"/>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How we are changing: Moving towards consultation, distribution, and ecommerce and away from physical installations. With the disruptions from AI, blockchain, and IoT technology combined with rising labor costs and jobsite unpredictability we are trying to stay ahead of the curve.</a:t>
            </a:r>
            <a:endParaRPr/>
          </a:p>
        </p:txBody>
      </p:sp>
      <p:pic>
        <p:nvPicPr>
          <p:cNvPr id="177" name="Shape 177"/>
          <p:cNvPicPr preferRelativeResize="0"/>
          <p:nvPr/>
        </p:nvPicPr>
        <p:blipFill rotWithShape="1">
          <a:blip r:embed="rId3">
            <a:alphaModFix/>
          </a:blip>
          <a:srcRect b="0" l="13434" r="0" t="0"/>
          <a:stretch/>
        </p:blipFill>
        <p:spPr>
          <a:xfrm>
            <a:off x="0" y="2633100"/>
            <a:ext cx="3129576" cy="2411875"/>
          </a:xfrm>
          <a:prstGeom prst="rect">
            <a:avLst/>
          </a:prstGeom>
          <a:noFill/>
          <a:ln>
            <a:noFill/>
          </a:ln>
        </p:spPr>
      </p:pic>
      <p:pic>
        <p:nvPicPr>
          <p:cNvPr id="178" name="Shape 178"/>
          <p:cNvPicPr preferRelativeResize="0"/>
          <p:nvPr/>
        </p:nvPicPr>
        <p:blipFill rotWithShape="1">
          <a:blip r:embed="rId4">
            <a:alphaModFix/>
          </a:blip>
          <a:srcRect b="0" l="32287" r="7157" t="0"/>
          <a:stretch/>
        </p:blipFill>
        <p:spPr>
          <a:xfrm>
            <a:off x="5331575" y="2633100"/>
            <a:ext cx="3812426" cy="2411874"/>
          </a:xfrm>
          <a:prstGeom prst="rect">
            <a:avLst/>
          </a:prstGeom>
          <a:noFill/>
          <a:ln>
            <a:noFill/>
          </a:ln>
        </p:spPr>
      </p:pic>
      <p:pic>
        <p:nvPicPr>
          <p:cNvPr id="179" name="Shape 179"/>
          <p:cNvPicPr preferRelativeResize="0"/>
          <p:nvPr/>
        </p:nvPicPr>
        <p:blipFill rotWithShape="1">
          <a:blip r:embed="rId5">
            <a:alphaModFix/>
          </a:blip>
          <a:srcRect b="7424" l="0" r="0" t="0"/>
          <a:stretch/>
        </p:blipFill>
        <p:spPr>
          <a:xfrm>
            <a:off x="3129575" y="2633100"/>
            <a:ext cx="2315753" cy="2411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Shape 18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Humble Beginnings</a:t>
            </a:r>
            <a:endParaRPr/>
          </a:p>
        </p:txBody>
      </p:sp>
      <p:pic>
        <p:nvPicPr>
          <p:cNvPr id="185" name="Shape 185"/>
          <p:cNvPicPr preferRelativeResize="0"/>
          <p:nvPr/>
        </p:nvPicPr>
        <p:blipFill rotWithShape="1">
          <a:blip r:embed="rId3">
            <a:alphaModFix/>
          </a:blip>
          <a:srcRect b="1969" l="0" r="0" t="1978"/>
          <a:stretch/>
        </p:blipFill>
        <p:spPr>
          <a:xfrm>
            <a:off x="4705150" y="342525"/>
            <a:ext cx="2035802" cy="1955429"/>
          </a:xfrm>
          <a:prstGeom prst="rect">
            <a:avLst/>
          </a:prstGeom>
          <a:noFill/>
          <a:ln>
            <a:noFill/>
          </a:ln>
        </p:spPr>
      </p:pic>
      <p:pic>
        <p:nvPicPr>
          <p:cNvPr id="186" name="Shape 186"/>
          <p:cNvPicPr preferRelativeResize="0"/>
          <p:nvPr/>
        </p:nvPicPr>
        <p:blipFill rotWithShape="1">
          <a:blip r:embed="rId4">
            <a:alphaModFix/>
          </a:blip>
          <a:srcRect b="14142" l="0" r="0" t="14142"/>
          <a:stretch/>
        </p:blipFill>
        <p:spPr>
          <a:xfrm>
            <a:off x="6796425" y="342525"/>
            <a:ext cx="2035798" cy="1946700"/>
          </a:xfrm>
          <a:prstGeom prst="rect">
            <a:avLst/>
          </a:prstGeom>
          <a:noFill/>
          <a:ln>
            <a:noFill/>
          </a:ln>
        </p:spPr>
      </p:pic>
      <p:pic>
        <p:nvPicPr>
          <p:cNvPr id="187" name="Shape 187"/>
          <p:cNvPicPr preferRelativeResize="0"/>
          <p:nvPr/>
        </p:nvPicPr>
        <p:blipFill rotWithShape="1">
          <a:blip r:embed="rId5">
            <a:alphaModFix/>
          </a:blip>
          <a:srcRect b="0" l="2042" r="2042" t="0"/>
          <a:stretch/>
        </p:blipFill>
        <p:spPr>
          <a:xfrm>
            <a:off x="4705200" y="2336175"/>
            <a:ext cx="4127099" cy="2420349"/>
          </a:xfrm>
          <a:prstGeom prst="rect">
            <a:avLst/>
          </a:prstGeom>
          <a:noFill/>
          <a:ln>
            <a:noFill/>
          </a:ln>
        </p:spPr>
      </p:pic>
      <p:sp>
        <p:nvSpPr>
          <p:cNvPr id="188" name="Shape 188"/>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Started with 2 Guys and a Truck</a:t>
            </a:r>
            <a:endParaRPr b="1" sz="1800"/>
          </a:p>
          <a:p>
            <a:pPr indent="0" lvl="0" marL="0" rtl="0">
              <a:spcBef>
                <a:spcPts val="1600"/>
              </a:spcBef>
              <a:spcAft>
                <a:spcPts val="0"/>
              </a:spcAft>
              <a:buNone/>
            </a:pPr>
            <a:r>
              <a:rPr lang="en" sz="1600"/>
              <a:t>Aaron and I worked for ourselves and ADT (largest alarm company in USA)</a:t>
            </a:r>
            <a:endParaRPr sz="1600"/>
          </a:p>
          <a:p>
            <a:pPr indent="0" lvl="0" marL="0" rtl="0">
              <a:spcBef>
                <a:spcPts val="1600"/>
              </a:spcBef>
              <a:spcAft>
                <a:spcPts val="0"/>
              </a:spcAft>
              <a:buNone/>
            </a:pPr>
            <a:r>
              <a:rPr lang="en" sz="1600"/>
              <a:t>I went full time at the end of 2011, and my partner joined me full time by end of 2013</a:t>
            </a:r>
            <a:endParaRPr sz="1600"/>
          </a:p>
          <a:p>
            <a:pPr indent="0" lvl="0" marL="0" rtl="0">
              <a:spcBef>
                <a:spcPts val="1600"/>
              </a:spcBef>
              <a:spcAft>
                <a:spcPts val="1600"/>
              </a:spcAft>
              <a:buNone/>
            </a:pPr>
            <a:r>
              <a:rPr lang="en" sz="1600"/>
              <a:t>First employees were my half brother Patrick in 2012 and then in 2013 yet another friend from high school Jonny</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4" name="Shape 64"/>
        <p:cNvGrpSpPr/>
        <p:nvPr/>
      </p:nvGrpSpPr>
      <p:grpSpPr>
        <a:xfrm>
          <a:off x="0" y="0"/>
          <a:ext cx="0" cy="0"/>
          <a:chOff x="0" y="0"/>
          <a:chExt cx="0" cy="0"/>
        </a:xfrm>
      </p:grpSpPr>
      <p:pic>
        <p:nvPicPr>
          <p:cNvPr id="65" name="Shape 65"/>
          <p:cNvPicPr preferRelativeResize="0"/>
          <p:nvPr/>
        </p:nvPicPr>
        <p:blipFill rotWithShape="1">
          <a:blip r:embed="rId3">
            <a:alphaModFix/>
          </a:blip>
          <a:srcRect b="10876" l="0" r="0" t="10876"/>
          <a:stretch/>
        </p:blipFill>
        <p:spPr>
          <a:xfrm>
            <a:off x="1285425" y="0"/>
            <a:ext cx="6573150"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b="0" l="0" r="0" t="0"/>
          <a:stretch/>
        </p:blipFill>
        <p:spPr>
          <a:xfrm>
            <a:off x="6999750" y="0"/>
            <a:ext cx="2144244" cy="2858993"/>
          </a:xfrm>
          <a:prstGeom prst="rect">
            <a:avLst/>
          </a:prstGeom>
          <a:noFill/>
          <a:ln>
            <a:noFill/>
          </a:ln>
        </p:spPr>
      </p:pic>
      <p:pic>
        <p:nvPicPr>
          <p:cNvPr id="194" name="Shape 194"/>
          <p:cNvPicPr preferRelativeResize="0"/>
          <p:nvPr/>
        </p:nvPicPr>
        <p:blipFill rotWithShape="1">
          <a:blip r:embed="rId4">
            <a:alphaModFix/>
          </a:blip>
          <a:srcRect b="0" l="10412" r="16976" t="0"/>
          <a:stretch/>
        </p:blipFill>
        <p:spPr>
          <a:xfrm>
            <a:off x="5143500" y="2859001"/>
            <a:ext cx="4000499" cy="2284498"/>
          </a:xfrm>
          <a:prstGeom prst="rect">
            <a:avLst/>
          </a:prstGeom>
          <a:noFill/>
          <a:ln>
            <a:noFill/>
          </a:ln>
        </p:spPr>
      </p:pic>
      <p:pic>
        <p:nvPicPr>
          <p:cNvPr id="195" name="Shape 195"/>
          <p:cNvPicPr preferRelativeResize="0"/>
          <p:nvPr/>
        </p:nvPicPr>
        <p:blipFill rotWithShape="1">
          <a:blip r:embed="rId5">
            <a:alphaModFix/>
          </a:blip>
          <a:srcRect b="0" l="12502" r="12495" t="0"/>
          <a:stretch/>
        </p:blipFill>
        <p:spPr>
          <a:xfrm>
            <a:off x="0" y="0"/>
            <a:ext cx="5143501" cy="5143500"/>
          </a:xfrm>
          <a:prstGeom prst="rect">
            <a:avLst/>
          </a:prstGeom>
          <a:noFill/>
          <a:ln>
            <a:noFill/>
          </a:ln>
        </p:spPr>
      </p:pic>
      <p:pic>
        <p:nvPicPr>
          <p:cNvPr id="196" name="Shape 196"/>
          <p:cNvPicPr preferRelativeResize="0"/>
          <p:nvPr/>
        </p:nvPicPr>
        <p:blipFill rotWithShape="1">
          <a:blip r:embed="rId6">
            <a:alphaModFix/>
          </a:blip>
          <a:srcRect b="13367" l="0" r="0" t="0"/>
          <a:stretch/>
        </p:blipFill>
        <p:spPr>
          <a:xfrm>
            <a:off x="5143500" y="0"/>
            <a:ext cx="1856250" cy="285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My Roles Within AA Security</a:t>
            </a:r>
            <a:endParaRPr/>
          </a:p>
        </p:txBody>
      </p:sp>
      <p:grpSp>
        <p:nvGrpSpPr>
          <p:cNvPr id="202" name="Shape 202"/>
          <p:cNvGrpSpPr/>
          <p:nvPr/>
        </p:nvGrpSpPr>
        <p:grpSpPr>
          <a:xfrm>
            <a:off x="1524412" y="1248900"/>
            <a:ext cx="6095180" cy="3421856"/>
            <a:chOff x="1524409" y="1718071"/>
            <a:chExt cx="6095180" cy="3421856"/>
          </a:xfrm>
        </p:grpSpPr>
        <p:sp>
          <p:nvSpPr>
            <p:cNvPr id="203" name="Shape 203"/>
            <p:cNvSpPr/>
            <p:nvPr/>
          </p:nvSpPr>
          <p:spPr>
            <a:xfrm>
              <a:off x="4384867" y="2609180"/>
              <a:ext cx="187200" cy="819900"/>
            </a:xfrm>
            <a:custGeom>
              <a:pathLst>
                <a:path extrusionOk="0" h="120000" w="120000">
                  <a:moveTo>
                    <a:pt x="120000" y="0"/>
                  </a:moveTo>
                  <a:lnTo>
                    <a:pt x="120000" y="120000"/>
                  </a:lnTo>
                  <a:lnTo>
                    <a:pt x="0" y="120000"/>
                  </a:lnTo>
                </a:path>
              </a:pathLst>
            </a:custGeom>
            <a:noFill/>
            <a:ln cap="flat" cmpd="sng" w="9525">
              <a:solidFill>
                <a:srgbClr val="48598B"/>
              </a:solidFill>
              <a:prstDash val="solid"/>
              <a:round/>
              <a:headEnd len="sm" w="sm" type="none"/>
              <a:tailEnd len="sm" w="sm" type="none"/>
            </a:ln>
          </p:spPr>
        </p:sp>
        <p:sp>
          <p:nvSpPr>
            <p:cNvPr id="204" name="Shape 204"/>
            <p:cNvSpPr/>
            <p:nvPr/>
          </p:nvSpPr>
          <p:spPr>
            <a:xfrm>
              <a:off x="4572000" y="2609180"/>
              <a:ext cx="2156400" cy="1639500"/>
            </a:xfrm>
            <a:custGeom>
              <a:pathLst>
                <a:path extrusionOk="0" h="120000" w="120000">
                  <a:moveTo>
                    <a:pt x="0" y="0"/>
                  </a:moveTo>
                  <a:lnTo>
                    <a:pt x="0" y="106304"/>
                  </a:lnTo>
                  <a:lnTo>
                    <a:pt x="120000" y="106304"/>
                  </a:lnTo>
                  <a:lnTo>
                    <a:pt x="120000" y="120000"/>
                  </a:lnTo>
                </a:path>
              </a:pathLst>
            </a:custGeom>
            <a:noFill/>
            <a:ln cap="flat" cmpd="sng" w="9525">
              <a:solidFill>
                <a:srgbClr val="48598B"/>
              </a:solidFill>
              <a:prstDash val="solid"/>
              <a:round/>
              <a:headEnd len="sm" w="sm" type="none"/>
              <a:tailEnd len="sm" w="sm" type="none"/>
            </a:ln>
          </p:spPr>
        </p:sp>
        <p:sp>
          <p:nvSpPr>
            <p:cNvPr id="205" name="Shape 205"/>
            <p:cNvSpPr/>
            <p:nvPr/>
          </p:nvSpPr>
          <p:spPr>
            <a:xfrm>
              <a:off x="4526280" y="2609180"/>
              <a:ext cx="91500" cy="1639500"/>
            </a:xfrm>
            <a:custGeom>
              <a:pathLst>
                <a:path extrusionOk="0" h="120000" w="120000">
                  <a:moveTo>
                    <a:pt x="60000" y="0"/>
                  </a:moveTo>
                  <a:lnTo>
                    <a:pt x="60000" y="120000"/>
                  </a:lnTo>
                </a:path>
              </a:pathLst>
            </a:custGeom>
            <a:noFill/>
            <a:ln cap="flat" cmpd="sng" w="9525">
              <a:solidFill>
                <a:srgbClr val="48598B"/>
              </a:solidFill>
              <a:prstDash val="solid"/>
              <a:round/>
              <a:headEnd len="sm" w="sm" type="none"/>
              <a:tailEnd len="sm" w="sm" type="none"/>
            </a:ln>
          </p:spPr>
        </p:sp>
        <p:sp>
          <p:nvSpPr>
            <p:cNvPr id="206" name="Shape 206"/>
            <p:cNvSpPr/>
            <p:nvPr/>
          </p:nvSpPr>
          <p:spPr>
            <a:xfrm>
              <a:off x="2415517" y="2609180"/>
              <a:ext cx="2156400" cy="1639500"/>
            </a:xfrm>
            <a:custGeom>
              <a:pathLst>
                <a:path extrusionOk="0" h="120000" w="120000">
                  <a:moveTo>
                    <a:pt x="120000" y="0"/>
                  </a:moveTo>
                  <a:lnTo>
                    <a:pt x="120000" y="106304"/>
                  </a:lnTo>
                  <a:lnTo>
                    <a:pt x="0" y="106304"/>
                  </a:lnTo>
                  <a:lnTo>
                    <a:pt x="0" y="120000"/>
                  </a:lnTo>
                </a:path>
              </a:pathLst>
            </a:custGeom>
            <a:noFill/>
            <a:ln cap="flat" cmpd="sng" w="9525">
              <a:solidFill>
                <a:srgbClr val="48598B"/>
              </a:solidFill>
              <a:prstDash val="solid"/>
              <a:round/>
              <a:headEnd len="sm" w="sm" type="none"/>
              <a:tailEnd len="sm" w="sm" type="none"/>
            </a:ln>
          </p:spPr>
        </p:sp>
        <p:sp>
          <p:nvSpPr>
            <p:cNvPr id="207" name="Shape 207"/>
            <p:cNvSpPr/>
            <p:nvPr/>
          </p:nvSpPr>
          <p:spPr>
            <a:xfrm>
              <a:off x="3680891" y="1718071"/>
              <a:ext cx="1782216" cy="891108"/>
            </a:xfrm>
            <a:custGeom>
              <a:pathLst>
                <a:path extrusionOk="0" h="891108" w="1782216">
                  <a:moveTo>
                    <a:pt x="0" y="0"/>
                  </a:moveTo>
                  <a:lnTo>
                    <a:pt x="1782216" y="0"/>
                  </a:lnTo>
                  <a:lnTo>
                    <a:pt x="1782216" y="891108"/>
                  </a:lnTo>
                  <a:lnTo>
                    <a:pt x="0" y="891108"/>
                  </a:lnTo>
                  <a:lnTo>
                    <a:pt x="0" y="0"/>
                  </a:lnTo>
                  <a:close/>
                </a:path>
              </a:pathLst>
            </a:custGeom>
            <a:solidFill>
              <a:srgbClr val="BFBFBF"/>
            </a:solidFill>
            <a:ln>
              <a:noFill/>
            </a:ln>
            <a:effectLst>
              <a:outerShdw blurRad="40000" rotWithShape="0" dir="5400000" dist="23000">
                <a:srgbClr val="000000">
                  <a:alpha val="34900"/>
                </a:srgbClr>
              </a:outerShdw>
            </a:effectLst>
          </p:spPr>
          <p:txBody>
            <a:bodyPr anchorCtr="0" anchor="ctr" bIns="36175" lIns="36175" spcFirstLastPara="1" rIns="36175" wrap="square" tIns="36175">
              <a:noAutofit/>
            </a:bodyPr>
            <a:lstStyle/>
            <a:p>
              <a:pPr indent="0" lvl="0" marL="0" rtl="0" algn="ctr">
                <a:spcBef>
                  <a:spcPts val="0"/>
                </a:spcBef>
                <a:spcAft>
                  <a:spcPts val="0"/>
                </a:spcAft>
                <a:buClr>
                  <a:schemeClr val="dk1"/>
                </a:buClr>
                <a:buFont typeface="Arial"/>
                <a:buNone/>
              </a:pPr>
              <a:r>
                <a:rPr lang="en" sz="2000">
                  <a:solidFill>
                    <a:srgbClr val="AAEC39"/>
                  </a:solidFill>
                  <a:latin typeface="Century Gothic"/>
                  <a:ea typeface="Century Gothic"/>
                  <a:cs typeface="Century Gothic"/>
                  <a:sym typeface="Century Gothic"/>
                </a:rPr>
                <a:t>ME</a:t>
              </a:r>
              <a:endParaRPr sz="5700">
                <a:solidFill>
                  <a:srgbClr val="FFFFFF"/>
                </a:solidFill>
                <a:latin typeface="Calibri"/>
                <a:ea typeface="Calibri"/>
                <a:cs typeface="Calibri"/>
                <a:sym typeface="Calibri"/>
              </a:endParaRPr>
            </a:p>
          </p:txBody>
        </p:sp>
        <p:sp>
          <p:nvSpPr>
            <p:cNvPr id="208" name="Shape 208"/>
            <p:cNvSpPr/>
            <p:nvPr/>
          </p:nvSpPr>
          <p:spPr>
            <a:xfrm>
              <a:off x="1524409" y="4248819"/>
              <a:ext cx="1782216" cy="891108"/>
            </a:xfrm>
            <a:custGeom>
              <a:pathLst>
                <a:path extrusionOk="0" h="891108" w="1782216">
                  <a:moveTo>
                    <a:pt x="0" y="0"/>
                  </a:moveTo>
                  <a:lnTo>
                    <a:pt x="1782216" y="0"/>
                  </a:lnTo>
                  <a:lnTo>
                    <a:pt x="1782216" y="891108"/>
                  </a:lnTo>
                  <a:lnTo>
                    <a:pt x="0" y="891108"/>
                  </a:lnTo>
                  <a:lnTo>
                    <a:pt x="0" y="0"/>
                  </a:lnTo>
                  <a:close/>
                </a:path>
              </a:pathLst>
            </a:custGeom>
            <a:solidFill>
              <a:srgbClr val="262626"/>
            </a:solidFill>
            <a:ln>
              <a:noFill/>
            </a:ln>
            <a:effectLst>
              <a:outerShdw blurRad="40000" rotWithShape="0" dir="5400000" dist="23000">
                <a:srgbClr val="000000">
                  <a:alpha val="34900"/>
                </a:srgbClr>
              </a:outerShdw>
            </a:effectLst>
          </p:spPr>
          <p:txBody>
            <a:bodyPr anchorCtr="0" anchor="ctr" bIns="36175" lIns="36175" spcFirstLastPara="1" rIns="36175" wrap="square" tIns="36175">
              <a:noAutofit/>
            </a:bodyPr>
            <a:lstStyle/>
            <a:p>
              <a:pPr indent="0" lvl="0" marL="0" rtl="0" algn="ctr">
                <a:spcBef>
                  <a:spcPts val="0"/>
                </a:spcBef>
                <a:spcAft>
                  <a:spcPts val="0"/>
                </a:spcAft>
                <a:buClr>
                  <a:schemeClr val="dk1"/>
                </a:buClr>
                <a:buFont typeface="Arial"/>
                <a:buNone/>
              </a:pPr>
              <a:r>
                <a:rPr lang="en" sz="2000">
                  <a:solidFill>
                    <a:srgbClr val="AAEC39"/>
                  </a:solidFill>
                  <a:latin typeface="Century Gothic"/>
                  <a:ea typeface="Century Gothic"/>
                  <a:cs typeface="Century Gothic"/>
                  <a:sym typeface="Century Gothic"/>
                </a:rPr>
                <a:t>ENTRY LEVEL</a:t>
              </a:r>
              <a:endParaRPr sz="5700">
                <a:solidFill>
                  <a:srgbClr val="FFFFFF"/>
                </a:solidFill>
                <a:latin typeface="Calibri"/>
                <a:ea typeface="Calibri"/>
                <a:cs typeface="Calibri"/>
                <a:sym typeface="Calibri"/>
              </a:endParaRPr>
            </a:p>
          </p:txBody>
        </p:sp>
        <p:sp>
          <p:nvSpPr>
            <p:cNvPr id="209" name="Shape 209"/>
            <p:cNvSpPr/>
            <p:nvPr/>
          </p:nvSpPr>
          <p:spPr>
            <a:xfrm>
              <a:off x="3680891" y="4248819"/>
              <a:ext cx="1782216" cy="891108"/>
            </a:xfrm>
            <a:custGeom>
              <a:pathLst>
                <a:path extrusionOk="0" h="891108" w="1782216">
                  <a:moveTo>
                    <a:pt x="0" y="0"/>
                  </a:moveTo>
                  <a:lnTo>
                    <a:pt x="1782216" y="0"/>
                  </a:lnTo>
                  <a:lnTo>
                    <a:pt x="1782216" y="891108"/>
                  </a:lnTo>
                  <a:lnTo>
                    <a:pt x="0" y="891108"/>
                  </a:lnTo>
                  <a:lnTo>
                    <a:pt x="0" y="0"/>
                  </a:lnTo>
                  <a:close/>
                </a:path>
              </a:pathLst>
            </a:custGeom>
            <a:solidFill>
              <a:srgbClr val="262626"/>
            </a:solidFill>
            <a:ln>
              <a:noFill/>
            </a:ln>
            <a:effectLst>
              <a:outerShdw blurRad="40000" rotWithShape="0" dir="5400000" dist="23000">
                <a:srgbClr val="000000">
                  <a:alpha val="34900"/>
                </a:srgbClr>
              </a:outerShdw>
            </a:effectLst>
          </p:spPr>
          <p:txBody>
            <a:bodyPr anchorCtr="0" anchor="ctr" bIns="36175" lIns="36175" spcFirstLastPara="1" rIns="36175" wrap="square" tIns="36175">
              <a:noAutofit/>
            </a:bodyPr>
            <a:lstStyle/>
            <a:p>
              <a:pPr indent="0" lvl="0" marL="0" rtl="0" algn="ctr">
                <a:spcBef>
                  <a:spcPts val="0"/>
                </a:spcBef>
                <a:spcAft>
                  <a:spcPts val="0"/>
                </a:spcAft>
                <a:buClr>
                  <a:schemeClr val="dk1"/>
                </a:buClr>
                <a:buFont typeface="Arial"/>
                <a:buNone/>
              </a:pPr>
              <a:r>
                <a:rPr lang="en" sz="2000">
                  <a:solidFill>
                    <a:srgbClr val="AAEC39"/>
                  </a:solidFill>
                  <a:latin typeface="Century Gothic"/>
                  <a:ea typeface="Century Gothic"/>
                  <a:cs typeface="Century Gothic"/>
                  <a:sym typeface="Century Gothic"/>
                </a:rPr>
                <a:t>ME</a:t>
              </a:r>
              <a:endParaRPr sz="5700">
                <a:solidFill>
                  <a:srgbClr val="FFFFFF"/>
                </a:solidFill>
                <a:latin typeface="Calibri"/>
                <a:ea typeface="Calibri"/>
                <a:cs typeface="Calibri"/>
                <a:sym typeface="Calibri"/>
              </a:endParaRPr>
            </a:p>
          </p:txBody>
        </p:sp>
        <p:sp>
          <p:nvSpPr>
            <p:cNvPr id="210" name="Shape 210"/>
            <p:cNvSpPr/>
            <p:nvPr/>
          </p:nvSpPr>
          <p:spPr>
            <a:xfrm>
              <a:off x="5837373" y="4248819"/>
              <a:ext cx="1782216" cy="891108"/>
            </a:xfrm>
            <a:custGeom>
              <a:pathLst>
                <a:path extrusionOk="0" h="891108" w="1782216">
                  <a:moveTo>
                    <a:pt x="0" y="0"/>
                  </a:moveTo>
                  <a:lnTo>
                    <a:pt x="1782216" y="0"/>
                  </a:lnTo>
                  <a:lnTo>
                    <a:pt x="1782216" y="891108"/>
                  </a:lnTo>
                  <a:lnTo>
                    <a:pt x="0" y="891108"/>
                  </a:lnTo>
                  <a:lnTo>
                    <a:pt x="0" y="0"/>
                  </a:lnTo>
                  <a:close/>
                </a:path>
              </a:pathLst>
            </a:custGeom>
            <a:solidFill>
              <a:srgbClr val="262626"/>
            </a:solidFill>
            <a:ln>
              <a:noFill/>
            </a:ln>
            <a:effectLst>
              <a:outerShdw blurRad="40000" rotWithShape="0" dir="5400000" dist="23000">
                <a:srgbClr val="000000">
                  <a:alpha val="34900"/>
                </a:srgbClr>
              </a:outerShdw>
            </a:effectLst>
          </p:spPr>
          <p:txBody>
            <a:bodyPr anchorCtr="0" anchor="ctr" bIns="36175" lIns="36175" spcFirstLastPara="1" rIns="36175" wrap="square" tIns="36175">
              <a:noAutofit/>
            </a:bodyPr>
            <a:lstStyle/>
            <a:p>
              <a:pPr indent="0" lvl="0" marL="0" rtl="0" algn="ctr">
                <a:spcBef>
                  <a:spcPts val="0"/>
                </a:spcBef>
                <a:spcAft>
                  <a:spcPts val="0"/>
                </a:spcAft>
                <a:buClr>
                  <a:schemeClr val="dk1"/>
                </a:buClr>
                <a:buFont typeface="Arial"/>
                <a:buNone/>
              </a:pPr>
              <a:r>
                <a:rPr lang="en" sz="2000">
                  <a:solidFill>
                    <a:srgbClr val="AAEC39"/>
                  </a:solidFill>
                  <a:latin typeface="Century Gothic"/>
                  <a:ea typeface="Century Gothic"/>
                  <a:cs typeface="Century Gothic"/>
                  <a:sym typeface="Century Gothic"/>
                </a:rPr>
                <a:t>ENTRY LEVEL</a:t>
              </a:r>
              <a:endParaRPr sz="5700">
                <a:solidFill>
                  <a:srgbClr val="FFFFFF"/>
                </a:solidFill>
                <a:latin typeface="Calibri"/>
                <a:ea typeface="Calibri"/>
                <a:cs typeface="Calibri"/>
                <a:sym typeface="Calibri"/>
              </a:endParaRPr>
            </a:p>
          </p:txBody>
        </p:sp>
        <p:sp>
          <p:nvSpPr>
            <p:cNvPr id="211" name="Shape 211"/>
            <p:cNvSpPr/>
            <p:nvPr/>
          </p:nvSpPr>
          <p:spPr>
            <a:xfrm>
              <a:off x="2602650" y="2983445"/>
              <a:ext cx="1782216" cy="891108"/>
            </a:xfrm>
            <a:custGeom>
              <a:pathLst>
                <a:path extrusionOk="0" h="891108" w="1782216">
                  <a:moveTo>
                    <a:pt x="0" y="0"/>
                  </a:moveTo>
                  <a:lnTo>
                    <a:pt x="1782216" y="0"/>
                  </a:lnTo>
                  <a:lnTo>
                    <a:pt x="1782216" y="891108"/>
                  </a:lnTo>
                  <a:lnTo>
                    <a:pt x="0" y="891108"/>
                  </a:lnTo>
                  <a:lnTo>
                    <a:pt x="0" y="0"/>
                  </a:lnTo>
                  <a:close/>
                </a:path>
              </a:pathLst>
            </a:custGeom>
            <a:solidFill>
              <a:srgbClr val="7F7F7F"/>
            </a:solidFill>
            <a:ln>
              <a:noFill/>
            </a:ln>
            <a:effectLst>
              <a:outerShdw blurRad="40000" rotWithShape="0" dir="5400000" dist="23000">
                <a:srgbClr val="000000">
                  <a:alpha val="34900"/>
                </a:srgbClr>
              </a:outerShdw>
            </a:effectLst>
          </p:spPr>
          <p:txBody>
            <a:bodyPr anchorCtr="0" anchor="ctr" bIns="36175" lIns="36175" spcFirstLastPara="1" rIns="36175" wrap="square" tIns="36175">
              <a:noAutofit/>
            </a:bodyPr>
            <a:lstStyle/>
            <a:p>
              <a:pPr indent="0" lvl="0" marL="0" rtl="0" algn="ctr">
                <a:spcBef>
                  <a:spcPts val="0"/>
                </a:spcBef>
                <a:spcAft>
                  <a:spcPts val="0"/>
                </a:spcAft>
                <a:buClr>
                  <a:schemeClr val="dk1"/>
                </a:buClr>
                <a:buFont typeface="Arial"/>
                <a:buNone/>
              </a:pPr>
              <a:r>
                <a:rPr lang="en" sz="1600">
                  <a:solidFill>
                    <a:srgbClr val="AAEC39"/>
                  </a:solidFill>
                  <a:latin typeface="Century Gothic"/>
                  <a:ea typeface="Century Gothic"/>
                  <a:cs typeface="Century Gothic"/>
                  <a:sym typeface="Century Gothic"/>
                </a:rPr>
                <a:t>MANAGEMENT</a:t>
              </a:r>
              <a:endParaRPr sz="5700">
                <a:solidFill>
                  <a:srgbClr val="FFFFFF"/>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grpSp>
        <p:nvGrpSpPr>
          <p:cNvPr id="216" name="Shape 216"/>
          <p:cNvGrpSpPr/>
          <p:nvPr/>
        </p:nvGrpSpPr>
        <p:grpSpPr>
          <a:xfrm>
            <a:off x="2309018" y="308763"/>
            <a:ext cx="4525963" cy="4525963"/>
            <a:chOff x="2309018" y="1600200"/>
            <a:chExt cx="4525963" cy="4525963"/>
          </a:xfrm>
        </p:grpSpPr>
        <p:sp>
          <p:nvSpPr>
            <p:cNvPr id="217" name="Shape 217"/>
            <p:cNvSpPr/>
            <p:nvPr/>
          </p:nvSpPr>
          <p:spPr>
            <a:xfrm>
              <a:off x="2309018" y="1600200"/>
              <a:ext cx="4525963" cy="4525963"/>
            </a:xfrm>
            <a:custGeom>
              <a:pathLst>
                <a:path extrusionOk="0" h="4525963" w="4525963">
                  <a:moveTo>
                    <a:pt x="0" y="2262982"/>
                  </a:moveTo>
                  <a:cubicBezTo>
                    <a:pt x="0" y="1013172"/>
                    <a:pt x="1013172" y="0"/>
                    <a:pt x="2262982" y="0"/>
                  </a:cubicBezTo>
                  <a:cubicBezTo>
                    <a:pt x="3512792" y="0"/>
                    <a:pt x="4525964" y="1013172"/>
                    <a:pt x="4525964" y="2262982"/>
                  </a:cubicBezTo>
                  <a:cubicBezTo>
                    <a:pt x="4525964" y="3512792"/>
                    <a:pt x="3512792" y="4525964"/>
                    <a:pt x="2262982" y="4525964"/>
                  </a:cubicBezTo>
                  <a:cubicBezTo>
                    <a:pt x="1013172" y="4525964"/>
                    <a:pt x="0" y="3512792"/>
                    <a:pt x="0" y="2262982"/>
                  </a:cubicBezTo>
                  <a:close/>
                </a:path>
              </a:pathLst>
            </a:custGeom>
            <a:solidFill>
              <a:srgbClr val="3F3F3F"/>
            </a:solidFill>
            <a:ln cap="flat" cmpd="sng" w="9525">
              <a:solidFill>
                <a:srgbClr val="3F3F3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3706100" lIns="1715575" spcFirstLastPara="1" rIns="1715575" wrap="square" tIns="311625">
              <a:noAutofit/>
            </a:bodyPr>
            <a:lstStyle/>
            <a:p>
              <a:pPr indent="0" lvl="0" marL="0" marR="0" rtl="0" algn="ctr">
                <a:lnSpc>
                  <a:spcPct val="90000"/>
                </a:lnSpc>
                <a:spcBef>
                  <a:spcPts val="0"/>
                </a:spcBef>
                <a:spcAft>
                  <a:spcPts val="0"/>
                </a:spcAft>
                <a:buNone/>
              </a:pPr>
              <a:r>
                <a:rPr lang="en" sz="1200">
                  <a:solidFill>
                    <a:srgbClr val="FFFFFF"/>
                  </a:solidFill>
                  <a:latin typeface="Calibri"/>
                  <a:ea typeface="Calibri"/>
                  <a:cs typeface="Calibri"/>
                  <a:sym typeface="Calibri"/>
                </a:rPr>
                <a:t>C-Suite</a:t>
              </a:r>
              <a:endParaRPr/>
            </a:p>
            <a:p>
              <a:pPr indent="0" lvl="0" marL="0" marR="0" rtl="0" algn="ctr">
                <a:lnSpc>
                  <a:spcPct val="90000"/>
                </a:lnSpc>
                <a:spcBef>
                  <a:spcPts val="420"/>
                </a:spcBef>
                <a:spcAft>
                  <a:spcPts val="0"/>
                </a:spcAft>
                <a:buNone/>
              </a:pPr>
              <a:r>
                <a:rPr lang="en" sz="1200">
                  <a:solidFill>
                    <a:srgbClr val="FFFFFF"/>
                  </a:solidFill>
                  <a:latin typeface="Calibri"/>
                  <a:ea typeface="Calibri"/>
                  <a:cs typeface="Calibri"/>
                  <a:sym typeface="Calibri"/>
                </a:rPr>
                <a:t>($60K)</a:t>
              </a:r>
              <a:endParaRPr sz="1200">
                <a:solidFill>
                  <a:srgbClr val="FFFFFF"/>
                </a:solidFill>
                <a:latin typeface="Calibri"/>
                <a:ea typeface="Calibri"/>
                <a:cs typeface="Calibri"/>
                <a:sym typeface="Calibri"/>
              </a:endParaRPr>
            </a:p>
          </p:txBody>
        </p:sp>
        <p:sp>
          <p:nvSpPr>
            <p:cNvPr id="218" name="Shape 218"/>
            <p:cNvSpPr/>
            <p:nvPr/>
          </p:nvSpPr>
          <p:spPr>
            <a:xfrm>
              <a:off x="2761614" y="2505392"/>
              <a:ext cx="3620770" cy="3620770"/>
            </a:xfrm>
            <a:custGeom>
              <a:pathLst>
                <a:path extrusionOk="0" h="3620770" w="3620770">
                  <a:moveTo>
                    <a:pt x="0" y="1810385"/>
                  </a:moveTo>
                  <a:cubicBezTo>
                    <a:pt x="0" y="810537"/>
                    <a:pt x="810537" y="0"/>
                    <a:pt x="1810385" y="0"/>
                  </a:cubicBezTo>
                  <a:cubicBezTo>
                    <a:pt x="2810233" y="0"/>
                    <a:pt x="3620770" y="810537"/>
                    <a:pt x="3620770" y="1810385"/>
                  </a:cubicBezTo>
                  <a:cubicBezTo>
                    <a:pt x="3620770" y="2810233"/>
                    <a:pt x="2810233" y="3620770"/>
                    <a:pt x="1810385" y="3620770"/>
                  </a:cubicBezTo>
                  <a:cubicBezTo>
                    <a:pt x="810537" y="3620770"/>
                    <a:pt x="0" y="2810233"/>
                    <a:pt x="0" y="1810385"/>
                  </a:cubicBezTo>
                  <a:close/>
                </a:path>
              </a:pathLst>
            </a:custGeom>
            <a:solidFill>
              <a:srgbClr val="595959"/>
            </a:solidFill>
            <a:ln>
              <a:noFill/>
            </a:ln>
            <a:effectLst>
              <a:outerShdw blurRad="40000" rotWithShape="0" dir="5400000" dist="20000">
                <a:srgbClr val="000000">
                  <a:alpha val="37650"/>
                </a:srgbClr>
              </a:outerShdw>
            </a:effectLst>
          </p:spPr>
          <p:txBody>
            <a:bodyPr anchorCtr="0" anchor="ctr" bIns="2837125" lIns="1263000" spcFirstLastPara="1" rIns="1262975" wrap="square" tIns="302575">
              <a:noAutofit/>
            </a:bodyPr>
            <a:lstStyle/>
            <a:p>
              <a:pPr indent="0" lvl="0" marL="0" marR="0" rtl="0" algn="ctr">
                <a:lnSpc>
                  <a:spcPct val="90000"/>
                </a:lnSpc>
                <a:spcBef>
                  <a:spcPts val="0"/>
                </a:spcBef>
                <a:spcAft>
                  <a:spcPts val="0"/>
                </a:spcAft>
                <a:buNone/>
              </a:pPr>
              <a:r>
                <a:rPr lang="en" sz="1200">
                  <a:solidFill>
                    <a:srgbClr val="FFFFFF"/>
                  </a:solidFill>
                  <a:latin typeface="Calibri"/>
                  <a:ea typeface="Calibri"/>
                  <a:cs typeface="Calibri"/>
                  <a:sym typeface="Calibri"/>
                </a:rPr>
                <a:t>Management</a:t>
              </a:r>
              <a:endParaRPr/>
            </a:p>
            <a:p>
              <a:pPr indent="0" lvl="0" marL="0" marR="0" rtl="0" algn="ctr">
                <a:lnSpc>
                  <a:spcPct val="90000"/>
                </a:lnSpc>
                <a:spcBef>
                  <a:spcPts val="420"/>
                </a:spcBef>
                <a:spcAft>
                  <a:spcPts val="0"/>
                </a:spcAft>
                <a:buNone/>
              </a:pPr>
              <a:r>
                <a:rPr lang="en" sz="1200">
                  <a:solidFill>
                    <a:srgbClr val="FFFFFF"/>
                  </a:solidFill>
                  <a:latin typeface="Calibri"/>
                  <a:ea typeface="Calibri"/>
                  <a:cs typeface="Calibri"/>
                  <a:sym typeface="Calibri"/>
                </a:rPr>
                <a:t>($50K)</a:t>
              </a:r>
              <a:endParaRPr sz="1200">
                <a:solidFill>
                  <a:srgbClr val="FFFFFF"/>
                </a:solidFill>
                <a:latin typeface="Calibri"/>
                <a:ea typeface="Calibri"/>
                <a:cs typeface="Calibri"/>
                <a:sym typeface="Calibri"/>
              </a:endParaRPr>
            </a:p>
          </p:txBody>
        </p:sp>
        <p:sp>
          <p:nvSpPr>
            <p:cNvPr id="219" name="Shape 219"/>
            <p:cNvSpPr/>
            <p:nvPr/>
          </p:nvSpPr>
          <p:spPr>
            <a:xfrm>
              <a:off x="3214211" y="3410585"/>
              <a:ext cx="2715577" cy="2715577"/>
            </a:xfrm>
            <a:custGeom>
              <a:pathLst>
                <a:path extrusionOk="0" h="2715577" w="2715577">
                  <a:moveTo>
                    <a:pt x="0" y="1357789"/>
                  </a:moveTo>
                  <a:cubicBezTo>
                    <a:pt x="0" y="607903"/>
                    <a:pt x="607903" y="0"/>
                    <a:pt x="1357789" y="0"/>
                  </a:cubicBezTo>
                  <a:cubicBezTo>
                    <a:pt x="2107675" y="0"/>
                    <a:pt x="2715578" y="607903"/>
                    <a:pt x="2715578" y="1357789"/>
                  </a:cubicBezTo>
                  <a:cubicBezTo>
                    <a:pt x="2715578" y="2107675"/>
                    <a:pt x="2107675" y="2715578"/>
                    <a:pt x="1357789" y="2715578"/>
                  </a:cubicBezTo>
                  <a:cubicBezTo>
                    <a:pt x="607903" y="2715578"/>
                    <a:pt x="0" y="2107675"/>
                    <a:pt x="0" y="1357789"/>
                  </a:cubicBezTo>
                  <a:close/>
                </a:path>
              </a:pathLst>
            </a:custGeom>
            <a:solidFill>
              <a:srgbClr val="7F7F7F"/>
            </a:solidFill>
            <a:ln>
              <a:noFill/>
            </a:ln>
            <a:effectLst>
              <a:outerShdw blurRad="40000" rotWithShape="0" dir="5400000" dist="20000">
                <a:srgbClr val="000000">
                  <a:alpha val="37650"/>
                </a:srgbClr>
              </a:outerShdw>
            </a:effectLst>
          </p:spPr>
          <p:txBody>
            <a:bodyPr anchorCtr="0" anchor="ctr" bIns="1986225" lIns="810400" spcFirstLastPara="1" rIns="810400" wrap="square" tIns="289000">
              <a:noAutofit/>
            </a:bodyPr>
            <a:lstStyle/>
            <a:p>
              <a:pPr indent="0" lvl="0" marL="0" marR="0" rtl="0" algn="ctr">
                <a:lnSpc>
                  <a:spcPct val="90000"/>
                </a:lnSpc>
                <a:spcBef>
                  <a:spcPts val="0"/>
                </a:spcBef>
                <a:spcAft>
                  <a:spcPts val="0"/>
                </a:spcAft>
                <a:buNone/>
              </a:pPr>
              <a:r>
                <a:rPr lang="en" sz="1200">
                  <a:solidFill>
                    <a:srgbClr val="FFFFFF"/>
                  </a:solidFill>
                  <a:latin typeface="Calibri"/>
                  <a:ea typeface="Calibri"/>
                  <a:cs typeface="Calibri"/>
                  <a:sym typeface="Calibri"/>
                </a:rPr>
                <a:t>Supervisor</a:t>
              </a:r>
              <a:endParaRPr/>
            </a:p>
            <a:p>
              <a:pPr indent="0" lvl="0" marL="0" marR="0" rtl="0" algn="ctr">
                <a:lnSpc>
                  <a:spcPct val="90000"/>
                </a:lnSpc>
                <a:spcBef>
                  <a:spcPts val="420"/>
                </a:spcBef>
                <a:spcAft>
                  <a:spcPts val="0"/>
                </a:spcAft>
                <a:buNone/>
              </a:pPr>
              <a:r>
                <a:rPr lang="en" sz="1200">
                  <a:solidFill>
                    <a:srgbClr val="FFFFFF"/>
                  </a:solidFill>
                  <a:latin typeface="Calibri"/>
                  <a:ea typeface="Calibri"/>
                  <a:cs typeface="Calibri"/>
                  <a:sym typeface="Calibri"/>
                </a:rPr>
                <a:t>($35K)</a:t>
              </a:r>
              <a:endParaRPr sz="1200">
                <a:solidFill>
                  <a:srgbClr val="FFFFFF"/>
                </a:solidFill>
                <a:latin typeface="Calibri"/>
                <a:ea typeface="Calibri"/>
                <a:cs typeface="Calibri"/>
                <a:sym typeface="Calibri"/>
              </a:endParaRPr>
            </a:p>
          </p:txBody>
        </p:sp>
        <p:sp>
          <p:nvSpPr>
            <p:cNvPr id="220" name="Shape 220"/>
            <p:cNvSpPr/>
            <p:nvPr/>
          </p:nvSpPr>
          <p:spPr>
            <a:xfrm>
              <a:off x="3666807" y="4315777"/>
              <a:ext cx="1810385" cy="1810385"/>
            </a:xfrm>
            <a:custGeom>
              <a:pathLst>
                <a:path extrusionOk="0" h="1810385" w="1810385">
                  <a:moveTo>
                    <a:pt x="0" y="905193"/>
                  </a:moveTo>
                  <a:cubicBezTo>
                    <a:pt x="0" y="405269"/>
                    <a:pt x="405269" y="0"/>
                    <a:pt x="905193" y="0"/>
                  </a:cubicBezTo>
                  <a:cubicBezTo>
                    <a:pt x="1405117" y="0"/>
                    <a:pt x="1810386" y="405269"/>
                    <a:pt x="1810386" y="905193"/>
                  </a:cubicBezTo>
                  <a:cubicBezTo>
                    <a:pt x="1810386" y="1405117"/>
                    <a:pt x="1405117" y="1810386"/>
                    <a:pt x="905193" y="1810386"/>
                  </a:cubicBezTo>
                  <a:cubicBezTo>
                    <a:pt x="405269" y="1810386"/>
                    <a:pt x="0" y="1405117"/>
                    <a:pt x="0" y="905193"/>
                  </a:cubicBezTo>
                  <a:close/>
                </a:path>
              </a:pathLst>
            </a:custGeom>
            <a:solidFill>
              <a:srgbClr val="A5A5A5"/>
            </a:solidFill>
            <a:ln>
              <a:noFill/>
            </a:ln>
            <a:effectLst>
              <a:outerShdw blurRad="40000" rotWithShape="0" dir="5400000" dist="20000">
                <a:srgbClr val="000000">
                  <a:alpha val="37650"/>
                </a:srgbClr>
              </a:outerShdw>
            </a:effectLst>
          </p:spPr>
          <p:txBody>
            <a:bodyPr anchorCtr="0" anchor="ctr" bIns="537925" lIns="350450" spcFirstLastPara="1" rIns="350450" wrap="square" tIns="537925">
              <a:noAutofit/>
            </a:bodyPr>
            <a:lstStyle/>
            <a:p>
              <a:pPr indent="0" lvl="0" marL="0" marR="0" rtl="0" algn="ctr">
                <a:lnSpc>
                  <a:spcPct val="90000"/>
                </a:lnSpc>
                <a:spcBef>
                  <a:spcPts val="0"/>
                </a:spcBef>
                <a:spcAft>
                  <a:spcPts val="0"/>
                </a:spcAft>
                <a:buNone/>
              </a:pPr>
              <a:r>
                <a:rPr lang="en" sz="1200">
                  <a:solidFill>
                    <a:srgbClr val="FFFFFF"/>
                  </a:solidFill>
                  <a:latin typeface="Calibri"/>
                  <a:ea typeface="Calibri"/>
                  <a:cs typeface="Calibri"/>
                  <a:sym typeface="Calibri"/>
                </a:rPr>
                <a:t>Entry Level</a:t>
              </a:r>
              <a:endParaRPr/>
            </a:p>
            <a:p>
              <a:pPr indent="0" lvl="0" marL="0" marR="0" rtl="0" algn="ctr">
                <a:lnSpc>
                  <a:spcPct val="90000"/>
                </a:lnSpc>
                <a:spcBef>
                  <a:spcPts val="420"/>
                </a:spcBef>
                <a:spcAft>
                  <a:spcPts val="0"/>
                </a:spcAft>
                <a:buNone/>
              </a:pPr>
              <a:r>
                <a:rPr lang="en" sz="1200">
                  <a:solidFill>
                    <a:srgbClr val="FFFFFF"/>
                  </a:solidFill>
                  <a:latin typeface="Calibri"/>
                  <a:ea typeface="Calibri"/>
                  <a:cs typeface="Calibri"/>
                  <a:sym typeface="Calibri"/>
                </a:rPr>
                <a:t>($20K)</a:t>
              </a:r>
              <a:endParaRPr sz="1200">
                <a:solidFill>
                  <a:srgbClr val="FFFFFF"/>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More Than Just Work...	</a:t>
            </a:r>
            <a:endParaRPr/>
          </a:p>
        </p:txBody>
      </p:sp>
      <p:sp>
        <p:nvSpPr>
          <p:cNvPr id="226" name="Shape 226"/>
          <p:cNvSpPr txBox="1"/>
          <p:nvPr>
            <p:ph idx="1" type="body"/>
          </p:nvPr>
        </p:nvSpPr>
        <p:spPr>
          <a:xfrm>
            <a:off x="311700" y="1171600"/>
            <a:ext cx="4485900" cy="339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When I am not working I like to be:</a:t>
            </a:r>
            <a:endParaRPr/>
          </a:p>
          <a:p>
            <a:pPr indent="-342900" lvl="0" marL="457200" rtl="0">
              <a:spcBef>
                <a:spcPts val="1600"/>
              </a:spcBef>
              <a:spcAft>
                <a:spcPts val="0"/>
              </a:spcAft>
              <a:buSzPts val="1800"/>
              <a:buChar char="●"/>
            </a:pPr>
            <a:r>
              <a:rPr lang="en"/>
              <a:t>Spending time with my family</a:t>
            </a:r>
            <a:endParaRPr/>
          </a:p>
          <a:p>
            <a:pPr indent="-342900" lvl="0" marL="457200" rtl="0">
              <a:spcBef>
                <a:spcPts val="0"/>
              </a:spcBef>
              <a:spcAft>
                <a:spcPts val="0"/>
              </a:spcAft>
              <a:buSzPts val="1800"/>
              <a:buChar char="●"/>
            </a:pPr>
            <a:r>
              <a:rPr lang="en"/>
              <a:t>Boxing, Hiking, Sports, etc</a:t>
            </a:r>
            <a:endParaRPr/>
          </a:p>
          <a:p>
            <a:pPr indent="-342900" lvl="0" marL="457200" rtl="0">
              <a:spcBef>
                <a:spcPts val="0"/>
              </a:spcBef>
              <a:spcAft>
                <a:spcPts val="0"/>
              </a:spcAft>
              <a:buSzPts val="1800"/>
              <a:buChar char="●"/>
            </a:pPr>
            <a:r>
              <a:rPr lang="en"/>
              <a:t>Traveling (Next up: China)</a:t>
            </a:r>
            <a:endParaRPr/>
          </a:p>
          <a:p>
            <a:pPr indent="-342900" lvl="0" marL="457200" rtl="0">
              <a:spcBef>
                <a:spcPts val="0"/>
              </a:spcBef>
              <a:spcAft>
                <a:spcPts val="0"/>
              </a:spcAft>
              <a:buSzPts val="1800"/>
              <a:buChar char="●"/>
            </a:pPr>
            <a:r>
              <a:rPr lang="en"/>
              <a:t>Leisure Reading &amp; Creative Writing</a:t>
            </a:r>
            <a:endParaRPr/>
          </a:p>
          <a:p>
            <a:pPr indent="-342900" lvl="0" marL="457200" rtl="0">
              <a:spcBef>
                <a:spcPts val="0"/>
              </a:spcBef>
              <a:spcAft>
                <a:spcPts val="0"/>
              </a:spcAft>
              <a:buSzPts val="1800"/>
              <a:buChar char="●"/>
            </a:pPr>
            <a:r>
              <a:rPr lang="en"/>
              <a:t>Volunteering (Church, Daddy Boot Camp, YBA, LinkedinLocal)</a:t>
            </a:r>
            <a:endParaRPr/>
          </a:p>
          <a:p>
            <a:pPr indent="-342900" lvl="0" marL="457200" rtl="0">
              <a:spcBef>
                <a:spcPts val="0"/>
              </a:spcBef>
              <a:spcAft>
                <a:spcPts val="0"/>
              </a:spcAft>
              <a:buSzPts val="1800"/>
              <a:buChar char="●"/>
            </a:pPr>
            <a:r>
              <a:rPr lang="en"/>
              <a:t>Boardgames, Console, and D&amp;D</a:t>
            </a:r>
            <a:endParaRPr/>
          </a:p>
        </p:txBody>
      </p:sp>
      <p:pic>
        <p:nvPicPr>
          <p:cNvPr id="227" name="Shape 227"/>
          <p:cNvPicPr preferRelativeResize="0"/>
          <p:nvPr/>
        </p:nvPicPr>
        <p:blipFill rotWithShape="1">
          <a:blip r:embed="rId3">
            <a:alphaModFix/>
          </a:blip>
          <a:srcRect b="12056" l="15604" r="0" t="0"/>
          <a:stretch/>
        </p:blipFill>
        <p:spPr>
          <a:xfrm>
            <a:off x="4797500" y="0"/>
            <a:ext cx="2531846" cy="3527599"/>
          </a:xfrm>
          <a:prstGeom prst="rect">
            <a:avLst/>
          </a:prstGeom>
          <a:noFill/>
          <a:ln>
            <a:noFill/>
          </a:ln>
        </p:spPr>
      </p:pic>
      <p:pic>
        <p:nvPicPr>
          <p:cNvPr id="228" name="Shape 228"/>
          <p:cNvPicPr preferRelativeResize="0"/>
          <p:nvPr/>
        </p:nvPicPr>
        <p:blipFill>
          <a:blip r:embed="rId4">
            <a:alphaModFix/>
          </a:blip>
          <a:stretch>
            <a:fillRect/>
          </a:stretch>
        </p:blipFill>
        <p:spPr>
          <a:xfrm>
            <a:off x="5844195" y="2662625"/>
            <a:ext cx="3299805" cy="2480875"/>
          </a:xfrm>
          <a:prstGeom prst="rect">
            <a:avLst/>
          </a:prstGeom>
          <a:noFill/>
          <a:ln>
            <a:noFill/>
          </a:ln>
        </p:spPr>
      </p:pic>
      <p:pic>
        <p:nvPicPr>
          <p:cNvPr id="229" name="Shape 229"/>
          <p:cNvPicPr preferRelativeResize="0"/>
          <p:nvPr/>
        </p:nvPicPr>
        <p:blipFill>
          <a:blip r:embed="rId5">
            <a:alphaModFix/>
          </a:blip>
          <a:stretch>
            <a:fillRect/>
          </a:stretch>
        </p:blipFill>
        <p:spPr>
          <a:xfrm>
            <a:off x="4797600" y="1883700"/>
            <a:ext cx="4346399" cy="3259799"/>
          </a:xfrm>
          <a:prstGeom prst="rect">
            <a:avLst/>
          </a:prstGeom>
          <a:noFill/>
          <a:ln>
            <a:noFill/>
          </a:ln>
        </p:spPr>
      </p:pic>
      <p:pic>
        <p:nvPicPr>
          <p:cNvPr id="230" name="Shape 230"/>
          <p:cNvPicPr preferRelativeResize="0"/>
          <p:nvPr/>
        </p:nvPicPr>
        <p:blipFill>
          <a:blip r:embed="rId6">
            <a:alphaModFix/>
          </a:blip>
          <a:stretch>
            <a:fillRect/>
          </a:stretch>
        </p:blipFill>
        <p:spPr>
          <a:xfrm>
            <a:off x="6612150" y="0"/>
            <a:ext cx="2531849" cy="3375799"/>
          </a:xfrm>
          <a:prstGeom prst="rect">
            <a:avLst/>
          </a:prstGeom>
          <a:noFill/>
          <a:ln>
            <a:noFill/>
          </a:ln>
        </p:spPr>
      </p:pic>
      <p:pic>
        <p:nvPicPr>
          <p:cNvPr id="231" name="Shape 231"/>
          <p:cNvPicPr preferRelativeResize="0"/>
          <p:nvPr/>
        </p:nvPicPr>
        <p:blipFill>
          <a:blip r:embed="rId7">
            <a:alphaModFix/>
          </a:blip>
          <a:stretch>
            <a:fillRect/>
          </a:stretch>
        </p:blipFill>
        <p:spPr>
          <a:xfrm>
            <a:off x="4797600" y="398550"/>
            <a:ext cx="4346400" cy="434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type="title"/>
          </p:nvPr>
        </p:nvSpPr>
        <p:spPr>
          <a:xfrm>
            <a:off x="668525" y="526350"/>
            <a:ext cx="77766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If I could go back in time and offer my high school self a few pieces of advice what would they be?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0" name="Shape 240"/>
        <p:cNvGrpSpPr/>
        <p:nvPr/>
      </p:nvGrpSpPr>
      <p:grpSpPr>
        <a:xfrm>
          <a:off x="0" y="0"/>
          <a:ext cx="0" cy="0"/>
          <a:chOff x="0" y="0"/>
          <a:chExt cx="0" cy="0"/>
        </a:xfrm>
      </p:grpSpPr>
      <p:pic>
        <p:nvPicPr>
          <p:cNvPr id="241" name="Shape 241"/>
          <p:cNvPicPr preferRelativeResize="0"/>
          <p:nvPr/>
        </p:nvPicPr>
        <p:blipFill rotWithShape="1">
          <a:blip r:embed="rId3">
            <a:alphaModFix/>
          </a:blip>
          <a:srcRect b="16995" l="0" r="0" t="4757"/>
          <a:stretch/>
        </p:blipFill>
        <p:spPr>
          <a:xfrm>
            <a:off x="1285425" y="0"/>
            <a:ext cx="6573150"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5" name="Shape 245"/>
        <p:cNvGrpSpPr/>
        <p:nvPr/>
      </p:nvGrpSpPr>
      <p:grpSpPr>
        <a:xfrm>
          <a:off x="0" y="0"/>
          <a:ext cx="0" cy="0"/>
          <a:chOff x="0" y="0"/>
          <a:chExt cx="0" cy="0"/>
        </a:xfrm>
      </p:grpSpPr>
      <p:pic>
        <p:nvPicPr>
          <p:cNvPr id="246" name="Shape 246"/>
          <p:cNvPicPr preferRelativeResize="0"/>
          <p:nvPr/>
        </p:nvPicPr>
        <p:blipFill rotWithShape="1">
          <a:blip r:embed="rId3">
            <a:alphaModFix/>
          </a:blip>
          <a:srcRect b="24455" l="0" r="0" t="20253"/>
          <a:stretch/>
        </p:blipFill>
        <p:spPr>
          <a:xfrm>
            <a:off x="1285425" y="754538"/>
            <a:ext cx="6573150" cy="36344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0"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b="2846" l="-12080" r="-12080" t="0"/>
          <a:stretch/>
        </p:blipFill>
        <p:spPr>
          <a:xfrm>
            <a:off x="1285425" y="0"/>
            <a:ext cx="657315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ph type="title"/>
          </p:nvPr>
        </p:nvSpPr>
        <p:spPr>
          <a:xfrm>
            <a:off x="668525" y="526350"/>
            <a:ext cx="77766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the difference between a business and a hobby?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b="20660" l="0" r="0" t="0"/>
          <a:stretch/>
        </p:blipFill>
        <p:spPr>
          <a:xfrm>
            <a:off x="0" y="0"/>
            <a:ext cx="9144001" cy="2376925"/>
          </a:xfrm>
          <a:prstGeom prst="rect">
            <a:avLst/>
          </a:prstGeom>
          <a:noFill/>
          <a:ln>
            <a:noFill/>
          </a:ln>
        </p:spPr>
      </p:pic>
      <p:sp>
        <p:nvSpPr>
          <p:cNvPr id="262" name="Shape 262"/>
          <p:cNvSpPr txBox="1"/>
          <p:nvPr/>
        </p:nvSpPr>
        <p:spPr>
          <a:xfrm>
            <a:off x="313125" y="2376925"/>
            <a:ext cx="1610100" cy="27666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2300"/>
              </a:spcBef>
              <a:spcAft>
                <a:spcPts val="3100"/>
              </a:spcAft>
              <a:buNone/>
            </a:pPr>
            <a:r>
              <a:rPr lang="en" sz="1350">
                <a:solidFill>
                  <a:srgbClr val="555555"/>
                </a:solidFill>
                <a:latin typeface="Georgia"/>
                <a:ea typeface="Georgia"/>
                <a:cs typeface="Georgia"/>
                <a:sym typeface="Georgia"/>
              </a:rPr>
              <a:t>A venture that doesn’t create value is a hobby</a:t>
            </a:r>
            <a:endParaRPr/>
          </a:p>
        </p:txBody>
      </p:sp>
      <p:sp>
        <p:nvSpPr>
          <p:cNvPr id="263" name="Shape 263"/>
          <p:cNvSpPr txBox="1"/>
          <p:nvPr/>
        </p:nvSpPr>
        <p:spPr>
          <a:xfrm>
            <a:off x="1990900" y="2376925"/>
            <a:ext cx="1610100" cy="27666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2300"/>
              </a:spcBef>
              <a:spcAft>
                <a:spcPts val="3100"/>
              </a:spcAft>
              <a:buNone/>
            </a:pPr>
            <a:r>
              <a:rPr lang="en" sz="1350">
                <a:solidFill>
                  <a:srgbClr val="555555"/>
                </a:solidFill>
                <a:latin typeface="Georgia"/>
                <a:ea typeface="Georgia"/>
                <a:cs typeface="Georgia"/>
                <a:sym typeface="Georgia"/>
              </a:rPr>
              <a:t>A venture that doesn’t attract attention is a flop</a:t>
            </a:r>
            <a:endParaRPr/>
          </a:p>
        </p:txBody>
      </p:sp>
      <p:sp>
        <p:nvSpPr>
          <p:cNvPr id="264" name="Shape 264"/>
          <p:cNvSpPr txBox="1"/>
          <p:nvPr/>
        </p:nvSpPr>
        <p:spPr>
          <a:xfrm>
            <a:off x="3626050" y="2376925"/>
            <a:ext cx="1702500" cy="27666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2300"/>
              </a:spcBef>
              <a:spcAft>
                <a:spcPts val="3100"/>
              </a:spcAft>
              <a:buNone/>
            </a:pPr>
            <a:r>
              <a:rPr lang="en" sz="1350">
                <a:solidFill>
                  <a:srgbClr val="555555"/>
                </a:solidFill>
                <a:latin typeface="Georgia"/>
                <a:ea typeface="Georgia"/>
                <a:cs typeface="Georgia"/>
                <a:sym typeface="Georgia"/>
              </a:rPr>
              <a:t>A venture that doesn’t sell its value is a non-profit</a:t>
            </a:r>
            <a:endParaRPr/>
          </a:p>
        </p:txBody>
      </p:sp>
      <p:sp>
        <p:nvSpPr>
          <p:cNvPr id="265" name="Shape 265"/>
          <p:cNvSpPr txBox="1"/>
          <p:nvPr/>
        </p:nvSpPr>
        <p:spPr>
          <a:xfrm>
            <a:off x="5353600" y="2376925"/>
            <a:ext cx="1517700" cy="27666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2300"/>
              </a:spcBef>
              <a:spcAft>
                <a:spcPts val="3100"/>
              </a:spcAft>
              <a:buNone/>
            </a:pPr>
            <a:r>
              <a:rPr lang="en" sz="1350">
                <a:solidFill>
                  <a:srgbClr val="555555"/>
                </a:solidFill>
                <a:latin typeface="Georgia"/>
                <a:ea typeface="Georgia"/>
                <a:cs typeface="Georgia"/>
                <a:sym typeface="Georgia"/>
              </a:rPr>
              <a:t>A venture that doesn’t deliver  value is a scam</a:t>
            </a:r>
            <a:endParaRPr/>
          </a:p>
        </p:txBody>
      </p:sp>
      <p:sp>
        <p:nvSpPr>
          <p:cNvPr id="266" name="Shape 266"/>
          <p:cNvSpPr txBox="1"/>
          <p:nvPr/>
        </p:nvSpPr>
        <p:spPr>
          <a:xfrm>
            <a:off x="6871300" y="2376925"/>
            <a:ext cx="1890300" cy="27666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2300"/>
              </a:spcBef>
              <a:spcAft>
                <a:spcPts val="3100"/>
              </a:spcAft>
              <a:buNone/>
            </a:pPr>
            <a:r>
              <a:rPr lang="en" sz="1350">
                <a:solidFill>
                  <a:srgbClr val="555555"/>
                </a:solidFill>
                <a:latin typeface="Georgia"/>
                <a:ea typeface="Georgia"/>
                <a:cs typeface="Georgia"/>
                <a:sym typeface="Georgia"/>
              </a:rPr>
              <a:t>A venture that doesn’t bring in enough money to keep operating will inevitably close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Shape 70"/>
          <p:cNvSpPr txBox="1"/>
          <p:nvPr>
            <p:ph type="title"/>
          </p:nvPr>
        </p:nvSpPr>
        <p:spPr>
          <a:xfrm>
            <a:off x="265500" y="113525"/>
            <a:ext cx="4045200" cy="133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About Me</a:t>
            </a:r>
            <a:endParaRPr/>
          </a:p>
        </p:txBody>
      </p:sp>
      <p:sp>
        <p:nvSpPr>
          <p:cNvPr id="71" name="Shape 71"/>
          <p:cNvSpPr txBox="1"/>
          <p:nvPr>
            <p:ph idx="1" type="subTitle"/>
          </p:nvPr>
        </p:nvSpPr>
        <p:spPr>
          <a:xfrm>
            <a:off x="265500" y="870425"/>
            <a:ext cx="4045200" cy="3549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Born In Torrance 1983</a:t>
            </a:r>
            <a:endParaRPr/>
          </a:p>
          <a:p>
            <a:pPr indent="0" lvl="0" marL="0">
              <a:spcBef>
                <a:spcPts val="0"/>
              </a:spcBef>
              <a:spcAft>
                <a:spcPts val="0"/>
              </a:spcAft>
              <a:buNone/>
            </a:pPr>
            <a:r>
              <a:t/>
            </a:r>
            <a:endParaRPr/>
          </a:p>
          <a:p>
            <a:pPr indent="0" lvl="0" marL="0">
              <a:spcBef>
                <a:spcPts val="0"/>
              </a:spcBef>
              <a:spcAft>
                <a:spcPts val="0"/>
              </a:spcAft>
              <a:buNone/>
            </a:pPr>
            <a:r>
              <a:rPr lang="en"/>
              <a:t>Married with 1 Baby Girl</a:t>
            </a:r>
            <a:endParaRPr/>
          </a:p>
          <a:p>
            <a:pPr indent="0" lvl="0" marL="0">
              <a:spcBef>
                <a:spcPts val="0"/>
              </a:spcBef>
              <a:spcAft>
                <a:spcPts val="0"/>
              </a:spcAft>
              <a:buNone/>
            </a:pPr>
            <a:r>
              <a:t/>
            </a:r>
            <a:endParaRPr/>
          </a:p>
          <a:p>
            <a:pPr indent="0" lvl="0" marL="0">
              <a:spcBef>
                <a:spcPts val="0"/>
              </a:spcBef>
              <a:spcAft>
                <a:spcPts val="0"/>
              </a:spcAft>
              <a:buNone/>
            </a:pPr>
            <a:r>
              <a:rPr lang="en"/>
              <a:t>Business Partner and Wife are both friends from High School!</a:t>
            </a:r>
            <a:endParaRPr/>
          </a:p>
          <a:p>
            <a:pPr indent="0" lvl="0" marL="0">
              <a:spcBef>
                <a:spcPts val="0"/>
              </a:spcBef>
              <a:spcAft>
                <a:spcPts val="0"/>
              </a:spcAft>
              <a:buNone/>
            </a:pPr>
            <a:r>
              <a:t/>
            </a:r>
            <a:endParaRPr/>
          </a:p>
          <a:p>
            <a:pPr indent="0" lvl="0" marL="0">
              <a:spcBef>
                <a:spcPts val="0"/>
              </a:spcBef>
              <a:spcAft>
                <a:spcPts val="0"/>
              </a:spcAft>
              <a:buNone/>
            </a:pPr>
            <a:r>
              <a:rPr lang="en"/>
              <a:t>Previous Jobs: Telemarketing, Sales, Construction, Customer Service, Fast Food, Fine Dining</a:t>
            </a:r>
            <a:endParaRPr/>
          </a:p>
        </p:txBody>
      </p:sp>
      <p:sp>
        <p:nvSpPr>
          <p:cNvPr id="72" name="Shape 72"/>
          <p:cNvSpPr txBox="1"/>
          <p:nvPr>
            <p:ph idx="1" type="subTitle"/>
          </p:nvPr>
        </p:nvSpPr>
        <p:spPr>
          <a:xfrm>
            <a:off x="4851950" y="870450"/>
            <a:ext cx="4045200" cy="3549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rPr>
              <a:t>Founded In March 2011</a:t>
            </a:r>
            <a:endParaRPr>
              <a:solidFill>
                <a:srgbClr val="FFFFFF"/>
              </a:solidFill>
            </a:endParaRPr>
          </a:p>
          <a:p>
            <a:pPr indent="0" lvl="0" marL="0">
              <a:spcBef>
                <a:spcPts val="0"/>
              </a:spcBef>
              <a:spcAft>
                <a:spcPts val="0"/>
              </a:spcAft>
              <a:buNone/>
            </a:pPr>
            <a:r>
              <a:t/>
            </a:r>
            <a:endParaRPr>
              <a:solidFill>
                <a:srgbClr val="FFFFFF"/>
              </a:solidFill>
            </a:endParaRPr>
          </a:p>
          <a:p>
            <a:pPr indent="0" lvl="0" marL="0">
              <a:spcBef>
                <a:spcPts val="0"/>
              </a:spcBef>
              <a:spcAft>
                <a:spcPts val="0"/>
              </a:spcAft>
              <a:buNone/>
            </a:pPr>
            <a:r>
              <a:rPr lang="en">
                <a:solidFill>
                  <a:srgbClr val="FFFFFF"/>
                </a:solidFill>
              </a:rPr>
              <a:t>Company Size = 5 Employees</a:t>
            </a:r>
            <a:endParaRPr>
              <a:solidFill>
                <a:srgbClr val="FFFFFF"/>
              </a:solidFill>
            </a:endParaRPr>
          </a:p>
          <a:p>
            <a:pPr indent="0" lvl="0" marL="0">
              <a:spcBef>
                <a:spcPts val="0"/>
              </a:spcBef>
              <a:spcAft>
                <a:spcPts val="0"/>
              </a:spcAft>
              <a:buNone/>
            </a:pPr>
            <a:r>
              <a:t/>
            </a:r>
            <a:endParaRPr>
              <a:solidFill>
                <a:srgbClr val="FFFFFF"/>
              </a:solidFill>
            </a:endParaRPr>
          </a:p>
          <a:p>
            <a:pPr indent="0" lvl="0" marL="0">
              <a:spcBef>
                <a:spcPts val="0"/>
              </a:spcBef>
              <a:spcAft>
                <a:spcPts val="0"/>
              </a:spcAft>
              <a:buNone/>
            </a:pPr>
            <a:r>
              <a:rPr lang="en">
                <a:solidFill>
                  <a:srgbClr val="FFFFFF"/>
                </a:solidFill>
              </a:rPr>
              <a:t>Dealer Partners/Subs &gt; 10</a:t>
            </a:r>
            <a:endParaRPr>
              <a:solidFill>
                <a:srgbClr val="FFFFFF"/>
              </a:solidFill>
            </a:endParaRPr>
          </a:p>
          <a:p>
            <a:pPr indent="0" lvl="0" marL="0">
              <a:spcBef>
                <a:spcPts val="0"/>
              </a:spcBef>
              <a:spcAft>
                <a:spcPts val="0"/>
              </a:spcAft>
              <a:buNone/>
            </a:pPr>
            <a:r>
              <a:t/>
            </a:r>
            <a:endParaRPr>
              <a:solidFill>
                <a:srgbClr val="FFFFFF"/>
              </a:solidFill>
            </a:endParaRPr>
          </a:p>
          <a:p>
            <a:pPr indent="0" lvl="0" marL="0">
              <a:spcBef>
                <a:spcPts val="0"/>
              </a:spcBef>
              <a:spcAft>
                <a:spcPts val="0"/>
              </a:spcAft>
              <a:buNone/>
            </a:pPr>
            <a:r>
              <a:rPr lang="en">
                <a:solidFill>
                  <a:srgbClr val="FFFFFF"/>
                </a:solidFill>
              </a:rPr>
              <a:t>Focus</a:t>
            </a:r>
            <a:endParaRPr>
              <a:solidFill>
                <a:srgbClr val="FFFFFF"/>
              </a:solidFill>
            </a:endParaRPr>
          </a:p>
          <a:p>
            <a:pPr indent="0" lvl="0" marL="0" rtl="0">
              <a:spcBef>
                <a:spcPts val="0"/>
              </a:spcBef>
              <a:spcAft>
                <a:spcPts val="0"/>
              </a:spcAft>
              <a:buNone/>
            </a:pPr>
            <a:r>
              <a:rPr lang="en">
                <a:solidFill>
                  <a:srgbClr val="FFFFFF"/>
                </a:solidFill>
              </a:rPr>
              <a:t>AI/Machine Learning, Alarm Monitoring, Electronic Access Control, Surveillance Cameras</a:t>
            </a:r>
            <a:endParaRPr>
              <a:solidFill>
                <a:srgbClr val="FFFFFF"/>
              </a:solidFill>
            </a:endParaRPr>
          </a:p>
        </p:txBody>
      </p:sp>
      <p:sp>
        <p:nvSpPr>
          <p:cNvPr id="73" name="Shape 73"/>
          <p:cNvSpPr txBox="1"/>
          <p:nvPr>
            <p:ph type="title"/>
          </p:nvPr>
        </p:nvSpPr>
        <p:spPr>
          <a:xfrm>
            <a:off x="4851950" y="113525"/>
            <a:ext cx="4045200" cy="133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AA Security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Questions &amp; Answers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Shape 78"/>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My Journey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Shape 8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Growing Up</a:t>
            </a:r>
            <a:endParaRPr/>
          </a:p>
        </p:txBody>
      </p:sp>
      <p:sp>
        <p:nvSpPr>
          <p:cNvPr id="84" name="Shape 84"/>
          <p:cNvSpPr txBox="1"/>
          <p:nvPr>
            <p:ph idx="1" type="body"/>
          </p:nvPr>
        </p:nvSpPr>
        <p:spPr>
          <a:xfrm>
            <a:off x="311700" y="1171600"/>
            <a:ext cx="4256700" cy="339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Grew up</a:t>
            </a:r>
            <a:r>
              <a:rPr lang="en"/>
              <a:t> in Orange County</a:t>
            </a:r>
            <a:endParaRPr/>
          </a:p>
          <a:p>
            <a:pPr indent="0" lvl="0" marL="0">
              <a:spcBef>
                <a:spcPts val="1600"/>
              </a:spcBef>
              <a:spcAft>
                <a:spcPts val="0"/>
              </a:spcAft>
              <a:buNone/>
            </a:pPr>
            <a:r>
              <a:rPr lang="en"/>
              <a:t>Was an only child for the most part</a:t>
            </a:r>
            <a:endParaRPr/>
          </a:p>
          <a:p>
            <a:pPr indent="0" lvl="0" marL="0" rtl="0">
              <a:spcBef>
                <a:spcPts val="1600"/>
              </a:spcBef>
              <a:spcAft>
                <a:spcPts val="0"/>
              </a:spcAft>
              <a:buNone/>
            </a:pPr>
            <a:r>
              <a:rPr lang="en"/>
              <a:t>Raised by father who worked from 3pm-12am (opposite schedules)</a:t>
            </a:r>
            <a:endParaRPr/>
          </a:p>
          <a:p>
            <a:pPr indent="0" lvl="0" marL="0">
              <a:spcBef>
                <a:spcPts val="1600"/>
              </a:spcBef>
              <a:spcAft>
                <a:spcPts val="0"/>
              </a:spcAft>
              <a:buNone/>
            </a:pPr>
            <a:r>
              <a:rPr lang="en"/>
              <a:t>Often alone would play games and chat with people online</a:t>
            </a:r>
            <a:endParaRPr/>
          </a:p>
          <a:p>
            <a:pPr indent="0" lvl="0" marL="0" rtl="0">
              <a:spcBef>
                <a:spcPts val="1600"/>
              </a:spcBef>
              <a:spcAft>
                <a:spcPts val="0"/>
              </a:spcAft>
              <a:buNone/>
            </a:pPr>
            <a:r>
              <a:rPr lang="en"/>
              <a:t>The friends I did have I was often not allowed to see (restriction/grounded)</a:t>
            </a:r>
            <a:endParaRPr/>
          </a:p>
          <a:p>
            <a:pPr indent="0" lvl="0" marL="0" rtl="0">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High School</a:t>
            </a:r>
            <a:endParaRPr/>
          </a:p>
        </p:txBody>
      </p:sp>
      <p:sp>
        <p:nvSpPr>
          <p:cNvPr id="90" name="Shape 90"/>
          <p:cNvSpPr txBox="1"/>
          <p:nvPr>
            <p:ph idx="1" type="body"/>
          </p:nvPr>
        </p:nvSpPr>
        <p:spPr>
          <a:xfrm>
            <a:off x="311700" y="1171600"/>
            <a:ext cx="4273200" cy="339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Went to Westminster High School, MERITS program (honors)</a:t>
            </a:r>
            <a:endParaRPr/>
          </a:p>
          <a:p>
            <a:pPr indent="0" lvl="0" marL="0" rtl="0">
              <a:spcBef>
                <a:spcPts val="1600"/>
              </a:spcBef>
              <a:spcAft>
                <a:spcPts val="0"/>
              </a:spcAft>
              <a:buNone/>
            </a:pPr>
            <a:r>
              <a:rPr lang="en"/>
              <a:t>Nerdy kid for the first 3 years, then tried to become a “cool kid” senior year</a:t>
            </a:r>
            <a:endParaRPr/>
          </a:p>
          <a:p>
            <a:pPr indent="0" lvl="0" marL="0" rtl="0">
              <a:spcBef>
                <a:spcPts val="1600"/>
              </a:spcBef>
              <a:spcAft>
                <a:spcPts val="1600"/>
              </a:spcAft>
              <a:buNone/>
            </a:pPr>
            <a:r>
              <a:rPr lang="en"/>
              <a:t>Favorite activity in High School was performing in plays and videos (produced/starred in first student movie from WHS “Murder’s at Midnight High” and cofounded “WHS Campus News”)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Failures</a:t>
            </a:r>
            <a:endParaRPr/>
          </a:p>
        </p:txBody>
      </p:sp>
      <p:sp>
        <p:nvSpPr>
          <p:cNvPr id="96" name="Shape 96"/>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p>
            <a:pPr indent="-330200" lvl="0" marL="457200">
              <a:spcBef>
                <a:spcPts val="0"/>
              </a:spcBef>
              <a:spcAft>
                <a:spcPts val="0"/>
              </a:spcAft>
              <a:buSzPts val="1600"/>
              <a:buAutoNum type="arabicPeriod"/>
            </a:pPr>
            <a:r>
              <a:rPr lang="en" sz="1600"/>
              <a:t>1st High School Drop Out in Famiy</a:t>
            </a:r>
            <a:endParaRPr sz="1600"/>
          </a:p>
          <a:p>
            <a:pPr indent="-330200" lvl="0" marL="457200" rtl="0">
              <a:spcBef>
                <a:spcPts val="1600"/>
              </a:spcBef>
              <a:spcAft>
                <a:spcPts val="0"/>
              </a:spcAft>
              <a:buSzPts val="1600"/>
              <a:buAutoNum type="arabicPeriod"/>
            </a:pPr>
            <a:r>
              <a:rPr lang="en" sz="1600"/>
              <a:t>1 Arrest for Drugs</a:t>
            </a:r>
            <a:endParaRPr sz="1600"/>
          </a:p>
          <a:p>
            <a:pPr indent="-330200" lvl="0" marL="457200" rtl="0">
              <a:spcBef>
                <a:spcPts val="1600"/>
              </a:spcBef>
              <a:spcAft>
                <a:spcPts val="0"/>
              </a:spcAft>
              <a:buSzPts val="1600"/>
              <a:buAutoNum type="arabicPeriod"/>
            </a:pPr>
            <a:r>
              <a:rPr lang="en" sz="1600"/>
              <a:t>1 DUI</a:t>
            </a:r>
            <a:endParaRPr sz="1600"/>
          </a:p>
          <a:p>
            <a:pPr indent="-330200" lvl="0" marL="457200" rtl="0">
              <a:spcBef>
                <a:spcPts val="1600"/>
              </a:spcBef>
              <a:spcAft>
                <a:spcPts val="0"/>
              </a:spcAft>
              <a:buSzPts val="1600"/>
              <a:buAutoNum type="arabicPeriod"/>
            </a:pPr>
            <a:r>
              <a:rPr lang="en" sz="1600"/>
              <a:t>1 Wrecked Car</a:t>
            </a:r>
            <a:endParaRPr sz="1600"/>
          </a:p>
          <a:p>
            <a:pPr indent="-330200" lvl="0" marL="457200" rtl="0">
              <a:spcBef>
                <a:spcPts val="1600"/>
              </a:spcBef>
              <a:spcAft>
                <a:spcPts val="0"/>
              </a:spcAft>
              <a:buSzPts val="1600"/>
              <a:buAutoNum type="arabicPeriod"/>
            </a:pPr>
            <a:r>
              <a:rPr lang="en" sz="1600"/>
              <a:t>1 Divorce</a:t>
            </a:r>
            <a:endParaRPr sz="1600"/>
          </a:p>
          <a:p>
            <a:pPr indent="-330200" lvl="0" marL="457200" rtl="0">
              <a:spcBef>
                <a:spcPts val="1600"/>
              </a:spcBef>
              <a:spcAft>
                <a:spcPts val="0"/>
              </a:spcAft>
              <a:buSzPts val="1600"/>
              <a:buAutoNum type="arabicPeriod"/>
            </a:pPr>
            <a:r>
              <a:rPr lang="en" sz="1600"/>
              <a:t>3 Times Fired</a:t>
            </a:r>
            <a:endParaRPr sz="1600"/>
          </a:p>
          <a:p>
            <a:pPr indent="-330200" lvl="0" marL="457200">
              <a:spcBef>
                <a:spcPts val="1600"/>
              </a:spcBef>
              <a:spcAft>
                <a:spcPts val="1600"/>
              </a:spcAft>
              <a:buSzPts val="1600"/>
              <a:buAutoNum type="arabicPeriod"/>
            </a:pPr>
            <a:r>
              <a:rPr lang="en" sz="1600"/>
              <a:t>3 Failed Business Startups</a:t>
            </a:r>
            <a:endParaRPr sz="1600"/>
          </a:p>
        </p:txBody>
      </p:sp>
      <p:pic>
        <p:nvPicPr>
          <p:cNvPr id="97" name="Shape 97"/>
          <p:cNvPicPr preferRelativeResize="0"/>
          <p:nvPr/>
        </p:nvPicPr>
        <p:blipFill rotWithShape="1">
          <a:blip r:embed="rId3">
            <a:alphaModFix/>
          </a:blip>
          <a:srcRect b="0" l="10881" r="10889" t="0"/>
          <a:stretch/>
        </p:blipFill>
        <p:spPr>
          <a:xfrm>
            <a:off x="4705150" y="342525"/>
            <a:ext cx="2035799" cy="1955427"/>
          </a:xfrm>
          <a:prstGeom prst="rect">
            <a:avLst/>
          </a:prstGeom>
          <a:noFill/>
          <a:ln>
            <a:noFill/>
          </a:ln>
        </p:spPr>
      </p:pic>
      <p:pic>
        <p:nvPicPr>
          <p:cNvPr id="98" name="Shape 98"/>
          <p:cNvPicPr preferRelativeResize="0"/>
          <p:nvPr/>
        </p:nvPicPr>
        <p:blipFill rotWithShape="1">
          <a:blip r:embed="rId4">
            <a:alphaModFix/>
          </a:blip>
          <a:srcRect b="20677" l="0" r="0" t="20677"/>
          <a:stretch/>
        </p:blipFill>
        <p:spPr>
          <a:xfrm>
            <a:off x="4705200" y="2336175"/>
            <a:ext cx="4127098" cy="2420352"/>
          </a:xfrm>
          <a:prstGeom prst="rect">
            <a:avLst/>
          </a:prstGeom>
          <a:noFill/>
          <a:ln>
            <a:noFill/>
          </a:ln>
        </p:spPr>
      </p:pic>
      <p:pic>
        <p:nvPicPr>
          <p:cNvPr id="99" name="Shape 99"/>
          <p:cNvPicPr preferRelativeResize="0"/>
          <p:nvPr/>
        </p:nvPicPr>
        <p:blipFill rotWithShape="1">
          <a:blip r:embed="rId5">
            <a:alphaModFix/>
          </a:blip>
          <a:srcRect b="0" l="0" r="23669" t="0"/>
          <a:stretch/>
        </p:blipFill>
        <p:spPr>
          <a:xfrm>
            <a:off x="6796500" y="342525"/>
            <a:ext cx="2035799" cy="195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000"/>
                                        <p:tgtEl>
                                          <p:spTgt spid="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668525" y="526350"/>
            <a:ext cx="7776600" cy="40908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a:t>What is the difference between a “failure” and a person who fails?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Shape 109"/>
          <p:cNvPicPr preferRelativeResize="0"/>
          <p:nvPr/>
        </p:nvPicPr>
        <p:blipFill>
          <a:blip r:embed="rId3">
            <a:alphaModFix/>
          </a:blip>
          <a:stretch>
            <a:fillRect/>
          </a:stretch>
        </p:blipFill>
        <p:spPr>
          <a:xfrm>
            <a:off x="2437925" y="875350"/>
            <a:ext cx="4268150" cy="4268150"/>
          </a:xfrm>
          <a:prstGeom prst="rect">
            <a:avLst/>
          </a:prstGeom>
          <a:noFill/>
          <a:ln>
            <a:noFill/>
          </a:ln>
        </p:spPr>
      </p:pic>
      <p:sp>
        <p:nvSpPr>
          <p:cNvPr id="110" name="Shape 110"/>
          <p:cNvSpPr txBox="1"/>
          <p:nvPr>
            <p:ph idx="1" type="body"/>
          </p:nvPr>
        </p:nvSpPr>
        <p:spPr>
          <a:xfrm>
            <a:off x="932100" y="270250"/>
            <a:ext cx="7279800" cy="605100"/>
          </a:xfrm>
          <a:prstGeom prst="rect">
            <a:avLst/>
          </a:prstGeom>
          <a:solidFill>
            <a:schemeClr val="lt1"/>
          </a:solidFill>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t>Failures are the ones who have stopped trying...</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