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80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82" r:id="rId12"/>
    <p:sldId id="281" r:id="rId13"/>
    <p:sldId id="270" r:id="rId14"/>
    <p:sldId id="28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Entry level positions in legal and finance fields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Started own apparel company after business school.  Went on to hold various roles at different home and apparel retailers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was hired at Junk Food Clothing after the founders left.  I am now the President.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 custLinFactNeighborX="59045" custLinFactNeighborY="-41446"/>
      <dgm:spPr/>
    </dgm:pt>
    <dgm:pt modelId="{C06A3DA7-A1F8-4D90-8743-641E5C504B9D}" type="pres">
      <dgm:prSet presAssocID="{2D8EC281-7FD2-4949-B782-9554AE8D8903}" presName="textBox3b" presStyleLbl="revTx" presStyleIdx="1" presStyleCnt="3" custLinFactNeighborX="1771" custLinFactNeighborY="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Junk Food Clothing was founded in Los Angeles in 1998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$80 million in annual sales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We design and manufacture over 10 million garments every year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Headquarter offices in Culver City, CA and showrooms in downtown LA and New York City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Retail store on Abbot Kinney in Venice, CA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 custT="1"/>
      <dgm:spPr/>
      <dgm:t>
        <a:bodyPr/>
        <a:lstStyle/>
        <a:p>
          <a:endParaRPr lang="en-US" sz="1400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endParaRPr lang="en-US" sz="1000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0146D7A9-B8E6-46A4-93AA-B54D59F8AF6C}">
      <dgm:prSet phldrT="[Text]"/>
      <dgm:spPr/>
      <dgm:t>
        <a:bodyPr/>
        <a:lstStyle/>
        <a:p>
          <a:r>
            <a:rPr lang="en-US" dirty="0" smtClean="0"/>
            <a:t>Original “vintage graphic” tee and fleece company – it all started with a Twister tee</a:t>
          </a:r>
          <a:endParaRPr lang="en-US" dirty="0"/>
        </a:p>
      </dgm:t>
    </dgm:pt>
    <dgm:pt modelId="{7EC64747-B313-4962-BA76-31A3A9B7A50D}" type="parTrans" cxnId="{6B087B03-2FAC-4758-A210-C71D48EC99A9}">
      <dgm:prSet/>
      <dgm:spPr/>
      <dgm:t>
        <a:bodyPr/>
        <a:lstStyle/>
        <a:p>
          <a:endParaRPr lang="en-US"/>
        </a:p>
      </dgm:t>
    </dgm:pt>
    <dgm:pt modelId="{DF6C66F4-C883-4730-901F-AAA1301D59B8}" type="sibTrans" cxnId="{6B087B03-2FAC-4758-A210-C71D48EC99A9}">
      <dgm:prSet/>
      <dgm:spPr/>
      <dgm:t>
        <a:bodyPr/>
        <a:lstStyle/>
        <a:p>
          <a:endParaRPr lang="en-US"/>
        </a:p>
      </dgm:t>
    </dgm:pt>
    <dgm:pt modelId="{137F2FE7-9C7A-4D03-9787-B1DCDFCAC842}">
      <dgm:prSet phldrT="[Text]"/>
      <dgm:spPr/>
      <dgm:t>
        <a:bodyPr/>
        <a:lstStyle/>
        <a:p>
          <a:endParaRPr lang="en-US" dirty="0"/>
        </a:p>
      </dgm:t>
    </dgm:pt>
    <dgm:pt modelId="{9B855949-67C9-46F0-9B22-7AACEAC164E9}" type="parTrans" cxnId="{42D7030E-1245-49CA-8B2C-0C2352DB4201}">
      <dgm:prSet/>
      <dgm:spPr/>
      <dgm:t>
        <a:bodyPr/>
        <a:lstStyle/>
        <a:p>
          <a:endParaRPr lang="en-US"/>
        </a:p>
      </dgm:t>
    </dgm:pt>
    <dgm:pt modelId="{8A9D499F-C60B-4246-9142-ABA085090E2E}" type="sibTrans" cxnId="{42D7030E-1245-49CA-8B2C-0C2352DB4201}">
      <dgm:prSet/>
      <dgm:spPr/>
      <dgm:t>
        <a:bodyPr/>
        <a:lstStyle/>
        <a:p>
          <a:endParaRPr lang="en-US"/>
        </a:p>
      </dgm:t>
    </dgm:pt>
    <dgm:pt modelId="{FC642E2C-26A5-4AA5-951F-41DBE664ECED}">
      <dgm:prSet custT="1"/>
      <dgm:spPr/>
      <dgm:t>
        <a:bodyPr/>
        <a:lstStyle/>
        <a:p>
          <a:r>
            <a:rPr lang="en-US" sz="1400" dirty="0" smtClean="0"/>
            <a:t>Tees, Fleece, Knit bottoms, loungewear, accessories, footwear</a:t>
          </a:r>
          <a:endParaRPr lang="en-US" sz="1400" dirty="0"/>
        </a:p>
      </dgm:t>
    </dgm:pt>
    <dgm:pt modelId="{AF37FE42-2139-454C-B176-F258A13B937A}" type="parTrans" cxnId="{BA567D5A-C8D6-47BB-8891-66D7B306D16F}">
      <dgm:prSet/>
      <dgm:spPr/>
      <dgm:t>
        <a:bodyPr/>
        <a:lstStyle/>
        <a:p>
          <a:endParaRPr lang="en-US"/>
        </a:p>
      </dgm:t>
    </dgm:pt>
    <dgm:pt modelId="{83C6CF57-B158-4CD5-84AA-AAF8271AD11E}" type="sibTrans" cxnId="{BA567D5A-C8D6-47BB-8891-66D7B306D16F}">
      <dgm:prSet/>
      <dgm:spPr/>
      <dgm:t>
        <a:bodyPr/>
        <a:lstStyle/>
        <a:p>
          <a:endParaRPr lang="en-US"/>
        </a:p>
      </dgm:t>
    </dgm:pt>
    <dgm:pt modelId="{82049B22-3E71-461B-B4CE-C3CEF1B03E07}">
      <dgm:prSet custT="1"/>
      <dgm:spPr/>
      <dgm:t>
        <a:bodyPr/>
        <a:lstStyle/>
        <a:p>
          <a:r>
            <a:rPr lang="en-US" sz="1400" dirty="0" smtClean="0"/>
            <a:t>Junk Food brand is sold at retailers such as Bloomingdales, Nordstrom, Saks Fifth Avenue, Boutiques, and Urban Outfitters</a:t>
          </a:r>
          <a:endParaRPr lang="en-US" sz="1400" dirty="0"/>
        </a:p>
      </dgm:t>
    </dgm:pt>
    <dgm:pt modelId="{184A1456-8AFF-44FA-8E52-5DFC2B0362F3}" type="parTrans" cxnId="{18DC508E-E82E-4F2C-8E78-FA26B0D8BA40}">
      <dgm:prSet/>
      <dgm:spPr/>
      <dgm:t>
        <a:bodyPr/>
        <a:lstStyle/>
        <a:p>
          <a:endParaRPr lang="en-US"/>
        </a:p>
      </dgm:t>
    </dgm:pt>
    <dgm:pt modelId="{E5C5C81C-B2C8-4025-AC10-0F981A8529A4}" type="sibTrans" cxnId="{18DC508E-E82E-4F2C-8E78-FA26B0D8BA40}">
      <dgm:prSet/>
      <dgm:spPr/>
      <dgm:t>
        <a:bodyPr/>
        <a:lstStyle/>
        <a:p>
          <a:endParaRPr lang="en-US"/>
        </a:p>
      </dgm:t>
    </dgm:pt>
    <dgm:pt modelId="{8CB15487-F005-4D2A-8864-DDC386F1C408}">
      <dgm:prSet custT="1"/>
      <dgm:spPr/>
      <dgm:t>
        <a:bodyPr/>
        <a:lstStyle/>
        <a:p>
          <a:r>
            <a:rPr lang="en-US" sz="1400" dirty="0" smtClean="0"/>
            <a:t>We design and manufacture proprietary brands for retailers such as Old Navy, American Eagle, Abercrombie &amp; Fitch, and Target</a:t>
          </a:r>
          <a:endParaRPr lang="en-US" sz="1400" dirty="0"/>
        </a:p>
      </dgm:t>
    </dgm:pt>
    <dgm:pt modelId="{955EF4A6-1B6B-41B0-BC9C-612804C12AF9}" type="parTrans" cxnId="{DEAF325F-C3FE-4089-BD1E-AFDFA591A606}">
      <dgm:prSet/>
      <dgm:spPr/>
      <dgm:t>
        <a:bodyPr/>
        <a:lstStyle/>
        <a:p>
          <a:endParaRPr lang="en-US"/>
        </a:p>
      </dgm:t>
    </dgm:pt>
    <dgm:pt modelId="{DEF03F05-D194-45D7-8B1D-BF48A04DB953}" type="sibTrans" cxnId="{DEAF325F-C3FE-4089-BD1E-AFDFA591A606}">
      <dgm:prSet/>
      <dgm:spPr/>
      <dgm:t>
        <a:bodyPr/>
        <a:lstStyle/>
        <a:p>
          <a:endParaRPr lang="en-US"/>
        </a:p>
      </dgm:t>
    </dgm:pt>
    <dgm:pt modelId="{9B4E1D60-18E9-4E28-9707-247DC973FCA1}">
      <dgm:prSet custT="1"/>
      <dgm:spPr/>
      <dgm:t>
        <a:bodyPr/>
        <a:lstStyle/>
        <a:p>
          <a:r>
            <a:rPr lang="en-US" sz="1400" dirty="0" smtClean="0"/>
            <a:t>NFL, NBA, DC Comics (batman, superman), Disney, Star Wars, Rock Bands</a:t>
          </a:r>
          <a:endParaRPr lang="en-US" sz="1400" dirty="0"/>
        </a:p>
      </dgm:t>
    </dgm:pt>
    <dgm:pt modelId="{6CE798CF-1A72-467C-AA6B-9400D5E91CA6}" type="parTrans" cxnId="{1219544F-F5BB-41AE-B0E4-63A2FBF667F8}">
      <dgm:prSet/>
      <dgm:spPr/>
      <dgm:t>
        <a:bodyPr/>
        <a:lstStyle/>
        <a:p>
          <a:endParaRPr lang="en-US"/>
        </a:p>
      </dgm:t>
    </dgm:pt>
    <dgm:pt modelId="{519B43A6-3D1D-48D3-A14D-126BB29542A5}" type="sibTrans" cxnId="{1219544F-F5BB-41AE-B0E4-63A2FBF667F8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 custScaleY="10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 custScaleY="15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7030E-1245-49CA-8B2C-0C2352DB4201}" srcId="{38F9CBC8-3D92-431C-8160-40C6AEECE7E8}" destId="{137F2FE7-9C7A-4D03-9787-B1DCDFCAC842}" srcOrd="1" destOrd="0" parTransId="{9B855949-67C9-46F0-9B22-7AACEAC164E9}" sibTransId="{8A9D499F-C60B-4246-9142-ABA085090E2E}"/>
    <dgm:cxn modelId="{CEDEBCB2-B3E8-4E14-96D9-3F459F2FF500}" type="presOf" srcId="{EA158EEE-DF82-452F-8259-9EA9C74E1B5F}" destId="{66A0EA41-AF18-431B-B159-8FD3441BA876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5DD7571-4D77-4AAB-ABD8-58A770F1D5DB}" type="presOf" srcId="{38F9CBC8-3D92-431C-8160-40C6AEECE7E8}" destId="{ABE2B68B-272C-4A0C-9E50-25D1C7CA2FAD}" srcOrd="0" destOrd="0" presId="urn:microsoft.com/office/officeart/2005/8/layout/chevron2"/>
    <dgm:cxn modelId="{56129FC5-576A-4FB3-92E9-49CB0A60B817}" type="presOf" srcId="{9B4E1D60-18E9-4E28-9707-247DC973FCA1}" destId="{6A2F2BFB-E64A-4CD0-A98A-7DE9447DD690}" srcOrd="0" destOrd="2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5E6ED199-5115-4A8C-A407-E99CC9015D4A}" type="presOf" srcId="{7680813E-4110-43AC-9C84-E493B437436D}" destId="{2E4840C1-F354-44D9-A398-5161A3DBB89F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3" destOrd="0" parTransId="{5DBDAD2A-9A4B-47C2-95A6-AC96C0F23C91}" sibTransId="{863A3449-B01F-403E-8D12-EBB17A7EC676}"/>
    <dgm:cxn modelId="{6B087B03-2FAC-4758-A210-C71D48EC99A9}" srcId="{A972410D-D72C-42D7-898F-A0C468AE9E3B}" destId="{0146D7A9-B8E6-46A4-93AA-B54D59F8AF6C}" srcOrd="1" destOrd="0" parTransId="{7EC64747-B313-4962-BA76-31A3A9B7A50D}" sibTransId="{DF6C66F4-C883-4730-901F-AAA1301D59B8}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18DC508E-E82E-4F2C-8E78-FA26B0D8BA40}" srcId="{806E6D4F-9930-45FB-A7F1-CB66DFBEF2EE}" destId="{82049B22-3E71-461B-B4CE-C3CEF1B03E07}" srcOrd="0" destOrd="0" parTransId="{184A1456-8AFF-44FA-8E52-5DFC2B0362F3}" sibTransId="{E5C5C81C-B2C8-4025-AC10-0F981A8529A4}"/>
    <dgm:cxn modelId="{67AE16B5-BA07-4EEE-8BC3-2AAD19B20A3C}" type="presOf" srcId="{0146D7A9-B8E6-46A4-93AA-B54D59F8AF6C}" destId="{66A0EA41-AF18-431B-B159-8FD3441BA876}" srcOrd="0" destOrd="1" presId="urn:microsoft.com/office/officeart/2005/8/layout/chevron2"/>
    <dgm:cxn modelId="{DEAF325F-C3FE-4089-BD1E-AFDFA591A606}" srcId="{806E6D4F-9930-45FB-A7F1-CB66DFBEF2EE}" destId="{8CB15487-F005-4D2A-8864-DDC386F1C408}" srcOrd="1" destOrd="0" parTransId="{955EF4A6-1B6B-41B0-BC9C-612804C12AF9}" sibTransId="{DEF03F05-D194-45D7-8B1D-BF48A04DB953}"/>
    <dgm:cxn modelId="{D17AE962-0DC8-4951-B5B7-19BC1A127C87}" type="presOf" srcId="{C24AC97F-5A51-4E96-A356-8FDC0B4F5601}" destId="{226B8113-CD76-4B1D-94B0-BF4B1B173FF7}" srcOrd="0" destOrd="0" presId="urn:microsoft.com/office/officeart/2005/8/layout/chevron2"/>
    <dgm:cxn modelId="{163B64EF-F23A-41D3-B52F-B1BD1EC3D7F8}" type="presOf" srcId="{137F2FE7-9C7A-4D03-9787-B1DCDFCAC842}" destId="{30B514BE-46D7-4D38-A415-D7FF022783BA}" srcOrd="0" destOrd="1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4645AC0C-61A5-4ED5-8C62-11FF8F5E9850}" type="presOf" srcId="{4CA92BB5-202E-4C43-A0C7-EA8EBEBBD3BF}" destId="{5642DD8F-48F8-4FAA-9584-9742425D2088}" srcOrd="0" destOrd="0" presId="urn:microsoft.com/office/officeart/2005/8/layout/chevron2"/>
    <dgm:cxn modelId="{6BC392AB-67DC-4552-A5CC-B678E7C64E3C}" type="presOf" srcId="{806E6D4F-9930-45FB-A7F1-CB66DFBEF2EE}" destId="{B909DF7A-9810-49F1-8644-6B5E54C44566}" srcOrd="0" destOrd="0" presId="urn:microsoft.com/office/officeart/2005/8/layout/chevron2"/>
    <dgm:cxn modelId="{74BC2255-BFE2-4B89-913C-A2F26688868F}" type="presOf" srcId="{9CAA02C6-7578-49D3-8CFB-467376EC9E24}" destId="{6A2F2BFB-E64A-4CD0-A98A-7DE9447DD690}" srcOrd="0" destOrd="0" presId="urn:microsoft.com/office/officeart/2005/8/layout/chevron2"/>
    <dgm:cxn modelId="{BA567D5A-C8D6-47BB-8891-66D7B306D16F}" srcId="{C24AC97F-5A51-4E96-A356-8FDC0B4F5601}" destId="{FC642E2C-26A5-4AA5-951F-41DBE664ECED}" srcOrd="1" destOrd="0" parTransId="{AF37FE42-2139-454C-B176-F258A13B937A}" sibTransId="{83C6CF57-B158-4CD5-84AA-AAF8271AD11E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E5F2418A-979F-46CE-8D69-136313ED00A0}" type="presOf" srcId="{A972410D-D72C-42D7-898F-A0C468AE9E3B}" destId="{7F1C463A-ECAA-453B-A73C-388F5AFB4F96}" srcOrd="0" destOrd="0" presId="urn:microsoft.com/office/officeart/2005/8/layout/chevron2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0BB9A27A-8359-4FFD-9F7F-FD587F40D14E}" type="presOf" srcId="{6F4C6983-267D-4CFA-ACED-F2942F56055C}" destId="{30B514BE-46D7-4D38-A415-D7FF022783BA}" srcOrd="0" destOrd="2" presId="urn:microsoft.com/office/officeart/2005/8/layout/chevron2"/>
    <dgm:cxn modelId="{85FD5D46-EB9D-426E-BD64-4A942361C93E}" type="presOf" srcId="{FC642E2C-26A5-4AA5-951F-41DBE664ECED}" destId="{6A2F2BFB-E64A-4CD0-A98A-7DE9447DD690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5C27DF82-4F7E-4C78-902D-5F263C4A4D8E}" type="presOf" srcId="{E8206E11-8E3A-4C5A-80D2-8EE3F2B25B49}" destId="{11A6DF24-183C-4118-AD2D-2316AB1CB656}" srcOrd="0" destOrd="0" presId="urn:microsoft.com/office/officeart/2005/8/layout/chevron2"/>
    <dgm:cxn modelId="{1219544F-F5BB-41AE-B0E4-63A2FBF667F8}" srcId="{C24AC97F-5A51-4E96-A356-8FDC0B4F5601}" destId="{9B4E1D60-18E9-4E28-9707-247DC973FCA1}" srcOrd="2" destOrd="0" parTransId="{6CE798CF-1A72-467C-AA6B-9400D5E91CA6}" sibTransId="{519B43A6-3D1D-48D3-A14D-126BB29542A5}"/>
    <dgm:cxn modelId="{114A3693-6FD8-496F-AF84-818B5F14EED5}" type="presOf" srcId="{4AC71B69-18A1-4E21-95E4-294A53361936}" destId="{2E4840C1-F354-44D9-A398-5161A3DBB89F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28825E35-9242-4A05-9E94-3D372BD1C8E5}" srcId="{38F9CBC8-3D92-431C-8160-40C6AEECE7E8}" destId="{6F4C6983-267D-4CFA-ACED-F2942F56055C}" srcOrd="2" destOrd="0" parTransId="{B04F007F-4995-48C3-B0DF-834089FEBFB2}" sibTransId="{C323FA82-0CB4-4CED-A2C1-ABAE1B717CD6}"/>
    <dgm:cxn modelId="{75BF7AA7-9D85-486A-9550-E0EE4039EC7A}" type="presOf" srcId="{1D5319A2-4127-4741-BDF1-6AC5728B353E}" destId="{6A2F2BFB-E64A-4CD0-A98A-7DE9447DD690}" srcOrd="0" destOrd="3" presId="urn:microsoft.com/office/officeart/2005/8/layout/chevron2"/>
    <dgm:cxn modelId="{0E3FBB27-0C67-47EE-986F-4259D3F19719}" type="presOf" srcId="{82049B22-3E71-461B-B4CE-C3CEF1B03E07}" destId="{1BD4153D-BF13-46DC-AF90-F6C03C8C874D}" srcOrd="0" destOrd="0" presId="urn:microsoft.com/office/officeart/2005/8/layout/chevron2"/>
    <dgm:cxn modelId="{98F52D9A-BD36-450F-AC90-3A3FE680E76B}" type="presOf" srcId="{8CB15487-F005-4D2A-8864-DDC386F1C408}" destId="{1BD4153D-BF13-46DC-AF90-F6C03C8C874D}" srcOrd="0" destOrd="1" presId="urn:microsoft.com/office/officeart/2005/8/layout/chevron2"/>
    <dgm:cxn modelId="{1E600753-5251-406E-BB64-961BCC582F74}" type="presOf" srcId="{F81E93E4-D69A-489B-8428-E516A27E1840}" destId="{30B514BE-46D7-4D38-A415-D7FF022783BA}" srcOrd="0" destOrd="0" presId="urn:microsoft.com/office/officeart/2005/8/layout/chevron2"/>
    <dgm:cxn modelId="{A71C671E-BB5E-4690-B28E-6DBFDED51E7B}" type="presParOf" srcId="{5642DD8F-48F8-4FAA-9584-9742425D2088}" destId="{145DFBCC-F6FE-45E8-A8D8-4074B5D19ECE}" srcOrd="0" destOrd="0" presId="urn:microsoft.com/office/officeart/2005/8/layout/chevron2"/>
    <dgm:cxn modelId="{BDF2034F-5F0E-4D62-8DC7-8F1FF8F6A081}" type="presParOf" srcId="{145DFBCC-F6FE-45E8-A8D8-4074B5D19ECE}" destId="{7F1C463A-ECAA-453B-A73C-388F5AFB4F96}" srcOrd="0" destOrd="0" presId="urn:microsoft.com/office/officeart/2005/8/layout/chevron2"/>
    <dgm:cxn modelId="{AC8FCFBC-0FC9-45FB-88C7-E050272AB08A}" type="presParOf" srcId="{145DFBCC-F6FE-45E8-A8D8-4074B5D19ECE}" destId="{66A0EA41-AF18-431B-B159-8FD3441BA876}" srcOrd="1" destOrd="0" presId="urn:microsoft.com/office/officeart/2005/8/layout/chevron2"/>
    <dgm:cxn modelId="{01138575-76F2-4543-9ABE-4941DAACBE49}" type="presParOf" srcId="{5642DD8F-48F8-4FAA-9584-9742425D2088}" destId="{5223E851-AF0E-48D2-A3C3-DA93A15D57CF}" srcOrd="1" destOrd="0" presId="urn:microsoft.com/office/officeart/2005/8/layout/chevron2"/>
    <dgm:cxn modelId="{D579BA1F-64F6-4608-B095-4A607409728F}" type="presParOf" srcId="{5642DD8F-48F8-4FAA-9584-9742425D2088}" destId="{F7CD4FA8-1649-41A0-9841-AB9BF1C75DDD}" srcOrd="2" destOrd="0" presId="urn:microsoft.com/office/officeart/2005/8/layout/chevron2"/>
    <dgm:cxn modelId="{9B28170F-2C49-42D4-9079-1BA4371F1AC8}" type="presParOf" srcId="{F7CD4FA8-1649-41A0-9841-AB9BF1C75DDD}" destId="{ABE2B68B-272C-4A0C-9E50-25D1C7CA2FAD}" srcOrd="0" destOrd="0" presId="urn:microsoft.com/office/officeart/2005/8/layout/chevron2"/>
    <dgm:cxn modelId="{09FFAB4B-BB08-449E-892E-96F5D5AC0D4F}" type="presParOf" srcId="{F7CD4FA8-1649-41A0-9841-AB9BF1C75DDD}" destId="{30B514BE-46D7-4D38-A415-D7FF022783BA}" srcOrd="1" destOrd="0" presId="urn:microsoft.com/office/officeart/2005/8/layout/chevron2"/>
    <dgm:cxn modelId="{C5DB7F6F-DFAF-40BD-9174-5347CC251879}" type="presParOf" srcId="{5642DD8F-48F8-4FAA-9584-9742425D2088}" destId="{F0C2FE78-6B23-44D4-BB98-E358778BDC85}" srcOrd="3" destOrd="0" presId="urn:microsoft.com/office/officeart/2005/8/layout/chevron2"/>
    <dgm:cxn modelId="{8D84FEF8-7854-4634-931C-D47E0C92F052}" type="presParOf" srcId="{5642DD8F-48F8-4FAA-9584-9742425D2088}" destId="{DBAB7456-C711-4248-BCE1-6F1232513F49}" srcOrd="4" destOrd="0" presId="urn:microsoft.com/office/officeart/2005/8/layout/chevron2"/>
    <dgm:cxn modelId="{BA585210-C596-417D-A012-B8155004D780}" type="presParOf" srcId="{DBAB7456-C711-4248-BCE1-6F1232513F49}" destId="{11A6DF24-183C-4118-AD2D-2316AB1CB656}" srcOrd="0" destOrd="0" presId="urn:microsoft.com/office/officeart/2005/8/layout/chevron2"/>
    <dgm:cxn modelId="{85187E94-BB2A-47D9-AFB6-2AFB4B35F613}" type="presParOf" srcId="{DBAB7456-C711-4248-BCE1-6F1232513F49}" destId="{2E4840C1-F354-44D9-A398-5161A3DBB89F}" srcOrd="1" destOrd="0" presId="urn:microsoft.com/office/officeart/2005/8/layout/chevron2"/>
    <dgm:cxn modelId="{63273173-2E49-4836-A4D6-4CFD7F02E926}" type="presParOf" srcId="{5642DD8F-48F8-4FAA-9584-9742425D2088}" destId="{313FB1EE-EEC4-4C5F-B215-96759E4301C0}" srcOrd="5" destOrd="0" presId="urn:microsoft.com/office/officeart/2005/8/layout/chevron2"/>
    <dgm:cxn modelId="{0E163B1E-B4B6-4C03-8E66-2C91C018AFED}" type="presParOf" srcId="{5642DD8F-48F8-4FAA-9584-9742425D2088}" destId="{A2374A72-D224-4C2A-9337-B885CEA601D5}" srcOrd="6" destOrd="0" presId="urn:microsoft.com/office/officeart/2005/8/layout/chevron2"/>
    <dgm:cxn modelId="{5AD5E987-BD7D-4438-8FDA-9BAF2102D2E4}" type="presParOf" srcId="{A2374A72-D224-4C2A-9337-B885CEA601D5}" destId="{226B8113-CD76-4B1D-94B0-BF4B1B173FF7}" srcOrd="0" destOrd="0" presId="urn:microsoft.com/office/officeart/2005/8/layout/chevron2"/>
    <dgm:cxn modelId="{4FB9DEFB-08E3-40D0-8E31-4623AAB35C1D}" type="presParOf" srcId="{A2374A72-D224-4C2A-9337-B885CEA601D5}" destId="{6A2F2BFB-E64A-4CD0-A98A-7DE9447DD690}" srcOrd="1" destOrd="0" presId="urn:microsoft.com/office/officeart/2005/8/layout/chevron2"/>
    <dgm:cxn modelId="{AB5F18C8-EA9D-4DB6-BC63-6FF0CD80CD2F}" type="presParOf" srcId="{5642DD8F-48F8-4FAA-9584-9742425D2088}" destId="{D6CB36C7-05F6-4B0E-910A-AEC0019B4D9B}" srcOrd="7" destOrd="0" presId="urn:microsoft.com/office/officeart/2005/8/layout/chevron2"/>
    <dgm:cxn modelId="{555FB398-49D4-4315-AE02-0E9BF7487FF3}" type="presParOf" srcId="{5642DD8F-48F8-4FAA-9584-9742425D2088}" destId="{6435DB90-AA5E-4CDC-BC67-FB72FA1F5E13}" srcOrd="8" destOrd="0" presId="urn:microsoft.com/office/officeart/2005/8/layout/chevron2"/>
    <dgm:cxn modelId="{653D195C-3663-4039-93C2-1E51FB0EB677}" type="presParOf" srcId="{6435DB90-AA5E-4CDC-BC67-FB72FA1F5E13}" destId="{B909DF7A-9810-49F1-8644-6B5E54C44566}" srcOrd="0" destOrd="0" presId="urn:microsoft.com/office/officeart/2005/8/layout/chevron2"/>
    <dgm:cxn modelId="{E0F81A5A-0111-40EB-9DA0-C67CD36C44DD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s.westport.k12.ct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source=images&amp;cd=&amp;cad=rja&amp;uact=8&amp;ved=0CAcQjRw&amp;url=http://toppublicschools.com/connecticut/staples-high-school/&amp;ei=pcB7VKLOEJProASpnIKACQ&amp;bvm=bv.80642063,d.cGU&amp;psig=AFQjCNFZvMRwb0vNpWW0w8CUE7jcGeD6nA&amp;ust=1417482740262975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My name is Jennifer Somer and I am 42 years old.</a:t>
            </a:r>
          </a:p>
          <a:p>
            <a:r>
              <a:rPr lang="en-US" dirty="0" smtClean="0"/>
              <a:t>I work for Junk Food Clothing Company</a:t>
            </a:r>
          </a:p>
          <a:p>
            <a:r>
              <a:rPr lang="en-US" dirty="0" smtClean="0"/>
              <a:t>Junk Food is an apparel company that designs and manufactures clothing under various different brands for retailers ranging from Target to Saks Fifth Avenue.</a:t>
            </a:r>
            <a:endParaRPr lang="en-US" dirty="0"/>
          </a:p>
          <a:p>
            <a:r>
              <a:rPr lang="en-US" dirty="0" smtClean="0"/>
              <a:t>My role at Junk Food is President.</a:t>
            </a:r>
          </a:p>
          <a:p>
            <a:r>
              <a:rPr lang="en-US" dirty="0" smtClean="0"/>
              <a:t>I had several other jobs in the retail industry prior to Junk Food – I love building brands and developing products.</a:t>
            </a:r>
          </a:p>
          <a:p>
            <a:r>
              <a:rPr lang="en-US" dirty="0" smtClean="0"/>
              <a:t>I started my career after college in the finance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59829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 was a journey to find out what I was truly passionate about.  Sometimes finding out what you DON’T want to do is as valuable as what you DO want to do.</a:t>
            </a:r>
          </a:p>
          <a:p>
            <a:r>
              <a:rPr lang="en-US" dirty="0" smtClean="0"/>
              <a:t>I have worked hard, and have moved several times for job opportunities.</a:t>
            </a:r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10153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600" y="3372702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Outfitters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23690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Inventory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5432" y="6248400"/>
            <a:ext cx="152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Junk Food Team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Junk Food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5125" name="Picture 5" descr="C:\Users\jlsomer\AppData\Local\Microsoft\Windows\Temporary Internet Files\Content.Outlook\W9UL52RE\FullSizeRender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71" y="32766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lsomer\AppData\Local\Microsoft\Windows\Temporary Internet Files\Content.Outlook\W9UL52RE\IMG_0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400" y="4377372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9649" y="6400800"/>
            <a:ext cx="80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18" name="Picture 2" descr="C:\Users\jlsomer\AppData\Local\Microsoft\Windows\Temporary Internet Files\Content.Outlook\W9UL52RE\FullSizeRender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85954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jlsomer\AppData\Local\Microsoft\Windows\Temporary Internet Files\Content.Outlook\W9UL52RE\FullSizeRender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9" y="1309512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44202" y="6364225"/>
            <a:ext cx="30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NFL Product at Bloomingdales</a:t>
            </a:r>
            <a:endParaRPr lang="en-US" dirty="0"/>
          </a:p>
        </p:txBody>
      </p:sp>
      <p:pic>
        <p:nvPicPr>
          <p:cNvPr id="5128" name="Picture 8" descr="C:\Users\jlsomer\AppData\Local\Microsoft\Windows\Temporary Internet Files\Content.Outlook\W9UL52RE\IMG_0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99" y="399592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6905" y="52309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Opening…………..</a:t>
            </a:r>
          </a:p>
          <a:p>
            <a:r>
              <a:rPr lang="en-US" dirty="0" smtClean="0"/>
              <a:t>6 months later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Junk Food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6146" name="Picture 2" descr="C:\Users\jlsomer\AppData\Local\Microsoft\Windows\Temporary Internet Files\Content.Outlook\W9UL52RE\FullSizeRender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19" y="13716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lsomer\AppData\Local\Microsoft\Windows\Temporary Internet Files\Content.Outlook\W9UL52RE\IMG_0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16383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lsomer\AppData\Local\Microsoft\Windows\Temporary Internet Files\Content.Outlook\W9UL52RE\IMG_0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0" y="4650854"/>
            <a:ext cx="3011424" cy="20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92970" y="4226404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Construction </a:t>
            </a:r>
            <a:endParaRPr lang="en-US" dirty="0"/>
          </a:p>
        </p:txBody>
      </p:sp>
      <p:pic>
        <p:nvPicPr>
          <p:cNvPr id="6149" name="Picture 5" descr="C:\Users\jlsomer\AppData\Local\Microsoft\Windows\Temporary Internet Files\Content.Outlook\W9UL52RE\IMG_0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19" y="4828645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when I was 2 years.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when I was 4 years old with my cat sweet pea.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Buenos Aires, Argentina and raised in New York, California, Connecticut and Brazil (I moved a lot as a kid!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183" y="2638236"/>
            <a:ext cx="3572933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jlsomer\AppData\Local\Microsoft\Windows\Temporary Internet Files\Content.Outlook\W9UL52RE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1361" y="2424985"/>
            <a:ext cx="4091933" cy="30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My Family…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58399"/>
            <a:ext cx="4038600" cy="355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My parents and my kids (</a:t>
            </a:r>
            <a:r>
              <a:rPr lang="en-US" sz="1800" dirty="0" err="1" smtClean="0"/>
              <a:t>Alessa</a:t>
            </a:r>
            <a:r>
              <a:rPr lang="en-US" sz="1800" dirty="0" smtClean="0"/>
              <a:t> and Ethan).  I have one brother named Andrew.</a:t>
            </a:r>
            <a:endParaRPr lang="en-US" sz="1800" dirty="0"/>
          </a:p>
        </p:txBody>
      </p:sp>
      <p:pic>
        <p:nvPicPr>
          <p:cNvPr id="3074" name="Picture 2" descr="C:\Users\jlsomer\AppData\Local\Microsoft\Windows\Temporary Internet Files\Content.Outlook\W9UL52RE\FullSizeRender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61163" y="1078112"/>
            <a:ext cx="2737670" cy="3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2286000"/>
            <a:ext cx="4038600" cy="4456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My husband Jason and I when we were first married</a:t>
            </a:r>
            <a:endParaRPr lang="en-US" dirty="0"/>
          </a:p>
        </p:txBody>
      </p:sp>
      <p:pic>
        <p:nvPicPr>
          <p:cNvPr id="3075" name="Picture 3" descr="C:\Users\jlsomer\AppData\Local\Microsoft\Windows\Temporary Internet Files\Content.Outlook\W9UL52RE\IMG_0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4255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lsomer\AppData\Local\Microsoft\Windows\Temporary Internet Files\Content.Outlook\W9UL52RE\FullSizeRender 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4950" y="4095750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Staples HS in Westport, 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052" name="Picture 4" descr="Staples High Scho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UUEhQUFRQXFBQVFBUUFRgUFxUVFRcYFhQUFBUYHiggGBolGxUUITEhJSkrLi4uFx8zODMsNygtLiwBCgoKDg0OGhAQGywkHSQsLC8sLCw0LCwsLCwsNDQsLCwsLCwsLCwsLCwsLCwsLCwsLCwsLCwsLCwsLCwsLCwsLP/AABEIALcBEwMBIgACEQEDEQH/xAAbAAABBQEBAAAAAAAAAAAAAAABAAIDBAUGB//EAE0QAAIBAgQCBQcIBQkGBwAAAAECEQADBBIhMQVBBhMiUWEjMnGBkaGxFDNCUnKywdFzgpKT8AcVFjRUYrPC8SREU9LT4UNjZHSDosT/xAAZAQADAQEBAAAAAAAAAAAAAAAAAQIDBAX/xAAqEQACAgEFAQACAQIHAAAAAAAAAQIRAxITITFRQTJhQiPRBBQiM1Jxof/aAAwDAQACEQMRAD8A6k0QaMUor0jzxU4UAKeBSGIURSApwFIBCnCkBTooAQpwoAU4CkMVEUooxQAqIpAUQKAFRpRRikMFGlFGKAFSoxRigBtKnRSigYKVGKUUAChTopRQA2lTooRQAKFOihFAhtKnRQigAUpoxQigBClRFKmIzYogUYogUxAApwFEU4UhgApwFIU4CgBRRAogUQKQAijFECnRQMEUYogU6KAGgUYpwFGKQxsUYoxRigARSinRSigARRijFKKBgilFOilFIBsUop0UooAbFCKfFCKAGxSinRSimAyKUU6KUUAMilFOilFADYoRTopUCABSoijTAzJoijFYvSXjwwgQ5A5cnTrFQiBo0HUiaG65Yopt0jbFPFcNhf5RFYdrDvPhcX0jeOVWV6f2/wCz3vUbZ/zVG5H002Z+HYgU4CuMvfyh2lE9Rf8AWEHIxrm749U10HAOP28WG6sOhWJW4ArQdmABOnKhTT6YnjkuWjVAogU4CiBVEgAogU6KUUAACnRRAoxQAIpAU6KMUhjYoxTopUACKMUYoxQA2KUU6lSGCKUUYpUACKVOpUANoRTopRQA2KEU+KEUANpRTqFADYoRT6FMBpoRTooRQIAFGiKFMChlrj/5RsErW7TGZDMohiBBEnQGDsNa61cSh2dD6GH51zfT5wbNuCD5TkZ+iajL+LNMC/qI5HotwKzes5riknORoxGmVY0Fa/8ARHDzs3L6X51U6Jlvkx6srmDk5X0VhlXQndfT7jW9gsetyVgo485GgMPEEaMPEGuXg3k5WzkOlHAbVhFa3IJYjWDoBPd4VX4Timwd5btsk6DMugDLrmUxA/0re6cnySajzzp+qa5vG/R+yPxpJ1Lg2xpShye1cNxqX7a3bZlWEjw5EHxBBFWhWF0GH+w2PQ/+I9b0V2J2jz5Km0IUQKQFOApiFFGiBROm9IBsUYqN8Sg3dB6WA+JqBuLYcb37P71PzotDouRRrPPHsKP94s/vF/OmHpHhP7Ra/bFTqXo6ZqRSisr+k2D/ALTa/aof0owf9ptftUal6GlmvFKKyR0pwX9qsftij/SfB/2qx+8X86NSCmatKKyx0mwf9qw/75Pzp69IMIdsVh/31v8A5qdoKZo0oqrb4pYbzb9k+i6h+Bqyt1Tsyn0EGgKDSp2WhFADYpU6hQA2lTqEUANoU6hTAFCnUDQIApU4UKYHhfya39QeyjatKJyiNK0OC8KbFXHRbgt5UVpyZ5liO8RtVbi1k4a61onrCI7QXLuqttrG/fXn8nrao3X01+hXzB+2furWxicEHKsDluIZVxrHIqw+kpGhHrEGDXIdH+PrYtlCjN2pkEc1UfhWsvTBJ+aue1PzrS0ccoSbtDunI8kn2z901yfErctbmdFHOO/etbpFx9L9tVVHUhplika6cm8axcTig7pHJOZB5nuJ76h9nRi4jTOh4R03v4QCwqW7iCSucspXWSARuJNa1zp3i7kC2mHt/WLB7s90CVjnXA4j531H8K2cBv6vxpvJJLsexBtto6U9Ica2+IVfsWUH3pqJuIYlvOxV/wDVYJ90CqtsVKKyeWfo9qC+BbO3nXr7fauufxphwaHcE+lifialp1Tqfo9EfCBcFb+ovsp/yZPqL7BTxRJqbHSAtpfqj2Cj1Y7h7KIo0AN6sdw9gppQdw9lPpRQMatle4ewUjYX6q+wVItBqEBEcIn1V/ZFRNgLf1E/YX8qssaaadgVm4TYO9m0f1F/KoW4Hh/+CnqEfCtGmc6LYFIcKtjzc6/YuXF+DVKLNxfNxOMX7OJu/AtVgmgTT1S9FpQlx2MXzcdif1urufeQzVlOkXEF2xNt/wBJh1+KFaqTQ5VayT9JeOD+Gpa6aY5fPt4S56OttH4sKuWf5Qrg+cwTem1eR/c4Wudao3NUs8ydiD+HbW/5QcGQCTeUxqDYumDzEqpBjbQxWdjemt52nCpZ6qBBvrcDk/WhWEDbQia4+03Z9vxNWsC3Z9dU88hf5aC5N49L8d9XCD9W7/z0xuluP/8ARj/47v8A1KzJphap3p+j2YeGp/SviHfhP3Vz/qUqyg1Kjen6PZh4Xeg+GD4i7JYRZTzXZPptvlImqnSayFxd1QSfM1Zix8xNyda0OgA8ve/Q2/vvVHpX/XLv6n+GlJij/vMxsPhwmgn1+gD8KshaaoqUVLOghxOHzrExtrWXxW1Fy34JHvNbc1kcX+cT7P4miImZ2I+e9R/y1s8PGvq/GsfEDy3qP+Wtrh2/q/Gql0EfpdxV7q7bvE5VZoneBMTVq3g8QWy+RByh/OdtCYjzRrVPiw/2e7+if7proF4evXKMikdQDGUR5wE0Yop9nN/iMko1RlWrN3Mc72oVipVVbMdNwS3j3cqsFatJZAt3SABF5hoIjUaVXNTkST4Hhm5RtjLGDNwXybzW+rUFVVUOY5C2pZTzFWb3BLYCkYq8xLW1jLb2ZgDEW94Jqzwb5vG/ox/hNW1j/mrX6XD/AHlraEI6ejly5ZqbSZzeLwQtOUVncCDNzRtQJGw09VMC1pdIB5dvsr8KoAVzzVSZ2Ym3BNjE4bbNnDuXxGa5lzwXgzbZjkAXvA28anscIsm6ql8VlKOTJuAyCkR2dtT7qu4X+r4H7Vv/AAnq+f61a/RXvvWq6lFV0cEss9Xb+nMqkSASQGYDMdYDECfGBUeL8xtSOyYI3Gm4qd/Ob7dz77VDivMb7J+Fcv8AI9FfiRvw9RdKfKMSF6sMOxJkswOhtbQBVd8JpfIxN89WJWba9ryYeH8lpqY5aV1Ef7Yf/bj/ABGrPxG3EfR/+ZK7XCPh5kc0/X8KsVXxCk5QLgty3nMARsTEEjwqxNSYUzcX0n7prjxpOSTPRytxg2jFttdNtnGIw8r1nZKanIWA2uc8s7c6s2DcDKHa0wa2XHVg6QVEGWP1qfatA4O+SBM4vl3XLlT45AtyzAAmw0wPG3XRkhFRtHNiyzc6b9G+yqrXLoYKLJbMGK5XXtBYEwYjzhpVo1Pawim9h9XWbd4yjshkZCNVIisccU7s3zZHBKjNv3bqZutw962FdbblgkK7hSqmGPJ0PrpzGp8dbOXFEs7ZcThwMzs0jLhzrJ139w7qgcUpKisM9a5KlrzfWfias4BuyftVTtJodeZ+Jq1gF7J9NJm76LNNpxFMNIkcKNMDUqBFzoXeCX7s3UtTaTV4M9ttpIqt0ifNirpDq47HaWMp7CbQT8avdA8RkxF3Teym322qr0ou58ZdP2P8NKtpmUWt5mcBTwKaKfNSdAqyeLfOJ6PxNaxFZPFh5RPR+Jpx7EzPxHz3qP8Alra4dv6vxrGxQ8t7f8tbPDd/V+NVLoF9NHE2Ostsk5cyssxMSImOdbSYwK4YNtb6uCk85mcwrOwqjMAdpE6xpOup0HpqxcAD6ZSOzpuJgSDDHnOzH01EZOK4MckIyfJM2K7DrJOe4XPYCgSQY8891V5q12OuPmi2HaImCizAG5MgD0zTk6sXwdDbzqTpoFMMVjwkiPCiVvsIJRVJfsjwmJ6sXVAJF0Q/aA0Clez2TGhqxc4kWCqc8KUYDMg1QgrJ6vwFQG6C6mAFGSdAJiMxKqABPcBQxCgOYZWEzKhoAk6QwHKjW0uyXig3bQcVizcYsd4A3B29AFRTVri99XclCCvaiARAzEjQosaRprtvSx19WCZdxvAygDKo2IkGQdASOekmk+3yXHhJJEa4nsW0g5bcFIbYhSo1y66E708Y4hw/aLAMoJaYDQSIiPoj2VVirODvKs5hMtbOs7KSWOlNTl6S8UO6KhOpPeSfaST8abcgiDqDuNtPTUy3QGc8itwDTmwOX0akUsLfCgycplTIE9kTmXYxMqdoOWDUrvs06XQ58ZL9Z2g+XJIdfNmYg2yN6rXMjdZPWHrfPPWKJ7ITSLemgFS2bihmJ1WLgE85DBdttx6KZiXBaV0GVBHiEUH3g61e5KuzNYYX+IwU60+Vg0HSdtNxHMeNMmpGYZANJ8Bvqdzl7iPpHloKiPppNJqn9I1VRbe0GcK/WzKqxHWlmaDI5sY0pYpwzIZPYQoAVCiCV1nOdeyOXOiSMv0Z1kESSZEEGNNPHv8AClbZMuu/lPuDJP60xWjlJ8Nmaxwi9SRHNWUxADWnlfJo6kNnE58vMIdstV7IXnG4nMYIWDqokSZ5a8tNabZAO/evOIUzmb1ae2iFrr6PJGMlz8HX+0t/tJN29auAS2gQWgQSyjXyZ9oqpcNSW1zAwCSI27uZqF1pSbfZWOCjaRVsnsn0n41awJ7J9NU7S6H0n4mrmCHZPppM2fRYDCgzUGB7qblPdSIHUqaFNKgC70KxQt4i6WmDZXZHeIdt8gMeuq3H8QLmKusp0OSOyy7W0HmsARtWHc4hcs3Jt9YZQZltpnJAJiR3AmpsLimuku4YMTqHUI2gA1UbbU3dmcV/UbLVGgKcAJoNgqay+Lnyiej8TWoKy+L/ADiej8TTj2JmXxG9kuzBjUfD8q1uH4gZlByqCD2maFWBPaIBPLurPv4frLoUcyfcpP4Vdsg9XKmDl39YmqfQJPk2BjFAB6yzB2IuaH0EgVZtXVYdm5bJgkjMNAO4ltfVVDhmJu2bVsMUK5FI8mWIza6gOAd/dWt0UbrEtoVtkqqiHtNGg11FzY98CuWcnFX8FTI0JP0l9Q/71ZFgnzSTpJ7O3fEEyPGtHhfCBds2j8nwmq88wnXSS+arHC+j4VAxweEYEvGZ22LtHaW1rp41m8y5JMUWT3n2VL8nlZDGRuDGs/VEe2tjh/R3rUzDDWt20TEMNmI0BUGpuCcJQJ28O5OZxmGIcMIdhAi4vdFG8FnD4jH3UuFeqJEwCG3HfGSty3hgVMkgjXzliOYAy6n11rWeEJKhkbzD2S+ZtWJHbzHWCIM6abVU4JhFdV8niy+ssLygaEgx5aqnloZS+T/3m935VJZwgJ1Zo1+kq8tNSprXwHAQ+Ht3OrxZY20Zj1toAkqCSB108+6m4HhPk0fq8VJRWkXLW5WZ+d76l5aEY3yX+83u/KkuDH1j/wDX8q2OK8E6u2zKmKBFpmlmtHUKTOlw6aVZHAwEdxbxYKgkEPZMEA/+ZRu80FmBdwiyYLR6Vb3hRPsqP5KO8+78q28ZwWB2beKnMg8+1sXAI+c7iak4hwIW1Ui3iw2e0NblmIa4qkaXZ2JH5ULNYWYF3BAAamTroVIg8ttDWJaxzm4E6phJiSw9sZa63GcPBdAtrFy10K83E1BDSAeu0JIGtaC8It9coNtiMnmq2V5+0GGvjm76qGWxnMDDaGSZ0jsgjxkzUZwx5Efs/wDeuqx/A1e5ayWLwzXGDTiXObydxu0TeMagGfCrLdG0Q25w7FmZhla+xX5tzqQ8jYHblSWW+ibOKbDMN4/ZIj1TTGw58PeK7DF9GPKIfk1mCX0N9j9GdQUJNMxXRy2txFGEwsEXO0WaTAG69XGlNZH4Gr9nHX8OymGCgjvMR7RUDjQkFJHLrUBOuyhiJPgNa6fHcCVHtZbVgCXEKkico32qvieBlr9t2ZFBDbITqv6+5Db/AN0VcZthrOOfEhEzMGAJ0011Omk1qYLzaq9I8OGeFAADXGgCIAJPwqzgh2a1fKs1fRPNAmgZoEUiRTRpgpUDOe4njXtOHtmDlg6ToW8fGKs8PxZugu25OvqAHL0VQtdssG1HVx7WqbgaZVynkzfERWlK/wBkR/OzWDU4U0U4VJqSCsvi/wA4no/E1qCszi3ziej8TTj2JgwYjEIfFvuGreBQdQSZ25VXTS6h8T901awhAwxzGBA55deWtKf9iukLDsWsp2n2URCRoYESK0ejOfqiwdgSABAXTzV7pmKyeHlOoQFu1I06w7F9NAYGhFaXRdU6ntOQTljyhX6Q5A1hk/F/9kKXRo9G8XeFrW6cqoSoyrss6TIPKjwbpndW2FAkdowytGpJ3VxVfgip1Ly5HkXiXgEnPAE+r21zWDwVzKCHugSQcpJEqY0gEHWfZUKEW5WRJnYcO6W3goCi2NWOzaSxP1u/+DUuE6WXggASzoW1m4CxJJ1kmNZ5VznD8M2QTcvDzjoDGhY808PfQt23yiHvxLeapI3PclJ4o88E6jssBxJmtpcMZsrGJ0kEwPcKsdH8RcNhCuQEqCdH0nWJjxrB4a5GHUEtORxqNfOblH4Ve6MW/wDZkPWONAIi33DvSanPFUXYuHdKLyW1TLYZRaUAlrg2AEECNfdUeG6T4gWlAW1lFtQD29gsVzeHtsVWWuxlX/wwFg7cqVm24tCLl+CJICSuiiP9aHiRnqOr470ovm2RFmGtEdk3Jggj6Q3g8tKuYjpHifk57Fo51J0NyQCPRFcdeRihm5fICGA1uANNpNS3gwRiLl86f8LSI2kcqFBWTqOixPSTEhZItDtrpFyRDAiTEVYtcdxF8qHFsS1smM8gi4kAgrHPlXO4lT1RLNd85Jm1BMtGmnoqxwpGN2S14LFuM1sAaXLY3KxSeOOngIzbfJ0nGeJvZVXi2xFxTlOcZonnGmsVFjeJup6xQM+WQswJO4n1ms3pTaORIe4ZcfRTSY5BZ507GT2RLA5QJA7W3dG/qqsEbhyW5dhv9MMRKRbtrD8mYlpRlMztAJPqq1e6bMSkhQVbNOSYJRxAHWa78xWBicO2Ze3d1uGJX+4duxVfiuEuk9lrpkqAYYahbh0hfhWixpcIy13R0uA6WPevgFogMQTbBGogCA9PPSO41+2pP0mWcoHnQDoSfjXMcBwr27461rgBUQXkayJALeqrSWW+UWjLBetMkn6IknXl6azcadLw1WlqzexXEQ1xUe4QQzGQi8wBoYIqDi2JQPbTrXJBb6Kd3KF8PdWB0iDB1NttZcgs5OgVfN10M99UMGzm4pxD6ljqbw+qx3zVcYyqxf6b7JOIee32Lvwo4Uaeym8Rbtn7Nwe6psKOzW3w6H+ITTTUpFMK0yCLNSp0UqYHEsp6xY+qfz/CtbhZMmd5PwWsa+ssupHZ5DNz9BrX4Nz1nU6kZfq8tK1ZnH8zWUU4LVLFcUt2myuSDE6An4VD/SCz3t+w35VFM11I1kFZ3Fx209H51Nw/itu62VCZgnVSBAPiPEVHxkdtPR+dC7C7G3POT1/A1Yt4dHwpW4YUgHeNQZGvpqviB2k9fwNWEn5McuaYHmzMerWlLouStUVuGcFwzKC1yCQCfKKNxrVnA8Awz2kY3YYqpIzruRrpU/D8Q62FYG4OygByORsNJyxWj0T4uFsl3V3W2ghMjEbhYz5CANeforOUpJN9mLxP0x+HcBsMozXiJGsXFFTYPo9h2QE3mBlv/EXkxA+ArpejHFFewT1fmW2I8izTGYiWVNtq5HhXTS8uVT1GXKxM2Axkkn2a0lKUm1XREoNfSfBcBtHU3mHnbOvJiPwrm7OHuMul1x2iIzRoDvFbdvpneEACxudOpU7tPd41i4LiLW2ns8zDTlknMDA/iK1ipc2Kv2drwiyfkSAsZ6q4JnvL86421gbsCLzCQNnrteHYgnCo8AeTYwBA0Lcu7So+AcZwQUdcyAi3b0NtjDEAvsvIyKzlNx5SspxtdnHpgLpA8s0ETGbYd0UVwN3LIvsBExn5RtFdN0c4/h+sVMSttbK2yCerZiWAEEkAkfCn4LpHhkW4jW7cCVQhHkiI7Whg+yhzmv4k6f2cwcDdgnr2IiYz7jupxwF4TOIaANs+/hXZ4npHgTaZVWGNpllrbfOZSInLG+lSYzjOByNldSxEL5K4JB5iUjaT6qnel/xYaH6cSeH3eeIY/rzR+QXh/vLbgef3mAfVv6q7LF8Y4exGV0Pak+TujsiST5o7qxeDdIUY5cR1YAhpVDurqTIXTzQx25U1kk1ekWh+mPcwF2NcSx1AEvtJia67jyFsMFDFT1dsZ5jbLrP8b1S6QcXsRc6hhmHVsgKMI1BfssNhpv8AWq5x3FMuH6xYzdWh2EScvL11UG5c1RWmr5OSs4E9daV77FWJDHPOWBvroK3RwKzmUdfILkHtrtkcz7QPbXPWeMOCtzTrFuBlJUMqgyCIM/W29HdWm/TbEyNbXZGYeRTRipWT2dRDGqlGV8E6f2at7o/hwygXjqSD5ReSkj3gUx+A2AyjrjBLSc68lJFWOh/SO7isSFulWCozAJaUa5XEwBtWo/HZxFq0bM+VK5gMpAZSmihdxM71i5yUtNfClhbV2Yl7gWHDIM8glp7Y5KSNqr4jgeHzoM2hLT2u5SRT8RjrjXAkvpeMNLSPJsOrjlMz7Ky+Ns63VRmuZiTAOadQRp7a1jyPZa5s1OK+cP1qs4cdkVU4z5w/Wq3YTsjf20fEbv8AEfPgKax8KOX0+2mso8faaCBnqpUMo8fbSpgcjhSOsE/V/GtPC6O3p/BazsPaQmWNwHYZSo08cymr2GgMYLa69qCeQ5ADlWjXNmcYvXZl9JPnR9kVlTWn0i+cH2azFIg9+keGutWuiJds2+iR8sf0bfFa2eMeenr/ABrE6J/PH9G3xWtri/nJqefdUS/I1x9DcXunr+BrR4W8WtieydBHd4kVl47dNe/4Huqe3j+osdYVLAdmB/e0qJK4mzdHR8On5LbXqrkZEOht6woM6v4VhtxMWOHsMjB7y9WhlYkEEnRpgAd28VDY6bRaW2MNdbKqLM6HKAJHZ8Kq2MEcbh7QEobWYdrMJzMDMZYIyrpHf4QcYY3/ACXFkSyKuGdX/J1jc2DuqqMzJbdGKlAACrFfOYHbuHKvPMVwp7dtWcHKwIERurAH3g11fA8a/DLd5VtPiDeMBUzDIoVhJbIRPaHITHhWBext+7aW3csXmVWLKUhIMmRqhnUtVwi4zk102ZyfHJQsYImGlVBZVlzAEz2jEmBGsA00WCTpqIiQCV0TealS0/Kze9biPuVEyH6rTC95+iK6LIO8wGmBQHfqXB9Paqp0NxS2rGLa4cqnBhQTzYteUKO8yw0HfVjBA/I0Bmepb0yQffXNWeF37tkqigAG2GDdhiFzMD2o0m4w07qwnHUmn6i+qJuiK5lxZ+kcFikGu2a2T74I9dS2sKXwV+OV8v6Qu8TVXBcNxOHF1kXVrVy0wB6wlboytlVATME6zpUy3cWlu7ZSw+R2eT8nYtDbw+We6KqSbdr1CRJ/NpTDYi6e11qLEgDJlugmO0SZAPIU/iHDHTCYMkzlN5jsYF/tLMHSIj18qGJxmNawcN1D9VJAIwzZoD5h28s786dfxWOvWrVi5YudXbyhYw7AgIpVZfLOxPpqald8d/8AnQfClxHCsBb0OttxMaSV08KgxViLs27bW7bL2VOZoORgRmbeTJ9dWb2GxVzLnw90ZUZRFhl+hAJhdToNaiHDMQzAnD3VhGWRYdfotBMLJ38TVx4XIqY/pzis2Pv9qQGyT4AAAad236tdNxkFsJlG5t2h92ua4p0cxLXHd8jF2ZmYMFksZJAMEb7QK3MfbuNhAhGa51aiEBMwRsBM6ChUlFIdPk5W5ZKqAFuKSLY7W5aVDZYjTNMDujeqyyWM/Vy6xyEc61OHcPvF0BsXQA1uSUddBcUlixECBJ9VNx/Dr4u3GXCuZuOQwObMGLGco201q7J+mh0F4pbwuLW5cK5CjKSWAAJVonKDG/dW1c4/h/lSXA9sgXCxh221/uaVwvyG+D/V737t/wAqu8H4a9y4Uu2bi5kdVdkfKrkdlm1XQCee8aVlPFFvU/C4za4RPw/iBu4yY0uXc6qTEZTKye8LNdVjsKbnEMMzWwVAulu1pCIWMtGm1c5c6Mi0WdyzKNVVTDeIJgzPgBVX+fL6oltbJXKGVYYyQ6MhXQf3qUoW04+UCk0qZu8XbVfXV3D+aNf9KqcdwzrBZGA11KkAd2sVYw+qj1UNcI27RIxpjNSK/wAa0wqP4mhECzUqaFHjSpjHDozaX6TevX4VOnALe4L+0fkaVKu7RHw83dn6Q4ronZuNmY3JiNGA/CmL0Hw3fc/b/wC1ClS0oWuXpe4f0Sw9psyG5MRq0iDB2I8BVy/0dsuQSX08fyFClUuKKWSS+kp6OYdolWaNiXIj2VrrhkK5GBZeascwPdINKlS0Ie5J9sCYCwNrNv8AYX8qZisAGEIFt+IHugRSpUtuPg9yXpY4XgRaWGIYkklsvu1JrRUr3e6lSqdqPg9yXpIriibo7zSpUtuPgbkvSB7Ss0nfvyifDXeo+KIbiQNTMidPTSpU3ii+wWSSK3AsK9rOXAliIgzoPUOZ91bAu+PupUqWzBBuyYhd8fdSF0H/AEpUqNqPgbkgF/H3UGu/xFKlRtR8Dckc7xfhly4xKlQCZ1Ouu/L01pLZ83UjLEAEcuR0oUqpYooTyyZZkbGaUjxpUqNuPgbkvRpYVFdykEeFKlRtx8FuS9M61gQrh8xaAQAZ0nnv/E1bKr3fGlSprHFfBPJJ/SvicJaeM6Bo5GY9Y5+uqrcNszokeAJUewGlSqtKEpyXTG/zZZ+qf2m/Oo/5qtcwT+sfwpUqNK8HuS9B/Ndn6p/ab86VKlT0R8FuS9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SEhUUEhQUFRQXFBQVFBUUFRgUFxUVFRcYFhQUFBUYHiggGBolGxUUITEhJSkrLi4uFx8zODMsNygtLiwBCgoKDg0OGhAQGywkHSQsLC8sLCw0LCwsLCwsNDQsLCwsLCwsLCwsLCwsLCwsLCwsLCwsLCwsLCwsLCwsLCwsLP/AABEIALcBEwMBIgACEQEDEQH/xAAbAAABBQEBAAAAAAAAAAAAAAABAAIDBAUGB//EAE0QAAIBAgQCBQcIBQkGBwAAAAECEQADBBIhMQVBBhMiUWEjMnGBkaGxFDNCUnKywdFzgpKT8AcVFjRUYrPC8SREU9LT4UNjZHSDosT/xAAZAQADAQEBAAAAAAAAAAAAAAAAAQIDBAX/xAAqEQACAgEFAQACAQIHAAAAAAAAAQIRAxITITFRQTJhQiPRBBQiM1Jxof/aAAwDAQACEQMRAD8A6k0QaMUor0jzxU4UAKeBSGIURSApwFIBCnCkBTooAQpwoAU4CkMVEUooxQAqIpAUQKAFRpRRikMFGlFGKAFSoxRigBtKnRSigYKVGKUUAChTopRQA2lTooRQAKFOihFAhtKnRQigAUpoxQigBClRFKmIzYogUYogUxAApwFEU4UhgApwFIU4CgBRRAogUQKQAijFECnRQMEUYogU6KAGgUYpwFGKQxsUYoxRigARSinRSigARRijFKKBgilFOilFIBsUop0UooAbFCKfFCKAGxSinRSimAyKUU6KUUAMilFOilFADYoRTopUCABSoijTAzJoijFYvSXjwwgQ5A5cnTrFQiBo0HUiaG65Yopt0jbFPFcNhf5RFYdrDvPhcX0jeOVWV6f2/wCz3vUbZ/zVG5H002Z+HYgU4CuMvfyh2lE9Rf8AWEHIxrm749U10HAOP28WG6sOhWJW4ArQdmABOnKhTT6YnjkuWjVAogU4CiBVEgAogU6KUUAACnRRAoxQAIpAU6KMUhjYoxTopUACKMUYoxQA2KUU6lSGCKUUYpUACKVOpUANoRTopRQA2KEU+KEUANpRTqFADYoRT6FMBpoRTooRQIAFGiKFMChlrj/5RsErW7TGZDMohiBBEnQGDsNa61cSh2dD6GH51zfT5wbNuCD5TkZ+iajL+LNMC/qI5HotwKzes5riknORoxGmVY0Fa/8ARHDzs3L6X51U6Jlvkx6srmDk5X0VhlXQndfT7jW9gsetyVgo485GgMPEEaMPEGuXg3k5WzkOlHAbVhFa3IJYjWDoBPd4VX4Timwd5btsk6DMugDLrmUxA/0re6cnySajzzp+qa5vG/R+yPxpJ1Lg2xpShye1cNxqX7a3bZlWEjw5EHxBBFWhWF0GH+w2PQ/+I9b0V2J2jz5Km0IUQKQFOApiFFGiBROm9IBsUYqN8Sg3dB6WA+JqBuLYcb37P71PzotDouRRrPPHsKP94s/vF/OmHpHhP7Ra/bFTqXo6ZqRSisr+k2D/ALTa/aof0owf9ptftUal6GlmvFKKyR0pwX9qsftij/SfB/2qx+8X86NSCmatKKyx0mwf9qw/75Pzp69IMIdsVh/31v8A5qdoKZo0oqrb4pYbzb9k+i6h+Bqyt1Tsyn0EGgKDSp2WhFADYpU6hQA2lTqEUANoU6hTAFCnUDQIApU4UKYHhfya39QeyjatKJyiNK0OC8KbFXHRbgt5UVpyZ5liO8RtVbi1k4a61onrCI7QXLuqttrG/fXn8nrao3X01+hXzB+2furWxicEHKsDluIZVxrHIqw+kpGhHrEGDXIdH+PrYtlCjN2pkEc1UfhWsvTBJ+aue1PzrS0ccoSbtDunI8kn2z901yfErctbmdFHOO/etbpFx9L9tVVHUhplika6cm8axcTig7pHJOZB5nuJ76h9nRi4jTOh4R03v4QCwqW7iCSucspXWSARuJNa1zp3i7kC2mHt/WLB7s90CVjnXA4j531H8K2cBv6vxpvJJLsexBtto6U9Ica2+IVfsWUH3pqJuIYlvOxV/wDVYJ90CqtsVKKyeWfo9qC+BbO3nXr7fauufxphwaHcE+lifialp1Tqfo9EfCBcFb+ovsp/yZPqL7BTxRJqbHSAtpfqj2Cj1Y7h7KIo0AN6sdw9gppQdw9lPpRQMatle4ewUjYX6q+wVItBqEBEcIn1V/ZFRNgLf1E/YX8qssaaadgVm4TYO9m0f1F/KoW4Hh/+CnqEfCtGmc6LYFIcKtjzc6/YuXF+DVKLNxfNxOMX7OJu/AtVgmgTT1S9FpQlx2MXzcdif1urufeQzVlOkXEF2xNt/wBJh1+KFaqTQ5VayT9JeOD+Gpa6aY5fPt4S56OttH4sKuWf5Qrg+cwTem1eR/c4Wudao3NUs8ydiD+HbW/5QcGQCTeUxqDYumDzEqpBjbQxWdjemt52nCpZ6qBBvrcDk/WhWEDbQia4+03Z9vxNWsC3Z9dU88hf5aC5N49L8d9XCD9W7/z0xuluP/8ARj/47v8A1KzJphap3p+j2YeGp/SviHfhP3Vz/qUqyg1Kjen6PZh4Xeg+GD4i7JYRZTzXZPptvlImqnSayFxd1QSfM1Zix8xNyda0OgA8ve/Q2/vvVHpX/XLv6n+GlJij/vMxsPhwmgn1+gD8KshaaoqUVLOghxOHzrExtrWXxW1Fy34JHvNbc1kcX+cT7P4miImZ2I+e9R/y1s8PGvq/GsfEDy3qP+Wtrh2/q/Gql0EfpdxV7q7bvE5VZoneBMTVq3g8QWy+RByh/OdtCYjzRrVPiw/2e7+if7proF4evXKMikdQDGUR5wE0Yop9nN/iMko1RlWrN3Mc72oVipVVbMdNwS3j3cqsFatJZAt3SABF5hoIjUaVXNTkST4Hhm5RtjLGDNwXybzW+rUFVVUOY5C2pZTzFWb3BLYCkYq8xLW1jLb2ZgDEW94Jqzwb5vG/ox/hNW1j/mrX6XD/AHlraEI6ejly5ZqbSZzeLwQtOUVncCDNzRtQJGw09VMC1pdIB5dvsr8KoAVzzVSZ2Ym3BNjE4bbNnDuXxGa5lzwXgzbZjkAXvA28anscIsm6ql8VlKOTJuAyCkR2dtT7qu4X+r4H7Vv/AAnq+f61a/RXvvWq6lFV0cEss9Xb+nMqkSASQGYDMdYDECfGBUeL8xtSOyYI3Gm4qd/Ob7dz77VDivMb7J+Fcv8AI9FfiRvw9RdKfKMSF6sMOxJkswOhtbQBVd8JpfIxN89WJWba9ryYeH8lpqY5aV1Ef7Yf/bj/ABGrPxG3EfR/+ZK7XCPh5kc0/X8KsVXxCk5QLgty3nMARsTEEjwqxNSYUzcX0n7prjxpOSTPRytxg2jFttdNtnGIw8r1nZKanIWA2uc8s7c6s2DcDKHa0wa2XHVg6QVEGWP1qfatA4O+SBM4vl3XLlT45AtyzAAmw0wPG3XRkhFRtHNiyzc6b9G+yqrXLoYKLJbMGK5XXtBYEwYjzhpVo1Pawim9h9XWbd4yjshkZCNVIisccU7s3zZHBKjNv3bqZutw962FdbblgkK7hSqmGPJ0PrpzGp8dbOXFEs7ZcThwMzs0jLhzrJ139w7qgcUpKisM9a5KlrzfWfias4BuyftVTtJodeZ+Jq1gF7J9NJm76LNNpxFMNIkcKNMDUqBFzoXeCX7s3UtTaTV4M9ttpIqt0ifNirpDq47HaWMp7CbQT8avdA8RkxF3Teym322qr0ou58ZdP2P8NKtpmUWt5mcBTwKaKfNSdAqyeLfOJ6PxNaxFZPFh5RPR+Jpx7EzPxHz3qP8Alra4dv6vxrGxQ8t7f8tbPDd/V+NVLoF9NHE2Ostsk5cyssxMSImOdbSYwK4YNtb6uCk85mcwrOwqjMAdpE6xpOup0HpqxcAD6ZSOzpuJgSDDHnOzH01EZOK4MckIyfJM2K7DrJOe4XPYCgSQY8891V5q12OuPmi2HaImCizAG5MgD0zTk6sXwdDbzqTpoFMMVjwkiPCiVvsIJRVJfsjwmJ6sXVAJF0Q/aA0Clez2TGhqxc4kWCqc8KUYDMg1QgrJ6vwFQG6C6mAFGSdAJiMxKqABPcBQxCgOYZWEzKhoAk6QwHKjW0uyXig3bQcVizcYsd4A3B29AFRTVri99XclCCvaiARAzEjQosaRprtvSx19WCZdxvAygDKo2IkGQdASOekmk+3yXHhJJEa4nsW0g5bcFIbYhSo1y66E708Y4hw/aLAMoJaYDQSIiPoj2VVirODvKs5hMtbOs7KSWOlNTl6S8UO6KhOpPeSfaST8abcgiDqDuNtPTUy3QGc8itwDTmwOX0akUsLfCgycplTIE9kTmXYxMqdoOWDUrvs06XQ58ZL9Z2g+XJIdfNmYg2yN6rXMjdZPWHrfPPWKJ7ITSLemgFS2bihmJ1WLgE85DBdttx6KZiXBaV0GVBHiEUH3g61e5KuzNYYX+IwU60+Vg0HSdtNxHMeNMmpGYZANJ8Bvqdzl7iPpHloKiPppNJqn9I1VRbe0GcK/WzKqxHWlmaDI5sY0pYpwzIZPYQoAVCiCV1nOdeyOXOiSMv0Z1kESSZEEGNNPHv8AClbZMuu/lPuDJP60xWjlJ8Nmaxwi9SRHNWUxADWnlfJo6kNnE58vMIdstV7IXnG4nMYIWDqokSZ5a8tNabZAO/evOIUzmb1ae2iFrr6PJGMlz8HX+0t/tJN29auAS2gQWgQSyjXyZ9oqpcNSW1zAwCSI27uZqF1pSbfZWOCjaRVsnsn0n41awJ7J9NU7S6H0n4mrmCHZPppM2fRYDCgzUGB7qblPdSIHUqaFNKgC70KxQt4i6WmDZXZHeIdt8gMeuq3H8QLmKusp0OSOyy7W0HmsARtWHc4hcs3Jt9YZQZltpnJAJiR3AmpsLimuku4YMTqHUI2gA1UbbU3dmcV/UbLVGgKcAJoNgqay+Lnyiej8TWoKy+L/ADiej8TTj2JmXxG9kuzBjUfD8q1uH4gZlByqCD2maFWBPaIBPLurPv4frLoUcyfcpP4Vdsg9XKmDl39YmqfQJPk2BjFAB6yzB2IuaH0EgVZtXVYdm5bJgkjMNAO4ltfVVDhmJu2bVsMUK5FI8mWIza6gOAd/dWt0UbrEtoVtkqqiHtNGg11FzY98CuWcnFX8FTI0JP0l9Q/71ZFgnzSTpJ7O3fEEyPGtHhfCBds2j8nwmq88wnXSS+arHC+j4VAxweEYEvGZ22LtHaW1rp41m8y5JMUWT3n2VL8nlZDGRuDGs/VEe2tjh/R3rUzDDWt20TEMNmI0BUGpuCcJQJ28O5OZxmGIcMIdhAi4vdFG8FnD4jH3UuFeqJEwCG3HfGSty3hgVMkgjXzliOYAy6n11rWeEJKhkbzD2S+ZtWJHbzHWCIM6abVU4JhFdV8niy+ssLygaEgx5aqnloZS+T/3m935VJZwgJ1Zo1+kq8tNSprXwHAQ+Ht3OrxZY20Zj1toAkqCSB108+6m4HhPk0fq8VJRWkXLW5WZ+d76l5aEY3yX+83u/KkuDH1j/wDX8q2OK8E6u2zKmKBFpmlmtHUKTOlw6aVZHAwEdxbxYKgkEPZMEA/+ZRu80FmBdwiyYLR6Vb3hRPsqP5KO8+78q28ZwWB2beKnMg8+1sXAI+c7iak4hwIW1Ui3iw2e0NblmIa4qkaXZ2JH5ULNYWYF3BAAamTroVIg8ttDWJaxzm4E6phJiSw9sZa63GcPBdAtrFy10K83E1BDSAeu0JIGtaC8It9coNtiMnmq2V5+0GGvjm76qGWxnMDDaGSZ0jsgjxkzUZwx5Efs/wDeuqx/A1e5ayWLwzXGDTiXObydxu0TeMagGfCrLdG0Q25w7FmZhla+xX5tzqQ8jYHblSWW+ibOKbDMN4/ZIj1TTGw58PeK7DF9GPKIfk1mCX0N9j9GdQUJNMxXRy2txFGEwsEXO0WaTAG69XGlNZH4Gr9nHX8OymGCgjvMR7RUDjQkFJHLrUBOuyhiJPgNa6fHcCVHtZbVgCXEKkico32qvieBlr9t2ZFBDbITqv6+5Db/AN0VcZthrOOfEhEzMGAJ0011Omk1qYLzaq9I8OGeFAADXGgCIAJPwqzgh2a1fKs1fRPNAmgZoEUiRTRpgpUDOe4njXtOHtmDlg6ToW8fGKs8PxZugu25OvqAHL0VQtdssG1HVx7WqbgaZVynkzfERWlK/wBkR/OzWDU4U0U4VJqSCsvi/wA4no/E1qCszi3ziej8TTj2JgwYjEIfFvuGreBQdQSZ25VXTS6h8T901awhAwxzGBA55deWtKf9iukLDsWsp2n2URCRoYESK0ejOfqiwdgSABAXTzV7pmKyeHlOoQFu1I06w7F9NAYGhFaXRdU6ntOQTljyhX6Q5A1hk/F/9kKXRo9G8XeFrW6cqoSoyrss6TIPKjwbpndW2FAkdowytGpJ3VxVfgip1Ly5HkXiXgEnPAE+r21zWDwVzKCHugSQcpJEqY0gEHWfZUKEW5WRJnYcO6W3goCi2NWOzaSxP1u/+DUuE6WXggASzoW1m4CxJJ1kmNZ5VznD8M2QTcvDzjoDGhY808PfQt23yiHvxLeapI3PclJ4o88E6jssBxJmtpcMZsrGJ0kEwPcKsdH8RcNhCuQEqCdH0nWJjxrB4a5GHUEtORxqNfOblH4Ve6MW/wDZkPWONAIi33DvSanPFUXYuHdKLyW1TLYZRaUAlrg2AEECNfdUeG6T4gWlAW1lFtQD29gsVzeHtsVWWuxlX/wwFg7cqVm24tCLl+CJICSuiiP9aHiRnqOr470ovm2RFmGtEdk3Jggj6Q3g8tKuYjpHifk57Fo51J0NyQCPRFcdeRihm5fICGA1uANNpNS3gwRiLl86f8LSI2kcqFBWTqOixPSTEhZItDtrpFyRDAiTEVYtcdxF8qHFsS1smM8gi4kAgrHPlXO4lT1RLNd85Jm1BMtGmnoqxwpGN2S14LFuM1sAaXLY3KxSeOOngIzbfJ0nGeJvZVXi2xFxTlOcZonnGmsVFjeJup6xQM+WQswJO4n1ms3pTaORIe4ZcfRTSY5BZ507GT2RLA5QJA7W3dG/qqsEbhyW5dhv9MMRKRbtrD8mYlpRlMztAJPqq1e6bMSkhQVbNOSYJRxAHWa78xWBicO2Ze3d1uGJX+4duxVfiuEuk9lrpkqAYYahbh0hfhWixpcIy13R0uA6WPevgFogMQTbBGogCA9PPSO41+2pP0mWcoHnQDoSfjXMcBwr27461rgBUQXkayJALeqrSWW+UWjLBetMkn6IknXl6azcadLw1WlqzexXEQ1xUe4QQzGQi8wBoYIqDi2JQPbTrXJBb6Kd3KF8PdWB0iDB1NttZcgs5OgVfN10M99UMGzm4pxD6ljqbw+qx3zVcYyqxf6b7JOIee32Lvwo4Uaeym8Rbtn7Nwe6psKOzW3w6H+ITTTUpFMK0yCLNSp0UqYHEsp6xY+qfz/CtbhZMmd5PwWsa+ssupHZ5DNz9BrX4Nz1nU6kZfq8tK1ZnH8zWUU4LVLFcUt2myuSDE6An4VD/SCz3t+w35VFM11I1kFZ3Fx209H51Nw/itu62VCZgnVSBAPiPEVHxkdtPR+dC7C7G3POT1/A1Yt4dHwpW4YUgHeNQZGvpqviB2k9fwNWEn5McuaYHmzMerWlLouStUVuGcFwzKC1yCQCfKKNxrVnA8Awz2kY3YYqpIzruRrpU/D8Q62FYG4OygByORsNJyxWj0T4uFsl3V3W2ghMjEbhYz5CANeforOUpJN9mLxP0x+HcBsMozXiJGsXFFTYPo9h2QE3mBlv/EXkxA+ArpejHFFewT1fmW2I8izTGYiWVNtq5HhXTS8uVT1GXKxM2Axkkn2a0lKUm1XREoNfSfBcBtHU3mHnbOvJiPwrm7OHuMul1x2iIzRoDvFbdvpneEACxudOpU7tPd41i4LiLW2ns8zDTlknMDA/iK1ipc2Kv2drwiyfkSAsZ6q4JnvL86421gbsCLzCQNnrteHYgnCo8AeTYwBA0Lcu7So+AcZwQUdcyAi3b0NtjDEAvsvIyKzlNx5SspxtdnHpgLpA8s0ETGbYd0UVwN3LIvsBExn5RtFdN0c4/h+sVMSttbK2yCerZiWAEEkAkfCn4LpHhkW4jW7cCVQhHkiI7Whg+yhzmv4k6f2cwcDdgnr2IiYz7jupxwF4TOIaANs+/hXZ4npHgTaZVWGNpllrbfOZSInLG+lSYzjOByNldSxEL5K4JB5iUjaT6qnel/xYaH6cSeH3eeIY/rzR+QXh/vLbgef3mAfVv6q7LF8Y4exGV0Pak+TujsiST5o7qxeDdIUY5cR1YAhpVDurqTIXTzQx25U1kk1ekWh+mPcwF2NcSx1AEvtJia67jyFsMFDFT1dsZ5jbLrP8b1S6QcXsRc6hhmHVsgKMI1BfssNhpv8AWq5x3FMuH6xYzdWh2EScvL11UG5c1RWmr5OSs4E9daV77FWJDHPOWBvroK3RwKzmUdfILkHtrtkcz7QPbXPWeMOCtzTrFuBlJUMqgyCIM/W29HdWm/TbEyNbXZGYeRTRipWT2dRDGqlGV8E6f2at7o/hwygXjqSD5ReSkj3gUx+A2AyjrjBLSc68lJFWOh/SO7isSFulWCozAJaUa5XEwBtWo/HZxFq0bM+VK5gMpAZSmihdxM71i5yUtNfClhbV2Yl7gWHDIM8glp7Y5KSNqr4jgeHzoM2hLT2u5SRT8RjrjXAkvpeMNLSPJsOrjlMz7Ky+Ns63VRmuZiTAOadQRp7a1jyPZa5s1OK+cP1qs4cdkVU4z5w/Wq3YTsjf20fEbv8AEfPgKax8KOX0+2mso8faaCBnqpUMo8fbSpgcjhSOsE/V/GtPC6O3p/BazsPaQmWNwHYZSo08cymr2GgMYLa69qCeQ5ADlWjXNmcYvXZl9JPnR9kVlTWn0i+cH2azFIg9+keGutWuiJds2+iR8sf0bfFa2eMeenr/ABrE6J/PH9G3xWtri/nJqefdUS/I1x9DcXunr+BrR4W8WtieydBHd4kVl47dNe/4Huqe3j+osdYVLAdmB/e0qJK4mzdHR8On5LbXqrkZEOht6woM6v4VhtxMWOHsMjB7y9WhlYkEEnRpgAd28VDY6bRaW2MNdbKqLM6HKAJHZ8Kq2MEcbh7QEobWYdrMJzMDMZYIyrpHf4QcYY3/ACXFkSyKuGdX/J1jc2DuqqMzJbdGKlAACrFfOYHbuHKvPMVwp7dtWcHKwIERurAH3g11fA8a/DLd5VtPiDeMBUzDIoVhJbIRPaHITHhWBext+7aW3csXmVWLKUhIMmRqhnUtVwi4zk102ZyfHJQsYImGlVBZVlzAEz2jEmBGsA00WCTpqIiQCV0TealS0/Kze9biPuVEyH6rTC95+iK6LIO8wGmBQHfqXB9Paqp0NxS2rGLa4cqnBhQTzYteUKO8yw0HfVjBA/I0Bmepb0yQffXNWeF37tkqigAG2GDdhiFzMD2o0m4w07qwnHUmn6i+qJuiK5lxZ+kcFikGu2a2T74I9dS2sKXwV+OV8v6Qu8TVXBcNxOHF1kXVrVy0wB6wlboytlVATME6zpUy3cWlu7ZSw+R2eT8nYtDbw+We6KqSbdr1CRJ/NpTDYi6e11qLEgDJlugmO0SZAPIU/iHDHTCYMkzlN5jsYF/tLMHSIj18qGJxmNawcN1D9VJAIwzZoD5h28s786dfxWOvWrVi5YudXbyhYw7AgIpVZfLOxPpqald8d/8AnQfClxHCsBb0OttxMaSV08KgxViLs27bW7bL2VOZoORgRmbeTJ9dWb2GxVzLnw90ZUZRFhl+hAJhdToNaiHDMQzAnD3VhGWRYdfotBMLJ38TVx4XIqY/pzis2Pv9qQGyT4AAAad236tdNxkFsJlG5t2h92ua4p0cxLXHd8jF2ZmYMFksZJAMEb7QK3MfbuNhAhGa51aiEBMwRsBM6ChUlFIdPk5W5ZKqAFuKSLY7W5aVDZYjTNMDujeqyyWM/Vy6xyEc61OHcPvF0BsXQA1uSUddBcUlixECBJ9VNx/Dr4u3GXCuZuOQwObMGLGco201q7J+mh0F4pbwuLW5cK5CjKSWAAJVonKDG/dW1c4/h/lSXA9sgXCxh221/uaVwvyG+D/V737t/wAqu8H4a9y4Uu2bi5kdVdkfKrkdlm1XQCee8aVlPFFvU/C4za4RPw/iBu4yY0uXc6qTEZTKye8LNdVjsKbnEMMzWwVAulu1pCIWMtGm1c5c6Mi0WdyzKNVVTDeIJgzPgBVX+fL6oltbJXKGVYYyQ6MhXQf3qUoW04+UCk0qZu8XbVfXV3D+aNf9KqcdwzrBZGA11KkAd2sVYw+qj1UNcI27RIxpjNSK/wAa0wqP4mhECzUqaFHjSpjHDozaX6TevX4VOnALe4L+0fkaVKu7RHw83dn6Q4ronZuNmY3JiNGA/CmL0Hw3fc/b/wC1ClS0oWuXpe4f0Sw9psyG5MRq0iDB2I8BVy/0dsuQSX08fyFClUuKKWSS+kp6OYdolWaNiXIj2VrrhkK5GBZeascwPdINKlS0Ie5J9sCYCwNrNv8AYX8qZisAGEIFt+IHugRSpUtuPg9yXpY4XgRaWGIYkklsvu1JrRUr3e6lSqdqPg9yXpIriibo7zSpUtuPgbkvSB7Ss0nfvyifDXeo+KIbiQNTMidPTSpU3ii+wWSSK3AsK9rOXAliIgzoPUOZ91bAu+PupUqWzBBuyYhd8fdSF0H/AEpUqNqPgbkgF/H3UGu/xFKlRtR8Dckc7xfhly4xKlQCZ1Ouu/L01pLZ83UjLEAEcuR0oUqpYooTyyZZkbGaUjxpUqNuPgbkvRpYVFdykEeFKlRtx8FuS9M61gQrh8xaAQAZ0nnv/E1bKr3fGlSprHFfBPJJ/SvicJaeM6Bo5GY9Y5+uqrcNszokeAJUewGlSqtKEpyXTG/zZZ+qf2m/Oo/5qtcwT+sfwpUqNK8HuS9B/Ndn6p/ab86VKlT0R8FuS9Z/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2.gstatic.com/images?q=tbn:ANd9GcQwzRuqH05c1flLtYpwK_WNCKQ49xJDXj1AGRg0AgsRf8q0_DC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241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As a HS student I was involved in track (ran in fall and spring all 4 years), riding, volunteer work. </a:t>
            </a:r>
          </a:p>
          <a:p>
            <a:r>
              <a:rPr lang="en-US" dirty="0" smtClean="0"/>
              <a:t>I moved to Westport from California my freshman year of high school.</a:t>
            </a:r>
          </a:p>
          <a:p>
            <a:r>
              <a:rPr lang="en-US" dirty="0" smtClean="0"/>
              <a:t>This was a tough transition as it was a large school (2,000 kids) and hard to make friends.</a:t>
            </a:r>
          </a:p>
          <a:p>
            <a:r>
              <a:rPr lang="en-US" dirty="0" smtClean="0"/>
              <a:t>I ended up making friends with the “smart kids” – I was very nerdy in high school.</a:t>
            </a:r>
          </a:p>
          <a:p>
            <a:r>
              <a:rPr lang="en-US" dirty="0" smtClean="0"/>
              <a:t>Probably best thing that could have happened to me, pushed me to be a good student and work hard.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10353"/>
            <a:ext cx="4041648" cy="3913632"/>
          </a:xfrm>
        </p:spPr>
        <p:txBody>
          <a:bodyPr/>
          <a:lstStyle/>
          <a:p>
            <a:r>
              <a:rPr lang="en-US" dirty="0" smtClean="0"/>
              <a:t>Academics</a:t>
            </a:r>
          </a:p>
          <a:p>
            <a:pPr lvl="1"/>
            <a:r>
              <a:rPr lang="en-US" sz="1800" dirty="0" smtClean="0"/>
              <a:t>Math and science, </a:t>
            </a:r>
            <a:r>
              <a:rPr lang="en-US" sz="1800" dirty="0" err="1" smtClean="0"/>
              <a:t>english</a:t>
            </a:r>
            <a:r>
              <a:rPr lang="en-US" sz="1800" dirty="0" smtClean="0"/>
              <a:t>, history</a:t>
            </a:r>
          </a:p>
          <a:p>
            <a:pPr lvl="1"/>
            <a:r>
              <a:rPr lang="en-US" sz="1800" dirty="0" smtClean="0"/>
              <a:t>I loved learning new things</a:t>
            </a:r>
          </a:p>
          <a:p>
            <a:r>
              <a:rPr lang="en-US" dirty="0" smtClean="0"/>
              <a:t>Sports</a:t>
            </a:r>
          </a:p>
          <a:p>
            <a:pPr lvl="1"/>
            <a:r>
              <a:rPr lang="en-US" sz="1800" dirty="0" smtClean="0"/>
              <a:t>Track</a:t>
            </a:r>
          </a:p>
          <a:p>
            <a:pPr lvl="1"/>
            <a:r>
              <a:rPr lang="en-US" sz="1800" dirty="0" smtClean="0"/>
              <a:t>Riding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sz="1800" dirty="0" smtClean="0"/>
              <a:t>Played the violin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24983"/>
            <a:ext cx="4041648" cy="3913187"/>
          </a:xfrm>
        </p:spPr>
        <p:txBody>
          <a:bodyPr/>
          <a:lstStyle/>
          <a:p>
            <a:r>
              <a:rPr lang="en-US" dirty="0" smtClean="0"/>
              <a:t>Cliques – I was not a “cool kid”.  As it turns out, a lot of them are now losers, it all works out……</a:t>
            </a:r>
          </a:p>
          <a:p>
            <a:r>
              <a:rPr lang="en-US" dirty="0" smtClean="0"/>
              <a:t>Senior year </a:t>
            </a:r>
            <a:r>
              <a:rPr lang="en-US" dirty="0" err="1" smtClean="0"/>
              <a:t>english</a:t>
            </a:r>
            <a:r>
              <a:rPr lang="en-US" dirty="0" smtClean="0"/>
              <a:t> teacher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Seeing hard work pay off – both in academics, athletics, and earning money with the different jobs I had (I was always very busy):</a:t>
            </a:r>
          </a:p>
          <a:p>
            <a:pPr lvl="1"/>
            <a:r>
              <a:rPr lang="en-US" dirty="0" smtClean="0"/>
              <a:t>Babysitting</a:t>
            </a:r>
          </a:p>
          <a:p>
            <a:pPr lvl="1"/>
            <a:r>
              <a:rPr lang="en-US" dirty="0" smtClean="0"/>
              <a:t>Camp counselor</a:t>
            </a:r>
          </a:p>
          <a:p>
            <a:pPr lvl="1"/>
            <a:r>
              <a:rPr lang="en-US" dirty="0" smtClean="0"/>
              <a:t>Clerk at local store</a:t>
            </a:r>
          </a:p>
          <a:p>
            <a:r>
              <a:rPr lang="en-US" dirty="0" smtClean="0"/>
              <a:t>Having fun with friends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had a big mouth and I got in trouble frequently for talking back – expressing yourself and being assertive is a good thing, learning how and when to do it is key.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and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Colby College in Waterville, ME  and business school at Columbia University in NY, 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7384" y="508157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 School</a:t>
            </a:r>
            <a:endParaRPr lang="en-US" dirty="0"/>
          </a:p>
        </p:txBody>
      </p:sp>
      <p:pic>
        <p:nvPicPr>
          <p:cNvPr id="4098" name="Picture 2" descr="C:\Users\jlsomer\AppData\Local\Microsoft\Windows\Temporary Internet Files\Content.Outlook\W9UL52RE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225" y="21717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lsomer\AppData\Local\Microsoft\Windows\Temporary Internet Files\Content.Outlook\W9UL52RE\FullSizeRender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4333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8143" y="5943600"/>
            <a:ext cx="279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College – nice bangs!</a:t>
            </a:r>
            <a:endParaRPr lang="en-US" dirty="0"/>
          </a:p>
        </p:txBody>
      </p:sp>
      <p:pic>
        <p:nvPicPr>
          <p:cNvPr id="4100" name="Picture 4" descr="C:\Users\jlsomer\AppData\Local\Microsoft\Windows\Temporary Internet Files\Content.Outlook\W9UL52RE\FullSizeRender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05289" y="2018108"/>
            <a:ext cx="2570935" cy="34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4582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 job</a:t>
            </a:r>
            <a:r>
              <a:rPr lang="en-US" dirty="0" smtClean="0"/>
              <a:t> out of college was as a paralegal – learned I did not want to be a lawyer.</a:t>
            </a:r>
          </a:p>
          <a:p>
            <a:r>
              <a:rPr lang="en-US" b="1" dirty="0" smtClean="0"/>
              <a:t>Second job</a:t>
            </a:r>
            <a:r>
              <a:rPr lang="en-US" dirty="0" smtClean="0"/>
              <a:t> was with Fidelity Investments in the retirement account call center (boring, but paid the bills).</a:t>
            </a:r>
          </a:p>
          <a:p>
            <a:r>
              <a:rPr lang="en-US" b="1" dirty="0"/>
              <a:t>Moved to NYC</a:t>
            </a:r>
            <a:r>
              <a:rPr lang="en-US" dirty="0"/>
              <a:t> and found a job as a </a:t>
            </a:r>
            <a:r>
              <a:rPr lang="en-US" dirty="0" smtClean="0"/>
              <a:t>associate </a:t>
            </a:r>
            <a:r>
              <a:rPr lang="en-US" dirty="0"/>
              <a:t>with a large financial services company</a:t>
            </a:r>
          </a:p>
          <a:p>
            <a:pPr lvl="1"/>
            <a:r>
              <a:rPr lang="en-US" sz="1800" dirty="0"/>
              <a:t>Stayed 4 years – excellent experience learning about companies, and understanding financial statements, but I was not passionate about my job</a:t>
            </a:r>
            <a:r>
              <a:rPr lang="en-US" sz="1800" dirty="0" smtClean="0"/>
              <a:t>……</a:t>
            </a:r>
          </a:p>
          <a:p>
            <a:r>
              <a:rPr lang="en-US" dirty="0" smtClean="0"/>
              <a:t>Decided to go to graduate school to transition into a job with more creative</a:t>
            </a:r>
            <a:r>
              <a:rPr lang="en-US" sz="2600" dirty="0" smtClean="0"/>
              <a:t> elements.</a:t>
            </a:r>
            <a:endParaRPr lang="en-US" sz="2600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Path from College to 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534</TotalTime>
  <Words>901</Words>
  <Application>Microsoft Office PowerPoint</Application>
  <PresentationFormat>On-screen Show (4:3)</PresentationFormat>
  <Paragraphs>155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Bauhaus 93</vt:lpstr>
      <vt:lpstr>Calibri</vt:lpstr>
      <vt:lpstr>Cambria</vt:lpstr>
      <vt:lpstr>Century Gothic</vt:lpstr>
      <vt:lpstr>Courier New</vt:lpstr>
      <vt:lpstr>Executive</vt:lpstr>
      <vt:lpstr>INTRODUCTION</vt:lpstr>
      <vt:lpstr>The Early Years…</vt:lpstr>
      <vt:lpstr>My Family…</vt:lpstr>
      <vt:lpstr>HIGH SCHOOL</vt:lpstr>
      <vt:lpstr>HIGH SCHOOL</vt:lpstr>
      <vt:lpstr>HIGH SCHOOL</vt:lpstr>
      <vt:lpstr>HIGH SCHOOL</vt:lpstr>
      <vt:lpstr>College and  Graduate School</vt:lpstr>
      <vt:lpstr>Path from College to Graduate School</vt:lpstr>
      <vt:lpstr>Career Path</vt:lpstr>
      <vt:lpstr>Career</vt:lpstr>
      <vt:lpstr>CURRENT ROLE</vt:lpstr>
      <vt:lpstr>Junk Food</vt:lpstr>
      <vt:lpstr>Junk Food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EHSAdmin</cp:lastModifiedBy>
  <cp:revision>29</cp:revision>
  <dcterms:created xsi:type="dcterms:W3CDTF">2013-01-02T21:12:08Z</dcterms:created>
  <dcterms:modified xsi:type="dcterms:W3CDTF">2014-12-01T18:35:47Z</dcterms:modified>
</cp:coreProperties>
</file>