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7" r:id="rId2"/>
    <p:sldId id="279" r:id="rId3"/>
    <p:sldId id="280" r:id="rId4"/>
    <p:sldId id="260" r:id="rId5"/>
    <p:sldId id="261" r:id="rId6"/>
    <p:sldId id="282" r:id="rId7"/>
    <p:sldId id="293" r:id="rId8"/>
    <p:sldId id="281" r:id="rId9"/>
    <p:sldId id="287" r:id="rId10"/>
    <p:sldId id="265" r:id="rId11"/>
    <p:sldId id="284" r:id="rId12"/>
    <p:sldId id="267" r:id="rId13"/>
    <p:sldId id="285" r:id="rId14"/>
    <p:sldId id="286" r:id="rId15"/>
    <p:sldId id="289" r:id="rId16"/>
    <p:sldId id="270" r:id="rId17"/>
    <p:sldId id="269" r:id="rId18"/>
    <p:sldId id="290" r:id="rId19"/>
    <p:sldId id="291" r:id="rId20"/>
    <p:sldId id="275" r:id="rId21"/>
    <p:sldId id="274" r:id="rId22"/>
    <p:sldId id="292" r:id="rId23"/>
    <p:sldId id="288" r:id="rId24"/>
    <p:sldId id="277"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AC4"/>
    <a:srgbClr val="AAEC39"/>
    <a:srgbClr val="1F272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729"/>
  </p:normalViewPr>
  <p:slideViewPr>
    <p:cSldViewPr>
      <p:cViewPr>
        <p:scale>
          <a:sx n="76" d="100"/>
          <a:sy n="76" d="100"/>
        </p:scale>
        <p:origin x="-1206" y="1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17D8BAD-65C0-428B-B763-D5C262BA017E}" type="doc">
      <dgm:prSet loTypeId="urn:microsoft.com/office/officeart/2005/8/layout/arrow2" loCatId="process" qsTypeId="urn:microsoft.com/office/officeart/2005/8/quickstyle/simple1" qsCatId="simple" csTypeId="urn:microsoft.com/office/officeart/2005/8/colors/accent6_2" csCatId="accent6" phldr="1"/>
      <dgm:spPr/>
    </dgm:pt>
    <dgm:pt modelId="{9DF16435-D83C-43CC-88F7-B2FF0728BDD3}">
      <dgm:prSet phldrT="[Text]"/>
      <dgm:spPr/>
      <dgm:t>
        <a:bodyPr/>
        <a:lstStyle/>
        <a:p>
          <a:r>
            <a:rPr lang="en-US" dirty="0">
              <a:solidFill>
                <a:schemeClr val="tx1">
                  <a:lumMod val="50000"/>
                  <a:lumOff val="50000"/>
                </a:schemeClr>
              </a:solidFill>
            </a:rPr>
            <a:t>When the real estate market crashed in the 90’s, I got a job as a stockbroker for Dean Witter Reynolds. “The Pursuit of Happiness.” – Will Smith</a:t>
          </a:r>
        </a:p>
      </dgm:t>
    </dgm:pt>
    <dgm:pt modelId="{CA52AC76-7BB2-413C-9E11-86D38414CFD5}" type="parTrans" cxnId="{4C08DC19-C4DB-42DD-AFF3-3B376FBE56A0}">
      <dgm:prSet/>
      <dgm:spPr/>
      <dgm:t>
        <a:bodyPr/>
        <a:lstStyle/>
        <a:p>
          <a:endParaRPr lang="en-US"/>
        </a:p>
      </dgm:t>
    </dgm:pt>
    <dgm:pt modelId="{517BB5CF-1D96-4F22-8A23-281004CAC4AB}" type="sibTrans" cxnId="{4C08DC19-C4DB-42DD-AFF3-3B376FBE56A0}">
      <dgm:prSet/>
      <dgm:spPr/>
      <dgm:t>
        <a:bodyPr/>
        <a:lstStyle/>
        <a:p>
          <a:endParaRPr lang="en-US"/>
        </a:p>
      </dgm:t>
    </dgm:pt>
    <dgm:pt modelId="{2D8EC281-7FD2-4949-B782-9554AE8D8903}">
      <dgm:prSet phldrT="[Text]"/>
      <dgm:spPr/>
      <dgm:t>
        <a:bodyPr/>
        <a:lstStyle/>
        <a:p>
          <a:r>
            <a:rPr lang="en-US" dirty="0">
              <a:solidFill>
                <a:schemeClr val="tx1">
                  <a:lumMod val="50000"/>
                  <a:lumOff val="50000"/>
                </a:schemeClr>
              </a:solidFill>
            </a:rPr>
            <a:t>I started in real estate lending.</a:t>
          </a:r>
        </a:p>
      </dgm:t>
    </dgm:pt>
    <dgm:pt modelId="{02539D6B-BCA0-40DA-AE90-785F17D4311C}" type="parTrans" cxnId="{8A517886-B1DE-4194-94CD-5F7FD1872650}">
      <dgm:prSet/>
      <dgm:spPr/>
      <dgm:t>
        <a:bodyPr/>
        <a:lstStyle/>
        <a:p>
          <a:endParaRPr lang="en-US"/>
        </a:p>
      </dgm:t>
    </dgm:pt>
    <dgm:pt modelId="{DF2CC60B-4232-4347-8942-424BC47FE99D}" type="sibTrans" cxnId="{8A517886-B1DE-4194-94CD-5F7FD1872650}">
      <dgm:prSet/>
      <dgm:spPr/>
      <dgm:t>
        <a:bodyPr/>
        <a:lstStyle/>
        <a:p>
          <a:endParaRPr lang="en-US"/>
        </a:p>
      </dgm:t>
    </dgm:pt>
    <dgm:pt modelId="{9FF9F195-530A-495E-BDC0-3F6442AEEA32}">
      <dgm:prSet phldrT="[Text]"/>
      <dgm:spPr/>
      <dgm:t>
        <a:bodyPr/>
        <a:lstStyle/>
        <a:p>
          <a:r>
            <a:rPr lang="en-US" dirty="0">
              <a:solidFill>
                <a:schemeClr val="tx1">
                  <a:lumMod val="50000"/>
                  <a:lumOff val="50000"/>
                </a:schemeClr>
              </a:solidFill>
            </a:rPr>
            <a:t>When I lost my largest two clients, I decided to go the safe route and got into commercial lending.</a:t>
          </a:r>
        </a:p>
      </dgm:t>
    </dgm:pt>
    <dgm:pt modelId="{9B3DD9EF-854B-4761-84FC-7E18CC37463A}" type="parTrans" cxnId="{DF9B2622-1BD6-4C0D-BE4A-02EC90B0CFBF}">
      <dgm:prSet/>
      <dgm:spPr/>
      <dgm:t>
        <a:bodyPr/>
        <a:lstStyle/>
        <a:p>
          <a:endParaRPr lang="en-US"/>
        </a:p>
      </dgm:t>
    </dgm:pt>
    <dgm:pt modelId="{AC3B04FA-24D5-4687-88AB-EE44C5920DF1}" type="sibTrans" cxnId="{DF9B2622-1BD6-4C0D-BE4A-02EC90B0CFBF}">
      <dgm:prSet/>
      <dgm:spPr/>
      <dgm:t>
        <a:bodyPr/>
        <a:lstStyle/>
        <a:p>
          <a:endParaRPr lang="en-US"/>
        </a:p>
      </dgm:t>
    </dgm:pt>
    <dgm:pt modelId="{9A814A01-79B7-47FB-9D49-328B4E118C49}">
      <dgm:prSet phldrT="[Text]"/>
      <dgm:spPr/>
      <dgm:t>
        <a:bodyPr/>
        <a:lstStyle/>
        <a:p>
          <a:r>
            <a:rPr lang="en-US" dirty="0">
              <a:solidFill>
                <a:schemeClr val="tx1">
                  <a:lumMod val="50000"/>
                  <a:lumOff val="50000"/>
                </a:schemeClr>
              </a:solidFill>
            </a:rPr>
            <a:t>I built my book of clients from scratch over a 4.5 year period.</a:t>
          </a:r>
        </a:p>
      </dgm:t>
    </dgm:pt>
    <dgm:pt modelId="{3DD82D95-D224-420F-868E-6230D8D8B12E}" type="parTrans" cxnId="{35B680EB-BFD1-4D92-B7E5-42D0C6D4D575}">
      <dgm:prSet/>
      <dgm:spPr/>
      <dgm:t>
        <a:bodyPr/>
        <a:lstStyle/>
        <a:p>
          <a:endParaRPr lang="en-US"/>
        </a:p>
      </dgm:t>
    </dgm:pt>
    <dgm:pt modelId="{CF983DDB-DD6A-49E0-9101-03D289C5DAB9}" type="sibTrans" cxnId="{35B680EB-BFD1-4D92-B7E5-42D0C6D4D575}">
      <dgm:prSet/>
      <dgm:spPr/>
      <dgm:t>
        <a:bodyPr/>
        <a:lstStyle/>
        <a:p>
          <a:endParaRPr lang="en-US"/>
        </a:p>
      </dgm:t>
    </dgm:pt>
    <dgm:pt modelId="{83DDB499-5D15-424B-8565-A6213C5143AF}">
      <dgm:prSet phldrT="[Text]"/>
      <dgm:spPr/>
      <dgm:t>
        <a:bodyPr/>
        <a:lstStyle/>
        <a:p>
          <a:r>
            <a:rPr lang="en-US" dirty="0">
              <a:solidFill>
                <a:schemeClr val="tx1">
                  <a:lumMod val="50000"/>
                  <a:lumOff val="50000"/>
                </a:schemeClr>
              </a:solidFill>
            </a:rPr>
            <a:t>Left the production side of banking for a job in the credit side banking.</a:t>
          </a:r>
        </a:p>
      </dgm:t>
    </dgm:pt>
    <dgm:pt modelId="{92D755D3-A2D0-45F3-ACDA-44D21866781A}" type="parTrans" cxnId="{2882C441-A1BE-4FE1-8335-51D28745F78D}">
      <dgm:prSet/>
      <dgm:spPr/>
      <dgm:t>
        <a:bodyPr/>
        <a:lstStyle/>
        <a:p>
          <a:endParaRPr lang="en-US"/>
        </a:p>
      </dgm:t>
    </dgm:pt>
    <dgm:pt modelId="{5C23D3CE-F397-469A-A2A9-5919FF394B8D}" type="sibTrans" cxnId="{2882C441-A1BE-4FE1-8335-51D28745F78D}">
      <dgm:prSet/>
      <dgm:spPr/>
      <dgm:t>
        <a:bodyPr/>
        <a:lstStyle/>
        <a:p>
          <a:endParaRPr lang="en-US"/>
        </a:p>
      </dgm:t>
    </dgm:pt>
    <dgm:pt modelId="{F0D3E0A4-A53F-4803-84C8-E3CF9CCABF6B}">
      <dgm:prSet phldrT="[Text]"/>
      <dgm:spPr/>
      <dgm:t>
        <a:bodyPr/>
        <a:lstStyle/>
        <a:p>
          <a:endParaRPr lang="en-US" dirty="0">
            <a:solidFill>
              <a:schemeClr val="tx1">
                <a:lumMod val="50000"/>
                <a:lumOff val="50000"/>
              </a:schemeClr>
            </a:solidFill>
          </a:endParaRPr>
        </a:p>
      </dgm:t>
    </dgm:pt>
    <dgm:pt modelId="{EF43FB09-080F-4012-A7DB-D97E3506435B}" type="parTrans" cxnId="{DD349E2C-542B-490B-87B5-E477284A2D47}">
      <dgm:prSet/>
      <dgm:spPr/>
      <dgm:t>
        <a:bodyPr/>
        <a:lstStyle/>
        <a:p>
          <a:endParaRPr lang="en-US"/>
        </a:p>
      </dgm:t>
    </dgm:pt>
    <dgm:pt modelId="{1D45E546-8DF1-417E-B0DA-F6370F001D95}" type="sibTrans" cxnId="{DD349E2C-542B-490B-87B5-E477284A2D47}">
      <dgm:prSet/>
      <dgm:spPr/>
      <dgm:t>
        <a:bodyPr/>
        <a:lstStyle/>
        <a:p>
          <a:endParaRPr lang="en-US"/>
        </a:p>
      </dgm:t>
    </dgm:pt>
    <dgm:pt modelId="{2CA1C279-8CAF-4522-A11C-0306FA8C7E1F}" type="pres">
      <dgm:prSet presAssocID="{117D8BAD-65C0-428B-B763-D5C262BA017E}" presName="arrowDiagram" presStyleCnt="0">
        <dgm:presLayoutVars>
          <dgm:chMax val="5"/>
          <dgm:dir/>
          <dgm:resizeHandles val="exact"/>
        </dgm:presLayoutVars>
      </dgm:prSet>
      <dgm:spPr/>
    </dgm:pt>
    <dgm:pt modelId="{A0B6057C-B937-4C17-83EE-1379B4801F9C}" type="pres">
      <dgm:prSet presAssocID="{117D8BAD-65C0-428B-B763-D5C262BA017E}" presName="arrow" presStyleLbl="bgShp" presStyleIdx="0" presStyleCnt="1"/>
      <dgm:spPr/>
    </dgm:pt>
    <dgm:pt modelId="{48D41399-F290-4280-A690-043C71F1D55A}" type="pres">
      <dgm:prSet presAssocID="{117D8BAD-65C0-428B-B763-D5C262BA017E}" presName="arrowDiagram5" presStyleCnt="0"/>
      <dgm:spPr/>
    </dgm:pt>
    <dgm:pt modelId="{83E9CA59-7396-4655-B1B3-9FE1FF3BDD0C}" type="pres">
      <dgm:prSet presAssocID="{2D8EC281-7FD2-4949-B782-9554AE8D8903}" presName="bullet5a" presStyleLbl="node1" presStyleIdx="0" presStyleCnt="5"/>
      <dgm:spPr/>
    </dgm:pt>
    <dgm:pt modelId="{26CDAF01-B121-4254-98B9-C6B1CDE41CC9}" type="pres">
      <dgm:prSet presAssocID="{2D8EC281-7FD2-4949-B782-9554AE8D8903}" presName="textBox5a" presStyleLbl="revTx" presStyleIdx="0" presStyleCnt="5">
        <dgm:presLayoutVars>
          <dgm:bulletEnabled val="1"/>
        </dgm:presLayoutVars>
      </dgm:prSet>
      <dgm:spPr/>
      <dgm:t>
        <a:bodyPr/>
        <a:lstStyle/>
        <a:p>
          <a:endParaRPr lang="en-US"/>
        </a:p>
      </dgm:t>
    </dgm:pt>
    <dgm:pt modelId="{2D28BE40-F16E-445A-935C-C9870513761B}" type="pres">
      <dgm:prSet presAssocID="{9DF16435-D83C-43CC-88F7-B2FF0728BDD3}" presName="bullet5b" presStyleLbl="node1" presStyleIdx="1" presStyleCnt="5"/>
      <dgm:spPr/>
    </dgm:pt>
    <dgm:pt modelId="{F8FD4885-5A74-4476-B143-3433DA42F8B5}" type="pres">
      <dgm:prSet presAssocID="{9DF16435-D83C-43CC-88F7-B2FF0728BDD3}" presName="textBox5b" presStyleLbl="revTx" presStyleIdx="1" presStyleCnt="5">
        <dgm:presLayoutVars>
          <dgm:bulletEnabled val="1"/>
        </dgm:presLayoutVars>
      </dgm:prSet>
      <dgm:spPr/>
      <dgm:t>
        <a:bodyPr/>
        <a:lstStyle/>
        <a:p>
          <a:endParaRPr lang="en-US"/>
        </a:p>
      </dgm:t>
    </dgm:pt>
    <dgm:pt modelId="{BC939707-0D3A-40A4-A8D9-93A0732E9173}" type="pres">
      <dgm:prSet presAssocID="{9FF9F195-530A-495E-BDC0-3F6442AEEA32}" presName="bullet5c" presStyleLbl="node1" presStyleIdx="2" presStyleCnt="5"/>
      <dgm:spPr/>
    </dgm:pt>
    <dgm:pt modelId="{BF3434B9-7AAD-4EC4-AA45-E0DC7F759799}" type="pres">
      <dgm:prSet presAssocID="{9FF9F195-530A-495E-BDC0-3F6442AEEA32}" presName="textBox5c" presStyleLbl="revTx" presStyleIdx="2" presStyleCnt="5">
        <dgm:presLayoutVars>
          <dgm:bulletEnabled val="1"/>
        </dgm:presLayoutVars>
      </dgm:prSet>
      <dgm:spPr/>
      <dgm:t>
        <a:bodyPr/>
        <a:lstStyle/>
        <a:p>
          <a:endParaRPr lang="en-US"/>
        </a:p>
      </dgm:t>
    </dgm:pt>
    <dgm:pt modelId="{88A38B55-4B24-4EB1-83DA-0C327E9EF18B}" type="pres">
      <dgm:prSet presAssocID="{9A814A01-79B7-47FB-9D49-328B4E118C49}" presName="bullet5d" presStyleLbl="node1" presStyleIdx="3" presStyleCnt="5"/>
      <dgm:spPr/>
    </dgm:pt>
    <dgm:pt modelId="{FB3CAAF4-9016-4BD2-B2EC-2C17B71F205C}" type="pres">
      <dgm:prSet presAssocID="{9A814A01-79B7-47FB-9D49-328B4E118C49}" presName="textBox5d" presStyleLbl="revTx" presStyleIdx="3" presStyleCnt="5">
        <dgm:presLayoutVars>
          <dgm:bulletEnabled val="1"/>
        </dgm:presLayoutVars>
      </dgm:prSet>
      <dgm:spPr/>
      <dgm:t>
        <a:bodyPr/>
        <a:lstStyle/>
        <a:p>
          <a:endParaRPr lang="en-US"/>
        </a:p>
      </dgm:t>
    </dgm:pt>
    <dgm:pt modelId="{6D4CE921-A00F-4440-A235-3FCC75C74D46}" type="pres">
      <dgm:prSet presAssocID="{83DDB499-5D15-424B-8565-A6213C5143AF}" presName="bullet5e" presStyleLbl="node1" presStyleIdx="4" presStyleCnt="5"/>
      <dgm:spPr/>
    </dgm:pt>
    <dgm:pt modelId="{E6DC4F32-48C2-4823-A5C6-A972F124971B}" type="pres">
      <dgm:prSet presAssocID="{83DDB499-5D15-424B-8565-A6213C5143AF}" presName="textBox5e" presStyleLbl="revTx" presStyleIdx="4" presStyleCnt="5">
        <dgm:presLayoutVars>
          <dgm:bulletEnabled val="1"/>
        </dgm:presLayoutVars>
      </dgm:prSet>
      <dgm:spPr/>
      <dgm:t>
        <a:bodyPr/>
        <a:lstStyle/>
        <a:p>
          <a:endParaRPr lang="en-US"/>
        </a:p>
      </dgm:t>
    </dgm:pt>
  </dgm:ptLst>
  <dgm:cxnLst>
    <dgm:cxn modelId="{42547F3C-31B8-4C09-B06F-07A3807CEBEB}" type="presOf" srcId="{9A814A01-79B7-47FB-9D49-328B4E118C49}" destId="{FB3CAAF4-9016-4BD2-B2EC-2C17B71F205C}" srcOrd="0" destOrd="0" presId="urn:microsoft.com/office/officeart/2005/8/layout/arrow2"/>
    <dgm:cxn modelId="{2882C441-A1BE-4FE1-8335-51D28745F78D}" srcId="{117D8BAD-65C0-428B-B763-D5C262BA017E}" destId="{83DDB499-5D15-424B-8565-A6213C5143AF}" srcOrd="4" destOrd="0" parTransId="{92D755D3-A2D0-45F3-ACDA-44D21866781A}" sibTransId="{5C23D3CE-F397-469A-A2A9-5919FF394B8D}"/>
    <dgm:cxn modelId="{2BFAE8F0-8313-45B5-92CF-AD0BF9039221}" type="presOf" srcId="{9DF16435-D83C-43CC-88F7-B2FF0728BDD3}" destId="{F8FD4885-5A74-4476-B143-3433DA42F8B5}" srcOrd="0" destOrd="0" presId="urn:microsoft.com/office/officeart/2005/8/layout/arrow2"/>
    <dgm:cxn modelId="{0A2874C6-DE72-4A7A-9CE0-3050483D5D48}" type="presOf" srcId="{83DDB499-5D15-424B-8565-A6213C5143AF}" destId="{E6DC4F32-48C2-4823-A5C6-A972F124971B}" srcOrd="0" destOrd="0" presId="urn:microsoft.com/office/officeart/2005/8/layout/arrow2"/>
    <dgm:cxn modelId="{DD349E2C-542B-490B-87B5-E477284A2D47}" srcId="{117D8BAD-65C0-428B-B763-D5C262BA017E}" destId="{F0D3E0A4-A53F-4803-84C8-E3CF9CCABF6B}" srcOrd="5" destOrd="0" parTransId="{EF43FB09-080F-4012-A7DB-D97E3506435B}" sibTransId="{1D45E546-8DF1-417E-B0DA-F6370F001D95}"/>
    <dgm:cxn modelId="{8A517886-B1DE-4194-94CD-5F7FD1872650}" srcId="{117D8BAD-65C0-428B-B763-D5C262BA017E}" destId="{2D8EC281-7FD2-4949-B782-9554AE8D8903}" srcOrd="0" destOrd="0" parTransId="{02539D6B-BCA0-40DA-AE90-785F17D4311C}" sibTransId="{DF2CC60B-4232-4347-8942-424BC47FE99D}"/>
    <dgm:cxn modelId="{9693F586-B490-4B88-90A7-F464D797084B}" type="presOf" srcId="{117D8BAD-65C0-428B-B763-D5C262BA017E}" destId="{2CA1C279-8CAF-4522-A11C-0306FA8C7E1F}" srcOrd="0" destOrd="0" presId="urn:microsoft.com/office/officeart/2005/8/layout/arrow2"/>
    <dgm:cxn modelId="{35B680EB-BFD1-4D92-B7E5-42D0C6D4D575}" srcId="{117D8BAD-65C0-428B-B763-D5C262BA017E}" destId="{9A814A01-79B7-47FB-9D49-328B4E118C49}" srcOrd="3" destOrd="0" parTransId="{3DD82D95-D224-420F-868E-6230D8D8B12E}" sibTransId="{CF983DDB-DD6A-49E0-9101-03D289C5DAB9}"/>
    <dgm:cxn modelId="{FA5123E5-944C-45E6-8667-231E494E1BA9}" type="presOf" srcId="{2D8EC281-7FD2-4949-B782-9554AE8D8903}" destId="{26CDAF01-B121-4254-98B9-C6B1CDE41CC9}" srcOrd="0" destOrd="0" presId="urn:microsoft.com/office/officeart/2005/8/layout/arrow2"/>
    <dgm:cxn modelId="{DF9B2622-1BD6-4C0D-BE4A-02EC90B0CFBF}" srcId="{117D8BAD-65C0-428B-B763-D5C262BA017E}" destId="{9FF9F195-530A-495E-BDC0-3F6442AEEA32}" srcOrd="2" destOrd="0" parTransId="{9B3DD9EF-854B-4761-84FC-7E18CC37463A}" sibTransId="{AC3B04FA-24D5-4687-88AB-EE44C5920DF1}"/>
    <dgm:cxn modelId="{4C08DC19-C4DB-42DD-AFF3-3B376FBE56A0}" srcId="{117D8BAD-65C0-428B-B763-D5C262BA017E}" destId="{9DF16435-D83C-43CC-88F7-B2FF0728BDD3}" srcOrd="1" destOrd="0" parTransId="{CA52AC76-7BB2-413C-9E11-86D38414CFD5}" sibTransId="{517BB5CF-1D96-4F22-8A23-281004CAC4AB}"/>
    <dgm:cxn modelId="{6CA5F530-E0FA-486A-A890-88679A411499}" type="presOf" srcId="{9FF9F195-530A-495E-BDC0-3F6442AEEA32}" destId="{BF3434B9-7AAD-4EC4-AA45-E0DC7F759799}" srcOrd="0" destOrd="0" presId="urn:microsoft.com/office/officeart/2005/8/layout/arrow2"/>
    <dgm:cxn modelId="{0D038166-238B-9D41-9E48-FBBC1A120D67}" type="presParOf" srcId="{2CA1C279-8CAF-4522-A11C-0306FA8C7E1F}" destId="{A0B6057C-B937-4C17-83EE-1379B4801F9C}" srcOrd="0" destOrd="0" presId="urn:microsoft.com/office/officeart/2005/8/layout/arrow2"/>
    <dgm:cxn modelId="{A4F9FBED-4C0B-450D-B3D6-CF6CDC6CE6F6}" type="presParOf" srcId="{2CA1C279-8CAF-4522-A11C-0306FA8C7E1F}" destId="{48D41399-F290-4280-A690-043C71F1D55A}" srcOrd="1" destOrd="0" presId="urn:microsoft.com/office/officeart/2005/8/layout/arrow2"/>
    <dgm:cxn modelId="{28BE4EA0-8364-4C8B-A01B-18E29F3ED192}" type="presParOf" srcId="{48D41399-F290-4280-A690-043C71F1D55A}" destId="{83E9CA59-7396-4655-B1B3-9FE1FF3BDD0C}" srcOrd="0" destOrd="0" presId="urn:microsoft.com/office/officeart/2005/8/layout/arrow2"/>
    <dgm:cxn modelId="{5A7F8E6F-49DD-426B-83A4-01F657FA27FE}" type="presParOf" srcId="{48D41399-F290-4280-A690-043C71F1D55A}" destId="{26CDAF01-B121-4254-98B9-C6B1CDE41CC9}" srcOrd="1" destOrd="0" presId="urn:microsoft.com/office/officeart/2005/8/layout/arrow2"/>
    <dgm:cxn modelId="{D488CF1C-EF5B-4BA8-BE8A-E210009EDFBF}" type="presParOf" srcId="{48D41399-F290-4280-A690-043C71F1D55A}" destId="{2D28BE40-F16E-445A-935C-C9870513761B}" srcOrd="2" destOrd="0" presId="urn:microsoft.com/office/officeart/2005/8/layout/arrow2"/>
    <dgm:cxn modelId="{95FC4593-52C0-44E2-BB31-12F8419F9DF3}" type="presParOf" srcId="{48D41399-F290-4280-A690-043C71F1D55A}" destId="{F8FD4885-5A74-4476-B143-3433DA42F8B5}" srcOrd="3" destOrd="0" presId="urn:microsoft.com/office/officeart/2005/8/layout/arrow2"/>
    <dgm:cxn modelId="{8AB4C891-0F37-461B-BB28-0B8945E3CAAB}" type="presParOf" srcId="{48D41399-F290-4280-A690-043C71F1D55A}" destId="{BC939707-0D3A-40A4-A8D9-93A0732E9173}" srcOrd="4" destOrd="0" presId="urn:microsoft.com/office/officeart/2005/8/layout/arrow2"/>
    <dgm:cxn modelId="{55843E4F-1B1C-498C-88FB-F46D666E1D9A}" type="presParOf" srcId="{48D41399-F290-4280-A690-043C71F1D55A}" destId="{BF3434B9-7AAD-4EC4-AA45-E0DC7F759799}" srcOrd="5" destOrd="0" presId="urn:microsoft.com/office/officeart/2005/8/layout/arrow2"/>
    <dgm:cxn modelId="{722BAA13-1497-4322-9A76-950C27231591}" type="presParOf" srcId="{48D41399-F290-4280-A690-043C71F1D55A}" destId="{88A38B55-4B24-4EB1-83DA-0C327E9EF18B}" srcOrd="6" destOrd="0" presId="urn:microsoft.com/office/officeart/2005/8/layout/arrow2"/>
    <dgm:cxn modelId="{81702A52-041B-477F-A2F3-766EF80E8A69}" type="presParOf" srcId="{48D41399-F290-4280-A690-043C71F1D55A}" destId="{FB3CAAF4-9016-4BD2-B2EC-2C17B71F205C}" srcOrd="7" destOrd="0" presId="urn:microsoft.com/office/officeart/2005/8/layout/arrow2"/>
    <dgm:cxn modelId="{71A1596D-157E-4398-AC24-AC0DF17AFBE4}" type="presParOf" srcId="{48D41399-F290-4280-A690-043C71F1D55A}" destId="{6D4CE921-A00F-4440-A235-3FCC75C74D46}" srcOrd="8" destOrd="0" presId="urn:microsoft.com/office/officeart/2005/8/layout/arrow2"/>
    <dgm:cxn modelId="{732EA670-EBE8-4DB0-9D77-D45A44056F93}" type="presParOf" srcId="{48D41399-F290-4280-A690-043C71F1D55A}" destId="{E6DC4F32-48C2-4823-A5C6-A972F124971B}" srcOrd="9"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70AA8B-C0B0-49DC-A79B-CAEEBBCE26C0}" type="datetimeFigureOut">
              <a:rPr lang="en-US" smtClean="0"/>
              <a:pPr/>
              <a:t>4/3/2018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629F3F-0E87-40EC-BFBE-C0725E033E14}" type="slidenum">
              <a:rPr lang="en-US" smtClean="0"/>
              <a:pPr/>
              <a:t>‹#›</a:t>
            </a:fld>
            <a:endParaRPr lang="en-US" dirty="0"/>
          </a:p>
        </p:txBody>
      </p:sp>
    </p:spTree>
    <p:extLst>
      <p:ext uri="{BB962C8B-B14F-4D97-AF65-F5344CB8AC3E}">
        <p14:creationId xmlns:p14="http://schemas.microsoft.com/office/powerpoint/2010/main" val="8839587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4</a:t>
            </a:fld>
            <a:endParaRPr lang="en-US" dirty="0"/>
          </a:p>
        </p:txBody>
      </p:sp>
    </p:spTree>
    <p:extLst>
      <p:ext uri="{BB962C8B-B14F-4D97-AF65-F5344CB8AC3E}">
        <p14:creationId xmlns:p14="http://schemas.microsoft.com/office/powerpoint/2010/main" val="42528649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13</a:t>
            </a:fld>
            <a:endParaRPr lang="en-US" dirty="0"/>
          </a:p>
        </p:txBody>
      </p:sp>
    </p:spTree>
    <p:extLst>
      <p:ext uri="{BB962C8B-B14F-4D97-AF65-F5344CB8AC3E}">
        <p14:creationId xmlns:p14="http://schemas.microsoft.com/office/powerpoint/2010/main" val="42528649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14</a:t>
            </a:fld>
            <a:endParaRPr lang="en-US" dirty="0"/>
          </a:p>
        </p:txBody>
      </p:sp>
    </p:spTree>
    <p:extLst>
      <p:ext uri="{BB962C8B-B14F-4D97-AF65-F5344CB8AC3E}">
        <p14:creationId xmlns:p14="http://schemas.microsoft.com/office/powerpoint/2010/main" val="42528649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15</a:t>
            </a:fld>
            <a:endParaRPr lang="en-US" dirty="0"/>
          </a:p>
        </p:txBody>
      </p:sp>
    </p:spTree>
    <p:extLst>
      <p:ext uri="{BB962C8B-B14F-4D97-AF65-F5344CB8AC3E}">
        <p14:creationId xmlns:p14="http://schemas.microsoft.com/office/powerpoint/2010/main" val="42528649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a:t>
            </a:r>
            <a:r>
              <a:rPr lang="en-US" baseline="0" dirty="0"/>
              <a:t> may use this chart to describe your journey to the current career </a:t>
            </a:r>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17</a:t>
            </a:fld>
            <a:endParaRPr lang="en-US" dirty="0"/>
          </a:p>
        </p:txBody>
      </p:sp>
    </p:spTree>
    <p:extLst>
      <p:ext uri="{BB962C8B-B14F-4D97-AF65-F5344CB8AC3E}">
        <p14:creationId xmlns:p14="http://schemas.microsoft.com/office/powerpoint/2010/main" val="30791418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18</a:t>
            </a:fld>
            <a:endParaRPr lang="en-US" dirty="0"/>
          </a:p>
        </p:txBody>
      </p:sp>
    </p:spTree>
    <p:extLst>
      <p:ext uri="{BB962C8B-B14F-4D97-AF65-F5344CB8AC3E}">
        <p14:creationId xmlns:p14="http://schemas.microsoft.com/office/powerpoint/2010/main" val="42528649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19</a:t>
            </a:fld>
            <a:endParaRPr lang="en-US" dirty="0"/>
          </a:p>
        </p:txBody>
      </p:sp>
    </p:spTree>
    <p:extLst>
      <p:ext uri="{BB962C8B-B14F-4D97-AF65-F5344CB8AC3E}">
        <p14:creationId xmlns:p14="http://schemas.microsoft.com/office/powerpoint/2010/main" val="42528649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graph</a:t>
            </a:r>
            <a:r>
              <a:rPr lang="en-US" baseline="0" dirty="0"/>
              <a:t> to give more description of your role specifically (responsibilities, typical work week, direct reports, etc.)</a:t>
            </a:r>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20</a:t>
            </a:fld>
            <a:endParaRPr lang="en-US" dirty="0"/>
          </a:p>
        </p:txBody>
      </p:sp>
    </p:spTree>
    <p:extLst>
      <p:ext uri="{BB962C8B-B14F-4D97-AF65-F5344CB8AC3E}">
        <p14:creationId xmlns:p14="http://schemas.microsoft.com/office/powerpoint/2010/main" val="29843989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a:t>
            </a:r>
            <a:r>
              <a:rPr lang="en-US" baseline="0" dirty="0"/>
              <a:t> this graph to show general compensation ranges for people in various roles in your company</a:t>
            </a:r>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21</a:t>
            </a:fld>
            <a:endParaRPr lang="en-US" dirty="0"/>
          </a:p>
        </p:txBody>
      </p:sp>
    </p:spTree>
    <p:extLst>
      <p:ext uri="{BB962C8B-B14F-4D97-AF65-F5344CB8AC3E}">
        <p14:creationId xmlns:p14="http://schemas.microsoft.com/office/powerpoint/2010/main" val="29843989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22</a:t>
            </a:fld>
            <a:endParaRPr lang="en-US" dirty="0"/>
          </a:p>
        </p:txBody>
      </p:sp>
    </p:spTree>
    <p:extLst>
      <p:ext uri="{BB962C8B-B14F-4D97-AF65-F5344CB8AC3E}">
        <p14:creationId xmlns:p14="http://schemas.microsoft.com/office/powerpoint/2010/main" val="42528649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23</a:t>
            </a:fld>
            <a:endParaRPr lang="en-US" dirty="0"/>
          </a:p>
        </p:txBody>
      </p:sp>
    </p:spTree>
    <p:extLst>
      <p:ext uri="{BB962C8B-B14F-4D97-AF65-F5344CB8AC3E}">
        <p14:creationId xmlns:p14="http://schemas.microsoft.com/office/powerpoint/2010/main" val="42528649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5</a:t>
            </a:fld>
            <a:endParaRPr lang="en-US" dirty="0"/>
          </a:p>
        </p:txBody>
      </p:sp>
    </p:spTree>
    <p:extLst>
      <p:ext uri="{BB962C8B-B14F-4D97-AF65-F5344CB8AC3E}">
        <p14:creationId xmlns:p14="http://schemas.microsoft.com/office/powerpoint/2010/main" val="42528649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6</a:t>
            </a:fld>
            <a:endParaRPr lang="en-US" dirty="0"/>
          </a:p>
        </p:txBody>
      </p:sp>
    </p:spTree>
    <p:extLst>
      <p:ext uri="{BB962C8B-B14F-4D97-AF65-F5344CB8AC3E}">
        <p14:creationId xmlns:p14="http://schemas.microsoft.com/office/powerpoint/2010/main" val="42528649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7</a:t>
            </a:fld>
            <a:endParaRPr lang="en-US" dirty="0"/>
          </a:p>
        </p:txBody>
      </p:sp>
    </p:spTree>
    <p:extLst>
      <p:ext uri="{BB962C8B-B14F-4D97-AF65-F5344CB8AC3E}">
        <p14:creationId xmlns:p14="http://schemas.microsoft.com/office/powerpoint/2010/main" val="42528649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8</a:t>
            </a:fld>
            <a:endParaRPr lang="en-US" dirty="0"/>
          </a:p>
        </p:txBody>
      </p:sp>
    </p:spTree>
    <p:extLst>
      <p:ext uri="{BB962C8B-B14F-4D97-AF65-F5344CB8AC3E}">
        <p14:creationId xmlns:p14="http://schemas.microsoft.com/office/powerpoint/2010/main" val="42528649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9</a:t>
            </a:fld>
            <a:endParaRPr lang="en-US" dirty="0"/>
          </a:p>
        </p:txBody>
      </p:sp>
    </p:spTree>
    <p:extLst>
      <p:ext uri="{BB962C8B-B14F-4D97-AF65-F5344CB8AC3E}">
        <p14:creationId xmlns:p14="http://schemas.microsoft.com/office/powerpoint/2010/main" val="42528649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10</a:t>
            </a:fld>
            <a:endParaRPr lang="en-US" dirty="0"/>
          </a:p>
        </p:txBody>
      </p:sp>
    </p:spTree>
    <p:extLst>
      <p:ext uri="{BB962C8B-B14F-4D97-AF65-F5344CB8AC3E}">
        <p14:creationId xmlns:p14="http://schemas.microsoft.com/office/powerpoint/2010/main" val="42528649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11</a:t>
            </a:fld>
            <a:endParaRPr lang="en-US" dirty="0"/>
          </a:p>
        </p:txBody>
      </p:sp>
    </p:spTree>
    <p:extLst>
      <p:ext uri="{BB962C8B-B14F-4D97-AF65-F5344CB8AC3E}">
        <p14:creationId xmlns:p14="http://schemas.microsoft.com/office/powerpoint/2010/main" val="18516774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12</a:t>
            </a:fld>
            <a:endParaRPr lang="en-US" dirty="0"/>
          </a:p>
        </p:txBody>
      </p:sp>
    </p:spTree>
    <p:extLst>
      <p:ext uri="{BB962C8B-B14F-4D97-AF65-F5344CB8AC3E}">
        <p14:creationId xmlns:p14="http://schemas.microsoft.com/office/powerpoint/2010/main" val="18516774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lvl1pPr>
              <a:defRPr>
                <a:solidFill>
                  <a:schemeClr val="tx1">
                    <a:lumMod val="50000"/>
                    <a:lumOff val="50000"/>
                  </a:schemeClr>
                </a:solidFill>
              </a:defRPr>
            </a:lvl1pPr>
          </a:lstStyle>
          <a:p>
            <a:fld id="{10E295D2-AE44-4374-A884-1A794EA1BC3F}" type="datetimeFigureOut">
              <a:rPr lang="en-US" smtClean="0"/>
              <a:pPr/>
              <a:t>4/3/2018</a:t>
            </a:fld>
            <a:endParaRPr lang="en-US" dirty="0"/>
          </a:p>
        </p:txBody>
      </p:sp>
      <p:sp>
        <p:nvSpPr>
          <p:cNvPr id="8" name="Slide Number Placeholder 7"/>
          <p:cNvSpPr>
            <a:spLocks noGrp="1"/>
          </p:cNvSpPr>
          <p:nvPr>
            <p:ph type="sldNum" sz="quarter" idx="11"/>
          </p:nvPr>
        </p:nvSpPr>
        <p:spPr/>
        <p:txBody>
          <a:bodyPr/>
          <a:lstStyle>
            <a:lvl1pPr>
              <a:defRPr>
                <a:solidFill>
                  <a:schemeClr val="tx1">
                    <a:lumMod val="50000"/>
                    <a:lumOff val="50000"/>
                  </a:schemeClr>
                </a:solidFill>
              </a:defRPr>
            </a:lvl1pPr>
          </a:lstStyle>
          <a:p>
            <a:fld id="{83563B19-5B2B-4AAC-A66D-8FF7C83E8865}" type="slidenum">
              <a:rPr lang="en-US" smtClean="0"/>
              <a:pPr/>
              <a:t>‹#›</a:t>
            </a:fld>
            <a:endParaRPr lang="en-US" dirty="0"/>
          </a:p>
        </p:txBody>
      </p:sp>
      <p:sp>
        <p:nvSpPr>
          <p:cNvPr id="9" name="Footer Placeholder 8"/>
          <p:cNvSpPr>
            <a:spLocks noGrp="1"/>
          </p:cNvSpPr>
          <p:nvPr>
            <p:ph type="ftr" sz="quarter" idx="12"/>
          </p:nvPr>
        </p:nvSpPr>
        <p:spPr/>
        <p:txBody>
          <a:bodyPr/>
          <a:lstStyle>
            <a:lvl1pPr>
              <a:defRPr>
                <a:solidFill>
                  <a:schemeClr val="tx1">
                    <a:lumMod val="50000"/>
                    <a:lumOff val="50000"/>
                  </a:schemeClr>
                </a:solidFill>
              </a:defRPr>
            </a:lvl1p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solidFill>
                  <a:schemeClr val="tx1">
                    <a:lumMod val="50000"/>
                    <a:lumOff val="50000"/>
                  </a:schemeClr>
                </a:solidFill>
              </a:defRPr>
            </a:lvl1pPr>
          </a:lstStyle>
          <a:p>
            <a:fld id="{10E295D2-AE44-4374-A884-1A794EA1BC3F}" type="datetimeFigureOut">
              <a:rPr lang="en-US" smtClean="0"/>
              <a:pPr/>
              <a:t>4/3/2018</a:t>
            </a:fld>
            <a:endParaRPr lang="en-US" dirty="0"/>
          </a:p>
        </p:txBody>
      </p:sp>
      <p:sp>
        <p:nvSpPr>
          <p:cNvPr id="5" name="Footer Placeholder 4"/>
          <p:cNvSpPr>
            <a:spLocks noGrp="1"/>
          </p:cNvSpPr>
          <p:nvPr>
            <p:ph type="ftr" sz="quarter" idx="11"/>
          </p:nvPr>
        </p:nvSpPr>
        <p:spPr/>
        <p:txBody>
          <a:bodyPr/>
          <a:lstStyle>
            <a:lvl1pPr>
              <a:defRPr>
                <a:solidFill>
                  <a:schemeClr val="tx1">
                    <a:lumMod val="50000"/>
                    <a:lumOff val="50000"/>
                  </a:schemeClr>
                </a:solidFill>
              </a:defRPr>
            </a:lvl1pPr>
          </a:lstStyle>
          <a:p>
            <a:r>
              <a:rPr lang="en-US" dirty="0"/>
              <a:t>Youth Business : ALLIANCE</a:t>
            </a:r>
          </a:p>
        </p:txBody>
      </p:sp>
      <p:sp>
        <p:nvSpPr>
          <p:cNvPr id="6" name="Slide Number Placeholder 5"/>
          <p:cNvSpPr>
            <a:spLocks noGrp="1"/>
          </p:cNvSpPr>
          <p:nvPr>
            <p:ph type="sldNum" sz="quarter" idx="12"/>
          </p:nvPr>
        </p:nvSpPr>
        <p:spPr/>
        <p:txBody>
          <a:bodyPr/>
          <a:lstStyle>
            <a:lvl1pPr>
              <a:defRPr>
                <a:solidFill>
                  <a:schemeClr val="tx1">
                    <a:lumMod val="50000"/>
                    <a:lumOff val="50000"/>
                  </a:schemeClr>
                </a:solidFill>
              </a:defRPr>
            </a:lvl1pPr>
          </a:lstStyle>
          <a:p>
            <a:fld id="{83563B19-5B2B-4AAC-A66D-8FF7C83E886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solidFill>
                  <a:schemeClr val="tx1">
                    <a:lumMod val="50000"/>
                    <a:lumOff val="50000"/>
                  </a:schemeClr>
                </a:solidFill>
              </a:defRPr>
            </a:lvl1pPr>
          </a:lstStyle>
          <a:p>
            <a:fld id="{10E295D2-AE44-4374-A884-1A794EA1BC3F}" type="datetimeFigureOut">
              <a:rPr lang="en-US" smtClean="0"/>
              <a:pPr/>
              <a:t>4/3/2018</a:t>
            </a:fld>
            <a:endParaRPr lang="en-US" dirty="0"/>
          </a:p>
        </p:txBody>
      </p:sp>
      <p:sp>
        <p:nvSpPr>
          <p:cNvPr id="5" name="Footer Placeholder 4"/>
          <p:cNvSpPr>
            <a:spLocks noGrp="1"/>
          </p:cNvSpPr>
          <p:nvPr>
            <p:ph type="ftr" sz="quarter" idx="11"/>
          </p:nvPr>
        </p:nvSpPr>
        <p:spPr/>
        <p:txBody>
          <a:bodyPr/>
          <a:lstStyle>
            <a:lvl1pPr>
              <a:defRPr>
                <a:solidFill>
                  <a:schemeClr val="tx1">
                    <a:lumMod val="50000"/>
                    <a:lumOff val="50000"/>
                  </a:schemeClr>
                </a:solidFill>
              </a:defRPr>
            </a:lvl1pPr>
          </a:lstStyle>
          <a:p>
            <a:r>
              <a:rPr lang="en-US" dirty="0"/>
              <a:t>Youth Business : ALLIANCE</a:t>
            </a:r>
          </a:p>
        </p:txBody>
      </p:sp>
      <p:sp>
        <p:nvSpPr>
          <p:cNvPr id="6" name="Slide Number Placeholder 5"/>
          <p:cNvSpPr>
            <a:spLocks noGrp="1"/>
          </p:cNvSpPr>
          <p:nvPr>
            <p:ph type="sldNum" sz="quarter" idx="12"/>
          </p:nvPr>
        </p:nvSpPr>
        <p:spPr/>
        <p:txBody>
          <a:bodyPr/>
          <a:lstStyle>
            <a:lvl1pPr>
              <a:defRPr>
                <a:solidFill>
                  <a:schemeClr val="tx1">
                    <a:lumMod val="50000"/>
                    <a:lumOff val="50000"/>
                  </a:schemeClr>
                </a:solidFill>
              </a:defRPr>
            </a:lvl1pPr>
          </a:lstStyle>
          <a:p>
            <a:fld id="{83563B19-5B2B-4AAC-A66D-8FF7C83E886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solidFill>
                  <a:schemeClr val="tx1">
                    <a:lumMod val="50000"/>
                    <a:lumOff val="50000"/>
                  </a:schemeClr>
                </a:solidFill>
              </a:defRPr>
            </a:lvl1pPr>
          </a:lstStyle>
          <a:p>
            <a:fld id="{10E295D2-AE44-4374-A884-1A794EA1BC3F}" type="datetimeFigureOut">
              <a:rPr lang="en-US" smtClean="0"/>
              <a:pPr/>
              <a:t>4/3/2018</a:t>
            </a:fld>
            <a:endParaRPr lang="en-US" dirty="0"/>
          </a:p>
        </p:txBody>
      </p:sp>
      <p:sp>
        <p:nvSpPr>
          <p:cNvPr id="5" name="Footer Placeholder 4"/>
          <p:cNvSpPr>
            <a:spLocks noGrp="1"/>
          </p:cNvSpPr>
          <p:nvPr>
            <p:ph type="ftr" sz="quarter" idx="11"/>
          </p:nvPr>
        </p:nvSpPr>
        <p:spPr/>
        <p:txBody>
          <a:bodyPr/>
          <a:lstStyle>
            <a:lvl1pPr>
              <a:defRPr>
                <a:solidFill>
                  <a:schemeClr val="tx1">
                    <a:lumMod val="50000"/>
                    <a:lumOff val="50000"/>
                  </a:schemeClr>
                </a:solidFill>
              </a:defRPr>
            </a:lvl1pPr>
          </a:lstStyle>
          <a:p>
            <a:r>
              <a:rPr lang="en-US" dirty="0"/>
              <a:t>Youth Business : ALLIANCE</a:t>
            </a:r>
          </a:p>
        </p:txBody>
      </p:sp>
      <p:sp>
        <p:nvSpPr>
          <p:cNvPr id="6" name="Slide Number Placeholder 5"/>
          <p:cNvSpPr>
            <a:spLocks noGrp="1"/>
          </p:cNvSpPr>
          <p:nvPr>
            <p:ph type="sldNum" sz="quarter" idx="12"/>
          </p:nvPr>
        </p:nvSpPr>
        <p:spPr/>
        <p:txBody>
          <a:bodyPr/>
          <a:lstStyle>
            <a:lvl1pPr>
              <a:defRPr>
                <a:solidFill>
                  <a:schemeClr val="tx1">
                    <a:lumMod val="50000"/>
                    <a:lumOff val="50000"/>
                  </a:schemeClr>
                </a:solidFill>
              </a:defRPr>
            </a:lvl1pPr>
          </a:lstStyle>
          <a:p>
            <a:fld id="{83563B19-5B2B-4AAC-A66D-8FF7C83E886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rgbClr val="00BAC4"/>
                </a:solidFill>
                <a:effectLst/>
                <a:latin typeface="Avenir Black"/>
                <a:ea typeface="+mj-ea"/>
                <a:cs typeface="Avenir Black"/>
              </a:defRPr>
            </a:lvl1pPr>
          </a:lstStyle>
          <a:p>
            <a:r>
              <a:rPr lang="en-US" dirty="0"/>
              <a:t>Click to edit Master title style</a:t>
            </a:r>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1">
                    <a:lumMod val="50000"/>
                    <a:lumOff val="50000"/>
                  </a:schemeClr>
                </a:solidFill>
              </a:defRPr>
            </a:lvl1pPr>
          </a:lstStyle>
          <a:p>
            <a:fld id="{10E295D2-AE44-4374-A884-1A794EA1BC3F}" type="datetimeFigureOut">
              <a:rPr lang="en-US" smtClean="0"/>
              <a:pPr/>
              <a:t>4/3/2018</a:t>
            </a:fld>
            <a:endParaRPr lang="en-US" dirty="0"/>
          </a:p>
        </p:txBody>
      </p:sp>
      <p:sp>
        <p:nvSpPr>
          <p:cNvPr id="5" name="Footer Placeholder 4"/>
          <p:cNvSpPr>
            <a:spLocks noGrp="1"/>
          </p:cNvSpPr>
          <p:nvPr>
            <p:ph type="ftr" sz="quarter" idx="11"/>
          </p:nvPr>
        </p:nvSpPr>
        <p:spPr/>
        <p:txBody>
          <a:bodyPr/>
          <a:lstStyle>
            <a:lvl1pPr>
              <a:defRPr>
                <a:solidFill>
                  <a:schemeClr val="tx1">
                    <a:lumMod val="50000"/>
                    <a:lumOff val="50000"/>
                  </a:schemeClr>
                </a:solidFill>
              </a:defRPr>
            </a:lvl1pPr>
          </a:lstStyle>
          <a:p>
            <a:r>
              <a:rPr lang="en-US" dirty="0"/>
              <a:t>Youth Business : ALLIANCE</a:t>
            </a:r>
          </a:p>
        </p:txBody>
      </p:sp>
      <p:sp>
        <p:nvSpPr>
          <p:cNvPr id="6" name="Slide Number Placeholder 5"/>
          <p:cNvSpPr>
            <a:spLocks noGrp="1"/>
          </p:cNvSpPr>
          <p:nvPr>
            <p:ph type="sldNum" sz="quarter" idx="12"/>
          </p:nvPr>
        </p:nvSpPr>
        <p:spPr/>
        <p:txBody>
          <a:bodyPr/>
          <a:lstStyle>
            <a:lvl1pPr>
              <a:defRPr>
                <a:solidFill>
                  <a:schemeClr val="tx1">
                    <a:lumMod val="50000"/>
                    <a:lumOff val="50000"/>
                  </a:schemeClr>
                </a:solidFill>
              </a:defRPr>
            </a:lvl1pPr>
          </a:lstStyle>
          <a:p>
            <a:fld id="{83563B19-5B2B-4AAC-A66D-8FF7C83E8865}" type="slidenum">
              <a:rPr lang="en-US" smtClean="0"/>
              <a:pPr/>
              <a:t>‹#›</a:t>
            </a:fld>
            <a:endParaRPr lang="en-US" dirty="0"/>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lvl1pPr>
              <a:defRPr>
                <a:solidFill>
                  <a:schemeClr val="tx1">
                    <a:lumMod val="50000"/>
                    <a:lumOff val="50000"/>
                  </a:schemeClr>
                </a:solidFill>
              </a:defRPr>
            </a:lvl1pPr>
          </a:lstStyle>
          <a:p>
            <a:fld id="{10E295D2-AE44-4374-A884-1A794EA1BC3F}" type="datetimeFigureOut">
              <a:rPr lang="en-US" smtClean="0"/>
              <a:pPr/>
              <a:t>4/3/2018</a:t>
            </a:fld>
            <a:endParaRPr lang="en-US" dirty="0"/>
          </a:p>
        </p:txBody>
      </p:sp>
      <p:sp>
        <p:nvSpPr>
          <p:cNvPr id="6" name="Footer Placeholder 5"/>
          <p:cNvSpPr>
            <a:spLocks noGrp="1"/>
          </p:cNvSpPr>
          <p:nvPr>
            <p:ph type="ftr" sz="quarter" idx="11"/>
          </p:nvPr>
        </p:nvSpPr>
        <p:spPr/>
        <p:txBody>
          <a:bodyPr/>
          <a:lstStyle>
            <a:lvl1pPr>
              <a:defRPr>
                <a:solidFill>
                  <a:schemeClr val="tx1">
                    <a:lumMod val="50000"/>
                    <a:lumOff val="50000"/>
                  </a:schemeClr>
                </a:solidFill>
              </a:defRPr>
            </a:lvl1pPr>
          </a:lstStyle>
          <a:p>
            <a:r>
              <a:rPr lang="en-US" dirty="0"/>
              <a:t>Youth Business : ALLIANCE</a:t>
            </a:r>
          </a:p>
        </p:txBody>
      </p:sp>
      <p:sp>
        <p:nvSpPr>
          <p:cNvPr id="7" name="Slide Number Placeholder 6"/>
          <p:cNvSpPr>
            <a:spLocks noGrp="1"/>
          </p:cNvSpPr>
          <p:nvPr>
            <p:ph type="sldNum" sz="quarter" idx="12"/>
          </p:nvPr>
        </p:nvSpPr>
        <p:spPr/>
        <p:txBody>
          <a:bodyPr/>
          <a:lstStyle>
            <a:lvl1pPr>
              <a:defRPr>
                <a:solidFill>
                  <a:schemeClr val="tx1">
                    <a:lumMod val="50000"/>
                    <a:lumOff val="50000"/>
                  </a:schemeClr>
                </a:solidFill>
              </a:defRPr>
            </a:lvl1pPr>
          </a:lstStyle>
          <a:p>
            <a:fld id="{83563B19-5B2B-4AAC-A66D-8FF7C83E8865}" type="slidenum">
              <a:rPr lang="en-US" smtClean="0"/>
              <a:pPr/>
              <a:t>‹#›</a:t>
            </a:fld>
            <a:endParaRPr lang="en-US" dirty="0"/>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lvl1pPr>
              <a:defRPr>
                <a:solidFill>
                  <a:schemeClr val="tx1">
                    <a:lumMod val="50000"/>
                    <a:lumOff val="50000"/>
                  </a:schemeClr>
                </a:solidFill>
              </a:defRPr>
            </a:lvl1pPr>
          </a:lstStyle>
          <a:p>
            <a:fld id="{10E295D2-AE44-4374-A884-1A794EA1BC3F}" type="datetimeFigureOut">
              <a:rPr lang="en-US" smtClean="0"/>
              <a:pPr/>
              <a:t>4/3/2018</a:t>
            </a:fld>
            <a:endParaRPr lang="en-US" dirty="0"/>
          </a:p>
        </p:txBody>
      </p:sp>
      <p:sp>
        <p:nvSpPr>
          <p:cNvPr id="8" name="Footer Placeholder 7"/>
          <p:cNvSpPr>
            <a:spLocks noGrp="1"/>
          </p:cNvSpPr>
          <p:nvPr>
            <p:ph type="ftr" sz="quarter" idx="11"/>
          </p:nvPr>
        </p:nvSpPr>
        <p:spPr/>
        <p:txBody>
          <a:bodyPr/>
          <a:lstStyle>
            <a:lvl1pPr>
              <a:defRPr>
                <a:solidFill>
                  <a:schemeClr val="tx1">
                    <a:lumMod val="50000"/>
                    <a:lumOff val="50000"/>
                  </a:schemeClr>
                </a:solidFill>
              </a:defRPr>
            </a:lvl1pPr>
          </a:lstStyle>
          <a:p>
            <a:r>
              <a:rPr lang="en-US" dirty="0"/>
              <a:t>Youth Business : ALLIANCE</a:t>
            </a:r>
          </a:p>
        </p:txBody>
      </p:sp>
      <p:sp>
        <p:nvSpPr>
          <p:cNvPr id="9" name="Slide Number Placeholder 8"/>
          <p:cNvSpPr>
            <a:spLocks noGrp="1"/>
          </p:cNvSpPr>
          <p:nvPr>
            <p:ph type="sldNum" sz="quarter" idx="12"/>
          </p:nvPr>
        </p:nvSpPr>
        <p:spPr/>
        <p:txBody>
          <a:bodyPr/>
          <a:lstStyle>
            <a:lvl1pPr>
              <a:defRPr>
                <a:solidFill>
                  <a:schemeClr val="tx1">
                    <a:lumMod val="50000"/>
                    <a:lumOff val="50000"/>
                  </a:schemeClr>
                </a:solidFill>
              </a:defRPr>
            </a:lvl1pPr>
          </a:lstStyle>
          <a:p>
            <a:fld id="{83563B19-5B2B-4AAC-A66D-8FF7C83E8865}" type="slidenum">
              <a:rPr lang="en-US" smtClean="0"/>
              <a:pPr/>
              <a:t>‹#›</a:t>
            </a:fld>
            <a:endParaRPr lang="en-US" dirty="0"/>
          </a:p>
        </p:txBody>
      </p:sp>
      <p:sp>
        <p:nvSpPr>
          <p:cNvPr id="11" name="Content Placeholder 10"/>
          <p:cNvSpPr>
            <a:spLocks noGrp="1"/>
          </p:cNvSpPr>
          <p:nvPr>
            <p:ph sz="quarter" idx="13"/>
          </p:nvPr>
        </p:nvSpPr>
        <p:spPr>
          <a:xfrm>
            <a:off x="457200" y="2212848"/>
            <a:ext cx="4041648"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lvl1pPr>
              <a:defRPr>
                <a:solidFill>
                  <a:schemeClr val="tx1">
                    <a:lumMod val="50000"/>
                    <a:lumOff val="50000"/>
                  </a:schemeClr>
                </a:solidFill>
              </a:defRPr>
            </a:lvl1pPr>
          </a:lstStyle>
          <a:p>
            <a:fld id="{10E295D2-AE44-4374-A884-1A794EA1BC3F}" type="datetimeFigureOut">
              <a:rPr lang="en-US" smtClean="0"/>
              <a:pPr/>
              <a:t>4/3/2018</a:t>
            </a:fld>
            <a:endParaRPr lang="en-US" dirty="0"/>
          </a:p>
        </p:txBody>
      </p:sp>
      <p:sp>
        <p:nvSpPr>
          <p:cNvPr id="4" name="Footer Placeholder 3"/>
          <p:cNvSpPr>
            <a:spLocks noGrp="1"/>
          </p:cNvSpPr>
          <p:nvPr>
            <p:ph type="ftr" sz="quarter" idx="11"/>
          </p:nvPr>
        </p:nvSpPr>
        <p:spPr/>
        <p:txBody>
          <a:bodyPr/>
          <a:lstStyle>
            <a:lvl1pPr>
              <a:defRPr>
                <a:solidFill>
                  <a:schemeClr val="tx1">
                    <a:lumMod val="50000"/>
                    <a:lumOff val="50000"/>
                  </a:schemeClr>
                </a:solidFill>
              </a:defRPr>
            </a:lvl1pPr>
          </a:lstStyle>
          <a:p>
            <a:r>
              <a:rPr lang="en-US" dirty="0"/>
              <a:t>Youth Business : ALLIANCE</a:t>
            </a:r>
          </a:p>
        </p:txBody>
      </p:sp>
      <p:sp>
        <p:nvSpPr>
          <p:cNvPr id="5" name="Slide Number Placeholder 4"/>
          <p:cNvSpPr>
            <a:spLocks noGrp="1"/>
          </p:cNvSpPr>
          <p:nvPr>
            <p:ph type="sldNum" sz="quarter" idx="12"/>
          </p:nvPr>
        </p:nvSpPr>
        <p:spPr/>
        <p:txBody>
          <a:bodyPr/>
          <a:lstStyle>
            <a:lvl1pPr>
              <a:defRPr>
                <a:solidFill>
                  <a:schemeClr val="tx1">
                    <a:lumMod val="50000"/>
                    <a:lumOff val="50000"/>
                  </a:schemeClr>
                </a:solidFill>
              </a:defRPr>
            </a:lvl1pPr>
          </a:lstStyle>
          <a:p>
            <a:fld id="{83563B19-5B2B-4AAC-A66D-8FF7C83E886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1">
                    <a:lumMod val="50000"/>
                    <a:lumOff val="50000"/>
                  </a:schemeClr>
                </a:solidFill>
              </a:defRPr>
            </a:lvl1pPr>
          </a:lstStyle>
          <a:p>
            <a:fld id="{10E295D2-AE44-4374-A884-1A794EA1BC3F}" type="datetimeFigureOut">
              <a:rPr lang="en-US" smtClean="0"/>
              <a:pPr/>
              <a:t>4/3/2018</a:t>
            </a:fld>
            <a:endParaRPr lang="en-US" dirty="0"/>
          </a:p>
        </p:txBody>
      </p:sp>
      <p:sp>
        <p:nvSpPr>
          <p:cNvPr id="3" name="Footer Placeholder 2"/>
          <p:cNvSpPr>
            <a:spLocks noGrp="1"/>
          </p:cNvSpPr>
          <p:nvPr>
            <p:ph type="ftr" sz="quarter" idx="11"/>
          </p:nvPr>
        </p:nvSpPr>
        <p:spPr/>
        <p:txBody>
          <a:bodyPr/>
          <a:lstStyle>
            <a:lvl1pPr>
              <a:defRPr>
                <a:solidFill>
                  <a:schemeClr val="tx1">
                    <a:lumMod val="50000"/>
                    <a:lumOff val="50000"/>
                  </a:schemeClr>
                </a:solidFill>
              </a:defRPr>
            </a:lvl1pPr>
          </a:lstStyle>
          <a:p>
            <a:r>
              <a:rPr lang="en-US" dirty="0"/>
              <a:t>Youth Business : ALLIANCE</a:t>
            </a:r>
          </a:p>
        </p:txBody>
      </p:sp>
      <p:sp>
        <p:nvSpPr>
          <p:cNvPr id="4" name="Slide Number Placeholder 3"/>
          <p:cNvSpPr>
            <a:spLocks noGrp="1"/>
          </p:cNvSpPr>
          <p:nvPr>
            <p:ph type="sldNum" sz="quarter" idx="12"/>
          </p:nvPr>
        </p:nvSpPr>
        <p:spPr/>
        <p:txBody>
          <a:bodyPr/>
          <a:lstStyle>
            <a:lvl1pPr>
              <a:defRPr>
                <a:solidFill>
                  <a:schemeClr val="tx1">
                    <a:lumMod val="50000"/>
                    <a:lumOff val="50000"/>
                  </a:schemeClr>
                </a:solidFill>
              </a:defRPr>
            </a:lvl1pPr>
          </a:lstStyle>
          <a:p>
            <a:fld id="{83563B19-5B2B-4AAC-A66D-8FF7C83E886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latin typeface="Avenir Black"/>
                <a:cs typeface="Avenir Black"/>
              </a:defRPr>
            </a:lvl1pPr>
          </a:lstStyle>
          <a:p>
            <a:r>
              <a:rPr lang="en-US" dirty="0"/>
              <a:t>Click to edit Master title style</a:t>
            </a:r>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tx1">
                    <a:lumMod val="50000"/>
                    <a:lumOff val="50000"/>
                  </a:schemeClr>
                </a:solidFill>
              </a:defRPr>
            </a:lvl1pPr>
          </a:lstStyle>
          <a:p>
            <a:fld id="{10E295D2-AE44-4374-A884-1A794EA1BC3F}" type="datetimeFigureOut">
              <a:rPr lang="en-US" smtClean="0"/>
              <a:pPr/>
              <a:t>4/3/2018</a:t>
            </a:fld>
            <a:endParaRPr lang="en-US" dirty="0"/>
          </a:p>
        </p:txBody>
      </p:sp>
      <p:sp>
        <p:nvSpPr>
          <p:cNvPr id="6" name="Footer Placeholder 5"/>
          <p:cNvSpPr>
            <a:spLocks noGrp="1"/>
          </p:cNvSpPr>
          <p:nvPr>
            <p:ph type="ftr" sz="quarter" idx="11"/>
          </p:nvPr>
        </p:nvSpPr>
        <p:spPr/>
        <p:txBody>
          <a:bodyPr/>
          <a:lstStyle>
            <a:lvl1pPr>
              <a:defRPr>
                <a:solidFill>
                  <a:schemeClr val="tx1">
                    <a:lumMod val="50000"/>
                    <a:lumOff val="50000"/>
                  </a:schemeClr>
                </a:solidFill>
              </a:defRPr>
            </a:lvl1pPr>
          </a:lstStyle>
          <a:p>
            <a:r>
              <a:rPr lang="en-US" dirty="0"/>
              <a:t>Youth Business : ALLIANCE</a:t>
            </a:r>
          </a:p>
        </p:txBody>
      </p:sp>
      <p:sp>
        <p:nvSpPr>
          <p:cNvPr id="7" name="Slide Number Placeholder 6"/>
          <p:cNvSpPr>
            <a:spLocks noGrp="1"/>
          </p:cNvSpPr>
          <p:nvPr>
            <p:ph type="sldNum" sz="quarter" idx="12"/>
          </p:nvPr>
        </p:nvSpPr>
        <p:spPr/>
        <p:txBody>
          <a:bodyPr/>
          <a:lstStyle>
            <a:lvl1pPr>
              <a:defRPr>
                <a:solidFill>
                  <a:schemeClr val="tx1">
                    <a:lumMod val="50000"/>
                    <a:lumOff val="50000"/>
                  </a:schemeClr>
                </a:solidFill>
              </a:defRPr>
            </a:lvl1pPr>
          </a:lstStyle>
          <a:p>
            <a:fld id="{83563B19-5B2B-4AAC-A66D-8FF7C83E886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tx1">
                    <a:lumMod val="50000"/>
                    <a:lumOff val="50000"/>
                  </a:schemeClr>
                </a:solidFill>
              </a:defRPr>
            </a:lvl1pPr>
          </a:lstStyle>
          <a:p>
            <a:fld id="{10E295D2-AE44-4374-A884-1A794EA1BC3F}" type="datetimeFigureOut">
              <a:rPr lang="en-US" smtClean="0"/>
              <a:pPr/>
              <a:t>4/3/2018</a:t>
            </a:fld>
            <a:endParaRPr lang="en-US" dirty="0"/>
          </a:p>
        </p:txBody>
      </p:sp>
      <p:sp>
        <p:nvSpPr>
          <p:cNvPr id="6" name="Footer Placeholder 5"/>
          <p:cNvSpPr>
            <a:spLocks noGrp="1"/>
          </p:cNvSpPr>
          <p:nvPr>
            <p:ph type="ftr" sz="quarter" idx="11"/>
          </p:nvPr>
        </p:nvSpPr>
        <p:spPr/>
        <p:txBody>
          <a:bodyPr/>
          <a:lstStyle>
            <a:lvl1pPr>
              <a:defRPr>
                <a:solidFill>
                  <a:schemeClr val="tx1">
                    <a:lumMod val="50000"/>
                    <a:lumOff val="50000"/>
                  </a:schemeClr>
                </a:solidFill>
              </a:defRPr>
            </a:lvl1pPr>
          </a:lstStyle>
          <a:p>
            <a:r>
              <a:rPr lang="en-US" dirty="0"/>
              <a:t>Youth Business : ALLIANCE</a:t>
            </a:r>
          </a:p>
        </p:txBody>
      </p:sp>
      <p:sp>
        <p:nvSpPr>
          <p:cNvPr id="7" name="Slide Number Placeholder 6"/>
          <p:cNvSpPr>
            <a:spLocks noGrp="1"/>
          </p:cNvSpPr>
          <p:nvPr>
            <p:ph type="sldNum" sz="quarter" idx="12"/>
          </p:nvPr>
        </p:nvSpPr>
        <p:spPr/>
        <p:txBody>
          <a:bodyPr/>
          <a:lstStyle>
            <a:lvl1pPr>
              <a:defRPr>
                <a:solidFill>
                  <a:schemeClr val="tx1">
                    <a:lumMod val="50000"/>
                    <a:lumOff val="50000"/>
                  </a:schemeClr>
                </a:solidFill>
              </a:defRPr>
            </a:lvl1pPr>
          </a:lstStyle>
          <a:p>
            <a:fld id="{83563B19-5B2B-4AAC-A66D-8FF7C83E886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38861"/>
            <a:ext cx="8229600" cy="1322479"/>
          </a:xfrm>
          <a:prstGeom prst="rect">
            <a:avLst/>
          </a:prstGeom>
        </p:spPr>
        <p:txBody>
          <a:bodyPr vert="horz" lIns="91440" tIns="45720" rIns="91440" bIns="45720" rtlCol="0" anchor="b">
            <a:no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10E295D2-AE44-4374-A884-1A794EA1BC3F}" type="datetimeFigureOut">
              <a:rPr lang="en-US" smtClean="0"/>
              <a:pPr/>
              <a:t>4/3/2018</a:t>
            </a:fld>
            <a:endParaRPr lang="en-US" dirty="0"/>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dirty="0"/>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83563B19-5B2B-4AAC-A66D-8FF7C83E8865}" type="slidenum">
              <a:rPr lang="en-US" smtClean="0"/>
              <a:pPr/>
              <a:t>‹#›</a:t>
            </a:fld>
            <a:endParaRPr lang="en-US" dirty="0"/>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ts val="5800"/>
        </a:lnSpc>
        <a:spcBef>
          <a:spcPct val="0"/>
        </a:spcBef>
        <a:buNone/>
        <a:defRPr sz="4800" kern="1200" cap="all">
          <a:solidFill>
            <a:srgbClr val="00BAC4"/>
          </a:solidFill>
          <a:effectLst/>
          <a:latin typeface="Avenir Heavy"/>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Avenir Roman"/>
          <a:ea typeface="+mn-ea"/>
          <a:cs typeface="+mn-cs"/>
        </a:defRPr>
      </a:lvl1pPr>
      <a:lvl2pPr marL="742950" indent="-285750" algn="l" defTabSz="914400" rtl="0" eaLnBrk="1" latinLnBrk="0" hangingPunct="1">
        <a:spcBef>
          <a:spcPct val="20000"/>
        </a:spcBef>
        <a:buFont typeface="Courier New" pitchFamily="49" charset="0"/>
        <a:buChar char="o"/>
        <a:defRPr sz="2000" kern="1200">
          <a:solidFill>
            <a:schemeClr val="tx1">
              <a:lumMod val="50000"/>
              <a:lumOff val="50000"/>
            </a:schemeClr>
          </a:solidFill>
          <a:latin typeface="Avenir Roman"/>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lumMod val="50000"/>
              <a:lumOff val="50000"/>
            </a:schemeClr>
          </a:solidFill>
          <a:latin typeface="Avenir Roman"/>
          <a:ea typeface="+mn-ea"/>
          <a:cs typeface="+mn-cs"/>
        </a:defRPr>
      </a:lvl3pPr>
      <a:lvl4pPr marL="1600200" indent="-228600" algn="l" defTabSz="914400" rtl="0" eaLnBrk="1" latinLnBrk="0" hangingPunct="1">
        <a:spcBef>
          <a:spcPct val="20000"/>
        </a:spcBef>
        <a:buFont typeface="Courier New" pitchFamily="49" charset="0"/>
        <a:buChar char="o"/>
        <a:defRPr sz="2000" kern="1200">
          <a:solidFill>
            <a:schemeClr val="tx1">
              <a:lumMod val="50000"/>
              <a:lumOff val="50000"/>
            </a:schemeClr>
          </a:solidFill>
          <a:latin typeface="Avenir Roman"/>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50000"/>
              <a:lumOff val="50000"/>
            </a:schemeClr>
          </a:solidFill>
          <a:latin typeface="Avenir Roman"/>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normAutofit lnSpcReduction="10000"/>
          </a:bodyPr>
          <a:lstStyle/>
          <a:p>
            <a:pPr algn="ctr"/>
            <a:r>
              <a:rPr lang="en-US" dirty="0"/>
              <a:t>My name is Phil Soh and I am 48 years old.</a:t>
            </a:r>
          </a:p>
          <a:p>
            <a:pPr algn="ctr"/>
            <a:endParaRPr lang="en-US" dirty="0"/>
          </a:p>
          <a:p>
            <a:pPr algn="ctr"/>
            <a:r>
              <a:rPr lang="en-US" dirty="0"/>
              <a:t>I work for Citizens Business Bank (CBB).</a:t>
            </a:r>
          </a:p>
          <a:p>
            <a:pPr algn="ctr"/>
            <a:endParaRPr lang="en-US" dirty="0"/>
          </a:p>
          <a:p>
            <a:pPr algn="ctr"/>
            <a:r>
              <a:rPr lang="en-US" dirty="0"/>
              <a:t>CBB is the largest financial institution headquartered in the Inland Empire region of California.  The Bank has $8.3 billion in assets and 50 branches throughout the state. </a:t>
            </a:r>
          </a:p>
          <a:p>
            <a:pPr algn="ctr"/>
            <a:r>
              <a:rPr lang="en-US" dirty="0"/>
              <a:t>My job is to review, decision, and manage loan requests for business clients.</a:t>
            </a:r>
          </a:p>
          <a:p>
            <a:pPr lvl="1" algn="ctr"/>
            <a:r>
              <a:rPr lang="en-US" dirty="0"/>
              <a:t>Every day, I get to meet different types of business people and learn how they make money. </a:t>
            </a:r>
          </a:p>
        </p:txBody>
      </p:sp>
      <p:sp>
        <p:nvSpPr>
          <p:cNvPr id="7" name="Footer Placeholder 6"/>
          <p:cNvSpPr>
            <a:spLocks noGrp="1"/>
          </p:cNvSpPr>
          <p:nvPr>
            <p:ph type="ftr" sz="quarter" idx="11"/>
          </p:nvPr>
        </p:nvSpPr>
        <p:spPr/>
        <p:txBody>
          <a:bodyPr/>
          <a:lstStyle/>
          <a:p>
            <a:r>
              <a:rPr lang="en-US" dirty="0"/>
              <a:t>Promise Scholars</a:t>
            </a:r>
          </a:p>
        </p:txBody>
      </p:sp>
      <p:sp>
        <p:nvSpPr>
          <p:cNvPr id="8" name="Slide Number Placeholder 7"/>
          <p:cNvSpPr>
            <a:spLocks noGrp="1"/>
          </p:cNvSpPr>
          <p:nvPr>
            <p:ph type="sldNum" sz="quarter" idx="12"/>
          </p:nvPr>
        </p:nvSpPr>
        <p:spPr/>
        <p:txBody>
          <a:bodyPr/>
          <a:lstStyle/>
          <a:p>
            <a:fld id="{83563B19-5B2B-4AAC-A66D-8FF7C83E8865}" type="slidenum">
              <a:rPr lang="en-US" smtClean="0"/>
              <a:pPr/>
              <a:t>1</a:t>
            </a:fld>
            <a:endParaRPr lang="en-US" dirty="0"/>
          </a:p>
        </p:txBody>
      </p:sp>
    </p:spTree>
    <p:extLst>
      <p:ext uri="{BB962C8B-B14F-4D97-AF65-F5344CB8AC3E}">
        <p14:creationId xmlns:p14="http://schemas.microsoft.com/office/powerpoint/2010/main" val="39657830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College</a:t>
            </a:r>
          </a:p>
        </p:txBody>
      </p:sp>
      <p:sp>
        <p:nvSpPr>
          <p:cNvPr id="3" name="Content Placeholder 2"/>
          <p:cNvSpPr>
            <a:spLocks noGrp="1"/>
          </p:cNvSpPr>
          <p:nvPr>
            <p:ph idx="1"/>
          </p:nvPr>
        </p:nvSpPr>
        <p:spPr>
          <a:xfrm>
            <a:off x="457200" y="1600200"/>
            <a:ext cx="8229600" cy="4525963"/>
          </a:xfrm>
        </p:spPr>
        <p:txBody>
          <a:bodyPr/>
          <a:lstStyle/>
          <a:p>
            <a:pPr algn="ctr"/>
            <a:r>
              <a:rPr lang="en-US" dirty="0"/>
              <a:t>I attended college at California State University, Northridge.</a:t>
            </a:r>
          </a:p>
          <a:p>
            <a:pPr marL="0" indent="0" algn="ctr">
              <a:buNone/>
            </a:pPr>
            <a:endParaRPr lang="en-US" dirty="0"/>
          </a:p>
          <a:p>
            <a:pPr algn="ctr"/>
            <a:r>
              <a:rPr lang="en-US" dirty="0"/>
              <a:t>I was the President for the Korean Student Association (KSA) for two years.</a:t>
            </a:r>
          </a:p>
          <a:p>
            <a:pPr marL="0" indent="0" algn="ctr">
              <a:buNone/>
            </a:pPr>
            <a:endParaRPr lang="en-US" dirty="0"/>
          </a:p>
          <a:p>
            <a:pPr algn="ctr"/>
            <a:r>
              <a:rPr lang="en-US" dirty="0"/>
              <a:t>During my tenure as KSA President, the organization raised the most money for the treasury and enrolled the most members in any given year. This was accomplished by organizing various fundraising events throughout the year.</a:t>
            </a:r>
          </a:p>
          <a:p>
            <a:pPr algn="ctr"/>
            <a:endParaRPr lang="en-US" dirty="0"/>
          </a:p>
        </p:txBody>
      </p:sp>
      <p:sp>
        <p:nvSpPr>
          <p:cNvPr id="7" name="Footer Placeholder 6"/>
          <p:cNvSpPr>
            <a:spLocks noGrp="1"/>
          </p:cNvSpPr>
          <p:nvPr>
            <p:ph type="ftr" sz="quarter" idx="11"/>
          </p:nvPr>
        </p:nvSpPr>
        <p:spPr/>
        <p:txBody>
          <a:bodyPr/>
          <a:lstStyle/>
          <a:p>
            <a:r>
              <a:rPr lang="en-US" dirty="0"/>
              <a:t>Youth Business : ALLIANCE</a:t>
            </a:r>
          </a:p>
        </p:txBody>
      </p:sp>
      <p:sp>
        <p:nvSpPr>
          <p:cNvPr id="9" name="Slide Number Placeholder 8"/>
          <p:cNvSpPr>
            <a:spLocks noGrp="1"/>
          </p:cNvSpPr>
          <p:nvPr>
            <p:ph type="sldNum" sz="quarter" idx="12"/>
          </p:nvPr>
        </p:nvSpPr>
        <p:spPr/>
        <p:txBody>
          <a:bodyPr/>
          <a:lstStyle/>
          <a:p>
            <a:fld id="{83563B19-5B2B-4AAC-A66D-8FF7C83E8865}" type="slidenum">
              <a:rPr lang="en-US" smtClean="0"/>
              <a:pPr/>
              <a:t>10</a:t>
            </a:fld>
            <a:endParaRPr lang="en-US" dirty="0"/>
          </a:p>
        </p:txBody>
      </p:sp>
    </p:spTree>
    <p:extLst>
      <p:ext uri="{BB962C8B-B14F-4D97-AF65-F5344CB8AC3E}">
        <p14:creationId xmlns:p14="http://schemas.microsoft.com/office/powerpoint/2010/main" val="23018616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dirty="0"/>
              <a:t>College</a:t>
            </a:r>
          </a:p>
        </p:txBody>
      </p:sp>
      <p:sp>
        <p:nvSpPr>
          <p:cNvPr id="3" name="Text Placeholder 2"/>
          <p:cNvSpPr>
            <a:spLocks noGrp="1"/>
          </p:cNvSpPr>
          <p:nvPr>
            <p:ph type="body" idx="1"/>
          </p:nvPr>
        </p:nvSpPr>
        <p:spPr/>
        <p:txBody>
          <a:bodyPr/>
          <a:lstStyle/>
          <a:p>
            <a:r>
              <a:rPr lang="en-US" dirty="0"/>
              <a:t>Things I enjoyed</a:t>
            </a:r>
          </a:p>
          <a:p>
            <a:r>
              <a:rPr lang="en-US" dirty="0"/>
              <a:t> in College</a:t>
            </a:r>
          </a:p>
        </p:txBody>
      </p:sp>
      <p:sp>
        <p:nvSpPr>
          <p:cNvPr id="5" name="Text Placeholder 4"/>
          <p:cNvSpPr>
            <a:spLocks noGrp="1"/>
          </p:cNvSpPr>
          <p:nvPr>
            <p:ph type="body" sz="quarter" idx="3"/>
          </p:nvPr>
        </p:nvSpPr>
        <p:spPr/>
        <p:txBody>
          <a:bodyPr/>
          <a:lstStyle/>
          <a:p>
            <a:r>
              <a:rPr lang="en-US" dirty="0"/>
              <a:t>Things I didn’t enjoy in College</a:t>
            </a:r>
          </a:p>
        </p:txBody>
      </p:sp>
      <p:sp>
        <p:nvSpPr>
          <p:cNvPr id="10" name="Content Placeholder 9"/>
          <p:cNvSpPr>
            <a:spLocks noGrp="1"/>
          </p:cNvSpPr>
          <p:nvPr>
            <p:ph sz="quarter" idx="13"/>
          </p:nvPr>
        </p:nvSpPr>
        <p:spPr/>
        <p:txBody>
          <a:bodyPr/>
          <a:lstStyle/>
          <a:p>
            <a:r>
              <a:rPr lang="en-US" dirty="0"/>
              <a:t>Making new friends.</a:t>
            </a:r>
          </a:p>
          <a:p>
            <a:r>
              <a:rPr lang="en-US" dirty="0"/>
              <a:t>Making new friends who were female.</a:t>
            </a:r>
          </a:p>
          <a:p>
            <a:r>
              <a:rPr lang="en-US" dirty="0"/>
              <a:t>Getting involved in Politics.</a:t>
            </a:r>
          </a:p>
          <a:p>
            <a:r>
              <a:rPr lang="en-US" dirty="0"/>
              <a:t>Organizing events for the betterment of society.</a:t>
            </a:r>
          </a:p>
          <a:p>
            <a:endParaRPr lang="en-US" dirty="0"/>
          </a:p>
          <a:p>
            <a:endParaRPr lang="en-US" dirty="0"/>
          </a:p>
        </p:txBody>
      </p:sp>
      <p:sp>
        <p:nvSpPr>
          <p:cNvPr id="11" name="Content Placeholder 10"/>
          <p:cNvSpPr>
            <a:spLocks noGrp="1"/>
          </p:cNvSpPr>
          <p:nvPr>
            <p:ph sz="quarter" idx="14"/>
          </p:nvPr>
        </p:nvSpPr>
        <p:spPr/>
        <p:txBody>
          <a:bodyPr/>
          <a:lstStyle/>
          <a:p>
            <a:r>
              <a:rPr lang="en-US" dirty="0"/>
              <a:t>Studying for mid-term and final examinations</a:t>
            </a:r>
          </a:p>
          <a:p>
            <a:r>
              <a:rPr lang="en-US" dirty="0"/>
              <a:t>Paying for college</a:t>
            </a:r>
          </a:p>
          <a:p>
            <a:r>
              <a:rPr lang="en-US" dirty="0"/>
              <a:t>Staying up late to finish term papers</a:t>
            </a:r>
          </a:p>
          <a:p>
            <a:endParaRPr lang="en-US" dirty="0"/>
          </a:p>
          <a:p>
            <a:endParaRPr lang="en-US" dirty="0"/>
          </a:p>
        </p:txBody>
      </p:sp>
      <p:sp>
        <p:nvSpPr>
          <p:cNvPr id="12" name="Footer Placeholder 11"/>
          <p:cNvSpPr>
            <a:spLocks noGrp="1"/>
          </p:cNvSpPr>
          <p:nvPr>
            <p:ph type="ftr" sz="quarter" idx="11"/>
          </p:nvPr>
        </p:nvSpPr>
        <p:spPr/>
        <p:txBody>
          <a:bodyPr/>
          <a:lstStyle/>
          <a:p>
            <a:r>
              <a:rPr lang="en-US" dirty="0"/>
              <a:t>Youth Business : ALLIANCE</a:t>
            </a:r>
          </a:p>
        </p:txBody>
      </p:sp>
      <p:sp>
        <p:nvSpPr>
          <p:cNvPr id="13" name="Slide Number Placeholder 12"/>
          <p:cNvSpPr>
            <a:spLocks noGrp="1"/>
          </p:cNvSpPr>
          <p:nvPr>
            <p:ph type="sldNum" sz="quarter" idx="12"/>
          </p:nvPr>
        </p:nvSpPr>
        <p:spPr/>
        <p:txBody>
          <a:bodyPr/>
          <a:lstStyle/>
          <a:p>
            <a:fld id="{83563B19-5B2B-4AAC-A66D-8FF7C83E8865}" type="slidenum">
              <a:rPr lang="en-US" smtClean="0"/>
              <a:pPr/>
              <a:t>11</a:t>
            </a:fld>
            <a:endParaRPr lang="en-US" dirty="0"/>
          </a:p>
        </p:txBody>
      </p:sp>
    </p:spTree>
    <p:extLst>
      <p:ext uri="{BB962C8B-B14F-4D97-AF65-F5344CB8AC3E}">
        <p14:creationId xmlns:p14="http://schemas.microsoft.com/office/powerpoint/2010/main" val="30452602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dirty="0"/>
              <a:t>College</a:t>
            </a:r>
          </a:p>
        </p:txBody>
      </p:sp>
      <p:sp>
        <p:nvSpPr>
          <p:cNvPr id="3" name="Text Placeholder 2"/>
          <p:cNvSpPr>
            <a:spLocks noGrp="1"/>
          </p:cNvSpPr>
          <p:nvPr>
            <p:ph type="body" idx="1"/>
          </p:nvPr>
        </p:nvSpPr>
        <p:spPr/>
        <p:txBody>
          <a:bodyPr/>
          <a:lstStyle/>
          <a:p>
            <a:pPr algn="l"/>
            <a:r>
              <a:rPr lang="en-US" b="1" dirty="0"/>
              <a:t>Favorite classes </a:t>
            </a:r>
          </a:p>
        </p:txBody>
      </p:sp>
      <p:sp>
        <p:nvSpPr>
          <p:cNvPr id="5" name="Text Placeholder 4"/>
          <p:cNvSpPr>
            <a:spLocks noGrp="1"/>
          </p:cNvSpPr>
          <p:nvPr>
            <p:ph type="body" sz="quarter" idx="3"/>
          </p:nvPr>
        </p:nvSpPr>
        <p:spPr/>
        <p:txBody>
          <a:bodyPr/>
          <a:lstStyle/>
          <a:p>
            <a:pPr algn="l"/>
            <a:r>
              <a:rPr lang="en-US" b="1" dirty="0"/>
              <a:t>Least favorite classes</a:t>
            </a:r>
          </a:p>
        </p:txBody>
      </p:sp>
      <p:sp>
        <p:nvSpPr>
          <p:cNvPr id="10" name="Content Placeholder 9"/>
          <p:cNvSpPr>
            <a:spLocks noGrp="1"/>
          </p:cNvSpPr>
          <p:nvPr>
            <p:ph sz="quarter" idx="13"/>
          </p:nvPr>
        </p:nvSpPr>
        <p:spPr/>
        <p:txBody>
          <a:bodyPr/>
          <a:lstStyle/>
          <a:p>
            <a:r>
              <a:rPr lang="en-US" dirty="0"/>
              <a:t>Economics</a:t>
            </a:r>
          </a:p>
          <a:p>
            <a:r>
              <a:rPr lang="en-US" dirty="0"/>
              <a:t>Accounting</a:t>
            </a:r>
          </a:p>
          <a:p>
            <a:r>
              <a:rPr lang="en-US" dirty="0"/>
              <a:t>Philosophy</a:t>
            </a:r>
          </a:p>
          <a:p>
            <a:r>
              <a:rPr lang="en-US" dirty="0"/>
              <a:t>Business Law</a:t>
            </a:r>
          </a:p>
          <a:p>
            <a:r>
              <a:rPr lang="en-US" dirty="0"/>
              <a:t>Finance</a:t>
            </a:r>
          </a:p>
          <a:p>
            <a:endParaRPr lang="en-US" dirty="0"/>
          </a:p>
        </p:txBody>
      </p:sp>
      <p:sp>
        <p:nvSpPr>
          <p:cNvPr id="11" name="Content Placeholder 10"/>
          <p:cNvSpPr>
            <a:spLocks noGrp="1"/>
          </p:cNvSpPr>
          <p:nvPr>
            <p:ph sz="quarter" idx="14"/>
          </p:nvPr>
        </p:nvSpPr>
        <p:spPr/>
        <p:txBody>
          <a:bodyPr/>
          <a:lstStyle/>
          <a:p>
            <a:r>
              <a:rPr lang="en-US" dirty="0"/>
              <a:t>Foreign language (Japanese)</a:t>
            </a:r>
          </a:p>
          <a:p>
            <a:r>
              <a:rPr lang="en-US" dirty="0"/>
              <a:t>Statistics</a:t>
            </a:r>
          </a:p>
          <a:p>
            <a:endParaRPr lang="en-US" dirty="0"/>
          </a:p>
          <a:p>
            <a:pPr marL="0" indent="0">
              <a:buNone/>
            </a:pPr>
            <a:endParaRPr lang="en-US" dirty="0"/>
          </a:p>
        </p:txBody>
      </p:sp>
      <p:sp>
        <p:nvSpPr>
          <p:cNvPr id="12" name="Footer Placeholder 11"/>
          <p:cNvSpPr>
            <a:spLocks noGrp="1"/>
          </p:cNvSpPr>
          <p:nvPr>
            <p:ph type="ftr" sz="quarter" idx="11"/>
          </p:nvPr>
        </p:nvSpPr>
        <p:spPr/>
        <p:txBody>
          <a:bodyPr/>
          <a:lstStyle/>
          <a:p>
            <a:r>
              <a:rPr lang="en-US" dirty="0"/>
              <a:t>Youth Business : ALLIANCE</a:t>
            </a:r>
          </a:p>
        </p:txBody>
      </p:sp>
      <p:sp>
        <p:nvSpPr>
          <p:cNvPr id="13" name="Slide Number Placeholder 12"/>
          <p:cNvSpPr>
            <a:spLocks noGrp="1"/>
          </p:cNvSpPr>
          <p:nvPr>
            <p:ph type="sldNum" sz="quarter" idx="12"/>
          </p:nvPr>
        </p:nvSpPr>
        <p:spPr/>
        <p:txBody>
          <a:bodyPr/>
          <a:lstStyle/>
          <a:p>
            <a:fld id="{83563B19-5B2B-4AAC-A66D-8FF7C83E8865}" type="slidenum">
              <a:rPr lang="en-US" smtClean="0"/>
              <a:pPr/>
              <a:t>12</a:t>
            </a:fld>
            <a:endParaRPr lang="en-US" dirty="0"/>
          </a:p>
        </p:txBody>
      </p:sp>
    </p:spTree>
    <p:extLst>
      <p:ext uri="{BB962C8B-B14F-4D97-AF65-F5344CB8AC3E}">
        <p14:creationId xmlns:p14="http://schemas.microsoft.com/office/powerpoint/2010/main" val="22104687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p:txBody>
          <a:bodyPr/>
          <a:lstStyle/>
          <a:p>
            <a:r>
              <a:rPr lang="en-US" dirty="0"/>
              <a:t>College</a:t>
            </a:r>
          </a:p>
        </p:txBody>
      </p:sp>
      <p:sp>
        <p:nvSpPr>
          <p:cNvPr id="3" name="Content Placeholder 2"/>
          <p:cNvSpPr>
            <a:spLocks noGrp="1"/>
          </p:cNvSpPr>
          <p:nvPr>
            <p:ph idx="1"/>
          </p:nvPr>
        </p:nvSpPr>
        <p:spPr/>
        <p:txBody>
          <a:bodyPr/>
          <a:lstStyle/>
          <a:p>
            <a:r>
              <a:rPr lang="en-US" dirty="0"/>
              <a:t>Jobs I worked while I was in College were:</a:t>
            </a:r>
          </a:p>
          <a:p>
            <a:pPr lvl="1"/>
            <a:r>
              <a:rPr lang="en-US" dirty="0"/>
              <a:t>I was the only part-time lender for Independence Bank. I worked 25 hours a week and produced more loan volume that most full time employees. I also generated more income during that time than many recent graduates.  </a:t>
            </a:r>
          </a:p>
          <a:p>
            <a:pPr lvl="1"/>
            <a:endParaRPr lang="en-US" dirty="0"/>
          </a:p>
          <a:p>
            <a:endParaRPr lang="en-US" dirty="0"/>
          </a:p>
        </p:txBody>
      </p:sp>
      <p:sp>
        <p:nvSpPr>
          <p:cNvPr id="6" name="Footer Placeholder 5"/>
          <p:cNvSpPr>
            <a:spLocks noGrp="1"/>
          </p:cNvSpPr>
          <p:nvPr>
            <p:ph type="ftr" sz="quarter" idx="11"/>
          </p:nvPr>
        </p:nvSpPr>
        <p:spPr/>
        <p:txBody>
          <a:bodyPr/>
          <a:lstStyle/>
          <a:p>
            <a:r>
              <a:rPr lang="en-US" dirty="0"/>
              <a:t>Youth Business : ALLIANCE</a:t>
            </a:r>
          </a:p>
        </p:txBody>
      </p:sp>
      <p:sp>
        <p:nvSpPr>
          <p:cNvPr id="7" name="Slide Number Placeholder 6"/>
          <p:cNvSpPr>
            <a:spLocks noGrp="1"/>
          </p:cNvSpPr>
          <p:nvPr>
            <p:ph type="sldNum" sz="quarter" idx="12"/>
          </p:nvPr>
        </p:nvSpPr>
        <p:spPr/>
        <p:txBody>
          <a:bodyPr/>
          <a:lstStyle/>
          <a:p>
            <a:fld id="{83563B19-5B2B-4AAC-A66D-8FF7C83E8865}" type="slidenum">
              <a:rPr lang="en-US" smtClean="0"/>
              <a:pPr/>
              <a:t>13</a:t>
            </a:fld>
            <a:endParaRPr lang="en-US" dirty="0"/>
          </a:p>
        </p:txBody>
      </p:sp>
    </p:spTree>
    <p:extLst>
      <p:ext uri="{BB962C8B-B14F-4D97-AF65-F5344CB8AC3E}">
        <p14:creationId xmlns:p14="http://schemas.microsoft.com/office/powerpoint/2010/main" val="21522689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p:txBody>
          <a:bodyPr/>
          <a:lstStyle/>
          <a:p>
            <a:r>
              <a:rPr lang="en-US" dirty="0"/>
              <a:t>College</a:t>
            </a:r>
          </a:p>
        </p:txBody>
      </p:sp>
      <p:sp>
        <p:nvSpPr>
          <p:cNvPr id="3" name="Content Placeholder 2"/>
          <p:cNvSpPr>
            <a:spLocks noGrp="1"/>
          </p:cNvSpPr>
          <p:nvPr>
            <p:ph idx="1"/>
          </p:nvPr>
        </p:nvSpPr>
        <p:spPr/>
        <p:txBody>
          <a:bodyPr>
            <a:normAutofit lnSpcReduction="10000"/>
          </a:bodyPr>
          <a:lstStyle/>
          <a:p>
            <a:r>
              <a:rPr lang="en-US" dirty="0"/>
              <a:t>Things that felt difficult or challenging for me while I was in College were:</a:t>
            </a:r>
          </a:p>
          <a:p>
            <a:pPr marL="0" indent="0">
              <a:buNone/>
            </a:pPr>
            <a:endParaRPr lang="en-US" dirty="0"/>
          </a:p>
          <a:p>
            <a:pPr lvl="1"/>
            <a:r>
              <a:rPr lang="en-US" dirty="0"/>
              <a:t>Balancing the enjoyment of college with the responsibilities of college.</a:t>
            </a:r>
          </a:p>
          <a:p>
            <a:pPr lvl="1"/>
            <a:r>
              <a:rPr lang="en-US" dirty="0"/>
              <a:t>Keeping focus on my long term goals as there were many distractions along the way.</a:t>
            </a:r>
          </a:p>
          <a:p>
            <a:pPr lvl="1"/>
            <a:r>
              <a:rPr lang="en-US" dirty="0"/>
              <a:t>Working through the real estate market crash of the  early and mid 1990’s.</a:t>
            </a:r>
          </a:p>
          <a:p>
            <a:pPr lvl="1"/>
            <a:r>
              <a:rPr lang="en-US" dirty="0"/>
              <a:t>Biggest lesson learned was that you have to be nimble in life and find ways to adapt. Nothing stays constant. </a:t>
            </a:r>
          </a:p>
          <a:p>
            <a:pPr marL="914400" lvl="2" indent="0">
              <a:buNone/>
            </a:pPr>
            <a:r>
              <a:rPr lang="en-US" dirty="0"/>
              <a:t>“Hope for the best, plan for the worst, and prepare to be surprised.”</a:t>
            </a:r>
          </a:p>
          <a:p>
            <a:endParaRPr lang="en-US" dirty="0"/>
          </a:p>
        </p:txBody>
      </p:sp>
      <p:sp>
        <p:nvSpPr>
          <p:cNvPr id="6" name="Footer Placeholder 5"/>
          <p:cNvSpPr>
            <a:spLocks noGrp="1"/>
          </p:cNvSpPr>
          <p:nvPr>
            <p:ph type="ftr" sz="quarter" idx="11"/>
          </p:nvPr>
        </p:nvSpPr>
        <p:spPr/>
        <p:txBody>
          <a:bodyPr/>
          <a:lstStyle/>
          <a:p>
            <a:r>
              <a:rPr lang="en-US" dirty="0"/>
              <a:t>Youth Business : ALLIANCE</a:t>
            </a:r>
          </a:p>
        </p:txBody>
      </p:sp>
      <p:sp>
        <p:nvSpPr>
          <p:cNvPr id="7" name="Slide Number Placeholder 6"/>
          <p:cNvSpPr>
            <a:spLocks noGrp="1"/>
          </p:cNvSpPr>
          <p:nvPr>
            <p:ph type="sldNum" sz="quarter" idx="12"/>
          </p:nvPr>
        </p:nvSpPr>
        <p:spPr/>
        <p:txBody>
          <a:bodyPr/>
          <a:lstStyle/>
          <a:p>
            <a:fld id="{83563B19-5B2B-4AAC-A66D-8FF7C83E8865}" type="slidenum">
              <a:rPr lang="en-US" smtClean="0"/>
              <a:pPr/>
              <a:t>14</a:t>
            </a:fld>
            <a:endParaRPr lang="en-US" dirty="0"/>
          </a:p>
        </p:txBody>
      </p:sp>
    </p:spTree>
    <p:extLst>
      <p:ext uri="{BB962C8B-B14F-4D97-AF65-F5344CB8AC3E}">
        <p14:creationId xmlns:p14="http://schemas.microsoft.com/office/powerpoint/2010/main" val="36714676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0" y="138861"/>
            <a:ext cx="9144000" cy="1322479"/>
          </a:xfrm>
        </p:spPr>
        <p:txBody>
          <a:bodyPr/>
          <a:lstStyle/>
          <a:p>
            <a:r>
              <a:rPr lang="en-US" dirty="0"/>
              <a:t>Getting a job after College</a:t>
            </a:r>
          </a:p>
        </p:txBody>
      </p:sp>
      <p:sp>
        <p:nvSpPr>
          <p:cNvPr id="3" name="Content Placeholder 2"/>
          <p:cNvSpPr>
            <a:spLocks noGrp="1"/>
          </p:cNvSpPr>
          <p:nvPr>
            <p:ph idx="1"/>
          </p:nvPr>
        </p:nvSpPr>
        <p:spPr/>
        <p:txBody>
          <a:bodyPr/>
          <a:lstStyle/>
          <a:p>
            <a:r>
              <a:rPr lang="en-US" dirty="0"/>
              <a:t>The top few things I did to ensure I got a good job after college were:</a:t>
            </a:r>
          </a:p>
          <a:p>
            <a:pPr lvl="1"/>
            <a:r>
              <a:rPr lang="en-US" dirty="0"/>
              <a:t>I learned how to sell.</a:t>
            </a:r>
          </a:p>
          <a:p>
            <a:pPr lvl="1"/>
            <a:r>
              <a:rPr lang="en-US" dirty="0"/>
              <a:t>I learned how to size people up and prepare for important situations.</a:t>
            </a:r>
          </a:p>
          <a:p>
            <a:pPr lvl="1"/>
            <a:r>
              <a:rPr lang="en-US" dirty="0"/>
              <a:t>I wrote down the things I wanted and the things I needed.</a:t>
            </a:r>
          </a:p>
          <a:p>
            <a:pPr lvl="1"/>
            <a:r>
              <a:rPr lang="en-US" dirty="0"/>
              <a:t>I subscribed to the Wall Street Journal.</a:t>
            </a:r>
          </a:p>
          <a:p>
            <a:pPr lvl="1"/>
            <a:r>
              <a:rPr lang="en-US" dirty="0"/>
              <a:t>I work to always have a positive attitude no matter the circumstance.</a:t>
            </a:r>
          </a:p>
          <a:p>
            <a:pPr lvl="1"/>
            <a:r>
              <a:rPr lang="en-US" dirty="0"/>
              <a:t>Under promise and over deliver.</a:t>
            </a:r>
          </a:p>
          <a:p>
            <a:endParaRPr lang="en-US" dirty="0"/>
          </a:p>
        </p:txBody>
      </p:sp>
      <p:sp>
        <p:nvSpPr>
          <p:cNvPr id="6" name="Footer Placeholder 5"/>
          <p:cNvSpPr>
            <a:spLocks noGrp="1"/>
          </p:cNvSpPr>
          <p:nvPr>
            <p:ph type="ftr" sz="quarter" idx="11"/>
          </p:nvPr>
        </p:nvSpPr>
        <p:spPr/>
        <p:txBody>
          <a:bodyPr/>
          <a:lstStyle/>
          <a:p>
            <a:r>
              <a:rPr lang="en-US" dirty="0"/>
              <a:t>Youth Business : ALLIANCE</a:t>
            </a:r>
          </a:p>
        </p:txBody>
      </p:sp>
      <p:sp>
        <p:nvSpPr>
          <p:cNvPr id="7" name="Slide Number Placeholder 6"/>
          <p:cNvSpPr>
            <a:spLocks noGrp="1"/>
          </p:cNvSpPr>
          <p:nvPr>
            <p:ph type="sldNum" sz="quarter" idx="12"/>
          </p:nvPr>
        </p:nvSpPr>
        <p:spPr/>
        <p:txBody>
          <a:bodyPr/>
          <a:lstStyle/>
          <a:p>
            <a:fld id="{83563B19-5B2B-4AAC-A66D-8FF7C83E8865}" type="slidenum">
              <a:rPr lang="en-US" smtClean="0"/>
              <a:pPr/>
              <a:t>15</a:t>
            </a:fld>
            <a:endParaRPr lang="en-US" dirty="0"/>
          </a:p>
        </p:txBody>
      </p:sp>
    </p:spTree>
    <p:extLst>
      <p:ext uri="{BB962C8B-B14F-4D97-AF65-F5344CB8AC3E}">
        <p14:creationId xmlns:p14="http://schemas.microsoft.com/office/powerpoint/2010/main" val="27647383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p:txBody>
          <a:bodyPr/>
          <a:lstStyle/>
          <a:p>
            <a:r>
              <a:rPr lang="en-US" dirty="0"/>
              <a:t>This is My Company</a:t>
            </a:r>
          </a:p>
        </p:txBody>
      </p:sp>
      <p:sp>
        <p:nvSpPr>
          <p:cNvPr id="12" name="Content Placeholder 2"/>
          <p:cNvSpPr>
            <a:spLocks noGrp="1"/>
          </p:cNvSpPr>
          <p:nvPr>
            <p:ph idx="1"/>
          </p:nvPr>
        </p:nvSpPr>
        <p:spPr>
          <a:xfrm>
            <a:off x="457200" y="1447800"/>
            <a:ext cx="8229600" cy="4525963"/>
          </a:xfrm>
        </p:spPr>
        <p:txBody>
          <a:bodyPr/>
          <a:lstStyle/>
          <a:p>
            <a:r>
              <a:rPr lang="en-US" dirty="0"/>
              <a:t>Every day at my company:</a:t>
            </a:r>
          </a:p>
          <a:p>
            <a:pPr lvl="1"/>
            <a:r>
              <a:rPr lang="en-US" dirty="0"/>
              <a:t>Citizens Business Bank started in August 1974 with one branch in Chino, CA.  Along the way, and after many years of success and progress, the Bank changed their name from Chino Valley Bank to Citizens Business Bank.  Currently, the Bank employs over 800 individuals and is headquartered in Ontario, CA. </a:t>
            </a:r>
          </a:p>
          <a:p>
            <a:pPr lvl="1"/>
            <a:endParaRPr lang="en-US" dirty="0"/>
          </a:p>
          <a:p>
            <a:pPr lvl="1"/>
            <a:r>
              <a:rPr lang="en-US" dirty="0"/>
              <a:t>I work with many different types of businesses.  We help businesses grow, create jobs, create opportunities, and economic wealth. We advise business managers so that they are able to make informed decisions.</a:t>
            </a:r>
          </a:p>
          <a:p>
            <a:pPr marL="457200" lvl="1" indent="0">
              <a:buNone/>
            </a:pPr>
            <a:endParaRPr lang="en-US" dirty="0"/>
          </a:p>
        </p:txBody>
      </p:sp>
      <p:sp>
        <p:nvSpPr>
          <p:cNvPr id="4" name="Footer Placeholder 3"/>
          <p:cNvSpPr>
            <a:spLocks noGrp="1"/>
          </p:cNvSpPr>
          <p:nvPr>
            <p:ph type="ftr" sz="quarter" idx="11"/>
          </p:nvPr>
        </p:nvSpPr>
        <p:spPr/>
        <p:txBody>
          <a:bodyPr/>
          <a:lstStyle/>
          <a:p>
            <a:r>
              <a:rPr lang="en-US" dirty="0"/>
              <a:t>Youth Business : ALLIANCE</a:t>
            </a:r>
          </a:p>
        </p:txBody>
      </p:sp>
      <p:sp>
        <p:nvSpPr>
          <p:cNvPr id="6" name="Slide Number Placeholder 5"/>
          <p:cNvSpPr>
            <a:spLocks noGrp="1"/>
          </p:cNvSpPr>
          <p:nvPr>
            <p:ph type="sldNum" sz="quarter" idx="12"/>
          </p:nvPr>
        </p:nvSpPr>
        <p:spPr/>
        <p:txBody>
          <a:bodyPr/>
          <a:lstStyle/>
          <a:p>
            <a:fld id="{83563B19-5B2B-4AAC-A66D-8FF7C83E8865}" type="slidenum">
              <a:rPr lang="en-US" smtClean="0"/>
              <a:pPr/>
              <a:t>16</a:t>
            </a:fld>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1800" y="5410200"/>
            <a:ext cx="2714625"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593281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My Career Path</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5116190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Footer Placeholder 5"/>
          <p:cNvSpPr>
            <a:spLocks noGrp="1"/>
          </p:cNvSpPr>
          <p:nvPr>
            <p:ph type="ftr" sz="quarter" idx="11"/>
          </p:nvPr>
        </p:nvSpPr>
        <p:spPr/>
        <p:txBody>
          <a:bodyPr/>
          <a:lstStyle/>
          <a:p>
            <a:r>
              <a:rPr lang="en-US" dirty="0"/>
              <a:t>Youth Business : ALLIANCE</a:t>
            </a:r>
          </a:p>
        </p:txBody>
      </p:sp>
      <p:sp>
        <p:nvSpPr>
          <p:cNvPr id="7" name="Slide Number Placeholder 6"/>
          <p:cNvSpPr>
            <a:spLocks noGrp="1"/>
          </p:cNvSpPr>
          <p:nvPr>
            <p:ph type="sldNum" sz="quarter" idx="12"/>
          </p:nvPr>
        </p:nvSpPr>
        <p:spPr/>
        <p:txBody>
          <a:bodyPr/>
          <a:lstStyle/>
          <a:p>
            <a:fld id="{83563B19-5B2B-4AAC-A66D-8FF7C83E8865}" type="slidenum">
              <a:rPr lang="en-US" smtClean="0"/>
              <a:pPr/>
              <a:t>17</a:t>
            </a:fld>
            <a:endParaRPr lang="en-US" dirty="0"/>
          </a:p>
        </p:txBody>
      </p:sp>
    </p:spTree>
    <p:extLst>
      <p:ext uri="{BB962C8B-B14F-4D97-AF65-F5344CB8AC3E}">
        <p14:creationId xmlns:p14="http://schemas.microsoft.com/office/powerpoint/2010/main" val="16324489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p:txBody>
          <a:bodyPr/>
          <a:lstStyle/>
          <a:p>
            <a:r>
              <a:rPr lang="en-US" dirty="0"/>
              <a:t>My Career</a:t>
            </a:r>
          </a:p>
        </p:txBody>
      </p:sp>
      <p:sp>
        <p:nvSpPr>
          <p:cNvPr id="3" name="Content Placeholder 2"/>
          <p:cNvSpPr>
            <a:spLocks noGrp="1"/>
          </p:cNvSpPr>
          <p:nvPr>
            <p:ph idx="1"/>
          </p:nvPr>
        </p:nvSpPr>
        <p:spPr/>
        <p:txBody>
          <a:bodyPr>
            <a:normAutofit lnSpcReduction="10000"/>
          </a:bodyPr>
          <a:lstStyle/>
          <a:p>
            <a:r>
              <a:rPr lang="en-US" dirty="0"/>
              <a:t>The first job I had after college was:</a:t>
            </a:r>
          </a:p>
          <a:p>
            <a:pPr lvl="1"/>
            <a:r>
              <a:rPr lang="en-US" dirty="0"/>
              <a:t>Financial Services Manager with Cal Fed Bank. </a:t>
            </a:r>
          </a:p>
          <a:p>
            <a:pPr lvl="1"/>
            <a:endParaRPr lang="en-US" dirty="0"/>
          </a:p>
          <a:p>
            <a:r>
              <a:rPr lang="en-US" dirty="0"/>
              <a:t>The worst job I have ever had was:</a:t>
            </a:r>
          </a:p>
          <a:p>
            <a:endParaRPr lang="en-US" dirty="0"/>
          </a:p>
          <a:p>
            <a:pPr lvl="1"/>
            <a:r>
              <a:rPr lang="en-US" dirty="0"/>
              <a:t>I don’t consider any job I’ve held a “worst job.” There is an opportunity to learn and better yourself with any job. Those experiences make you who you are today and contribute to your overall path of success. “Success is not a destination but a journey.”  </a:t>
            </a:r>
          </a:p>
          <a:p>
            <a:pPr lvl="1"/>
            <a:r>
              <a:rPr lang="en-US" dirty="0"/>
              <a:t>The experience I gained from working at Baskin Robbins helped me to land a large banking client years ago. Life works in funny ways.</a:t>
            </a:r>
          </a:p>
        </p:txBody>
      </p:sp>
      <p:sp>
        <p:nvSpPr>
          <p:cNvPr id="7" name="Footer Placeholder 6"/>
          <p:cNvSpPr>
            <a:spLocks noGrp="1"/>
          </p:cNvSpPr>
          <p:nvPr>
            <p:ph type="ftr" sz="quarter" idx="11"/>
          </p:nvPr>
        </p:nvSpPr>
        <p:spPr/>
        <p:txBody>
          <a:bodyPr/>
          <a:lstStyle/>
          <a:p>
            <a:r>
              <a:rPr lang="en-US" dirty="0"/>
              <a:t>Youth Business : ALLIANCE</a:t>
            </a:r>
          </a:p>
        </p:txBody>
      </p:sp>
      <p:sp>
        <p:nvSpPr>
          <p:cNvPr id="8" name="Slide Number Placeholder 7"/>
          <p:cNvSpPr>
            <a:spLocks noGrp="1"/>
          </p:cNvSpPr>
          <p:nvPr>
            <p:ph type="sldNum" sz="quarter" idx="12"/>
          </p:nvPr>
        </p:nvSpPr>
        <p:spPr/>
        <p:txBody>
          <a:bodyPr/>
          <a:lstStyle/>
          <a:p>
            <a:fld id="{83563B19-5B2B-4AAC-A66D-8FF7C83E8865}" type="slidenum">
              <a:rPr lang="en-US" smtClean="0"/>
              <a:pPr/>
              <a:t>18</a:t>
            </a:fld>
            <a:endParaRPr lang="en-US" dirty="0"/>
          </a:p>
        </p:txBody>
      </p:sp>
    </p:spTree>
    <p:extLst>
      <p:ext uri="{BB962C8B-B14F-4D97-AF65-F5344CB8AC3E}">
        <p14:creationId xmlns:p14="http://schemas.microsoft.com/office/powerpoint/2010/main" val="2538521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p:txBody>
          <a:bodyPr/>
          <a:lstStyle/>
          <a:p>
            <a:r>
              <a:rPr lang="en-US" dirty="0"/>
              <a:t>My Career</a:t>
            </a:r>
          </a:p>
        </p:txBody>
      </p:sp>
      <p:sp>
        <p:nvSpPr>
          <p:cNvPr id="3" name="Content Placeholder 2"/>
          <p:cNvSpPr>
            <a:spLocks noGrp="1"/>
          </p:cNvSpPr>
          <p:nvPr>
            <p:ph idx="1"/>
          </p:nvPr>
        </p:nvSpPr>
        <p:spPr/>
        <p:txBody>
          <a:bodyPr/>
          <a:lstStyle/>
          <a:p>
            <a:r>
              <a:rPr lang="en-US" dirty="0"/>
              <a:t>Challenges I have had to overcome throughout my career are:</a:t>
            </a:r>
          </a:p>
          <a:p>
            <a:pPr marL="0" indent="0">
              <a:buNone/>
            </a:pPr>
            <a:endParaRPr lang="en-US" dirty="0"/>
          </a:p>
          <a:p>
            <a:pPr lvl="1"/>
            <a:r>
              <a:rPr lang="en-US" dirty="0"/>
              <a:t>Family issues, friend issues, health issues, etc.</a:t>
            </a:r>
          </a:p>
          <a:p>
            <a:pPr marL="457200" lvl="1" indent="0">
              <a:buNone/>
            </a:pPr>
            <a:endParaRPr lang="en-US" dirty="0"/>
          </a:p>
          <a:p>
            <a:pPr lvl="1"/>
            <a:r>
              <a:rPr lang="en-US" dirty="0"/>
              <a:t>You can always find  reason for failure. “Excuses are the nails used to build a house of failure.” - Don Wilder</a:t>
            </a:r>
          </a:p>
        </p:txBody>
      </p:sp>
      <p:sp>
        <p:nvSpPr>
          <p:cNvPr id="5" name="Footer Placeholder 4"/>
          <p:cNvSpPr>
            <a:spLocks noGrp="1"/>
          </p:cNvSpPr>
          <p:nvPr>
            <p:ph type="ftr" sz="quarter" idx="11"/>
          </p:nvPr>
        </p:nvSpPr>
        <p:spPr/>
        <p:txBody>
          <a:bodyPr/>
          <a:lstStyle/>
          <a:p>
            <a:r>
              <a:rPr lang="en-US" dirty="0"/>
              <a:t>Youth Business : ALLIANCE</a:t>
            </a:r>
          </a:p>
        </p:txBody>
      </p:sp>
      <p:sp>
        <p:nvSpPr>
          <p:cNvPr id="6" name="Slide Number Placeholder 5"/>
          <p:cNvSpPr>
            <a:spLocks noGrp="1"/>
          </p:cNvSpPr>
          <p:nvPr>
            <p:ph type="sldNum" sz="quarter" idx="12"/>
          </p:nvPr>
        </p:nvSpPr>
        <p:spPr/>
        <p:txBody>
          <a:bodyPr/>
          <a:lstStyle/>
          <a:p>
            <a:fld id="{83563B19-5B2B-4AAC-A66D-8FF7C83E8865}" type="slidenum">
              <a:rPr lang="en-US" smtClean="0"/>
              <a:pPr/>
              <a:t>19</a:t>
            </a:fld>
            <a:endParaRPr lang="en-US" dirty="0"/>
          </a:p>
        </p:txBody>
      </p:sp>
    </p:spTree>
    <p:extLst>
      <p:ext uri="{BB962C8B-B14F-4D97-AF65-F5344CB8AC3E}">
        <p14:creationId xmlns:p14="http://schemas.microsoft.com/office/powerpoint/2010/main" val="9774840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My childhood</a:t>
            </a:r>
          </a:p>
        </p:txBody>
      </p:sp>
      <p:sp>
        <p:nvSpPr>
          <p:cNvPr id="9" name="Content Placeholder 2"/>
          <p:cNvSpPr txBox="1">
            <a:spLocks/>
          </p:cNvSpPr>
          <p:nvPr/>
        </p:nvSpPr>
        <p:spPr>
          <a:xfrm>
            <a:off x="457200" y="1477928"/>
            <a:ext cx="8229600" cy="408467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r>
              <a:rPr lang="en-US" sz="2400" dirty="0">
                <a:solidFill>
                  <a:schemeClr val="tx1">
                    <a:lumMod val="50000"/>
                    <a:lumOff val="50000"/>
                  </a:schemeClr>
                </a:solidFill>
                <a:latin typeface="Avenir Roman"/>
                <a:cs typeface="Avenir Roman"/>
              </a:rPr>
              <a:t>I was born in Philadelphia and moved to Los Angeles when I was 7 years old.  </a:t>
            </a:r>
          </a:p>
          <a:p>
            <a:r>
              <a:rPr lang="en-US" sz="2400" dirty="0">
                <a:solidFill>
                  <a:schemeClr val="tx1">
                    <a:lumMod val="50000"/>
                    <a:lumOff val="50000"/>
                  </a:schemeClr>
                </a:solidFill>
                <a:latin typeface="Avenir Roman"/>
                <a:cs typeface="Avenir Roman"/>
              </a:rPr>
              <a:t>I attended six different elementary schools, one middle school, and three high schools.</a:t>
            </a:r>
          </a:p>
          <a:p>
            <a:r>
              <a:rPr lang="en-US" sz="2400" dirty="0">
                <a:solidFill>
                  <a:schemeClr val="tx1">
                    <a:lumMod val="50000"/>
                    <a:lumOff val="50000"/>
                  </a:schemeClr>
                </a:solidFill>
                <a:latin typeface="Avenir Roman"/>
                <a:cs typeface="Avenir Roman"/>
              </a:rPr>
              <a:t>Graduated from California State University, Northridge with a B.S. degree in Business Administration with an emphasis in Finance.</a:t>
            </a:r>
          </a:p>
        </p:txBody>
      </p:sp>
      <p:sp>
        <p:nvSpPr>
          <p:cNvPr id="13" name="Footer Placeholder 12"/>
          <p:cNvSpPr>
            <a:spLocks noGrp="1"/>
          </p:cNvSpPr>
          <p:nvPr>
            <p:ph type="ftr" sz="quarter" idx="11"/>
          </p:nvPr>
        </p:nvSpPr>
        <p:spPr/>
        <p:txBody>
          <a:bodyPr/>
          <a:lstStyle/>
          <a:p>
            <a:r>
              <a:rPr lang="en-US" dirty="0"/>
              <a:t>Promise Scholars</a:t>
            </a:r>
          </a:p>
        </p:txBody>
      </p:sp>
      <p:sp>
        <p:nvSpPr>
          <p:cNvPr id="14" name="Slide Number Placeholder 13"/>
          <p:cNvSpPr>
            <a:spLocks noGrp="1"/>
          </p:cNvSpPr>
          <p:nvPr>
            <p:ph type="sldNum" sz="quarter" idx="12"/>
          </p:nvPr>
        </p:nvSpPr>
        <p:spPr/>
        <p:txBody>
          <a:bodyPr/>
          <a:lstStyle/>
          <a:p>
            <a:fld id="{83563B19-5B2B-4AAC-A66D-8FF7C83E8865}" type="slidenum">
              <a:rPr lang="en-US" smtClean="0"/>
              <a:pPr/>
              <a:t>2</a:t>
            </a:fld>
            <a:endParaRPr lang="en-US" dirty="0"/>
          </a:p>
        </p:txBody>
      </p:sp>
    </p:spTree>
    <p:extLst>
      <p:ext uri="{BB962C8B-B14F-4D97-AF65-F5344CB8AC3E}">
        <p14:creationId xmlns:p14="http://schemas.microsoft.com/office/powerpoint/2010/main" val="20917531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3662894" y="2023169"/>
            <a:ext cx="1785279" cy="3421856"/>
            <a:chOff x="3677828" y="1718071"/>
            <a:chExt cx="1785279" cy="3421856"/>
          </a:xfrm>
        </p:grpSpPr>
        <p:sp>
          <p:nvSpPr>
            <p:cNvPr id="14" name="Freeform 13"/>
            <p:cNvSpPr/>
            <p:nvPr/>
          </p:nvSpPr>
          <p:spPr>
            <a:xfrm>
              <a:off x="4384867" y="2609180"/>
              <a:ext cx="187132" cy="819819"/>
            </a:xfrm>
            <a:custGeom>
              <a:avLst/>
              <a:gdLst/>
              <a:ahLst/>
              <a:cxnLst/>
              <a:rect l="0" t="0" r="0" b="0"/>
              <a:pathLst>
                <a:path>
                  <a:moveTo>
                    <a:pt x="187132" y="0"/>
                  </a:moveTo>
                  <a:lnTo>
                    <a:pt x="187132" y="819819"/>
                  </a:lnTo>
                  <a:lnTo>
                    <a:pt x="0" y="819819"/>
                  </a:lnTo>
                </a:path>
              </a:pathLst>
            </a:custGeom>
            <a:noFill/>
          </p:spPr>
          <p:style>
            <a:lnRef idx="1">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6" name="Freeform 15"/>
            <p:cNvSpPr/>
            <p:nvPr/>
          </p:nvSpPr>
          <p:spPr>
            <a:xfrm>
              <a:off x="4526280" y="2609180"/>
              <a:ext cx="91440" cy="1639639"/>
            </a:xfrm>
            <a:custGeom>
              <a:avLst/>
              <a:gdLst/>
              <a:ahLst/>
              <a:cxnLst/>
              <a:rect l="0" t="0" r="0" b="0"/>
              <a:pathLst>
                <a:path>
                  <a:moveTo>
                    <a:pt x="45720" y="0"/>
                  </a:moveTo>
                  <a:lnTo>
                    <a:pt x="45720" y="1639639"/>
                  </a:lnTo>
                </a:path>
              </a:pathLst>
            </a:custGeom>
            <a:noFill/>
          </p:spPr>
          <p:style>
            <a:lnRef idx="1">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8" name="Freeform 17"/>
            <p:cNvSpPr/>
            <p:nvPr/>
          </p:nvSpPr>
          <p:spPr>
            <a:xfrm>
              <a:off x="3680891" y="1718071"/>
              <a:ext cx="1782216" cy="891108"/>
            </a:xfrm>
            <a:custGeom>
              <a:avLst/>
              <a:gdLst>
                <a:gd name="connsiteX0" fmla="*/ 0 w 1782216"/>
                <a:gd name="connsiteY0" fmla="*/ 0 h 891108"/>
                <a:gd name="connsiteX1" fmla="*/ 1782216 w 1782216"/>
                <a:gd name="connsiteY1" fmla="*/ 0 h 891108"/>
                <a:gd name="connsiteX2" fmla="*/ 1782216 w 1782216"/>
                <a:gd name="connsiteY2" fmla="*/ 891108 h 891108"/>
                <a:gd name="connsiteX3" fmla="*/ 0 w 1782216"/>
                <a:gd name="connsiteY3" fmla="*/ 891108 h 891108"/>
                <a:gd name="connsiteX4" fmla="*/ 0 w 1782216"/>
                <a:gd name="connsiteY4" fmla="*/ 0 h 8911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82216" h="891108">
                  <a:moveTo>
                    <a:pt x="0" y="0"/>
                  </a:moveTo>
                  <a:lnTo>
                    <a:pt x="1782216" y="0"/>
                  </a:lnTo>
                  <a:lnTo>
                    <a:pt x="1782216" y="891108"/>
                  </a:lnTo>
                  <a:lnTo>
                    <a:pt x="0" y="891108"/>
                  </a:lnTo>
                  <a:lnTo>
                    <a:pt x="0" y="0"/>
                  </a:lnTo>
                  <a:close/>
                </a:path>
              </a:pathLst>
            </a:custGeom>
            <a:solidFill>
              <a:schemeClr val="bg1">
                <a:lumMod val="75000"/>
              </a:schemeClr>
            </a:solid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36195" tIns="36195" rIns="36195" bIns="36195" numCol="1" spcCol="1270" anchor="ctr" anchorCtr="0">
              <a:noAutofit/>
            </a:bodyPr>
            <a:lstStyle/>
            <a:p>
              <a:pPr lvl="0" algn="ctr" defTabSz="2533650">
                <a:lnSpc>
                  <a:spcPct val="90000"/>
                </a:lnSpc>
                <a:spcBef>
                  <a:spcPct val="0"/>
                </a:spcBef>
                <a:spcAft>
                  <a:spcPct val="35000"/>
                </a:spcAft>
              </a:pPr>
              <a:endParaRPr lang="en-US" sz="5700" kern="1200" dirty="0"/>
            </a:p>
          </p:txBody>
        </p:sp>
        <p:sp>
          <p:nvSpPr>
            <p:cNvPr id="20" name="Freeform 19"/>
            <p:cNvSpPr/>
            <p:nvPr/>
          </p:nvSpPr>
          <p:spPr>
            <a:xfrm>
              <a:off x="3680891" y="4248819"/>
              <a:ext cx="1782216" cy="891108"/>
            </a:xfrm>
            <a:custGeom>
              <a:avLst/>
              <a:gdLst>
                <a:gd name="connsiteX0" fmla="*/ 0 w 1782216"/>
                <a:gd name="connsiteY0" fmla="*/ 0 h 891108"/>
                <a:gd name="connsiteX1" fmla="*/ 1782216 w 1782216"/>
                <a:gd name="connsiteY1" fmla="*/ 0 h 891108"/>
                <a:gd name="connsiteX2" fmla="*/ 1782216 w 1782216"/>
                <a:gd name="connsiteY2" fmla="*/ 891108 h 891108"/>
                <a:gd name="connsiteX3" fmla="*/ 0 w 1782216"/>
                <a:gd name="connsiteY3" fmla="*/ 891108 h 891108"/>
                <a:gd name="connsiteX4" fmla="*/ 0 w 1782216"/>
                <a:gd name="connsiteY4" fmla="*/ 0 h 8911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82216" h="891108">
                  <a:moveTo>
                    <a:pt x="0" y="0"/>
                  </a:moveTo>
                  <a:lnTo>
                    <a:pt x="1782216" y="0"/>
                  </a:lnTo>
                  <a:lnTo>
                    <a:pt x="1782216" y="891108"/>
                  </a:lnTo>
                  <a:lnTo>
                    <a:pt x="0" y="891108"/>
                  </a:lnTo>
                  <a:lnTo>
                    <a:pt x="0" y="0"/>
                  </a:lnTo>
                  <a:close/>
                </a:path>
              </a:pathLst>
            </a:custGeom>
            <a:solidFill>
              <a:schemeClr val="tx1">
                <a:lumMod val="85000"/>
                <a:lumOff val="15000"/>
              </a:schemeClr>
            </a:solid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36195" tIns="36195" rIns="36195" bIns="36195" numCol="1" spcCol="1270" anchor="ctr" anchorCtr="0">
              <a:noAutofit/>
            </a:bodyPr>
            <a:lstStyle/>
            <a:p>
              <a:pPr lvl="0" algn="ctr" defTabSz="2533650">
                <a:lnSpc>
                  <a:spcPct val="90000"/>
                </a:lnSpc>
                <a:spcBef>
                  <a:spcPct val="0"/>
                </a:spcBef>
                <a:spcAft>
                  <a:spcPct val="35000"/>
                </a:spcAft>
              </a:pPr>
              <a:endParaRPr lang="en-US" sz="5700" kern="1200" dirty="0"/>
            </a:p>
          </p:txBody>
        </p:sp>
        <p:sp>
          <p:nvSpPr>
            <p:cNvPr id="22" name="Freeform 21"/>
            <p:cNvSpPr/>
            <p:nvPr/>
          </p:nvSpPr>
          <p:spPr>
            <a:xfrm>
              <a:off x="3677828" y="2983445"/>
              <a:ext cx="1782216" cy="891108"/>
            </a:xfrm>
            <a:custGeom>
              <a:avLst/>
              <a:gdLst>
                <a:gd name="connsiteX0" fmla="*/ 0 w 1782216"/>
                <a:gd name="connsiteY0" fmla="*/ 0 h 891108"/>
                <a:gd name="connsiteX1" fmla="*/ 1782216 w 1782216"/>
                <a:gd name="connsiteY1" fmla="*/ 0 h 891108"/>
                <a:gd name="connsiteX2" fmla="*/ 1782216 w 1782216"/>
                <a:gd name="connsiteY2" fmla="*/ 891108 h 891108"/>
                <a:gd name="connsiteX3" fmla="*/ 0 w 1782216"/>
                <a:gd name="connsiteY3" fmla="*/ 891108 h 891108"/>
                <a:gd name="connsiteX4" fmla="*/ 0 w 1782216"/>
                <a:gd name="connsiteY4" fmla="*/ 0 h 8911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82216" h="891108">
                  <a:moveTo>
                    <a:pt x="0" y="0"/>
                  </a:moveTo>
                  <a:lnTo>
                    <a:pt x="1782216" y="0"/>
                  </a:lnTo>
                  <a:lnTo>
                    <a:pt x="1782216" y="891108"/>
                  </a:lnTo>
                  <a:lnTo>
                    <a:pt x="0" y="891108"/>
                  </a:lnTo>
                  <a:lnTo>
                    <a:pt x="0" y="0"/>
                  </a:lnTo>
                  <a:close/>
                </a:path>
              </a:pathLst>
            </a:custGeom>
            <a:solidFill>
              <a:schemeClr val="tx1">
                <a:lumMod val="50000"/>
                <a:lumOff val="50000"/>
              </a:schemeClr>
            </a:solid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36195" tIns="36195" rIns="36195" bIns="36195" numCol="1" spcCol="1270" anchor="ctr" anchorCtr="0">
              <a:noAutofit/>
            </a:bodyPr>
            <a:lstStyle/>
            <a:p>
              <a:pPr lvl="0" algn="ctr" defTabSz="2533650">
                <a:lnSpc>
                  <a:spcPct val="90000"/>
                </a:lnSpc>
                <a:spcBef>
                  <a:spcPct val="0"/>
                </a:spcBef>
                <a:spcAft>
                  <a:spcPct val="35000"/>
                </a:spcAft>
              </a:pPr>
              <a:endParaRPr lang="en-US" sz="5700" kern="1200" dirty="0"/>
            </a:p>
          </p:txBody>
        </p:sp>
      </p:grpSp>
      <p:sp>
        <p:nvSpPr>
          <p:cNvPr id="5" name="Title 1"/>
          <p:cNvSpPr>
            <a:spLocks noGrp="1"/>
          </p:cNvSpPr>
          <p:nvPr>
            <p:ph type="title"/>
          </p:nvPr>
        </p:nvSpPr>
        <p:spPr/>
        <p:txBody>
          <a:bodyPr/>
          <a:lstStyle/>
          <a:p>
            <a:r>
              <a:rPr lang="en-US" dirty="0"/>
              <a:t>My role within organization</a:t>
            </a:r>
          </a:p>
        </p:txBody>
      </p:sp>
      <p:sp>
        <p:nvSpPr>
          <p:cNvPr id="4" name="Footer Placeholder 3"/>
          <p:cNvSpPr>
            <a:spLocks noGrp="1"/>
          </p:cNvSpPr>
          <p:nvPr>
            <p:ph type="ftr" sz="quarter" idx="11"/>
          </p:nvPr>
        </p:nvSpPr>
        <p:spPr/>
        <p:txBody>
          <a:bodyPr/>
          <a:lstStyle/>
          <a:p>
            <a:r>
              <a:rPr lang="en-US" dirty="0"/>
              <a:t>Youth Business : ALLIANCE</a:t>
            </a:r>
          </a:p>
        </p:txBody>
      </p:sp>
      <p:sp>
        <p:nvSpPr>
          <p:cNvPr id="7" name="Slide Number Placeholder 6"/>
          <p:cNvSpPr>
            <a:spLocks noGrp="1"/>
          </p:cNvSpPr>
          <p:nvPr>
            <p:ph type="sldNum" sz="quarter" idx="12"/>
          </p:nvPr>
        </p:nvSpPr>
        <p:spPr/>
        <p:txBody>
          <a:bodyPr/>
          <a:lstStyle/>
          <a:p>
            <a:fld id="{83563B19-5B2B-4AAC-A66D-8FF7C83E8865}" type="slidenum">
              <a:rPr lang="en-US" smtClean="0"/>
              <a:pPr/>
              <a:t>20</a:t>
            </a:fld>
            <a:endParaRPr lang="en-US" dirty="0"/>
          </a:p>
        </p:txBody>
      </p:sp>
      <p:sp>
        <p:nvSpPr>
          <p:cNvPr id="12" name="TextBox 11"/>
          <p:cNvSpPr txBox="1"/>
          <p:nvPr/>
        </p:nvSpPr>
        <p:spPr>
          <a:xfrm>
            <a:off x="1195833" y="816404"/>
            <a:ext cx="184666" cy="369332"/>
          </a:xfrm>
          <a:prstGeom prst="rect">
            <a:avLst/>
          </a:prstGeom>
          <a:noFill/>
        </p:spPr>
        <p:txBody>
          <a:bodyPr wrap="none" rtlCol="0">
            <a:spAutoFit/>
          </a:bodyPr>
          <a:lstStyle/>
          <a:p>
            <a:endParaRPr lang="en-US" dirty="0"/>
          </a:p>
        </p:txBody>
      </p:sp>
      <p:sp>
        <p:nvSpPr>
          <p:cNvPr id="23" name="Footer Placeholder 3"/>
          <p:cNvSpPr txBox="1">
            <a:spLocks/>
          </p:cNvSpPr>
          <p:nvPr/>
        </p:nvSpPr>
        <p:spPr>
          <a:xfrm>
            <a:off x="3581400" y="2110853"/>
            <a:ext cx="1945205" cy="860947"/>
          </a:xfrm>
          <a:prstGeom prst="rect">
            <a:avLst/>
          </a:prstGeom>
        </p:spPr>
        <p:txBody>
          <a:bodyPr vert="horz" lIns="45720" tIns="45720" rIns="91440" bIns="45720" rtlCol="0" anchor="ctr"/>
          <a:lstStyle>
            <a:defPPr>
              <a:defRPr lang="en-US"/>
            </a:defPPr>
            <a:lvl1pPr marL="0" algn="l" defTabSz="914400" rtl="0" eaLnBrk="1" latinLnBrk="0" hangingPunct="1">
              <a:defRPr sz="1200" kern="1200">
                <a:solidFill>
                  <a:schemeClr val="tx1">
                    <a:lumMod val="50000"/>
                    <a:lumOff val="50000"/>
                  </a:schemeClr>
                </a:solidFill>
                <a:latin typeface="Century Gothic"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800" dirty="0">
                <a:solidFill>
                  <a:srgbClr val="AAEC39"/>
                </a:solidFill>
              </a:rPr>
              <a:t>CEO</a:t>
            </a:r>
          </a:p>
        </p:txBody>
      </p:sp>
      <p:sp>
        <p:nvSpPr>
          <p:cNvPr id="24" name="Footer Placeholder 3"/>
          <p:cNvSpPr txBox="1">
            <a:spLocks/>
          </p:cNvSpPr>
          <p:nvPr/>
        </p:nvSpPr>
        <p:spPr>
          <a:xfrm>
            <a:off x="3482645" y="3288543"/>
            <a:ext cx="2057401" cy="860947"/>
          </a:xfrm>
          <a:prstGeom prst="rect">
            <a:avLst/>
          </a:prstGeom>
        </p:spPr>
        <p:txBody>
          <a:bodyPr vert="horz" lIns="45720" tIns="45720" rIns="91440" bIns="45720" rtlCol="0" anchor="ctr"/>
          <a:lstStyle>
            <a:defPPr>
              <a:defRPr lang="en-US"/>
            </a:defPPr>
            <a:lvl1pPr marL="0" algn="l" defTabSz="914400" rtl="0" eaLnBrk="1" latinLnBrk="0" hangingPunct="1">
              <a:defRPr sz="1200" kern="1200">
                <a:solidFill>
                  <a:schemeClr val="tx1">
                    <a:lumMod val="50000"/>
                    <a:lumOff val="50000"/>
                  </a:schemeClr>
                </a:solidFill>
                <a:latin typeface="Century Gothic"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600" dirty="0">
                <a:solidFill>
                  <a:srgbClr val="AAEC39"/>
                </a:solidFill>
              </a:rPr>
              <a:t> CCO</a:t>
            </a:r>
          </a:p>
        </p:txBody>
      </p:sp>
      <p:sp>
        <p:nvSpPr>
          <p:cNvPr id="25" name="Footer Placeholder 3"/>
          <p:cNvSpPr txBox="1">
            <a:spLocks/>
          </p:cNvSpPr>
          <p:nvPr/>
        </p:nvSpPr>
        <p:spPr>
          <a:xfrm>
            <a:off x="3581400" y="4625453"/>
            <a:ext cx="1945205" cy="860947"/>
          </a:xfrm>
          <a:prstGeom prst="rect">
            <a:avLst/>
          </a:prstGeom>
        </p:spPr>
        <p:txBody>
          <a:bodyPr vert="horz" lIns="45720" tIns="45720" rIns="91440" bIns="45720" rtlCol="0" anchor="ctr"/>
          <a:lstStyle>
            <a:defPPr>
              <a:defRPr lang="en-US"/>
            </a:defPPr>
            <a:lvl1pPr marL="0" algn="l" defTabSz="914400" rtl="0" eaLnBrk="1" latinLnBrk="0" hangingPunct="1">
              <a:defRPr sz="1200" kern="1200">
                <a:solidFill>
                  <a:schemeClr val="tx1">
                    <a:lumMod val="50000"/>
                    <a:lumOff val="50000"/>
                  </a:schemeClr>
                </a:solidFill>
                <a:latin typeface="Century Gothic"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000" dirty="0">
                <a:solidFill>
                  <a:srgbClr val="AAEC39"/>
                </a:solidFill>
              </a:rPr>
              <a:t>ME</a:t>
            </a:r>
          </a:p>
        </p:txBody>
      </p:sp>
      <p:sp>
        <p:nvSpPr>
          <p:cNvPr id="26" name="Footer Placeholder 3"/>
          <p:cNvSpPr txBox="1">
            <a:spLocks/>
          </p:cNvSpPr>
          <p:nvPr/>
        </p:nvSpPr>
        <p:spPr>
          <a:xfrm>
            <a:off x="5750995" y="4625453"/>
            <a:ext cx="1945205" cy="860947"/>
          </a:xfrm>
          <a:prstGeom prst="rect">
            <a:avLst/>
          </a:prstGeom>
        </p:spPr>
        <p:txBody>
          <a:bodyPr vert="horz" lIns="45720" tIns="45720" rIns="91440" bIns="45720" rtlCol="0" anchor="ctr"/>
          <a:lstStyle>
            <a:defPPr>
              <a:defRPr lang="en-US"/>
            </a:defPPr>
            <a:lvl1pPr marL="0" algn="l" defTabSz="914400" rtl="0" eaLnBrk="1" latinLnBrk="0" hangingPunct="1">
              <a:defRPr sz="1200" kern="1200">
                <a:solidFill>
                  <a:schemeClr val="tx1">
                    <a:lumMod val="50000"/>
                    <a:lumOff val="50000"/>
                  </a:schemeClr>
                </a:solidFill>
                <a:latin typeface="Century Gothic"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2000" dirty="0">
              <a:solidFill>
                <a:srgbClr val="AAEC39"/>
              </a:solidFill>
            </a:endParaRPr>
          </a:p>
        </p:txBody>
      </p:sp>
    </p:spTree>
    <p:extLst>
      <p:ext uri="{BB962C8B-B14F-4D97-AF65-F5344CB8AC3E}">
        <p14:creationId xmlns:p14="http://schemas.microsoft.com/office/powerpoint/2010/main" val="17649275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p:txBody>
          <a:bodyPr/>
          <a:lstStyle/>
          <a:p>
            <a:r>
              <a:rPr lang="en-US" dirty="0"/>
              <a:t>Compensation at my company</a:t>
            </a:r>
          </a:p>
        </p:txBody>
      </p:sp>
      <p:grpSp>
        <p:nvGrpSpPr>
          <p:cNvPr id="4" name="Group 3"/>
          <p:cNvGrpSpPr/>
          <p:nvPr/>
        </p:nvGrpSpPr>
        <p:grpSpPr>
          <a:xfrm>
            <a:off x="2309018" y="1600200"/>
            <a:ext cx="4525963" cy="4525963"/>
            <a:chOff x="2309018" y="1600200"/>
            <a:chExt cx="4525963" cy="4525963"/>
          </a:xfrm>
        </p:grpSpPr>
        <p:sp>
          <p:nvSpPr>
            <p:cNvPr id="6" name="Freeform 5"/>
            <p:cNvSpPr/>
            <p:nvPr/>
          </p:nvSpPr>
          <p:spPr>
            <a:xfrm>
              <a:off x="2309018" y="1600200"/>
              <a:ext cx="4525963" cy="4525963"/>
            </a:xfrm>
            <a:custGeom>
              <a:avLst/>
              <a:gdLst>
                <a:gd name="connsiteX0" fmla="*/ 0 w 4525963"/>
                <a:gd name="connsiteY0" fmla="*/ 2262982 h 4525963"/>
                <a:gd name="connsiteX1" fmla="*/ 2262982 w 4525963"/>
                <a:gd name="connsiteY1" fmla="*/ 0 h 4525963"/>
                <a:gd name="connsiteX2" fmla="*/ 4525964 w 4525963"/>
                <a:gd name="connsiteY2" fmla="*/ 2262982 h 4525963"/>
                <a:gd name="connsiteX3" fmla="*/ 2262982 w 4525963"/>
                <a:gd name="connsiteY3" fmla="*/ 4525964 h 4525963"/>
                <a:gd name="connsiteX4" fmla="*/ 0 w 4525963"/>
                <a:gd name="connsiteY4" fmla="*/ 2262982 h 45259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25963" h="4525963">
                  <a:moveTo>
                    <a:pt x="0" y="2262982"/>
                  </a:moveTo>
                  <a:cubicBezTo>
                    <a:pt x="0" y="1013172"/>
                    <a:pt x="1013172" y="0"/>
                    <a:pt x="2262982" y="0"/>
                  </a:cubicBezTo>
                  <a:cubicBezTo>
                    <a:pt x="3512792" y="0"/>
                    <a:pt x="4525964" y="1013172"/>
                    <a:pt x="4525964" y="2262982"/>
                  </a:cubicBezTo>
                  <a:cubicBezTo>
                    <a:pt x="4525964" y="3512792"/>
                    <a:pt x="3512792" y="4525964"/>
                    <a:pt x="2262982" y="4525964"/>
                  </a:cubicBezTo>
                  <a:cubicBezTo>
                    <a:pt x="1013172" y="4525964"/>
                    <a:pt x="0" y="3512792"/>
                    <a:pt x="0" y="2262982"/>
                  </a:cubicBezTo>
                  <a:close/>
                </a:path>
              </a:pathLst>
            </a:custGeom>
            <a:solidFill>
              <a:schemeClr val="tx1">
                <a:lumMod val="75000"/>
                <a:lumOff val="25000"/>
              </a:schemeClr>
            </a:solidFill>
            <a:ln>
              <a:solidFill>
                <a:schemeClr val="tx1">
                  <a:lumMod val="75000"/>
                  <a:lumOff val="25000"/>
                </a:schemeClr>
              </a:solidFill>
            </a:ln>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1715596" tIns="311642" rIns="1715596" bIns="3706115" numCol="1" spcCol="1270" anchor="ctr" anchorCtr="0">
              <a:noAutofit/>
            </a:bodyPr>
            <a:lstStyle/>
            <a:p>
              <a:pPr lvl="0" algn="ctr" defTabSz="533400">
                <a:lnSpc>
                  <a:spcPct val="90000"/>
                </a:lnSpc>
                <a:spcBef>
                  <a:spcPct val="0"/>
                </a:spcBef>
                <a:spcAft>
                  <a:spcPct val="35000"/>
                </a:spcAft>
              </a:pPr>
              <a:r>
                <a:rPr lang="en-US" sz="1200" kern="1200" dirty="0">
                  <a:solidFill>
                    <a:schemeClr val="bg1"/>
                  </a:solidFill>
                </a:rPr>
                <a:t>President and Executive </a:t>
              </a:r>
              <a:r>
                <a:rPr lang="en-US" sz="1200" dirty="0">
                  <a:solidFill>
                    <a:schemeClr val="bg1"/>
                  </a:solidFill>
                </a:rPr>
                <a:t>Vice Presidents</a:t>
              </a:r>
              <a:endParaRPr lang="en-US" sz="1200" kern="1200" dirty="0">
                <a:solidFill>
                  <a:schemeClr val="bg1"/>
                </a:solidFill>
              </a:endParaRPr>
            </a:p>
            <a:p>
              <a:pPr lvl="0" algn="ctr" defTabSz="533400">
                <a:lnSpc>
                  <a:spcPct val="90000"/>
                </a:lnSpc>
                <a:spcBef>
                  <a:spcPct val="0"/>
                </a:spcBef>
                <a:spcAft>
                  <a:spcPct val="35000"/>
                </a:spcAft>
              </a:pPr>
              <a:r>
                <a:rPr lang="en-US" sz="1200" kern="1200" dirty="0">
                  <a:solidFill>
                    <a:schemeClr val="bg1"/>
                  </a:solidFill>
                </a:rPr>
                <a:t>($500K - $1M+)</a:t>
              </a:r>
            </a:p>
          </p:txBody>
        </p:sp>
        <p:sp>
          <p:nvSpPr>
            <p:cNvPr id="8" name="Freeform 7"/>
            <p:cNvSpPr/>
            <p:nvPr/>
          </p:nvSpPr>
          <p:spPr>
            <a:xfrm>
              <a:off x="2761614" y="2505392"/>
              <a:ext cx="3620770" cy="3620770"/>
            </a:xfrm>
            <a:custGeom>
              <a:avLst/>
              <a:gdLst>
                <a:gd name="connsiteX0" fmla="*/ 0 w 3620770"/>
                <a:gd name="connsiteY0" fmla="*/ 1810385 h 3620770"/>
                <a:gd name="connsiteX1" fmla="*/ 1810385 w 3620770"/>
                <a:gd name="connsiteY1" fmla="*/ 0 h 3620770"/>
                <a:gd name="connsiteX2" fmla="*/ 3620770 w 3620770"/>
                <a:gd name="connsiteY2" fmla="*/ 1810385 h 3620770"/>
                <a:gd name="connsiteX3" fmla="*/ 1810385 w 3620770"/>
                <a:gd name="connsiteY3" fmla="*/ 3620770 h 3620770"/>
                <a:gd name="connsiteX4" fmla="*/ 0 w 3620770"/>
                <a:gd name="connsiteY4" fmla="*/ 1810385 h 36207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20770" h="3620770">
                  <a:moveTo>
                    <a:pt x="0" y="1810385"/>
                  </a:moveTo>
                  <a:cubicBezTo>
                    <a:pt x="0" y="810537"/>
                    <a:pt x="810537" y="0"/>
                    <a:pt x="1810385" y="0"/>
                  </a:cubicBezTo>
                  <a:cubicBezTo>
                    <a:pt x="2810233" y="0"/>
                    <a:pt x="3620770" y="810537"/>
                    <a:pt x="3620770" y="1810385"/>
                  </a:cubicBezTo>
                  <a:cubicBezTo>
                    <a:pt x="3620770" y="2810233"/>
                    <a:pt x="2810233" y="3620770"/>
                    <a:pt x="1810385" y="3620770"/>
                  </a:cubicBezTo>
                  <a:cubicBezTo>
                    <a:pt x="810537" y="3620770"/>
                    <a:pt x="0" y="2810233"/>
                    <a:pt x="0" y="1810385"/>
                  </a:cubicBezTo>
                  <a:close/>
                </a:path>
              </a:pathLst>
            </a:custGeom>
            <a:solidFill>
              <a:schemeClr val="tx1">
                <a:lumMod val="65000"/>
                <a:lumOff val="35000"/>
              </a:schemeClr>
            </a:solidFill>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1263000" tIns="302590" rIns="1262999" bIns="2837130" numCol="1" spcCol="1270" anchor="ctr" anchorCtr="0">
              <a:noAutofit/>
            </a:bodyPr>
            <a:lstStyle/>
            <a:p>
              <a:pPr lvl="0" algn="ctr" defTabSz="533400">
                <a:lnSpc>
                  <a:spcPct val="90000"/>
                </a:lnSpc>
                <a:spcBef>
                  <a:spcPct val="0"/>
                </a:spcBef>
                <a:spcAft>
                  <a:spcPct val="35000"/>
                </a:spcAft>
              </a:pPr>
              <a:r>
                <a:rPr lang="en-US" sz="1200" kern="1200" dirty="0">
                  <a:solidFill>
                    <a:schemeClr val="bg1"/>
                  </a:solidFill>
                </a:rPr>
                <a:t>Senior Vice Presidents</a:t>
              </a:r>
            </a:p>
            <a:p>
              <a:pPr lvl="0" algn="ctr" defTabSz="533400">
                <a:lnSpc>
                  <a:spcPct val="90000"/>
                </a:lnSpc>
                <a:spcBef>
                  <a:spcPct val="0"/>
                </a:spcBef>
                <a:spcAft>
                  <a:spcPct val="35000"/>
                </a:spcAft>
              </a:pPr>
              <a:r>
                <a:rPr lang="en-US" sz="1200" kern="1200" dirty="0">
                  <a:solidFill>
                    <a:schemeClr val="bg1"/>
                  </a:solidFill>
                </a:rPr>
                <a:t>($250K - $400K)</a:t>
              </a:r>
            </a:p>
          </p:txBody>
        </p:sp>
        <p:sp>
          <p:nvSpPr>
            <p:cNvPr id="9" name="Freeform 8"/>
            <p:cNvSpPr/>
            <p:nvPr/>
          </p:nvSpPr>
          <p:spPr>
            <a:xfrm>
              <a:off x="3214211" y="3410585"/>
              <a:ext cx="2715577" cy="2715577"/>
            </a:xfrm>
            <a:custGeom>
              <a:avLst/>
              <a:gdLst>
                <a:gd name="connsiteX0" fmla="*/ 0 w 2715577"/>
                <a:gd name="connsiteY0" fmla="*/ 1357789 h 2715577"/>
                <a:gd name="connsiteX1" fmla="*/ 1357789 w 2715577"/>
                <a:gd name="connsiteY1" fmla="*/ 0 h 2715577"/>
                <a:gd name="connsiteX2" fmla="*/ 2715578 w 2715577"/>
                <a:gd name="connsiteY2" fmla="*/ 1357789 h 2715577"/>
                <a:gd name="connsiteX3" fmla="*/ 1357789 w 2715577"/>
                <a:gd name="connsiteY3" fmla="*/ 2715578 h 2715577"/>
                <a:gd name="connsiteX4" fmla="*/ 0 w 2715577"/>
                <a:gd name="connsiteY4" fmla="*/ 1357789 h 2715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15577" h="2715577">
                  <a:moveTo>
                    <a:pt x="0" y="1357789"/>
                  </a:moveTo>
                  <a:cubicBezTo>
                    <a:pt x="0" y="607903"/>
                    <a:pt x="607903" y="0"/>
                    <a:pt x="1357789" y="0"/>
                  </a:cubicBezTo>
                  <a:cubicBezTo>
                    <a:pt x="2107675" y="0"/>
                    <a:pt x="2715578" y="607903"/>
                    <a:pt x="2715578" y="1357789"/>
                  </a:cubicBezTo>
                  <a:cubicBezTo>
                    <a:pt x="2715578" y="2107675"/>
                    <a:pt x="2107675" y="2715578"/>
                    <a:pt x="1357789" y="2715578"/>
                  </a:cubicBezTo>
                  <a:cubicBezTo>
                    <a:pt x="607903" y="2715578"/>
                    <a:pt x="0" y="2107675"/>
                    <a:pt x="0" y="1357789"/>
                  </a:cubicBezTo>
                  <a:close/>
                </a:path>
              </a:pathLst>
            </a:custGeom>
            <a:solidFill>
              <a:schemeClr val="tx1">
                <a:lumMod val="50000"/>
                <a:lumOff val="50000"/>
              </a:schemeClr>
            </a:solidFill>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810403" tIns="289012" rIns="810403" bIns="1986248" numCol="1" spcCol="1270" anchor="ctr" anchorCtr="0">
              <a:noAutofit/>
            </a:bodyPr>
            <a:lstStyle/>
            <a:p>
              <a:pPr lvl="0" algn="ctr" defTabSz="533400">
                <a:lnSpc>
                  <a:spcPct val="90000"/>
                </a:lnSpc>
                <a:spcBef>
                  <a:spcPct val="0"/>
                </a:spcBef>
                <a:spcAft>
                  <a:spcPct val="35000"/>
                </a:spcAft>
              </a:pPr>
              <a:r>
                <a:rPr lang="en-US" sz="1200" kern="1200" dirty="0">
                  <a:solidFill>
                    <a:schemeClr val="bg1"/>
                  </a:solidFill>
                </a:rPr>
                <a:t>Vice Presidents</a:t>
              </a:r>
            </a:p>
            <a:p>
              <a:pPr lvl="0" algn="ctr" defTabSz="533400">
                <a:lnSpc>
                  <a:spcPct val="90000"/>
                </a:lnSpc>
                <a:spcBef>
                  <a:spcPct val="0"/>
                </a:spcBef>
                <a:spcAft>
                  <a:spcPct val="35000"/>
                </a:spcAft>
              </a:pPr>
              <a:r>
                <a:rPr lang="en-US" sz="1200" kern="1200" dirty="0">
                  <a:solidFill>
                    <a:schemeClr val="bg1"/>
                  </a:solidFill>
                </a:rPr>
                <a:t>($100K - $200K)</a:t>
              </a:r>
            </a:p>
          </p:txBody>
        </p:sp>
        <p:sp>
          <p:nvSpPr>
            <p:cNvPr id="10" name="Freeform 9"/>
            <p:cNvSpPr/>
            <p:nvPr/>
          </p:nvSpPr>
          <p:spPr>
            <a:xfrm>
              <a:off x="3666807" y="4315777"/>
              <a:ext cx="1810385" cy="1810385"/>
            </a:xfrm>
            <a:custGeom>
              <a:avLst/>
              <a:gdLst>
                <a:gd name="connsiteX0" fmla="*/ 0 w 1810385"/>
                <a:gd name="connsiteY0" fmla="*/ 905193 h 1810385"/>
                <a:gd name="connsiteX1" fmla="*/ 905193 w 1810385"/>
                <a:gd name="connsiteY1" fmla="*/ 0 h 1810385"/>
                <a:gd name="connsiteX2" fmla="*/ 1810386 w 1810385"/>
                <a:gd name="connsiteY2" fmla="*/ 905193 h 1810385"/>
                <a:gd name="connsiteX3" fmla="*/ 905193 w 1810385"/>
                <a:gd name="connsiteY3" fmla="*/ 1810386 h 1810385"/>
                <a:gd name="connsiteX4" fmla="*/ 0 w 1810385"/>
                <a:gd name="connsiteY4" fmla="*/ 905193 h 18103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0385" h="1810385">
                  <a:moveTo>
                    <a:pt x="0" y="905193"/>
                  </a:moveTo>
                  <a:cubicBezTo>
                    <a:pt x="0" y="405269"/>
                    <a:pt x="405269" y="0"/>
                    <a:pt x="905193" y="0"/>
                  </a:cubicBezTo>
                  <a:cubicBezTo>
                    <a:pt x="1405117" y="0"/>
                    <a:pt x="1810386" y="405269"/>
                    <a:pt x="1810386" y="905193"/>
                  </a:cubicBezTo>
                  <a:cubicBezTo>
                    <a:pt x="1810386" y="1405117"/>
                    <a:pt x="1405117" y="1810386"/>
                    <a:pt x="905193" y="1810386"/>
                  </a:cubicBezTo>
                  <a:cubicBezTo>
                    <a:pt x="405269" y="1810386"/>
                    <a:pt x="0" y="1405117"/>
                    <a:pt x="0" y="905193"/>
                  </a:cubicBezTo>
                  <a:close/>
                </a:path>
              </a:pathLst>
            </a:custGeom>
            <a:solidFill>
              <a:schemeClr val="bg1">
                <a:lumMod val="65000"/>
              </a:schemeClr>
            </a:solidFill>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350469" tIns="537941" rIns="350469" bIns="537940" numCol="1" spcCol="1270" anchor="ctr" anchorCtr="0">
              <a:noAutofit/>
            </a:bodyPr>
            <a:lstStyle/>
            <a:p>
              <a:pPr lvl="0" algn="ctr" defTabSz="533400">
                <a:lnSpc>
                  <a:spcPct val="90000"/>
                </a:lnSpc>
                <a:spcBef>
                  <a:spcPct val="0"/>
                </a:spcBef>
                <a:spcAft>
                  <a:spcPct val="35000"/>
                </a:spcAft>
              </a:pPr>
              <a:r>
                <a:rPr lang="en-US" sz="1200" kern="1200" dirty="0">
                  <a:solidFill>
                    <a:schemeClr val="bg1"/>
                  </a:solidFill>
                </a:rPr>
                <a:t>Entry Level to Non-Officer Positions</a:t>
              </a:r>
            </a:p>
            <a:p>
              <a:pPr lvl="0" algn="ctr" defTabSz="533400">
                <a:lnSpc>
                  <a:spcPct val="90000"/>
                </a:lnSpc>
                <a:spcBef>
                  <a:spcPct val="0"/>
                </a:spcBef>
                <a:spcAft>
                  <a:spcPct val="35000"/>
                </a:spcAft>
              </a:pPr>
              <a:r>
                <a:rPr lang="en-US" sz="1200" kern="1200" dirty="0">
                  <a:solidFill>
                    <a:schemeClr val="bg1"/>
                  </a:solidFill>
                </a:rPr>
                <a:t>($40K - $75K)</a:t>
              </a:r>
            </a:p>
          </p:txBody>
        </p:sp>
      </p:grpSp>
      <p:sp>
        <p:nvSpPr>
          <p:cNvPr id="11" name="Footer Placeholder 10"/>
          <p:cNvSpPr>
            <a:spLocks noGrp="1"/>
          </p:cNvSpPr>
          <p:nvPr>
            <p:ph type="ftr" sz="quarter" idx="11"/>
          </p:nvPr>
        </p:nvSpPr>
        <p:spPr/>
        <p:txBody>
          <a:bodyPr/>
          <a:lstStyle/>
          <a:p>
            <a:r>
              <a:rPr lang="en-US" dirty="0"/>
              <a:t>Youth Business : ALLIANCE</a:t>
            </a:r>
          </a:p>
        </p:txBody>
      </p:sp>
      <p:sp>
        <p:nvSpPr>
          <p:cNvPr id="12" name="Slide Number Placeholder 11"/>
          <p:cNvSpPr>
            <a:spLocks noGrp="1"/>
          </p:cNvSpPr>
          <p:nvPr>
            <p:ph type="sldNum" sz="quarter" idx="12"/>
          </p:nvPr>
        </p:nvSpPr>
        <p:spPr/>
        <p:txBody>
          <a:bodyPr/>
          <a:lstStyle/>
          <a:p>
            <a:fld id="{83563B19-5B2B-4AAC-A66D-8FF7C83E8865}" type="slidenum">
              <a:rPr lang="en-US" smtClean="0"/>
              <a:pPr/>
              <a:t>21</a:t>
            </a:fld>
            <a:endParaRPr lang="en-US" dirty="0"/>
          </a:p>
        </p:txBody>
      </p:sp>
    </p:spTree>
    <p:extLst>
      <p:ext uri="{BB962C8B-B14F-4D97-AF65-F5344CB8AC3E}">
        <p14:creationId xmlns:p14="http://schemas.microsoft.com/office/powerpoint/2010/main" val="40748959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p:txBody>
          <a:bodyPr/>
          <a:lstStyle/>
          <a:p>
            <a:r>
              <a:rPr lang="en-US" dirty="0"/>
              <a:t>More than just work</a:t>
            </a:r>
          </a:p>
        </p:txBody>
      </p:sp>
      <p:sp>
        <p:nvSpPr>
          <p:cNvPr id="3" name="Content Placeholder 2"/>
          <p:cNvSpPr>
            <a:spLocks noGrp="1"/>
          </p:cNvSpPr>
          <p:nvPr>
            <p:ph idx="1"/>
          </p:nvPr>
        </p:nvSpPr>
        <p:spPr/>
        <p:txBody>
          <a:bodyPr/>
          <a:lstStyle/>
          <a:p>
            <a:r>
              <a:rPr lang="en-US" dirty="0"/>
              <a:t>When I am not at work I like to:</a:t>
            </a:r>
          </a:p>
          <a:p>
            <a:pPr lvl="1"/>
            <a:r>
              <a:rPr lang="en-US" dirty="0"/>
              <a:t>Spend time with my wife and children</a:t>
            </a:r>
          </a:p>
          <a:p>
            <a:pPr lvl="1"/>
            <a:r>
              <a:rPr lang="en-US" dirty="0"/>
              <a:t>Spend time in nature (Sail, Swim, Hike, Camp, Explore)</a:t>
            </a:r>
          </a:p>
          <a:p>
            <a:pPr lvl="1"/>
            <a:r>
              <a:rPr lang="en-US" dirty="0"/>
              <a:t>Home Improvement</a:t>
            </a:r>
          </a:p>
          <a:p>
            <a:endParaRPr lang="en-US" dirty="0"/>
          </a:p>
        </p:txBody>
      </p:sp>
      <p:sp>
        <p:nvSpPr>
          <p:cNvPr id="6" name="Footer Placeholder 5"/>
          <p:cNvSpPr>
            <a:spLocks noGrp="1"/>
          </p:cNvSpPr>
          <p:nvPr>
            <p:ph type="ftr" sz="quarter" idx="11"/>
          </p:nvPr>
        </p:nvSpPr>
        <p:spPr/>
        <p:txBody>
          <a:bodyPr/>
          <a:lstStyle/>
          <a:p>
            <a:r>
              <a:rPr lang="en-US" dirty="0"/>
              <a:t>Youth Business : ALLIANCE</a:t>
            </a:r>
          </a:p>
        </p:txBody>
      </p:sp>
      <p:sp>
        <p:nvSpPr>
          <p:cNvPr id="7" name="Slide Number Placeholder 6"/>
          <p:cNvSpPr>
            <a:spLocks noGrp="1"/>
          </p:cNvSpPr>
          <p:nvPr>
            <p:ph type="sldNum" sz="quarter" idx="12"/>
          </p:nvPr>
        </p:nvSpPr>
        <p:spPr/>
        <p:txBody>
          <a:bodyPr/>
          <a:lstStyle/>
          <a:p>
            <a:fld id="{83563B19-5B2B-4AAC-A66D-8FF7C83E8865}" type="slidenum">
              <a:rPr lang="en-US" smtClean="0"/>
              <a:pPr/>
              <a:t>22</a:t>
            </a:fld>
            <a:endParaRPr lang="en-US" dirty="0"/>
          </a:p>
        </p:txBody>
      </p:sp>
    </p:spTree>
    <p:extLst>
      <p:ext uri="{BB962C8B-B14F-4D97-AF65-F5344CB8AC3E}">
        <p14:creationId xmlns:p14="http://schemas.microsoft.com/office/powerpoint/2010/main" val="35441139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p:txBody>
          <a:bodyPr/>
          <a:lstStyle/>
          <a:p>
            <a:r>
              <a:rPr lang="en-US" dirty="0"/>
              <a:t>Do it all over again?</a:t>
            </a:r>
          </a:p>
        </p:txBody>
      </p:sp>
      <p:sp>
        <p:nvSpPr>
          <p:cNvPr id="3" name="Content Placeholder 2"/>
          <p:cNvSpPr>
            <a:spLocks noGrp="1"/>
          </p:cNvSpPr>
          <p:nvPr>
            <p:ph idx="1"/>
          </p:nvPr>
        </p:nvSpPr>
        <p:spPr/>
        <p:txBody>
          <a:bodyPr>
            <a:normAutofit fontScale="85000" lnSpcReduction="20000"/>
          </a:bodyPr>
          <a:lstStyle/>
          <a:p>
            <a:r>
              <a:rPr lang="en-US" dirty="0"/>
              <a:t>If I could talk to my high school self, what would I say?</a:t>
            </a:r>
          </a:p>
          <a:p>
            <a:endParaRPr lang="en-US" dirty="0"/>
          </a:p>
          <a:p>
            <a:r>
              <a:rPr lang="en-US" dirty="0"/>
              <a:t>"The longer I live, the more I realize the impact of attitude on life.  Attitude, to me, is more important than facts.  It is more important than the past, than education, than money, than circumstances, than failures, than successes, than what other people think, say or do.  It is more important than appearance, giftedness or skill.  It will make or break a company... a church... a home.  The remarkable thing is we have a choice every day regarding the attitude we embrace for that day.  We cannot change our past... we cannot change the fact that people will act in a certain way.  We cannot change the inevitable.  The only thing we can do is play the one string we have, and that is our attitude... I am convinced that life is 10% what happens to me and 90% how I react to it. And so it is with you... we are in charge of our Attitudes” – Charles </a:t>
            </a:r>
            <a:r>
              <a:rPr lang="en-US" dirty="0" err="1"/>
              <a:t>Swindoll</a:t>
            </a:r>
            <a:endParaRPr lang="en-US" dirty="0"/>
          </a:p>
          <a:p>
            <a:pPr marL="0" indent="0">
              <a:buNone/>
            </a:pPr>
            <a:endParaRPr lang="en-US" dirty="0"/>
          </a:p>
          <a:p>
            <a:endParaRPr lang="en-US" dirty="0"/>
          </a:p>
        </p:txBody>
      </p:sp>
      <p:sp>
        <p:nvSpPr>
          <p:cNvPr id="6" name="Footer Placeholder 5"/>
          <p:cNvSpPr>
            <a:spLocks noGrp="1"/>
          </p:cNvSpPr>
          <p:nvPr>
            <p:ph type="ftr" sz="quarter" idx="11"/>
          </p:nvPr>
        </p:nvSpPr>
        <p:spPr/>
        <p:txBody>
          <a:bodyPr/>
          <a:lstStyle/>
          <a:p>
            <a:r>
              <a:rPr lang="en-US" dirty="0"/>
              <a:t>Youth Business : ALLIANCE</a:t>
            </a:r>
          </a:p>
        </p:txBody>
      </p:sp>
      <p:sp>
        <p:nvSpPr>
          <p:cNvPr id="7" name="Slide Number Placeholder 6"/>
          <p:cNvSpPr>
            <a:spLocks noGrp="1"/>
          </p:cNvSpPr>
          <p:nvPr>
            <p:ph type="sldNum" sz="quarter" idx="12"/>
          </p:nvPr>
        </p:nvSpPr>
        <p:spPr/>
        <p:txBody>
          <a:bodyPr/>
          <a:lstStyle/>
          <a:p>
            <a:fld id="{83563B19-5B2B-4AAC-A66D-8FF7C83E8865}" type="slidenum">
              <a:rPr lang="en-US" smtClean="0"/>
              <a:pPr/>
              <a:t>23</a:t>
            </a:fld>
            <a:endParaRPr lang="en-US" dirty="0"/>
          </a:p>
        </p:txBody>
      </p:sp>
    </p:spTree>
    <p:extLst>
      <p:ext uri="{BB962C8B-B14F-4D97-AF65-F5344CB8AC3E}">
        <p14:creationId xmlns:p14="http://schemas.microsoft.com/office/powerpoint/2010/main" val="12520506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AAEC39"/>
                </a:solidFill>
              </a:rPr>
              <a:t>QUESTION AND ANSWER</a:t>
            </a:r>
          </a:p>
        </p:txBody>
      </p:sp>
      <p:pic>
        <p:nvPicPr>
          <p:cNvPr id="4098" name="Picture 2" descr="C:\Users\stephen.minix\AppData\Local\Microsoft\Windows\Temporary Internet Files\Content.IE5\H06GTAOS\MC900385446[1].jp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t="11503" b="11503"/>
          <a:stretch>
            <a:fillRect/>
          </a:stretch>
        </p:blipFill>
        <p:spPr/>
      </p:pic>
      <p:sp>
        <p:nvSpPr>
          <p:cNvPr id="5" name="Footer Placeholder 4"/>
          <p:cNvSpPr>
            <a:spLocks noGrp="1"/>
          </p:cNvSpPr>
          <p:nvPr>
            <p:ph type="ftr" sz="quarter" idx="11"/>
          </p:nvPr>
        </p:nvSpPr>
        <p:spPr/>
        <p:txBody>
          <a:bodyPr/>
          <a:lstStyle/>
          <a:p>
            <a:r>
              <a:rPr lang="en-US" dirty="0"/>
              <a:t>Youth Business : ALLIANCE</a:t>
            </a:r>
          </a:p>
        </p:txBody>
      </p:sp>
      <p:sp>
        <p:nvSpPr>
          <p:cNvPr id="6" name="Slide Number Placeholder 5"/>
          <p:cNvSpPr>
            <a:spLocks noGrp="1"/>
          </p:cNvSpPr>
          <p:nvPr>
            <p:ph type="sldNum" sz="quarter" idx="12"/>
          </p:nvPr>
        </p:nvSpPr>
        <p:spPr/>
        <p:txBody>
          <a:bodyPr/>
          <a:lstStyle/>
          <a:p>
            <a:fld id="{83563B19-5B2B-4AAC-A66D-8FF7C83E8865}" type="slidenum">
              <a:rPr lang="en-US" smtClean="0"/>
              <a:pPr/>
              <a:t>24</a:t>
            </a:fld>
            <a:endParaRPr lang="en-US" dirty="0"/>
          </a:p>
        </p:txBody>
      </p:sp>
    </p:spTree>
    <p:extLst>
      <p:ext uri="{BB962C8B-B14F-4D97-AF65-F5344CB8AC3E}">
        <p14:creationId xmlns:p14="http://schemas.microsoft.com/office/powerpoint/2010/main" val="13621853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My family</a:t>
            </a:r>
          </a:p>
        </p:txBody>
      </p:sp>
      <p:sp>
        <p:nvSpPr>
          <p:cNvPr id="8" name="Content Placeholder 2"/>
          <p:cNvSpPr txBox="1">
            <a:spLocks/>
          </p:cNvSpPr>
          <p:nvPr/>
        </p:nvSpPr>
        <p:spPr>
          <a:xfrm>
            <a:off x="4640826" y="2011928"/>
            <a:ext cx="4038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endParaRPr lang="en-US" dirty="0"/>
          </a:p>
          <a:p>
            <a:endParaRPr lang="en-US" dirty="0"/>
          </a:p>
          <a:p>
            <a:endParaRPr lang="en-US" dirty="0"/>
          </a:p>
          <a:p>
            <a:endParaRPr lang="en-US" dirty="0"/>
          </a:p>
          <a:p>
            <a:pPr marL="0" indent="0">
              <a:buNone/>
            </a:pPr>
            <a:endParaRPr lang="en-US" dirty="0"/>
          </a:p>
          <a:p>
            <a:endParaRPr lang="en-US" dirty="0"/>
          </a:p>
          <a:p>
            <a:endParaRPr lang="en-US" dirty="0"/>
          </a:p>
          <a:p>
            <a:endParaRPr lang="en-US" dirty="0"/>
          </a:p>
          <a:p>
            <a:pPr marL="0" indent="0">
              <a:buFont typeface="Arial" pitchFamily="34" charset="0"/>
              <a:buNone/>
            </a:pPr>
            <a:endParaRPr lang="en-US" dirty="0"/>
          </a:p>
          <a:p>
            <a:pPr marL="0" indent="0">
              <a:buFont typeface="Arial" pitchFamily="34" charset="0"/>
              <a:buNone/>
            </a:pPr>
            <a:endParaRPr lang="en-US" dirty="0"/>
          </a:p>
          <a:p>
            <a:pPr marL="0" indent="0">
              <a:buFont typeface="Arial" pitchFamily="34" charset="0"/>
              <a:buNone/>
            </a:pPr>
            <a:endParaRPr lang="en-US" dirty="0"/>
          </a:p>
          <a:p>
            <a:pPr marL="0" indent="0">
              <a:buFont typeface="Arial" pitchFamily="34" charset="0"/>
              <a:buNone/>
            </a:pPr>
            <a:endParaRPr lang="en-US" dirty="0"/>
          </a:p>
        </p:txBody>
      </p:sp>
      <p:sp>
        <p:nvSpPr>
          <p:cNvPr id="9" name="Content Placeholder 2"/>
          <p:cNvSpPr txBox="1">
            <a:spLocks/>
          </p:cNvSpPr>
          <p:nvPr/>
        </p:nvSpPr>
        <p:spPr>
          <a:xfrm>
            <a:off x="457200" y="1295400"/>
            <a:ext cx="8686800" cy="31242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r>
              <a:rPr lang="en-US" sz="2400" dirty="0">
                <a:solidFill>
                  <a:schemeClr val="tx1">
                    <a:lumMod val="50000"/>
                    <a:lumOff val="50000"/>
                  </a:schemeClr>
                </a:solidFill>
                <a:latin typeface="Avenir Roman"/>
                <a:cs typeface="Avenir Roman"/>
              </a:rPr>
              <a:t>A little about my family…</a:t>
            </a:r>
          </a:p>
          <a:p>
            <a:pPr marL="0" indent="0">
              <a:buNone/>
            </a:pPr>
            <a:endParaRPr lang="en-US" sz="2400" dirty="0">
              <a:solidFill>
                <a:schemeClr val="tx1">
                  <a:lumMod val="50000"/>
                  <a:lumOff val="50000"/>
                </a:schemeClr>
              </a:solidFill>
              <a:latin typeface="Avenir Roman"/>
              <a:cs typeface="Avenir Roman"/>
            </a:endParaRPr>
          </a:p>
          <a:p>
            <a:pPr marL="0" indent="0">
              <a:buNone/>
            </a:pPr>
            <a:r>
              <a:rPr lang="en-US" sz="2400" dirty="0">
                <a:solidFill>
                  <a:schemeClr val="tx1">
                    <a:lumMod val="50000"/>
                    <a:lumOff val="50000"/>
                  </a:schemeClr>
                </a:solidFill>
                <a:latin typeface="Avenir Roman"/>
                <a:cs typeface="Avenir Roman"/>
              </a:rPr>
              <a:t>	- I am the oldest of three siblings.</a:t>
            </a:r>
          </a:p>
          <a:p>
            <a:pPr marL="0" indent="0">
              <a:buNone/>
            </a:pPr>
            <a:r>
              <a:rPr lang="en-US" sz="2400" dirty="0">
                <a:solidFill>
                  <a:schemeClr val="tx1">
                    <a:lumMod val="50000"/>
                    <a:lumOff val="50000"/>
                  </a:schemeClr>
                </a:solidFill>
                <a:latin typeface="Avenir Roman"/>
                <a:cs typeface="Avenir Roman"/>
              </a:rPr>
              <a:t>	- I am married with three daughters.</a:t>
            </a:r>
          </a:p>
          <a:p>
            <a:pPr marL="0" indent="0">
              <a:buNone/>
            </a:pPr>
            <a:r>
              <a:rPr lang="en-US" sz="2400" dirty="0">
                <a:solidFill>
                  <a:schemeClr val="tx1">
                    <a:lumMod val="50000"/>
                    <a:lumOff val="50000"/>
                  </a:schemeClr>
                </a:solidFill>
                <a:latin typeface="Avenir Roman"/>
                <a:cs typeface="Avenir Roman"/>
              </a:rPr>
              <a:t>	- We just adopted Pug puppy and named her ”Lucy’.</a:t>
            </a:r>
          </a:p>
          <a:p>
            <a:pPr marL="0" indent="0">
              <a:buNone/>
            </a:pPr>
            <a:r>
              <a:rPr lang="en-US" sz="2400" dirty="0">
                <a:solidFill>
                  <a:schemeClr val="tx1">
                    <a:lumMod val="50000"/>
                    <a:lumOff val="50000"/>
                  </a:schemeClr>
                </a:solidFill>
                <a:latin typeface="Avenir Roman"/>
                <a:cs typeface="Avenir Roman"/>
              </a:rPr>
              <a:t>	- I am the only male in my family.</a:t>
            </a:r>
          </a:p>
          <a:p>
            <a:pPr marL="0" indent="0">
              <a:buNone/>
            </a:pPr>
            <a:endParaRPr lang="en-US" sz="2400" dirty="0">
              <a:solidFill>
                <a:schemeClr val="tx1">
                  <a:lumMod val="50000"/>
                  <a:lumOff val="50000"/>
                </a:schemeClr>
              </a:solidFill>
              <a:latin typeface="Avenir Roman"/>
              <a:cs typeface="Avenir Roman"/>
            </a:endParaRPr>
          </a:p>
          <a:p>
            <a:pPr marL="0" indent="0">
              <a:buNone/>
            </a:pPr>
            <a:endParaRPr lang="en-US" sz="2400" dirty="0">
              <a:solidFill>
                <a:schemeClr val="tx1">
                  <a:lumMod val="50000"/>
                  <a:lumOff val="50000"/>
                </a:schemeClr>
              </a:solidFill>
              <a:latin typeface="Avenir Roman"/>
              <a:cs typeface="Avenir Roman"/>
            </a:endParaRPr>
          </a:p>
          <a:p>
            <a:pPr marL="0" indent="0">
              <a:buNone/>
            </a:pPr>
            <a:r>
              <a:rPr lang="en-US" sz="2400" dirty="0">
                <a:solidFill>
                  <a:schemeClr val="tx1">
                    <a:lumMod val="50000"/>
                    <a:lumOff val="50000"/>
                  </a:schemeClr>
                </a:solidFill>
                <a:latin typeface="Avenir Roman"/>
                <a:cs typeface="Avenir Roman"/>
              </a:rPr>
              <a:t>	</a:t>
            </a:r>
          </a:p>
          <a:p>
            <a:pPr marL="0" indent="0">
              <a:buNone/>
            </a:pPr>
            <a:endParaRPr lang="en-US" sz="2400" dirty="0">
              <a:solidFill>
                <a:schemeClr val="tx1">
                  <a:lumMod val="50000"/>
                  <a:lumOff val="50000"/>
                </a:schemeClr>
              </a:solidFill>
              <a:latin typeface="Avenir Roman"/>
              <a:cs typeface="Avenir Roman"/>
            </a:endParaRPr>
          </a:p>
        </p:txBody>
      </p:sp>
      <p:sp>
        <p:nvSpPr>
          <p:cNvPr id="10" name="TextBox 9"/>
          <p:cNvSpPr txBox="1"/>
          <p:nvPr/>
        </p:nvSpPr>
        <p:spPr>
          <a:xfrm>
            <a:off x="2740993" y="5678269"/>
            <a:ext cx="3355007" cy="369332"/>
          </a:xfrm>
          <a:prstGeom prst="rect">
            <a:avLst/>
          </a:prstGeom>
          <a:noFill/>
        </p:spPr>
        <p:txBody>
          <a:bodyPr wrap="square" rtlCol="0">
            <a:spAutoFit/>
          </a:bodyPr>
          <a:lstStyle/>
          <a:p>
            <a:pPr algn="ctr"/>
            <a:endParaRPr lang="en-US" dirty="0">
              <a:solidFill>
                <a:schemeClr val="tx1">
                  <a:lumMod val="50000"/>
                  <a:lumOff val="50000"/>
                </a:schemeClr>
              </a:solidFill>
              <a:latin typeface="Avenir Roman"/>
              <a:cs typeface="Avenir Roman"/>
            </a:endParaRPr>
          </a:p>
        </p:txBody>
      </p:sp>
      <p:sp>
        <p:nvSpPr>
          <p:cNvPr id="15" name="Footer Placeholder 14"/>
          <p:cNvSpPr>
            <a:spLocks noGrp="1"/>
          </p:cNvSpPr>
          <p:nvPr>
            <p:ph type="ftr" sz="quarter" idx="11"/>
          </p:nvPr>
        </p:nvSpPr>
        <p:spPr/>
        <p:txBody>
          <a:bodyPr/>
          <a:lstStyle/>
          <a:p>
            <a:r>
              <a:rPr lang="en-US" dirty="0"/>
              <a:t>Promise Scholars</a:t>
            </a:r>
          </a:p>
        </p:txBody>
      </p:sp>
      <p:sp>
        <p:nvSpPr>
          <p:cNvPr id="16" name="Slide Number Placeholder 15"/>
          <p:cNvSpPr>
            <a:spLocks noGrp="1"/>
          </p:cNvSpPr>
          <p:nvPr>
            <p:ph type="sldNum" sz="quarter" idx="12"/>
          </p:nvPr>
        </p:nvSpPr>
        <p:spPr/>
        <p:txBody>
          <a:bodyPr/>
          <a:lstStyle/>
          <a:p>
            <a:fld id="{83563B19-5B2B-4AAC-A66D-8FF7C83E8865}" type="slidenum">
              <a:rPr lang="en-US" smtClean="0"/>
              <a:pPr/>
              <a:t>3</a:t>
            </a:fld>
            <a:endParaRPr lang="en-US" dirty="0"/>
          </a:p>
        </p:txBody>
      </p:sp>
    </p:spTree>
    <p:extLst>
      <p:ext uri="{BB962C8B-B14F-4D97-AF65-F5344CB8AC3E}">
        <p14:creationId xmlns:p14="http://schemas.microsoft.com/office/powerpoint/2010/main" val="3654111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p:txBody>
          <a:bodyPr/>
          <a:lstStyle/>
          <a:p>
            <a:r>
              <a:rPr lang="en-US" dirty="0"/>
              <a:t>MY HIGH SCHOOL</a:t>
            </a:r>
          </a:p>
        </p:txBody>
      </p:sp>
      <p:sp>
        <p:nvSpPr>
          <p:cNvPr id="3" name="Content Placeholder 2"/>
          <p:cNvSpPr>
            <a:spLocks noGrp="1"/>
          </p:cNvSpPr>
          <p:nvPr>
            <p:ph idx="1"/>
          </p:nvPr>
        </p:nvSpPr>
        <p:spPr/>
        <p:txBody>
          <a:bodyPr/>
          <a:lstStyle/>
          <a:p>
            <a:pPr algn="ctr"/>
            <a:r>
              <a:rPr lang="en-US" dirty="0"/>
              <a:t>I attended Fairfax High School in Los Angeles, CA.</a:t>
            </a:r>
          </a:p>
          <a:p>
            <a:pPr algn="ctr"/>
            <a:r>
              <a:rPr lang="en-US" dirty="0"/>
              <a:t>I attended Los Angeles High School in Los Angeles, CA.</a:t>
            </a:r>
          </a:p>
          <a:p>
            <a:pPr algn="ctr"/>
            <a:r>
              <a:rPr lang="en-US" dirty="0"/>
              <a:t>I attended University High School in Los Angeles, CA.</a:t>
            </a:r>
          </a:p>
          <a:p>
            <a:pPr algn="ctr"/>
            <a:r>
              <a:rPr lang="en-US" dirty="0"/>
              <a:t>I graduated from Fairfax High School in Los Angeles, CA.</a:t>
            </a:r>
          </a:p>
          <a:p>
            <a:pPr algn="ctr"/>
            <a:endParaRPr lang="en-US" dirty="0"/>
          </a:p>
          <a:p>
            <a:pPr marL="0" indent="0" algn="ctr">
              <a:buNone/>
            </a:pPr>
            <a:endParaRPr lang="en-US" dirty="0"/>
          </a:p>
          <a:p>
            <a:pPr marL="0" indent="0" algn="ctr">
              <a:buNone/>
            </a:pPr>
            <a:endParaRPr lang="en-US" dirty="0"/>
          </a:p>
        </p:txBody>
      </p:sp>
      <p:sp>
        <p:nvSpPr>
          <p:cNvPr id="11" name="Footer Placeholder 10"/>
          <p:cNvSpPr>
            <a:spLocks noGrp="1"/>
          </p:cNvSpPr>
          <p:nvPr>
            <p:ph type="ftr" sz="quarter" idx="11"/>
          </p:nvPr>
        </p:nvSpPr>
        <p:spPr/>
        <p:txBody>
          <a:bodyPr/>
          <a:lstStyle/>
          <a:p>
            <a:r>
              <a:rPr lang="en-US" dirty="0"/>
              <a:t>Promise Scholars</a:t>
            </a:r>
          </a:p>
        </p:txBody>
      </p:sp>
      <p:sp>
        <p:nvSpPr>
          <p:cNvPr id="12" name="Slide Number Placeholder 11"/>
          <p:cNvSpPr>
            <a:spLocks noGrp="1"/>
          </p:cNvSpPr>
          <p:nvPr>
            <p:ph type="sldNum" sz="quarter" idx="12"/>
          </p:nvPr>
        </p:nvSpPr>
        <p:spPr/>
        <p:txBody>
          <a:bodyPr/>
          <a:lstStyle/>
          <a:p>
            <a:fld id="{83563B19-5B2B-4AAC-A66D-8FF7C83E8865}" type="slidenum">
              <a:rPr lang="en-US" smtClean="0"/>
              <a:pPr/>
              <a:t>4</a:t>
            </a:fld>
            <a:endParaRPr lang="en-US" dirty="0"/>
          </a:p>
        </p:txBody>
      </p:sp>
    </p:spTree>
    <p:extLst>
      <p:ext uri="{BB962C8B-B14F-4D97-AF65-F5344CB8AC3E}">
        <p14:creationId xmlns:p14="http://schemas.microsoft.com/office/powerpoint/2010/main" val="3674165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p:txBody>
          <a:bodyPr/>
          <a:lstStyle/>
          <a:p>
            <a:r>
              <a:rPr lang="en-US" dirty="0"/>
              <a:t>High School</a:t>
            </a:r>
          </a:p>
        </p:txBody>
      </p:sp>
      <p:sp>
        <p:nvSpPr>
          <p:cNvPr id="3" name="Content Placeholder 2"/>
          <p:cNvSpPr>
            <a:spLocks noGrp="1"/>
          </p:cNvSpPr>
          <p:nvPr>
            <p:ph idx="1"/>
          </p:nvPr>
        </p:nvSpPr>
        <p:spPr/>
        <p:txBody>
          <a:bodyPr/>
          <a:lstStyle/>
          <a:p>
            <a:r>
              <a:rPr lang="en-US" dirty="0"/>
              <a:t>As a HS student I was not a studious person. I was a “C” student but I had a lot of friends and was elected class president one year. </a:t>
            </a:r>
          </a:p>
          <a:p>
            <a:r>
              <a:rPr lang="en-US" dirty="0"/>
              <a:t>My ability to make friends quickly and get along with people made high school bearable. </a:t>
            </a:r>
          </a:p>
          <a:p>
            <a:r>
              <a:rPr lang="en-US" dirty="0"/>
              <a:t>I didn’t have much interest in sports but enjoyed watching. My time outside was spent either on the beach or in the mountains. I enjoyed fishing, hiking, and sailing.</a:t>
            </a:r>
          </a:p>
        </p:txBody>
      </p:sp>
      <p:sp>
        <p:nvSpPr>
          <p:cNvPr id="10" name="Footer Placeholder 9"/>
          <p:cNvSpPr>
            <a:spLocks noGrp="1"/>
          </p:cNvSpPr>
          <p:nvPr>
            <p:ph type="ftr" sz="quarter" idx="11"/>
          </p:nvPr>
        </p:nvSpPr>
        <p:spPr/>
        <p:txBody>
          <a:bodyPr/>
          <a:lstStyle/>
          <a:p>
            <a:r>
              <a:rPr lang="en-US" dirty="0"/>
              <a:t>Promise Scholars</a:t>
            </a:r>
          </a:p>
        </p:txBody>
      </p:sp>
      <p:sp>
        <p:nvSpPr>
          <p:cNvPr id="11" name="Slide Number Placeholder 10"/>
          <p:cNvSpPr>
            <a:spLocks noGrp="1"/>
          </p:cNvSpPr>
          <p:nvPr>
            <p:ph type="sldNum" sz="quarter" idx="12"/>
          </p:nvPr>
        </p:nvSpPr>
        <p:spPr/>
        <p:txBody>
          <a:bodyPr/>
          <a:lstStyle/>
          <a:p>
            <a:fld id="{83563B19-5B2B-4AAC-A66D-8FF7C83E8865}" type="slidenum">
              <a:rPr lang="en-US" smtClean="0"/>
              <a:pPr/>
              <a:t>5</a:t>
            </a:fld>
            <a:endParaRPr lang="en-US" dirty="0"/>
          </a:p>
        </p:txBody>
      </p:sp>
    </p:spTree>
    <p:extLst>
      <p:ext uri="{BB962C8B-B14F-4D97-AF65-F5344CB8AC3E}">
        <p14:creationId xmlns:p14="http://schemas.microsoft.com/office/powerpoint/2010/main" val="19564167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p:txBody>
          <a:bodyPr/>
          <a:lstStyle/>
          <a:p>
            <a:r>
              <a:rPr lang="en-US" dirty="0"/>
              <a:t>High School</a:t>
            </a:r>
          </a:p>
        </p:txBody>
      </p:sp>
      <p:sp>
        <p:nvSpPr>
          <p:cNvPr id="3" name="Content Placeholder 2"/>
          <p:cNvSpPr>
            <a:spLocks noGrp="1"/>
          </p:cNvSpPr>
          <p:nvPr>
            <p:ph idx="1"/>
          </p:nvPr>
        </p:nvSpPr>
        <p:spPr/>
        <p:txBody>
          <a:bodyPr/>
          <a:lstStyle/>
          <a:p>
            <a:r>
              <a:rPr lang="en-US" dirty="0"/>
              <a:t>Things that I really liked in High School were:</a:t>
            </a:r>
          </a:p>
          <a:p>
            <a:pPr marL="0" indent="0">
              <a:buNone/>
            </a:pPr>
            <a:endParaRPr lang="en-US" dirty="0"/>
          </a:p>
          <a:p>
            <a:pPr lvl="1"/>
            <a:r>
              <a:rPr lang="en-US" dirty="0"/>
              <a:t>I didn’t like high school much because I didn’t have any life goals at the time.</a:t>
            </a:r>
          </a:p>
          <a:p>
            <a:pPr lvl="1"/>
            <a:r>
              <a:rPr lang="en-US" dirty="0"/>
              <a:t>I always seemed to get in trouble.</a:t>
            </a:r>
          </a:p>
          <a:p>
            <a:pPr lvl="1"/>
            <a:r>
              <a:rPr lang="en-US" dirty="0"/>
              <a:t>I didn’t find school interesting because I didn’t understand how important education was in the process of developing as a person.</a:t>
            </a:r>
          </a:p>
          <a:p>
            <a:pPr lvl="1"/>
            <a:r>
              <a:rPr lang="en-US" dirty="0"/>
              <a:t>“Knowledge makes people humble, Arrogance makes people ignorant.” </a:t>
            </a:r>
          </a:p>
          <a:p>
            <a:pPr lvl="1"/>
            <a:endParaRPr lang="en-US" dirty="0"/>
          </a:p>
        </p:txBody>
      </p:sp>
      <p:sp>
        <p:nvSpPr>
          <p:cNvPr id="6" name="Footer Placeholder 5"/>
          <p:cNvSpPr>
            <a:spLocks noGrp="1"/>
          </p:cNvSpPr>
          <p:nvPr>
            <p:ph type="ftr" sz="quarter" idx="11"/>
          </p:nvPr>
        </p:nvSpPr>
        <p:spPr/>
        <p:txBody>
          <a:bodyPr/>
          <a:lstStyle/>
          <a:p>
            <a:r>
              <a:rPr lang="en-US" dirty="0"/>
              <a:t>Promise Scholars</a:t>
            </a:r>
          </a:p>
        </p:txBody>
      </p:sp>
      <p:sp>
        <p:nvSpPr>
          <p:cNvPr id="7" name="Slide Number Placeholder 6"/>
          <p:cNvSpPr>
            <a:spLocks noGrp="1"/>
          </p:cNvSpPr>
          <p:nvPr>
            <p:ph type="sldNum" sz="quarter" idx="12"/>
          </p:nvPr>
        </p:nvSpPr>
        <p:spPr/>
        <p:txBody>
          <a:bodyPr/>
          <a:lstStyle/>
          <a:p>
            <a:fld id="{83563B19-5B2B-4AAC-A66D-8FF7C83E8865}" type="slidenum">
              <a:rPr lang="en-US" smtClean="0"/>
              <a:pPr/>
              <a:t>6</a:t>
            </a:fld>
            <a:endParaRPr lang="en-US" dirty="0"/>
          </a:p>
        </p:txBody>
      </p:sp>
    </p:spTree>
    <p:extLst>
      <p:ext uri="{BB962C8B-B14F-4D97-AF65-F5344CB8AC3E}">
        <p14:creationId xmlns:p14="http://schemas.microsoft.com/office/powerpoint/2010/main" val="227878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p:txBody>
          <a:bodyPr/>
          <a:lstStyle/>
          <a:p>
            <a:r>
              <a:rPr lang="en-US" dirty="0"/>
              <a:t>High School</a:t>
            </a:r>
          </a:p>
        </p:txBody>
      </p:sp>
      <p:sp>
        <p:nvSpPr>
          <p:cNvPr id="3" name="Content Placeholder 2"/>
          <p:cNvSpPr>
            <a:spLocks noGrp="1"/>
          </p:cNvSpPr>
          <p:nvPr>
            <p:ph idx="1"/>
          </p:nvPr>
        </p:nvSpPr>
        <p:spPr/>
        <p:txBody>
          <a:bodyPr/>
          <a:lstStyle/>
          <a:p>
            <a:r>
              <a:rPr lang="en-US" dirty="0"/>
              <a:t>Things that were difficult or challenging for me while I was in High School were:</a:t>
            </a:r>
          </a:p>
          <a:p>
            <a:endParaRPr lang="en-US" dirty="0"/>
          </a:p>
          <a:p>
            <a:pPr lvl="1"/>
            <a:r>
              <a:rPr lang="en-US" dirty="0"/>
              <a:t>Math, English, History, Science and P.E.</a:t>
            </a:r>
          </a:p>
          <a:p>
            <a:pPr lvl="1"/>
            <a:endParaRPr lang="en-US" dirty="0"/>
          </a:p>
          <a:p>
            <a:pPr lvl="1"/>
            <a:endParaRPr lang="en-US" dirty="0"/>
          </a:p>
          <a:p>
            <a:pPr lvl="1"/>
            <a:endParaRPr lang="en-US" dirty="0"/>
          </a:p>
          <a:p>
            <a:endParaRPr lang="en-US" dirty="0"/>
          </a:p>
        </p:txBody>
      </p:sp>
      <p:sp>
        <p:nvSpPr>
          <p:cNvPr id="6" name="Footer Placeholder 5"/>
          <p:cNvSpPr>
            <a:spLocks noGrp="1"/>
          </p:cNvSpPr>
          <p:nvPr>
            <p:ph type="ftr" sz="quarter" idx="11"/>
          </p:nvPr>
        </p:nvSpPr>
        <p:spPr>
          <a:xfrm>
            <a:off x="-10886" y="6324600"/>
            <a:ext cx="2847975" cy="365125"/>
          </a:xfrm>
        </p:spPr>
        <p:txBody>
          <a:bodyPr/>
          <a:lstStyle/>
          <a:p>
            <a:r>
              <a:rPr lang="en-US" dirty="0"/>
              <a:t>Youth Business : ALLIANCE</a:t>
            </a:r>
          </a:p>
        </p:txBody>
      </p:sp>
      <p:sp>
        <p:nvSpPr>
          <p:cNvPr id="7" name="Slide Number Placeholder 6"/>
          <p:cNvSpPr>
            <a:spLocks noGrp="1"/>
          </p:cNvSpPr>
          <p:nvPr>
            <p:ph type="sldNum" sz="quarter" idx="12"/>
          </p:nvPr>
        </p:nvSpPr>
        <p:spPr/>
        <p:txBody>
          <a:bodyPr/>
          <a:lstStyle/>
          <a:p>
            <a:fld id="{83563B19-5B2B-4AAC-A66D-8FF7C83E8865}" type="slidenum">
              <a:rPr lang="en-US" smtClean="0"/>
              <a:pPr/>
              <a:t>7</a:t>
            </a:fld>
            <a:endParaRPr lang="en-US" dirty="0"/>
          </a:p>
        </p:txBody>
      </p:sp>
    </p:spTree>
    <p:extLst>
      <p:ext uri="{BB962C8B-B14F-4D97-AF65-F5344CB8AC3E}">
        <p14:creationId xmlns:p14="http://schemas.microsoft.com/office/powerpoint/2010/main" val="18480561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p:txBody>
          <a:bodyPr/>
          <a:lstStyle/>
          <a:p>
            <a:r>
              <a:rPr lang="en-US" dirty="0"/>
              <a:t>High School</a:t>
            </a:r>
          </a:p>
        </p:txBody>
      </p:sp>
      <p:sp>
        <p:nvSpPr>
          <p:cNvPr id="3" name="Content Placeholder 2"/>
          <p:cNvSpPr>
            <a:spLocks noGrp="1"/>
          </p:cNvSpPr>
          <p:nvPr>
            <p:ph idx="1"/>
          </p:nvPr>
        </p:nvSpPr>
        <p:spPr/>
        <p:txBody>
          <a:bodyPr/>
          <a:lstStyle/>
          <a:p>
            <a:r>
              <a:rPr lang="en-US" dirty="0"/>
              <a:t>Jobs I worked while I was in High School were:</a:t>
            </a:r>
          </a:p>
          <a:p>
            <a:pPr lvl="1"/>
            <a:r>
              <a:rPr lang="en-US" dirty="0"/>
              <a:t>I worked at the following businesses during high school:</a:t>
            </a:r>
          </a:p>
          <a:p>
            <a:pPr marL="457200" lvl="1" indent="0">
              <a:buNone/>
            </a:pPr>
            <a:endParaRPr lang="en-US" dirty="0"/>
          </a:p>
          <a:p>
            <a:pPr lvl="2"/>
            <a:r>
              <a:rPr lang="en-US" dirty="0"/>
              <a:t>Baskin Robbins Ice Cream</a:t>
            </a:r>
          </a:p>
          <a:p>
            <a:pPr lvl="2"/>
            <a:r>
              <a:rPr lang="en-US" dirty="0"/>
              <a:t>Jack’s Liquor Store</a:t>
            </a:r>
          </a:p>
          <a:p>
            <a:pPr lvl="2"/>
            <a:r>
              <a:rPr lang="en-US" dirty="0"/>
              <a:t>Boy’s Super Markets</a:t>
            </a:r>
          </a:p>
          <a:p>
            <a:pPr marL="914400" lvl="2" indent="0">
              <a:buNone/>
            </a:pPr>
            <a:endParaRPr lang="en-US" dirty="0"/>
          </a:p>
          <a:p>
            <a:pPr marL="457200" lvl="1" indent="0">
              <a:buNone/>
            </a:pPr>
            <a:endParaRPr lang="en-US" dirty="0"/>
          </a:p>
          <a:p>
            <a:endParaRPr lang="en-US" dirty="0"/>
          </a:p>
        </p:txBody>
      </p:sp>
      <p:sp>
        <p:nvSpPr>
          <p:cNvPr id="6" name="Footer Placeholder 5"/>
          <p:cNvSpPr>
            <a:spLocks noGrp="1"/>
          </p:cNvSpPr>
          <p:nvPr>
            <p:ph type="ftr" sz="quarter" idx="11"/>
          </p:nvPr>
        </p:nvSpPr>
        <p:spPr/>
        <p:txBody>
          <a:bodyPr/>
          <a:lstStyle/>
          <a:p>
            <a:r>
              <a:rPr lang="en-US" dirty="0"/>
              <a:t>Youth Business : ALLIANCE</a:t>
            </a:r>
          </a:p>
        </p:txBody>
      </p:sp>
      <p:sp>
        <p:nvSpPr>
          <p:cNvPr id="7" name="Slide Number Placeholder 6"/>
          <p:cNvSpPr>
            <a:spLocks noGrp="1"/>
          </p:cNvSpPr>
          <p:nvPr>
            <p:ph type="sldNum" sz="quarter" idx="12"/>
          </p:nvPr>
        </p:nvSpPr>
        <p:spPr/>
        <p:txBody>
          <a:bodyPr/>
          <a:lstStyle/>
          <a:p>
            <a:fld id="{83563B19-5B2B-4AAC-A66D-8FF7C83E8865}" type="slidenum">
              <a:rPr lang="en-US" smtClean="0"/>
              <a:pPr/>
              <a:t>8</a:t>
            </a:fld>
            <a:endParaRPr lang="en-US" dirty="0"/>
          </a:p>
        </p:txBody>
      </p:sp>
    </p:spTree>
    <p:extLst>
      <p:ext uri="{BB962C8B-B14F-4D97-AF65-F5344CB8AC3E}">
        <p14:creationId xmlns:p14="http://schemas.microsoft.com/office/powerpoint/2010/main" val="2751931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p:txBody>
          <a:bodyPr/>
          <a:lstStyle/>
          <a:p>
            <a:r>
              <a:rPr lang="en-US" dirty="0"/>
              <a:t>Getting in to College</a:t>
            </a:r>
          </a:p>
        </p:txBody>
      </p:sp>
      <p:sp>
        <p:nvSpPr>
          <p:cNvPr id="3" name="Content Placeholder 2"/>
          <p:cNvSpPr>
            <a:spLocks noGrp="1"/>
          </p:cNvSpPr>
          <p:nvPr>
            <p:ph idx="1"/>
          </p:nvPr>
        </p:nvSpPr>
        <p:spPr/>
        <p:txBody>
          <a:bodyPr/>
          <a:lstStyle/>
          <a:p>
            <a:r>
              <a:rPr lang="en-US" dirty="0"/>
              <a:t>The top few things I did to ensure I got into college were:</a:t>
            </a:r>
          </a:p>
          <a:p>
            <a:pPr lvl="1"/>
            <a:r>
              <a:rPr lang="en-US" dirty="0"/>
              <a:t>Worked harder than everyone else in my Junior and Senior years of high school to make up for the wasted time in my Freshman and Sophomore years.</a:t>
            </a:r>
          </a:p>
          <a:p>
            <a:pPr lvl="1"/>
            <a:r>
              <a:rPr lang="en-US" dirty="0"/>
              <a:t>I made sure that I went to class everyday and that I earned above average grades.</a:t>
            </a:r>
          </a:p>
          <a:p>
            <a:pPr lvl="1"/>
            <a:r>
              <a:rPr lang="en-US" dirty="0"/>
              <a:t>I always turned in my homework and made sure I never missed any assignments. </a:t>
            </a:r>
          </a:p>
          <a:p>
            <a:pPr lvl="1"/>
            <a:r>
              <a:rPr lang="en-US" dirty="0"/>
              <a:t>I took my SAT and applied to University. I only applied to one University which was a risky move.</a:t>
            </a:r>
          </a:p>
          <a:p>
            <a:endParaRPr lang="en-US" dirty="0"/>
          </a:p>
        </p:txBody>
      </p:sp>
      <p:sp>
        <p:nvSpPr>
          <p:cNvPr id="6" name="Footer Placeholder 5"/>
          <p:cNvSpPr>
            <a:spLocks noGrp="1"/>
          </p:cNvSpPr>
          <p:nvPr>
            <p:ph type="ftr" sz="quarter" idx="11"/>
          </p:nvPr>
        </p:nvSpPr>
        <p:spPr/>
        <p:txBody>
          <a:bodyPr/>
          <a:lstStyle/>
          <a:p>
            <a:r>
              <a:rPr lang="en-US" dirty="0"/>
              <a:t>Youth Business : ALLIANCE</a:t>
            </a:r>
          </a:p>
        </p:txBody>
      </p:sp>
      <p:sp>
        <p:nvSpPr>
          <p:cNvPr id="7" name="Slide Number Placeholder 6"/>
          <p:cNvSpPr>
            <a:spLocks noGrp="1"/>
          </p:cNvSpPr>
          <p:nvPr>
            <p:ph type="sldNum" sz="quarter" idx="12"/>
          </p:nvPr>
        </p:nvSpPr>
        <p:spPr/>
        <p:txBody>
          <a:bodyPr/>
          <a:lstStyle/>
          <a:p>
            <a:fld id="{83563B19-5B2B-4AAC-A66D-8FF7C83E8865}" type="slidenum">
              <a:rPr lang="en-US" smtClean="0"/>
              <a:pPr/>
              <a:t>9</a:t>
            </a:fld>
            <a:endParaRPr lang="en-US" dirty="0"/>
          </a:p>
        </p:txBody>
      </p:sp>
    </p:spTree>
    <p:extLst>
      <p:ext uri="{BB962C8B-B14F-4D97-AF65-F5344CB8AC3E}">
        <p14:creationId xmlns:p14="http://schemas.microsoft.com/office/powerpoint/2010/main" val="25949503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810</TotalTime>
  <Words>1539</Words>
  <Application>Microsoft Office PowerPoint</Application>
  <PresentationFormat>On-screen Show (4:3)</PresentationFormat>
  <Paragraphs>233</Paragraphs>
  <Slides>24</Slides>
  <Notes>19</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Executive</vt:lpstr>
      <vt:lpstr>INTRODUCTION</vt:lpstr>
      <vt:lpstr>My childhood</vt:lpstr>
      <vt:lpstr>My family</vt:lpstr>
      <vt:lpstr>MY HIGH SCHOOL</vt:lpstr>
      <vt:lpstr>High School</vt:lpstr>
      <vt:lpstr>High School</vt:lpstr>
      <vt:lpstr>High School</vt:lpstr>
      <vt:lpstr>High School</vt:lpstr>
      <vt:lpstr>Getting in to College</vt:lpstr>
      <vt:lpstr>College</vt:lpstr>
      <vt:lpstr>College</vt:lpstr>
      <vt:lpstr>College</vt:lpstr>
      <vt:lpstr>College</vt:lpstr>
      <vt:lpstr>College</vt:lpstr>
      <vt:lpstr>Getting a job after College</vt:lpstr>
      <vt:lpstr>This is My Company</vt:lpstr>
      <vt:lpstr>My Career Path</vt:lpstr>
      <vt:lpstr>My Career</vt:lpstr>
      <vt:lpstr>My Career</vt:lpstr>
      <vt:lpstr>My role within organization</vt:lpstr>
      <vt:lpstr>Compensation at my company</vt:lpstr>
      <vt:lpstr>More than just work</vt:lpstr>
      <vt:lpstr>Do it all over again?</vt:lpstr>
      <vt:lpstr>QUESTION AND ANSWER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YBA GUEST RESOURCE TEMPLATE</dc:title>
  <dc:creator>Stephen Minix</dc:creator>
  <cp:lastModifiedBy>Associate</cp:lastModifiedBy>
  <cp:revision>68</cp:revision>
  <dcterms:created xsi:type="dcterms:W3CDTF">2013-01-02T21:12:08Z</dcterms:created>
  <dcterms:modified xsi:type="dcterms:W3CDTF">2018-04-03T22:25:04Z</dcterms:modified>
</cp:coreProperties>
</file>