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3"/>
  </p:notesMasterIdLst>
  <p:sldIdLst>
    <p:sldId id="257" r:id="rId2"/>
    <p:sldId id="258" r:id="rId3"/>
    <p:sldId id="259" r:id="rId4"/>
    <p:sldId id="267" r:id="rId5"/>
    <p:sldId id="268" r:id="rId6"/>
    <p:sldId id="261" r:id="rId7"/>
    <p:sldId id="262" r:id="rId8"/>
    <p:sldId id="263" r:id="rId9"/>
    <p:sldId id="264" r:id="rId10"/>
    <p:sldId id="269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66837" autoAdjust="0"/>
  </p:normalViewPr>
  <p:slideViewPr>
    <p:cSldViewPr snapToGrid="0">
      <p:cViewPr varScale="1">
        <p:scale>
          <a:sx n="88" d="100"/>
          <a:sy n="88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2C314-A65D-432D-A7F3-9002533F955C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BD79-CAC4-48E4-B827-E55C851AD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4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dirty="0" smtClean="0"/>
              <a:t>Born in Southampton, England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dirty="0" smtClean="0"/>
              <a:t>Moved to Victoria, Canada @ 2 years old </a:t>
            </a:r>
          </a:p>
          <a:p>
            <a:pPr marL="914400" marR="0" lvl="1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Char char="○"/>
              <a:tabLst/>
              <a:defRPr/>
            </a:pPr>
            <a:r>
              <a:rPr lang="en-US" sz="1200" smtClean="0">
                <a:solidFill>
                  <a:schemeClr val="dk2"/>
                </a:solidFill>
              </a:rPr>
              <a:t>(just above Seattle and just as rainy, and yes a lot of Canadian stereotypes are valid)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200" smtClean="0"/>
              <a:t>Proceeded </a:t>
            </a:r>
            <a:r>
              <a:rPr lang="en-US" sz="1200" dirty="0" smtClean="0"/>
              <a:t>to play sports, chess, write and annoy my younger sister for a good 16 years.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dirty="0" smtClean="0"/>
              <a:t>Went to University @ Simon Fraser in Vancouver.  Didn’t know what I wanted to do, eventually decided to major in business.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200" dirty="0" smtClean="0"/>
              <a:t>Met some of my best friends there.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200" dirty="0" smtClean="0"/>
              <a:t>Some personal challenges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dirty="0" smtClean="0"/>
              <a:t>Post - college.  Ended up in London, wanted an adventure.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200" dirty="0" smtClean="0"/>
              <a:t>Challenging at first, loneliness, muggings. 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200" dirty="0" smtClean="0"/>
              <a:t>Got much better, stayed 8 years before moving back to the States.  Largely career is what kept me there.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n-US" sz="1200" dirty="0" smtClean="0"/>
              <a:t>Moved to New York City to set up a hospitality business. 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200" dirty="0" smtClean="0"/>
              <a:t>Also allowed me to be closer to my family 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200" dirty="0" smtClean="0"/>
              <a:t>Met my wife there and a great group of friends.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dirty="0" smtClean="0"/>
              <a:t>And then to LA, been here the last 3 years.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dirty="0" smtClean="0"/>
              <a:t>Interests outside of work:  Soccer, running, food, reading.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7BD79-CAC4-48E4-B827-E55C851ADE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7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>
              <a:spcBef>
                <a:spcPts val="0"/>
              </a:spcBef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No idea what I wanted to do or be out of College.  (Me along with most </a:t>
            </a:r>
            <a:r>
              <a:rPr lang="en-US" sz="1100" dirty="0" err="1" smtClean="0">
                <a:solidFill>
                  <a:schemeClr val="dk1"/>
                </a:solidFill>
              </a:rPr>
              <a:t>ppl</a:t>
            </a:r>
            <a:r>
              <a:rPr lang="en-US" sz="1100" dirty="0" smtClean="0">
                <a:solidFill>
                  <a:schemeClr val="dk1"/>
                </a:solidFill>
              </a:rPr>
              <a:t>).  </a:t>
            </a:r>
            <a:r>
              <a:rPr lang="en-US" sz="1100" b="1" dirty="0" smtClean="0">
                <a:solidFill>
                  <a:schemeClr val="dk1"/>
                </a:solidFill>
              </a:rPr>
              <a:t>Who knows what they want to do?</a:t>
            </a:r>
          </a:p>
          <a:p>
            <a:pPr lvl="0" algn="l">
              <a:spcBef>
                <a:spcPts val="0"/>
              </a:spcBef>
            </a:pPr>
            <a:endParaRPr lang="en-US" sz="1100" dirty="0" smtClean="0">
              <a:solidFill>
                <a:schemeClr val="dk1"/>
              </a:solidFill>
            </a:endParaRPr>
          </a:p>
          <a:p>
            <a:pPr marL="457200" lvl="0" indent="-298450" algn="l">
              <a:spcBef>
                <a:spcPts val="0"/>
              </a:spcBef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Applied to many, many jobs.  Considered following my friend and roommate and going into trading.  Random luck connected with two entrepreneurs who had just started a car sharing club</a:t>
            </a:r>
          </a:p>
          <a:p>
            <a:pPr lvl="0" algn="l">
              <a:spcBef>
                <a:spcPts val="0"/>
              </a:spcBef>
            </a:pPr>
            <a:endParaRPr lang="en-US" sz="1100" dirty="0" smtClean="0">
              <a:solidFill>
                <a:schemeClr val="dk1"/>
              </a:solidFill>
            </a:endParaRPr>
          </a:p>
          <a:p>
            <a:pPr marL="457200" lvl="0" indent="-298450" algn="l">
              <a:spcBef>
                <a:spcPts val="0"/>
              </a:spcBef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Streetcar years -</a:t>
            </a: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First employee, 50 members.  Grew company to 250 employees, 150,000 members. Learnt a lot along the way (great mentor)</a:t>
            </a: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Role and how it evolved // examples of challenges.</a:t>
            </a: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Zipcar bought us, integrating the companies and time for a new challenge</a:t>
            </a:r>
          </a:p>
          <a:p>
            <a:pPr lvl="0" algn="l">
              <a:spcBef>
                <a:spcPts val="0"/>
              </a:spcBef>
            </a:pPr>
            <a:endParaRPr lang="en-US" sz="1100" dirty="0" smtClean="0">
              <a:solidFill>
                <a:schemeClr val="dk1"/>
              </a:solidFill>
            </a:endParaRPr>
          </a:p>
          <a:p>
            <a:pPr marL="457200" lvl="0" indent="-298450" algn="l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dirty="0" err="1" smtClean="0">
                <a:solidFill>
                  <a:schemeClr val="dk1"/>
                </a:solidFill>
              </a:rPr>
              <a:t>Onefinestay</a:t>
            </a:r>
            <a:r>
              <a:rPr lang="en-US" sz="1100" dirty="0" smtClean="0">
                <a:solidFill>
                  <a:schemeClr val="dk1"/>
                </a:solidFill>
              </a:rPr>
              <a:t> years -</a:t>
            </a: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Like a high end </a:t>
            </a:r>
            <a:r>
              <a:rPr lang="en-US" sz="1100" dirty="0" err="1" smtClean="0">
                <a:solidFill>
                  <a:schemeClr val="dk1"/>
                </a:solidFill>
              </a:rPr>
              <a:t>airbnb</a:t>
            </a:r>
            <a:endParaRPr lang="en-US" sz="1100" dirty="0" smtClean="0">
              <a:solidFill>
                <a:schemeClr val="dk1"/>
              </a:solidFill>
            </a:endParaRP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Co-founded US business in New York.  Was General Manager for US business. </a:t>
            </a: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Really hard business to run but a great product</a:t>
            </a:r>
          </a:p>
          <a:p>
            <a:pPr marL="457200" lvl="0" algn="l">
              <a:spcBef>
                <a:spcPts val="0"/>
              </a:spcBef>
            </a:pPr>
            <a:endParaRPr lang="en-US" sz="1100" dirty="0" smtClean="0">
              <a:solidFill>
                <a:schemeClr val="dk1"/>
              </a:solidFill>
            </a:endParaRPr>
          </a:p>
          <a:p>
            <a:pPr marL="457200" lvl="0" indent="-298450" algn="l">
              <a:spcBef>
                <a:spcPts val="0"/>
              </a:spcBef>
              <a:buClr>
                <a:schemeClr val="dk1"/>
              </a:buClr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A theme emerged.  Early stage company, general management role, leadership based.  Tech enabled, but not a pure tech business.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7BD79-CAC4-48E4-B827-E55C851ADE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19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09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41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Get to see some pretty awesome cars.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chemeClr val="dk1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Run Sales and Operations.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Day to day business management 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Setting targets across the organization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Managing the business toward those targets, using key performance indicators.  Use a lot of data.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chemeClr val="dk1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People Management: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Around 150 </a:t>
            </a:r>
            <a:r>
              <a:rPr lang="en-US" sz="1100" dirty="0" err="1" smtClean="0">
                <a:solidFill>
                  <a:schemeClr val="dk1"/>
                </a:solidFill>
              </a:rPr>
              <a:t>ppl</a:t>
            </a:r>
            <a:r>
              <a:rPr lang="en-US" sz="1100" dirty="0" smtClean="0">
                <a:solidFill>
                  <a:schemeClr val="dk1"/>
                </a:solidFill>
              </a:rPr>
              <a:t> in my organization, have 10 direct reports. 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Need to keep the team aligned, motivated, and hire the right talent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chemeClr val="dk1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Expansion 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How do we grow the business mature markets, or new?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chemeClr val="dk1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Build the right technology to enable scalability. Work closely with product and the ladies and gents who write code.  Make sure they’re building the right stuff.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chemeClr val="dk1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dirty="0" smtClean="0">
                <a:solidFill>
                  <a:schemeClr val="dk1"/>
                </a:solidFill>
              </a:rPr>
              <a:t>Some thoughts on career lessons learned.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Ask questions, be curious.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Learn by doing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Hard work, interpersonal skills key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 smtClean="0">
                <a:solidFill>
                  <a:schemeClr val="dk1"/>
                </a:solidFill>
              </a:rPr>
              <a:t>In my industry comfort with ambiguity a must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5646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76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38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16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068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henry.imber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1468" y="269152"/>
            <a:ext cx="7729728" cy="1188720"/>
          </a:xfrm>
        </p:spPr>
        <p:txBody>
          <a:bodyPr/>
          <a:lstStyle/>
          <a:p>
            <a:r>
              <a:rPr lang="en-US" dirty="0" smtClean="0"/>
              <a:t>Hi, </a:t>
            </a:r>
            <a:r>
              <a:rPr lang="en-US" dirty="0" smtClean="0"/>
              <a:t>I’m Henry</a:t>
            </a:r>
            <a:endParaRPr lang="en-US" dirty="0"/>
          </a:p>
        </p:txBody>
      </p:sp>
      <p:sp>
        <p:nvSpPr>
          <p:cNvPr id="5" name="Shape 61"/>
          <p:cNvSpPr txBox="1">
            <a:spLocks/>
          </p:cNvSpPr>
          <p:nvPr/>
        </p:nvSpPr>
        <p:spPr>
          <a:xfrm>
            <a:off x="1239576" y="1664762"/>
            <a:ext cx="7353512" cy="46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sz="1600" dirty="0" smtClean="0"/>
              <a:t>Born in </a:t>
            </a:r>
            <a:r>
              <a:rPr lang="en-US" sz="1600" b="1" dirty="0" smtClean="0"/>
              <a:t>Southampton, England.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457200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sz="1600" dirty="0" smtClean="0"/>
              <a:t>Moved to </a:t>
            </a:r>
            <a:r>
              <a:rPr lang="en-US" sz="1600" b="1" dirty="0" smtClean="0"/>
              <a:t>Victoria, Canada </a:t>
            </a:r>
            <a:r>
              <a:rPr lang="en-US" sz="1600" dirty="0" smtClean="0"/>
              <a:t>at 2 years old</a:t>
            </a:r>
            <a:r>
              <a:rPr lang="en-US" sz="1600" b="1" dirty="0" smtClean="0"/>
              <a:t>.</a:t>
            </a:r>
          </a:p>
          <a:p>
            <a:pPr marL="685800" lvl="1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dirty="0" smtClean="0"/>
              <a:t>What did I get up to? </a:t>
            </a:r>
            <a:r>
              <a:rPr lang="en-US" dirty="0" smtClean="0"/>
              <a:t>sports</a:t>
            </a:r>
            <a:r>
              <a:rPr lang="en-US" dirty="0" smtClean="0"/>
              <a:t>, chess, writing &amp; annoying my younger sister.</a:t>
            </a:r>
          </a:p>
          <a:p>
            <a:pPr marL="914400" lvl="1" indent="-304800">
              <a:spcBef>
                <a:spcPts val="0"/>
              </a:spcBef>
              <a:buSzPts val="1200"/>
              <a:buFont typeface="Arial" panose="020B0604020202020204" pitchFamily="34" charset="0"/>
              <a:buChar char="○"/>
            </a:pPr>
            <a:endParaRPr lang="en-US" dirty="0" smtClean="0"/>
          </a:p>
          <a:p>
            <a:pPr marL="457200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sz="1600" dirty="0" smtClean="0"/>
              <a:t>Went to </a:t>
            </a:r>
            <a:r>
              <a:rPr lang="en-US" sz="1600" b="1" dirty="0" smtClean="0"/>
              <a:t>University @ Simon Fraser </a:t>
            </a:r>
            <a:r>
              <a:rPr lang="en-US" sz="1600" dirty="0" smtClean="0"/>
              <a:t>in Vancouver.  </a:t>
            </a:r>
          </a:p>
          <a:p>
            <a:pPr marL="685800" lvl="1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dirty="0" smtClean="0"/>
              <a:t>Didn’t know what I wanted to do, eventually decided to </a:t>
            </a:r>
            <a:r>
              <a:rPr lang="en-US" b="1" dirty="0" smtClean="0"/>
              <a:t>major in business</a:t>
            </a:r>
            <a:r>
              <a:rPr lang="en-US" dirty="0" smtClean="0"/>
              <a:t>.</a:t>
            </a:r>
          </a:p>
          <a:p>
            <a:pPr marL="685800" lvl="1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dirty="0" smtClean="0"/>
              <a:t>Met life-long friends at College</a:t>
            </a:r>
          </a:p>
          <a:p>
            <a:pPr marL="381000" lvl="1" indent="0">
              <a:spcBef>
                <a:spcPts val="0"/>
              </a:spcBef>
              <a:buSzPts val="1200"/>
              <a:buNone/>
            </a:pPr>
            <a:endParaRPr lang="en-US" sz="1600" dirty="0" smtClean="0"/>
          </a:p>
          <a:p>
            <a:pPr marL="457200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sz="1600" b="1" dirty="0" smtClean="0"/>
              <a:t>Post-college: London. </a:t>
            </a:r>
            <a:endParaRPr lang="en-US" sz="1600" dirty="0" smtClean="0"/>
          </a:p>
          <a:p>
            <a:pPr marL="685800" lvl="1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dirty="0" smtClean="0"/>
              <a:t>Wanted an adventure. Challenging at </a:t>
            </a:r>
            <a:r>
              <a:rPr lang="en-US" dirty="0" smtClean="0"/>
              <a:t>first but settled in (for 8 years!)</a:t>
            </a:r>
            <a:endParaRPr lang="en-US" dirty="0" smtClean="0"/>
          </a:p>
          <a:p>
            <a:pPr marL="685800" lvl="1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endParaRPr lang="en-US" dirty="0"/>
          </a:p>
          <a:p>
            <a:pPr marL="457200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sz="1600" dirty="0" smtClean="0"/>
              <a:t>Moved to </a:t>
            </a:r>
            <a:r>
              <a:rPr lang="en-US" sz="1600" b="1" dirty="0" smtClean="0"/>
              <a:t>New York City </a:t>
            </a:r>
            <a:r>
              <a:rPr lang="en-US" sz="1600" dirty="0" smtClean="0"/>
              <a:t>to set up a hospitality business. </a:t>
            </a:r>
          </a:p>
          <a:p>
            <a:pPr marL="914400" lvl="1" indent="-304800">
              <a:spcBef>
                <a:spcPts val="0"/>
              </a:spcBef>
              <a:buSzPts val="1200"/>
              <a:buFont typeface="Arial" panose="020B0604020202020204" pitchFamily="34" charset="0"/>
              <a:buChar char="○"/>
            </a:pPr>
            <a:r>
              <a:rPr lang="en-US" dirty="0" smtClean="0"/>
              <a:t>Met my wife </a:t>
            </a:r>
            <a:r>
              <a:rPr lang="en-US" dirty="0" smtClean="0"/>
              <a:t>&amp; got to experience an amazingly diverse city. </a:t>
            </a:r>
            <a:endParaRPr lang="en-US" dirty="0" smtClean="0"/>
          </a:p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457200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sz="1600" dirty="0" smtClean="0"/>
              <a:t>And then to </a:t>
            </a:r>
            <a:r>
              <a:rPr lang="en-US" sz="1600" b="1" dirty="0" smtClean="0"/>
              <a:t>LA</a:t>
            </a:r>
            <a:r>
              <a:rPr lang="en-US" sz="1600" dirty="0" smtClean="0"/>
              <a:t>. </a:t>
            </a:r>
          </a:p>
          <a:p>
            <a:pPr marL="685800" lvl="1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dirty="0" smtClean="0"/>
              <a:t>Lived here 3 years </a:t>
            </a:r>
            <a:r>
              <a:rPr lang="en-US" dirty="0" smtClean="0"/>
              <a:t>now.</a:t>
            </a:r>
            <a:endParaRPr lang="en-US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457200" indent="-304800">
              <a:spcBef>
                <a:spcPts val="0"/>
              </a:spcBef>
              <a:buSzPts val="1200"/>
              <a:buFont typeface="Arial" panose="020B0604020202020204" pitchFamily="34" charset="0"/>
              <a:buChar char="●"/>
            </a:pPr>
            <a:r>
              <a:rPr lang="en-US" sz="1600" dirty="0" smtClean="0"/>
              <a:t>Interests outside of work:  </a:t>
            </a:r>
            <a:r>
              <a:rPr lang="en-US" sz="1600" b="1" dirty="0" smtClean="0"/>
              <a:t>Soccer, running, food, reading.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6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2714" y="1963440"/>
            <a:ext cx="2449286" cy="263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2714" y="3918857"/>
            <a:ext cx="2449286" cy="29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9"/>
          <a:stretch/>
        </p:blipFill>
        <p:spPr>
          <a:xfrm>
            <a:off x="9742714" y="1"/>
            <a:ext cx="2449286" cy="26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ctrTitle"/>
          </p:nvPr>
        </p:nvSpPr>
        <p:spPr>
          <a:xfrm>
            <a:off x="393829" y="1349828"/>
            <a:ext cx="11360800" cy="77407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smtClean="0"/>
              <a:t>Q&amp;A  </a:t>
            </a:r>
            <a:endParaRPr dirty="0"/>
          </a:p>
        </p:txBody>
      </p:sp>
      <p:sp>
        <p:nvSpPr>
          <p:cNvPr id="138" name="Shape 138"/>
          <p:cNvSpPr txBox="1">
            <a:spLocks noGrp="1"/>
          </p:cNvSpPr>
          <p:nvPr>
            <p:ph type="subTitle" idx="1"/>
          </p:nvPr>
        </p:nvSpPr>
        <p:spPr>
          <a:xfrm>
            <a:off x="393829" y="2665333"/>
            <a:ext cx="11360800" cy="178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4535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ctrTitle"/>
          </p:nvPr>
        </p:nvSpPr>
        <p:spPr>
          <a:xfrm>
            <a:off x="475644" y="1273628"/>
            <a:ext cx="11360800" cy="85027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Thanks for listening to me!</a:t>
            </a:r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ubTitle" idx="1"/>
          </p:nvPr>
        </p:nvSpPr>
        <p:spPr>
          <a:xfrm>
            <a:off x="475644" y="2570767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 smtClean="0">
                <a:hlinkClick r:id="rId3"/>
              </a:rPr>
              <a:t>henry.imber@gmail.com</a:t>
            </a:r>
            <a:r>
              <a:rPr lang="en" b="1" dirty="0" smtClean="0"/>
              <a:t> if you want to get in touch! 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0882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42428"/>
            <a:ext cx="8991600" cy="13149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Some Lessons Learned / Discussion</a:t>
            </a:r>
            <a:endParaRPr lang="en-US" sz="3200" dirty="0"/>
          </a:p>
        </p:txBody>
      </p:sp>
      <p:sp>
        <p:nvSpPr>
          <p:cNvPr id="4" name="Shape 70"/>
          <p:cNvSpPr txBox="1">
            <a:spLocks/>
          </p:cNvSpPr>
          <p:nvPr/>
        </p:nvSpPr>
        <p:spPr>
          <a:xfrm>
            <a:off x="2461500" y="4743372"/>
            <a:ext cx="85206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ts val="0"/>
              </a:spcBef>
            </a:pPr>
            <a:r>
              <a:rPr lang="en-US" sz="1400" b="1" dirty="0">
                <a:solidFill>
                  <a:schemeClr val="dk2"/>
                </a:solidFill>
              </a:rPr>
              <a:t>What experiences have you had, that have put you out of your comfort zone?  </a:t>
            </a:r>
          </a:p>
          <a:p>
            <a:pPr defTabSz="457200">
              <a:spcBef>
                <a:spcPts val="0"/>
              </a:spcBef>
            </a:pPr>
            <a:endParaRPr lang="en-US" sz="1400" b="1" dirty="0">
              <a:solidFill>
                <a:schemeClr val="dk2"/>
              </a:solidFill>
            </a:endParaRPr>
          </a:p>
          <a:p>
            <a:pPr defTabSz="457200">
              <a:spcBef>
                <a:spcPts val="0"/>
              </a:spcBef>
            </a:pPr>
            <a:r>
              <a:rPr lang="en-US" sz="1400" b="1" dirty="0">
                <a:solidFill>
                  <a:schemeClr val="dk2"/>
                </a:solidFill>
              </a:rPr>
              <a:t>Exposed you to different </a:t>
            </a:r>
            <a:r>
              <a:rPr lang="en-US" sz="1400" b="1" dirty="0" smtClean="0">
                <a:solidFill>
                  <a:schemeClr val="dk2"/>
                </a:solidFill>
              </a:rPr>
              <a:t>view points </a:t>
            </a:r>
            <a:r>
              <a:rPr lang="en-US" sz="1400" b="1" dirty="0">
                <a:solidFill>
                  <a:schemeClr val="dk2"/>
                </a:solidFill>
              </a:rPr>
              <a:t>and opinions?  </a:t>
            </a:r>
          </a:p>
          <a:p>
            <a:pPr defTabSz="457200">
              <a:spcBef>
                <a:spcPts val="0"/>
              </a:spcBef>
            </a:pPr>
            <a:endParaRPr lang="en-US" sz="1400" b="1" dirty="0">
              <a:solidFill>
                <a:schemeClr val="dk2"/>
              </a:solidFill>
            </a:endParaRPr>
          </a:p>
          <a:p>
            <a:pPr defTabSz="45720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400" b="1" dirty="0">
                <a:solidFill>
                  <a:schemeClr val="dk2"/>
                </a:solidFill>
              </a:rPr>
              <a:t>Have you found those experiences </a:t>
            </a:r>
            <a:r>
              <a:rPr lang="en-US" sz="1400" b="1" dirty="0" smtClean="0">
                <a:solidFill>
                  <a:schemeClr val="dk2"/>
                </a:solidFill>
              </a:rPr>
              <a:t>helpful in growing? </a:t>
            </a:r>
            <a:endParaRPr lang="en-US" sz="1400" b="1" dirty="0">
              <a:solidFill>
                <a:schemeClr val="dk2"/>
              </a:solidFill>
            </a:endParaRPr>
          </a:p>
        </p:txBody>
      </p:sp>
      <p:sp>
        <p:nvSpPr>
          <p:cNvPr id="5" name="Shape 71"/>
          <p:cNvSpPr txBox="1"/>
          <p:nvPr/>
        </p:nvSpPr>
        <p:spPr>
          <a:xfrm>
            <a:off x="2461500" y="2313786"/>
            <a:ext cx="6798000" cy="21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dk2"/>
                </a:solidFill>
              </a:rPr>
              <a:t>Lessons learned.</a:t>
            </a:r>
            <a:endParaRPr sz="1400" b="1" dirty="0">
              <a:solidFill>
                <a:schemeClr val="dk2"/>
              </a:solidFill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" sz="1400" dirty="0">
                <a:solidFill>
                  <a:schemeClr val="dk2"/>
                </a:solidFill>
              </a:rPr>
              <a:t>Exposure to different viewpoints and cultures helped </a:t>
            </a:r>
            <a:r>
              <a:rPr lang="en" sz="1400" dirty="0" smtClean="0">
                <a:solidFill>
                  <a:schemeClr val="dk2"/>
                </a:solidFill>
              </a:rPr>
              <a:t>me become more empathetic and a better leader.</a:t>
            </a:r>
            <a:endParaRPr sz="1400" dirty="0">
              <a:solidFill>
                <a:schemeClr val="dk2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2"/>
              </a:solidFill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" sz="1400" dirty="0">
                <a:solidFill>
                  <a:schemeClr val="dk2"/>
                </a:solidFill>
              </a:rPr>
              <a:t>Be social, try new </a:t>
            </a:r>
            <a:r>
              <a:rPr lang="en" sz="1400" dirty="0" smtClean="0">
                <a:solidFill>
                  <a:schemeClr val="dk2"/>
                </a:solidFill>
              </a:rPr>
              <a:t>things, get out of your comfort zone. </a:t>
            </a:r>
            <a:endParaRPr sz="1400" dirty="0">
              <a:solidFill>
                <a:schemeClr val="dk2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2"/>
              </a:solidFill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" sz="1400" dirty="0">
                <a:solidFill>
                  <a:schemeClr val="dk2"/>
                </a:solidFill>
              </a:rPr>
              <a:t>Keep going when things are hard.  Such is life, difficulties pass and are opportunities for learning.</a:t>
            </a:r>
            <a:endParaRPr sz="14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68" y="376941"/>
            <a:ext cx="5319665" cy="994659"/>
          </a:xfrm>
        </p:spPr>
        <p:txBody>
          <a:bodyPr/>
          <a:lstStyle/>
          <a:p>
            <a:r>
              <a:rPr lang="en-US" sz="3200" dirty="0" smtClean="0"/>
              <a:t>CAREER STUFF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06" y="1579604"/>
            <a:ext cx="5975588" cy="5180425"/>
          </a:xfrm>
        </p:spPr>
        <p:txBody>
          <a:bodyPr>
            <a:normAutofit/>
          </a:bodyPr>
          <a:lstStyle/>
          <a:p>
            <a:pPr marL="457200" lvl="0" indent="-298450" algn="l">
              <a:spcBef>
                <a:spcPts val="0"/>
              </a:spcBef>
              <a:buSzPts val="1100"/>
              <a:buChar char="●"/>
            </a:pPr>
            <a:r>
              <a:rPr lang="en-US" sz="1600" dirty="0" smtClean="0">
                <a:solidFill>
                  <a:schemeClr val="dk1"/>
                </a:solidFill>
              </a:rPr>
              <a:t>No idea what I wanted to do or be after college. </a:t>
            </a:r>
          </a:p>
          <a:p>
            <a:pPr marL="914400" lvl="1" indent="-298450">
              <a:spcBef>
                <a:spcPts val="0"/>
              </a:spcBef>
              <a:buSzPts val="1100"/>
              <a:buChar char="●"/>
            </a:pPr>
            <a:r>
              <a:rPr lang="en-US" b="1" dirty="0" smtClean="0">
                <a:solidFill>
                  <a:schemeClr val="dk1"/>
                </a:solidFill>
              </a:rPr>
              <a:t>Who knows what they want to do?</a:t>
            </a:r>
          </a:p>
          <a:p>
            <a:pPr lvl="0" algn="l">
              <a:spcBef>
                <a:spcPts val="0"/>
              </a:spcBef>
            </a:pPr>
            <a:endParaRPr lang="en-US" sz="1400" dirty="0" smtClean="0">
              <a:solidFill>
                <a:schemeClr val="dk1"/>
              </a:solidFill>
            </a:endParaRPr>
          </a:p>
          <a:p>
            <a:pPr marL="457200" lvl="0" indent="-298450" algn="l">
              <a:spcBef>
                <a:spcPts val="0"/>
              </a:spcBef>
              <a:buSzPts val="1100"/>
              <a:buChar char="●"/>
            </a:pPr>
            <a:r>
              <a:rPr lang="en-US" sz="1600" dirty="0" smtClean="0">
                <a:solidFill>
                  <a:schemeClr val="dk1"/>
                </a:solidFill>
              </a:rPr>
              <a:t>Applied to </a:t>
            </a:r>
            <a:r>
              <a:rPr lang="en-US" sz="1600" b="1" dirty="0" smtClean="0">
                <a:solidFill>
                  <a:schemeClr val="dk1"/>
                </a:solidFill>
              </a:rPr>
              <a:t>MANY</a:t>
            </a:r>
            <a:r>
              <a:rPr lang="en-US" sz="1600" dirty="0" smtClean="0">
                <a:solidFill>
                  <a:schemeClr val="dk1"/>
                </a:solidFill>
              </a:rPr>
              <a:t> jobs.  </a:t>
            </a:r>
          </a:p>
          <a:p>
            <a:pPr marL="457200" lvl="0" indent="-298450" algn="l">
              <a:spcBef>
                <a:spcPts val="0"/>
              </a:spcBef>
              <a:buSzPts val="1100"/>
              <a:buChar char="●"/>
            </a:pPr>
            <a:endParaRPr lang="en-US" sz="1400" dirty="0" smtClean="0">
              <a:solidFill>
                <a:schemeClr val="dk1"/>
              </a:solidFill>
            </a:endParaRPr>
          </a:p>
          <a:p>
            <a:pPr marL="457200" lvl="0" indent="-298450" algn="l">
              <a:spcBef>
                <a:spcPts val="0"/>
              </a:spcBef>
              <a:buSzPts val="1100"/>
              <a:buChar char="●"/>
            </a:pPr>
            <a:r>
              <a:rPr lang="en-US" sz="1600" b="1" dirty="0" smtClean="0">
                <a:solidFill>
                  <a:schemeClr val="dk1"/>
                </a:solidFill>
              </a:rPr>
              <a:t>Streetcar</a:t>
            </a:r>
            <a:r>
              <a:rPr lang="en-US" sz="1600" dirty="0" smtClean="0">
                <a:solidFill>
                  <a:schemeClr val="dk1"/>
                </a:solidFill>
              </a:rPr>
              <a:t> years:</a:t>
            </a:r>
            <a:endParaRPr lang="en-US" sz="1600" dirty="0">
              <a:solidFill>
                <a:schemeClr val="dk1"/>
              </a:solidFill>
            </a:endParaRP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dirty="0" smtClean="0">
                <a:solidFill>
                  <a:schemeClr val="dk1"/>
                </a:solidFill>
              </a:rPr>
              <a:t>First employee, 50 members </a:t>
            </a:r>
            <a:r>
              <a:rPr lang="en-US" dirty="0" smtClean="0">
                <a:solidFill>
                  <a:schemeClr val="dk1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dk1"/>
                </a:solidFill>
              </a:rPr>
              <a:t>250 employees, 150,000 members</a:t>
            </a: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dirty="0" smtClean="0">
                <a:solidFill>
                  <a:schemeClr val="dk1"/>
                </a:solidFill>
              </a:rPr>
              <a:t>Had a great Mentor</a:t>
            </a:r>
            <a:endParaRPr lang="en-US" dirty="0" smtClean="0">
              <a:solidFill>
                <a:schemeClr val="dk1"/>
              </a:solidFill>
            </a:endParaRP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dirty="0" smtClean="0">
                <a:solidFill>
                  <a:schemeClr val="dk1"/>
                </a:solidFill>
              </a:rPr>
              <a:t>Role &amp; Challenges</a:t>
            </a: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-US" dirty="0" smtClean="0">
                <a:solidFill>
                  <a:schemeClr val="dk1"/>
                </a:solidFill>
              </a:rPr>
              <a:t>Zipcar acquisition</a:t>
            </a:r>
            <a:endParaRPr lang="en-US" dirty="0" smtClean="0">
              <a:solidFill>
                <a:schemeClr val="dk1"/>
              </a:solidFill>
            </a:endParaRPr>
          </a:p>
          <a:p>
            <a:pPr marL="914400" lvl="1" indent="-29845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endParaRPr lang="en-US" dirty="0" smtClean="0">
              <a:solidFill>
                <a:schemeClr val="dk1"/>
              </a:solidFill>
            </a:endParaRPr>
          </a:p>
          <a:p>
            <a:pPr marL="457200" indent="-298450" algn="l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sz="1600" b="1" dirty="0" err="1">
                <a:solidFill>
                  <a:schemeClr val="dk1"/>
                </a:solidFill>
              </a:rPr>
              <a:t>Onefinestay</a:t>
            </a:r>
            <a:r>
              <a:rPr lang="en-US" sz="1600" dirty="0">
                <a:solidFill>
                  <a:schemeClr val="dk1"/>
                </a:solidFill>
              </a:rPr>
              <a:t> years:</a:t>
            </a:r>
          </a:p>
          <a:p>
            <a:pPr marL="787400" lvl="1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Like Airbnb</a:t>
            </a:r>
          </a:p>
          <a:p>
            <a:pPr marL="787400" lvl="1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Co-founded US business in New York</a:t>
            </a:r>
          </a:p>
          <a:p>
            <a:pPr marL="787400" lvl="1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General Manager Role </a:t>
            </a:r>
          </a:p>
          <a:p>
            <a:pPr marL="787400" lvl="1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Challenges and wins</a:t>
            </a:r>
            <a:endParaRPr lang="en-US" dirty="0" smtClean="0">
              <a:solidFill>
                <a:schemeClr val="dk1"/>
              </a:solidFill>
            </a:endParaRPr>
          </a:p>
          <a:p>
            <a:pPr marL="787400" lvl="1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</a:endParaRPr>
          </a:p>
          <a:p>
            <a:pPr marL="457200" indent="-298450" algn="l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A </a:t>
            </a:r>
            <a:r>
              <a:rPr lang="en-US" sz="1600" b="1" dirty="0">
                <a:solidFill>
                  <a:schemeClr val="dk1"/>
                </a:solidFill>
              </a:rPr>
              <a:t>theme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smtClean="0">
                <a:solidFill>
                  <a:schemeClr val="dk1"/>
                </a:solidFill>
              </a:rPr>
              <a:t>emerged…  </a:t>
            </a:r>
            <a:endParaRPr lang="en-US" sz="1600" dirty="0">
              <a:solidFill>
                <a:schemeClr val="dk1"/>
              </a:solidFill>
            </a:endParaRPr>
          </a:p>
          <a:p>
            <a:pPr marL="787400" lvl="1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Early stage </a:t>
            </a:r>
            <a:r>
              <a:rPr lang="en-US" dirty="0" smtClean="0">
                <a:solidFill>
                  <a:schemeClr val="dk1"/>
                </a:solidFill>
              </a:rPr>
              <a:t>company, taking on incumbent players</a:t>
            </a:r>
            <a:endParaRPr lang="en-US" dirty="0" smtClean="0">
              <a:solidFill>
                <a:schemeClr val="dk1"/>
              </a:solidFill>
            </a:endParaRPr>
          </a:p>
          <a:p>
            <a:pPr marL="787400" lvl="1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General management </a:t>
            </a:r>
            <a:r>
              <a:rPr lang="en-US" dirty="0" smtClean="0">
                <a:solidFill>
                  <a:schemeClr val="dk1"/>
                </a:solidFill>
              </a:rPr>
              <a:t>type-role</a:t>
            </a:r>
            <a:endParaRPr lang="en-US" dirty="0" smtClean="0">
              <a:solidFill>
                <a:schemeClr val="dk1"/>
              </a:solidFill>
            </a:endParaRPr>
          </a:p>
          <a:p>
            <a:pPr marL="787400" lvl="1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Leading people</a:t>
            </a:r>
          </a:p>
          <a:p>
            <a:pPr marL="787400" lvl="1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Tech </a:t>
            </a:r>
            <a:r>
              <a:rPr lang="en-US" dirty="0" smtClean="0">
                <a:solidFill>
                  <a:schemeClr val="dk1"/>
                </a:solidFill>
              </a:rPr>
              <a:t>enabled, but not a pure tech </a:t>
            </a:r>
            <a:r>
              <a:rPr lang="en-US" dirty="0" smtClean="0">
                <a:solidFill>
                  <a:schemeClr val="dk1"/>
                </a:solidFill>
              </a:rPr>
              <a:t>business</a:t>
            </a:r>
          </a:p>
          <a:p>
            <a:pPr marL="330200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dk1"/>
              </a:solidFill>
            </a:endParaRPr>
          </a:p>
          <a:p>
            <a:pPr marL="330200" indent="-17145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dk1"/>
              </a:solidFill>
            </a:endParaRPr>
          </a:p>
          <a:p>
            <a:endParaRPr lang="en-US" sz="1200" dirty="0">
              <a:solidFill>
                <a:schemeClr val="dk1"/>
              </a:solidFill>
            </a:endParaRPr>
          </a:p>
        </p:txBody>
      </p:sp>
      <p:pic>
        <p:nvPicPr>
          <p:cNvPr id="5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883" y="780976"/>
            <a:ext cx="4197260" cy="253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883" y="3642695"/>
            <a:ext cx="4197260" cy="2540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5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338" y="-766763"/>
            <a:ext cx="14544675" cy="839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001485"/>
            <a:ext cx="11069376" cy="49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529264" y="1542967"/>
            <a:ext cx="5182724" cy="372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Shift.com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6281057" y="1542967"/>
            <a:ext cx="5373145" cy="394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Shift Mobile App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264" y="4272701"/>
            <a:ext cx="5182725" cy="22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64" y="2024401"/>
            <a:ext cx="5182725" cy="22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9068" y="4491769"/>
            <a:ext cx="1091979" cy="22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91625" y="4486499"/>
            <a:ext cx="1091979" cy="22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37550" y="4491777"/>
            <a:ext cx="1091973" cy="225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7200" y="2166101"/>
            <a:ext cx="1089217" cy="224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50440" y="2171733"/>
            <a:ext cx="1089217" cy="224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00585" y="2166101"/>
            <a:ext cx="1089217" cy="224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717333" y="615333"/>
            <a:ext cx="69684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endParaRPr sz="2400" dirty="0">
              <a:solidFill>
                <a:srgbClr val="41414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056" y="319546"/>
            <a:ext cx="8497345" cy="855700"/>
          </a:xfrm>
        </p:spPr>
        <p:txBody>
          <a:bodyPr>
            <a:normAutofit/>
          </a:bodyPr>
          <a:lstStyle/>
          <a:p>
            <a:r>
              <a:rPr lang="en-US" sz="2400" cap="none" dirty="0" smtClean="0">
                <a:solidFill>
                  <a:srgbClr val="424242"/>
                </a:solidFill>
                <a:latin typeface="Proxima Nova"/>
                <a:ea typeface="Proxima Nova"/>
                <a:cs typeface="Proxima Nova"/>
                <a:sym typeface="Proxima Nova"/>
              </a:rPr>
              <a:t>Modern Web And Mobile Customer Experience</a:t>
            </a:r>
            <a:endParaRPr lang="en-US" sz="2400" cap="none" dirty="0"/>
          </a:p>
        </p:txBody>
      </p:sp>
    </p:spTree>
    <p:extLst>
      <p:ext uri="{BB962C8B-B14F-4D97-AF65-F5344CB8AC3E}">
        <p14:creationId xmlns:p14="http://schemas.microsoft.com/office/powerpoint/2010/main" val="31926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343195" y="4238698"/>
            <a:ext cx="2440800" cy="1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rgbClr val="E14E4E"/>
                </a:solidFill>
                <a:latin typeface="Proxima Nova"/>
                <a:ea typeface="Proxima Nova"/>
                <a:cs typeface="Proxima Nova"/>
                <a:sym typeface="Proxima Nova"/>
              </a:rPr>
              <a:t>Evaluations App</a:t>
            </a:r>
            <a:endParaRPr sz="1600" b="1" dirty="0">
              <a:solidFill>
                <a:srgbClr val="E14E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1600" dirty="0">
                <a:latin typeface="Proxima Nova"/>
                <a:ea typeface="Proxima Nova"/>
                <a:cs typeface="Proxima Nova"/>
                <a:sym typeface="Proxima Nova"/>
              </a:rPr>
              <a:t>- Verifies vehicle price + condition</a:t>
            </a:r>
            <a:endParaRPr sz="1600" dirty="0"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1600" dirty="0">
                <a:latin typeface="Proxima Nova"/>
                <a:ea typeface="Proxima Nova"/>
                <a:cs typeface="Proxima Nova"/>
                <a:sym typeface="Proxima Nova"/>
              </a:rPr>
              <a:t>- Onboards seller</a:t>
            </a:r>
            <a:r>
              <a:rPr lang="en" sz="1600" b="1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768" y="1595683"/>
            <a:ext cx="1818333" cy="264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734" y="1585999"/>
            <a:ext cx="1818333" cy="2643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7067" y="1807334"/>
            <a:ext cx="2089608" cy="303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227" y="1810989"/>
            <a:ext cx="2089608" cy="303731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/>
          <p:nvPr/>
        </p:nvSpPr>
        <p:spPr>
          <a:xfrm>
            <a:off x="2783995" y="4900967"/>
            <a:ext cx="2885272" cy="1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rgbClr val="E14E4E"/>
                </a:solidFill>
                <a:latin typeface="Proxima Nova"/>
                <a:ea typeface="Proxima Nova"/>
                <a:cs typeface="Proxima Nova"/>
                <a:sym typeface="Proxima Nova"/>
              </a:rPr>
              <a:t>Mechanical Inspection App</a:t>
            </a:r>
            <a:endParaRPr sz="1600" b="1" dirty="0">
              <a:solidFill>
                <a:srgbClr val="E14E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1600" dirty="0">
                <a:latin typeface="Proxima Nova"/>
                <a:ea typeface="Proxima Nova"/>
                <a:cs typeface="Proxima Nova"/>
                <a:sym typeface="Proxima Nova"/>
              </a:rPr>
              <a:t>- Produces repair cost estimates </a:t>
            </a:r>
            <a:endParaRPr sz="1600" dirty="0"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1600" dirty="0"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r>
              <a:rPr lang="en" sz="1600" b="1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600" dirty="0">
                <a:latin typeface="Proxima Nova"/>
                <a:ea typeface="Proxima Nova"/>
                <a:cs typeface="Proxima Nova"/>
                <a:sym typeface="Proxima Nova"/>
              </a:rPr>
              <a:t>Generates inspection report for customer transparency</a:t>
            </a:r>
            <a:endParaRPr sz="16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400" y="2029605"/>
            <a:ext cx="2113224" cy="303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5725" y="2025067"/>
            <a:ext cx="2113224" cy="303276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/>
          <p:nvPr/>
        </p:nvSpPr>
        <p:spPr>
          <a:xfrm>
            <a:off x="5712031" y="5057830"/>
            <a:ext cx="2976119" cy="1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rgbClr val="E14E4E"/>
                </a:solidFill>
                <a:latin typeface="Proxima Nova"/>
                <a:ea typeface="Proxima Nova"/>
                <a:cs typeface="Proxima Nova"/>
                <a:sym typeface="Proxima Nova"/>
              </a:rPr>
              <a:t>Test Drive App</a:t>
            </a:r>
            <a:endParaRPr sz="1600" b="1" dirty="0">
              <a:solidFill>
                <a:srgbClr val="E14E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- Schedule/logistics management</a:t>
            </a:r>
            <a:endParaRPr sz="16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- Payments/transaction mgmt</a:t>
            </a:r>
            <a:endParaRPr sz="16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8683833" y="5480033"/>
            <a:ext cx="3424000" cy="1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solidFill>
                  <a:srgbClr val="E14E4E"/>
                </a:solidFill>
                <a:latin typeface="Proxima Nova"/>
                <a:ea typeface="Proxima Nova"/>
                <a:cs typeface="Proxima Nova"/>
                <a:sym typeface="Proxima Nova"/>
              </a:rPr>
              <a:t>Financing Platform App</a:t>
            </a:r>
            <a:endParaRPr sz="1600" b="1">
              <a:solidFill>
                <a:srgbClr val="E14E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- Finance + insurance application and purchase flow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487" y="299743"/>
            <a:ext cx="10269959" cy="988836"/>
          </a:xfrm>
        </p:spPr>
        <p:txBody>
          <a:bodyPr>
            <a:noAutofit/>
          </a:bodyPr>
          <a:lstStyle/>
          <a:p>
            <a:r>
              <a:rPr lang="en-US" sz="2400" cap="none" dirty="0" smtClean="0">
                <a:solidFill>
                  <a:srgbClr val="424242"/>
                </a:solidFill>
                <a:latin typeface="Proxima Nova"/>
                <a:ea typeface="Proxima Nova"/>
                <a:cs typeface="Proxima Nova"/>
                <a:sym typeface="Proxima Nova"/>
              </a:rPr>
              <a:t>Shift’s Operations Are Powered By Technology At Every Step</a:t>
            </a:r>
            <a:endParaRPr lang="en-US" sz="2400" cap="none" dirty="0"/>
          </a:p>
        </p:txBody>
      </p:sp>
      <p:grpSp>
        <p:nvGrpSpPr>
          <p:cNvPr id="119" name="Shape 119"/>
          <p:cNvGrpSpPr/>
          <p:nvPr/>
        </p:nvGrpSpPr>
        <p:grpSpPr>
          <a:xfrm>
            <a:off x="8496096" y="2443545"/>
            <a:ext cx="3678205" cy="2888156"/>
            <a:chOff x="1093308" y="1096726"/>
            <a:chExt cx="6968058" cy="5471374"/>
          </a:xfrm>
        </p:grpSpPr>
        <p:pic>
          <p:nvPicPr>
            <p:cNvPr id="120" name="Shape 12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093308" y="1096726"/>
              <a:ext cx="3811467" cy="5469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Shape 1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06350" y="1808750"/>
              <a:ext cx="2984224" cy="3918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Shape 12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249899" y="1098113"/>
              <a:ext cx="3811467" cy="5469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Shape 123"/>
            <p:cNvPicPr preferRelativeResize="0"/>
            <p:nvPr/>
          </p:nvPicPr>
          <p:blipFill rotWithShape="1">
            <a:blip r:embed="rId12">
              <a:alphaModFix/>
            </a:blip>
            <a:srcRect b="5544"/>
            <a:stretch/>
          </p:blipFill>
          <p:spPr>
            <a:xfrm>
              <a:off x="4665950" y="1808750"/>
              <a:ext cx="2984224" cy="39543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919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520" y="1384972"/>
            <a:ext cx="3712703" cy="25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415600" y="283029"/>
            <a:ext cx="11360800" cy="88053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000" dirty="0"/>
              <a:t>So, what do you actually do?</a:t>
            </a:r>
            <a:endParaRPr sz="4000" dirty="0"/>
          </a:p>
        </p:txBody>
      </p:sp>
      <p:sp>
        <p:nvSpPr>
          <p:cNvPr id="129" name="Shape 129"/>
          <p:cNvSpPr txBox="1"/>
          <p:nvPr/>
        </p:nvSpPr>
        <p:spPr>
          <a:xfrm>
            <a:off x="415600" y="1472058"/>
            <a:ext cx="5570750" cy="515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585" indent="-397923"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Get to see some pretty awesome cars.</a:t>
            </a:r>
            <a:endParaRPr dirty="0">
              <a:solidFill>
                <a:schemeClr val="dk1"/>
              </a:solidFill>
            </a:endParaRPr>
          </a:p>
          <a:p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Run Sales and Operations</a:t>
            </a:r>
            <a:r>
              <a:rPr lang="en" dirty="0" smtClean="0">
                <a:solidFill>
                  <a:schemeClr val="dk1"/>
                </a:solidFill>
              </a:rPr>
              <a:t>.</a:t>
            </a:r>
          </a:p>
          <a:p>
            <a:pPr marL="1066785" lvl="1" indent="-397923">
              <a:buClr>
                <a:schemeClr val="dk1"/>
              </a:buClr>
              <a:buSzPts val="1100"/>
              <a:buChar char="●"/>
            </a:pPr>
            <a:r>
              <a:rPr lang="en" sz="1600" dirty="0" smtClean="0">
                <a:solidFill>
                  <a:schemeClr val="dk1"/>
                </a:solidFill>
              </a:rPr>
              <a:t>Day to day business mgmt</a:t>
            </a:r>
          </a:p>
          <a:p>
            <a:pPr marL="1066785" lvl="1" indent="-397923">
              <a:buClr>
                <a:schemeClr val="dk1"/>
              </a:buClr>
              <a:buSzPts val="1100"/>
              <a:buChar char="●"/>
            </a:pPr>
            <a:r>
              <a:rPr lang="en" sz="1600" dirty="0" smtClean="0">
                <a:solidFill>
                  <a:schemeClr val="dk1"/>
                </a:solidFill>
              </a:rPr>
              <a:t>Split time between SF+LA</a:t>
            </a:r>
          </a:p>
          <a:p>
            <a:pPr marL="1066785" lvl="1" indent="-397923">
              <a:buClr>
                <a:schemeClr val="dk1"/>
              </a:buClr>
              <a:buSzPts val="1100"/>
              <a:buChar char="●"/>
            </a:pPr>
            <a:r>
              <a:rPr lang="en" sz="1600" dirty="0" smtClean="0">
                <a:solidFill>
                  <a:schemeClr val="dk1"/>
                </a:solidFill>
              </a:rPr>
              <a:t>No real typical office hrs</a:t>
            </a:r>
            <a:endParaRPr sz="1600" dirty="0">
              <a:solidFill>
                <a:schemeClr val="dk1"/>
              </a:solidFill>
            </a:endParaRPr>
          </a:p>
          <a:p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2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People </a:t>
            </a:r>
            <a:r>
              <a:rPr lang="en" dirty="0" smtClean="0">
                <a:solidFill>
                  <a:schemeClr val="dk1"/>
                </a:solidFill>
              </a:rPr>
              <a:t>Management.</a:t>
            </a:r>
            <a:endParaRPr dirty="0">
              <a:solidFill>
                <a:schemeClr val="dk1"/>
              </a:solidFill>
            </a:endParaRPr>
          </a:p>
          <a:p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Expansion </a:t>
            </a:r>
            <a:r>
              <a:rPr lang="en" dirty="0" smtClean="0">
                <a:solidFill>
                  <a:schemeClr val="dk1"/>
                </a:solidFill>
              </a:rPr>
              <a:t>&amp; Growth.</a:t>
            </a:r>
          </a:p>
          <a:p>
            <a:pPr marL="609585" indent="-397923">
              <a:buClr>
                <a:schemeClr val="dk1"/>
              </a:buClr>
              <a:buSzPts val="1100"/>
              <a:buChar char="●"/>
            </a:pPr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Build the right </a:t>
            </a:r>
            <a:r>
              <a:rPr lang="en" dirty="0" smtClean="0">
                <a:solidFill>
                  <a:schemeClr val="dk1"/>
                </a:solidFill>
              </a:rPr>
              <a:t>technology.</a:t>
            </a:r>
          </a:p>
          <a:p>
            <a:pPr marL="609585" indent="-397923">
              <a:buClr>
                <a:schemeClr val="dk1"/>
              </a:buClr>
              <a:buSzPts val="1100"/>
              <a:buChar char="●"/>
            </a:pPr>
            <a:endParaRPr lang="en-US" dirty="0" smtClean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ts val="1100"/>
              <a:buChar char="●"/>
            </a:pPr>
            <a:r>
              <a:rPr lang="en-US" dirty="0" smtClean="0">
                <a:solidFill>
                  <a:schemeClr val="dk1"/>
                </a:solidFill>
              </a:rPr>
              <a:t>Challenges and good parts.</a:t>
            </a:r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ts val="1100"/>
              <a:buChar char="●"/>
            </a:pPr>
            <a:endParaRPr lang="en-US" dirty="0" smtClean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ts val="1100"/>
              <a:buChar char="●"/>
            </a:pPr>
            <a:r>
              <a:rPr lang="en-US" dirty="0" smtClean="0">
                <a:solidFill>
                  <a:schemeClr val="dk1"/>
                </a:solidFill>
              </a:rPr>
              <a:t>Lessons </a:t>
            </a:r>
            <a:r>
              <a:rPr lang="en-US" dirty="0" smtClean="0">
                <a:solidFill>
                  <a:schemeClr val="dk1"/>
                </a:solidFill>
              </a:rPr>
              <a:t>Learned:</a:t>
            </a:r>
            <a:endParaRPr dirty="0">
              <a:solidFill>
                <a:schemeClr val="dk1"/>
              </a:solidFill>
            </a:endParaRPr>
          </a:p>
          <a:p>
            <a:pPr marL="1219170" lvl="1" indent="-397923">
              <a:buClr>
                <a:schemeClr val="dk1"/>
              </a:buClr>
              <a:buSzPts val="1100"/>
              <a:buChar char="○"/>
            </a:pPr>
            <a:r>
              <a:rPr lang="en" sz="1600" dirty="0">
                <a:solidFill>
                  <a:schemeClr val="dk1"/>
                </a:solidFill>
              </a:rPr>
              <a:t>Ask questions, be curious.</a:t>
            </a:r>
            <a:endParaRPr sz="1600" dirty="0">
              <a:solidFill>
                <a:schemeClr val="dk1"/>
              </a:solidFill>
            </a:endParaRPr>
          </a:p>
          <a:p>
            <a:pPr marL="1219170" lvl="1" indent="-397923">
              <a:buClr>
                <a:schemeClr val="dk1"/>
              </a:buClr>
              <a:buSzPts val="1100"/>
              <a:buChar char="○"/>
            </a:pPr>
            <a:r>
              <a:rPr lang="en" sz="1600" dirty="0">
                <a:solidFill>
                  <a:schemeClr val="dk1"/>
                </a:solidFill>
              </a:rPr>
              <a:t>Learn by doing</a:t>
            </a:r>
            <a:endParaRPr sz="1600" dirty="0">
              <a:solidFill>
                <a:schemeClr val="dk1"/>
              </a:solidFill>
            </a:endParaRPr>
          </a:p>
          <a:p>
            <a:pPr marL="1219170" lvl="1" indent="-397923">
              <a:buClr>
                <a:schemeClr val="dk1"/>
              </a:buClr>
              <a:buSzPts val="1100"/>
              <a:buChar char="○"/>
            </a:pPr>
            <a:r>
              <a:rPr lang="en" sz="1600" dirty="0">
                <a:solidFill>
                  <a:schemeClr val="dk1"/>
                </a:solidFill>
              </a:rPr>
              <a:t>Hard </a:t>
            </a:r>
            <a:r>
              <a:rPr lang="en" sz="1600" dirty="0" smtClean="0">
                <a:solidFill>
                  <a:schemeClr val="dk1"/>
                </a:solidFill>
              </a:rPr>
              <a:t>work &amp; interpersonal </a:t>
            </a:r>
            <a:r>
              <a:rPr lang="en" sz="1600" dirty="0">
                <a:solidFill>
                  <a:schemeClr val="dk1"/>
                </a:solidFill>
              </a:rPr>
              <a:t>skills key</a:t>
            </a:r>
            <a:endParaRPr sz="1600" dirty="0">
              <a:solidFill>
                <a:schemeClr val="dk1"/>
              </a:solidFill>
            </a:endParaRPr>
          </a:p>
          <a:p>
            <a:pPr marL="1219170" lvl="1" indent="-397923">
              <a:buClr>
                <a:schemeClr val="dk1"/>
              </a:buClr>
              <a:buSzPts val="1100"/>
              <a:buChar char="○"/>
            </a:pPr>
            <a:r>
              <a:rPr lang="en" sz="1600" dirty="0">
                <a:solidFill>
                  <a:schemeClr val="dk1"/>
                </a:solidFill>
              </a:rPr>
              <a:t>In my </a:t>
            </a:r>
            <a:r>
              <a:rPr lang="en" sz="1600" dirty="0" smtClean="0">
                <a:solidFill>
                  <a:schemeClr val="dk1"/>
                </a:solidFill>
              </a:rPr>
              <a:t>industry, </a:t>
            </a:r>
            <a:r>
              <a:rPr lang="en" sz="1600" dirty="0">
                <a:solidFill>
                  <a:schemeClr val="dk1"/>
                </a:solidFill>
              </a:rPr>
              <a:t>comfort with ambiguity a must </a:t>
            </a:r>
            <a:endParaRPr dirty="0">
              <a:solidFill>
                <a:schemeClr val="dk1"/>
              </a:solidFill>
            </a:endParaRPr>
          </a:p>
          <a:p>
            <a:endParaRPr sz="1467" dirty="0">
              <a:solidFill>
                <a:schemeClr val="dk1"/>
              </a:solidFill>
            </a:endParaRPr>
          </a:p>
        </p:txBody>
      </p:sp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4187" y="3921076"/>
            <a:ext cx="4627399" cy="262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3327" y="2653024"/>
            <a:ext cx="3712700" cy="2567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2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ctrTitle"/>
          </p:nvPr>
        </p:nvSpPr>
        <p:spPr>
          <a:xfrm>
            <a:off x="393829" y="1349828"/>
            <a:ext cx="11360800" cy="77407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smtClean="0"/>
              <a:t>Exercise  </a:t>
            </a:r>
            <a:endParaRPr dirty="0"/>
          </a:p>
        </p:txBody>
      </p:sp>
      <p:sp>
        <p:nvSpPr>
          <p:cNvPr id="138" name="Shape 138"/>
          <p:cNvSpPr txBox="1">
            <a:spLocks noGrp="1"/>
          </p:cNvSpPr>
          <p:nvPr>
            <p:ph type="subTitle" idx="1"/>
          </p:nvPr>
        </p:nvSpPr>
        <p:spPr>
          <a:xfrm>
            <a:off x="393829" y="2665333"/>
            <a:ext cx="11360800" cy="178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 dirty="0"/>
              <a:t>Take a look at these </a:t>
            </a:r>
            <a:r>
              <a:rPr lang="en" sz="2400" dirty="0" smtClean="0"/>
              <a:t>2 </a:t>
            </a:r>
            <a:r>
              <a:rPr lang="en" sz="2400" dirty="0"/>
              <a:t>companies.  </a:t>
            </a:r>
            <a:endParaRPr lang="en" sz="2400" dirty="0" smtClean="0"/>
          </a:p>
          <a:p>
            <a:pPr>
              <a:spcBef>
                <a:spcPts val="0"/>
              </a:spcBef>
            </a:pPr>
            <a:endParaRPr lang="en" sz="2400" dirty="0"/>
          </a:p>
          <a:p>
            <a:pPr>
              <a:spcBef>
                <a:spcPts val="0"/>
              </a:spcBef>
            </a:pPr>
            <a:r>
              <a:rPr lang="en" sz="2400" dirty="0" smtClean="0"/>
              <a:t>Dragons </a:t>
            </a:r>
            <a:r>
              <a:rPr lang="en" sz="2400" dirty="0"/>
              <a:t>Den style, who would you invest in and why?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9507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98</TotalTime>
  <Words>997</Words>
  <Application>Microsoft Office PowerPoint</Application>
  <PresentationFormat>Widescreen</PresentationFormat>
  <Paragraphs>159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Gill Sans MT</vt:lpstr>
      <vt:lpstr>Proxima Nova</vt:lpstr>
      <vt:lpstr>Wingdings</vt:lpstr>
      <vt:lpstr>Parcel</vt:lpstr>
      <vt:lpstr>Hi, I’m Henry</vt:lpstr>
      <vt:lpstr>Some Lessons Learned / Discussion</vt:lpstr>
      <vt:lpstr>CAREER STUFF</vt:lpstr>
      <vt:lpstr>PowerPoint Presentation</vt:lpstr>
      <vt:lpstr>PowerPoint Presentation</vt:lpstr>
      <vt:lpstr>Modern Web And Mobile Customer Experience</vt:lpstr>
      <vt:lpstr>Shift’s Operations Are Powered By Technology At Every Step</vt:lpstr>
      <vt:lpstr>So, what do you actually do?</vt:lpstr>
      <vt:lpstr>Exercise  </vt:lpstr>
      <vt:lpstr>Q&amp;A  </vt:lpstr>
      <vt:lpstr>Thanks for listening to me!</vt:lpstr>
    </vt:vector>
  </TitlesOfParts>
  <Company>Red Bull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Hey, I’m Henry</dc:title>
  <dc:creator>Kristin Carlson</dc:creator>
  <cp:lastModifiedBy>Kristin Carlson</cp:lastModifiedBy>
  <cp:revision>13</cp:revision>
  <dcterms:created xsi:type="dcterms:W3CDTF">2018-05-21T01:19:26Z</dcterms:created>
  <dcterms:modified xsi:type="dcterms:W3CDTF">2018-05-21T04:05:15Z</dcterms:modified>
</cp:coreProperties>
</file>