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79" r:id="rId4"/>
    <p:sldId id="280" r:id="rId5"/>
    <p:sldId id="260" r:id="rId6"/>
    <p:sldId id="261" r:id="rId7"/>
    <p:sldId id="282" r:id="rId8"/>
    <p:sldId id="293" r:id="rId9"/>
    <p:sldId id="281" r:id="rId10"/>
    <p:sldId id="287" r:id="rId11"/>
    <p:sldId id="265" r:id="rId12"/>
    <p:sldId id="284" r:id="rId13"/>
    <p:sldId id="267" r:id="rId14"/>
    <p:sldId id="285" r:id="rId15"/>
    <p:sldId id="286" r:id="rId16"/>
    <p:sldId id="289" r:id="rId17"/>
    <p:sldId id="270" r:id="rId18"/>
    <p:sldId id="269" r:id="rId19"/>
    <p:sldId id="290" r:id="rId20"/>
    <p:sldId id="291" r:id="rId21"/>
    <p:sldId id="275" r:id="rId22"/>
    <p:sldId id="274" r:id="rId23"/>
    <p:sldId id="292" r:id="rId24"/>
    <p:sldId id="288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C4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I moved to Corporate Executive Board in Washington DC where I ran a team of 120 front line lead generators - globally</a:t>
          </a:r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I started my career updating D&amp;B reports &amp; selling D&amp;B data. I was promoted every 12-18 months and became a manager within 5 years</a:t>
          </a:r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I now am the Regional Executive of Vistage where I have 60 “Chairs” and 1300 members across Southern California</a:t>
          </a:r>
        </a:p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I also host a TV show in the San Gabriel Valley where I interview CEO’s on their journey</a:t>
          </a:r>
        </a:p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I sing in a band that plays for the developmentally disabled and </a:t>
          </a:r>
          <a:r>
            <a:rPr lang="en-US" dirty="0" err="1">
              <a:solidFill>
                <a:schemeClr val="tx1">
                  <a:lumMod val="50000"/>
                  <a:lumOff val="50000"/>
                </a:schemeClr>
              </a:solidFill>
            </a:rPr>
            <a:t>Sr</a:t>
          </a:r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 Citizens</a:t>
          </a:r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 custLinFactNeighborX="-7374" custLinFactNeighborY="-9375"/>
      <dgm:spPr/>
    </dgm:pt>
    <dgm:pt modelId="{C1F15EE0-C9B7-41DF-A01C-F918C34A425B}" type="pres">
      <dgm:prSet presAssocID="{117D8BAD-65C0-428B-B763-D5C262BA017E}" presName="arrowDiagram3" presStyleCnt="0"/>
      <dgm:spPr/>
    </dgm:pt>
    <dgm:pt modelId="{2208C8A2-51B6-864C-804A-BD967CB45B01}" type="pres">
      <dgm:prSet presAssocID="{2D8EC281-7FD2-4949-B782-9554AE8D8903}" presName="bullet3a" presStyleLbl="node1" presStyleIdx="0" presStyleCnt="3"/>
      <dgm:spPr/>
    </dgm:pt>
    <dgm:pt modelId="{3888F5B6-4C1D-1948-8BDC-64F378014E33}" type="pres">
      <dgm:prSet presAssocID="{2D8EC281-7FD2-4949-B782-9554AE8D8903}" presName="textBox3a" presStyleLbl="revTx" presStyleIdx="0" presStyleCnt="3" custLinFactNeighborX="7813" custLinFactNeighborY="-8560">
        <dgm:presLayoutVars>
          <dgm:bulletEnabled val="1"/>
        </dgm:presLayoutVars>
      </dgm:prSet>
      <dgm:spPr/>
    </dgm:pt>
    <dgm:pt modelId="{8677929E-2521-DA4B-A3F0-4797D22E0F1E}" type="pres">
      <dgm:prSet presAssocID="{9DF16435-D83C-43CC-88F7-B2FF0728BDD3}" presName="bullet3b" presStyleLbl="node1" presStyleIdx="1" presStyleCnt="3"/>
      <dgm:spPr/>
    </dgm:pt>
    <dgm:pt modelId="{4384CF9B-095F-C34A-AF28-41E8777EC18C}" type="pres">
      <dgm:prSet presAssocID="{9DF16435-D83C-43CC-88F7-B2FF0728BDD3}" presName="textBox3b" presStyleLbl="revTx" presStyleIdx="1" presStyleCnt="3" custLinFactNeighborX="6998">
        <dgm:presLayoutVars>
          <dgm:bulletEnabled val="1"/>
        </dgm:presLayoutVars>
      </dgm:prSet>
      <dgm:spPr/>
    </dgm:pt>
    <dgm:pt modelId="{EA92077A-70E6-4C4C-A836-EA56EC69D16A}" type="pres">
      <dgm:prSet presAssocID="{916EA4CA-F191-44E9-BDEC-685BAEB5F89C}" presName="bullet3c" presStyleLbl="node1" presStyleIdx="2" presStyleCnt="3"/>
      <dgm:spPr/>
    </dgm:pt>
    <dgm:pt modelId="{17067309-CB33-4035-BF41-24F82CD4A52A}" type="pres">
      <dgm:prSet presAssocID="{916EA4CA-F191-44E9-BDEC-685BAEB5F89C}" presName="textBox3c" presStyleLbl="revTx" presStyleIdx="2" presStyleCnt="3" custLinFactNeighborX="6627" custLinFactNeighborY="1464">
        <dgm:presLayoutVars>
          <dgm:bulletEnabled val="1"/>
        </dgm:presLayoutVars>
      </dgm:prSet>
      <dgm:spPr/>
    </dgm:pt>
  </dgm:ptLst>
  <dgm:cxnLst>
    <dgm:cxn modelId="{4C08DC19-C4DB-42DD-AFF3-3B376FBE56A0}" srcId="{117D8BAD-65C0-428B-B763-D5C262BA017E}" destId="{9DF16435-D83C-43CC-88F7-B2FF0728BDD3}" srcOrd="1" destOrd="0" parTransId="{CA52AC76-7BB2-413C-9E11-86D38414CFD5}" sibTransId="{517BB5CF-1D96-4F22-8A23-281004CAC4AB}"/>
    <dgm:cxn modelId="{C90A972A-0972-D547-87DD-E7D2D5787B58}" type="presOf" srcId="{9DF16435-D83C-43CC-88F7-B2FF0728BDD3}" destId="{4384CF9B-095F-C34A-AF28-41E8777EC18C}" srcOrd="0" destOrd="0" presId="urn:microsoft.com/office/officeart/2005/8/layout/arrow2"/>
    <dgm:cxn modelId="{F9497D41-EE58-5E48-A5CB-A20BF157F36B}" type="presOf" srcId="{916EA4CA-F191-44E9-BDEC-685BAEB5F89C}" destId="{17067309-CB33-4035-BF41-24F82CD4A52A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8A517886-B1DE-4194-94CD-5F7FD1872650}" srcId="{117D8BAD-65C0-428B-B763-D5C262BA017E}" destId="{2D8EC281-7FD2-4949-B782-9554AE8D8903}" srcOrd="0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0C4FF0EF-8AAF-6B45-A330-E5503B6A087D}" type="presOf" srcId="{2D8EC281-7FD2-4949-B782-9554AE8D8903}" destId="{3888F5B6-4C1D-1948-8BDC-64F378014E33}" srcOrd="0" destOrd="0" presId="urn:microsoft.com/office/officeart/2005/8/layout/arrow2"/>
    <dgm:cxn modelId="{0D038166-238B-9D41-9E48-FBBC1A120D67}" type="presParOf" srcId="{2CA1C279-8CAF-4522-A11C-0306FA8C7E1F}" destId="{A0B6057C-B937-4C17-83EE-1379B4801F9C}" srcOrd="0" destOrd="0" presId="urn:microsoft.com/office/officeart/2005/8/layout/arrow2"/>
    <dgm:cxn modelId="{F84AFBC1-4B06-9449-87C8-DE14D0934E43}" type="presParOf" srcId="{2CA1C279-8CAF-4522-A11C-0306FA8C7E1F}" destId="{C1F15EE0-C9B7-41DF-A01C-F918C34A425B}" srcOrd="1" destOrd="0" presId="urn:microsoft.com/office/officeart/2005/8/layout/arrow2"/>
    <dgm:cxn modelId="{ED57746C-1E95-7B44-A34A-3D9D0F4BB10E}" type="presParOf" srcId="{C1F15EE0-C9B7-41DF-A01C-F918C34A425B}" destId="{2208C8A2-51B6-864C-804A-BD967CB45B01}" srcOrd="0" destOrd="0" presId="urn:microsoft.com/office/officeart/2005/8/layout/arrow2"/>
    <dgm:cxn modelId="{9B81B19D-991E-7249-B99F-506915B84C1F}" type="presParOf" srcId="{C1F15EE0-C9B7-41DF-A01C-F918C34A425B}" destId="{3888F5B6-4C1D-1948-8BDC-64F378014E33}" srcOrd="1" destOrd="0" presId="urn:microsoft.com/office/officeart/2005/8/layout/arrow2"/>
    <dgm:cxn modelId="{24D6C85C-232F-CF44-A139-EF0CA8E8FA14}" type="presParOf" srcId="{C1F15EE0-C9B7-41DF-A01C-F918C34A425B}" destId="{8677929E-2521-DA4B-A3F0-4797D22E0F1E}" srcOrd="2" destOrd="0" presId="urn:microsoft.com/office/officeart/2005/8/layout/arrow2"/>
    <dgm:cxn modelId="{ED94DE0A-0AD6-2F4F-81C4-972C866AF67E}" type="presParOf" srcId="{C1F15EE0-C9B7-41DF-A01C-F918C34A425B}" destId="{4384CF9B-095F-C34A-AF28-41E8777EC18C}" srcOrd="3" destOrd="0" presId="urn:microsoft.com/office/officeart/2005/8/layout/arrow2"/>
    <dgm:cxn modelId="{C885E211-9391-E241-B695-BEC2FB0A20AE}" type="presParOf" srcId="{C1F15EE0-C9B7-41DF-A01C-F918C34A425B}" destId="{EA92077A-70E6-4C4C-A836-EA56EC69D16A}" srcOrd="4" destOrd="0" presId="urn:microsoft.com/office/officeart/2005/8/layout/arrow2"/>
    <dgm:cxn modelId="{FE052856-8176-834C-B2C6-D15D8BA59365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0" y="0"/>
          <a:ext cx="7802880" cy="48768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8C8A2-51B6-864C-804A-BD967CB45B01}">
      <dsp:nvSpPr>
        <dsp:cNvPr id="0" name=""/>
        <dsp:cNvSpPr/>
      </dsp:nvSpPr>
      <dsp:spPr>
        <a:xfrm>
          <a:off x="1204325" y="3365967"/>
          <a:ext cx="202874" cy="2028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8F5B6-4C1D-1948-8BDC-64F378014E33}">
      <dsp:nvSpPr>
        <dsp:cNvPr id="0" name=""/>
        <dsp:cNvSpPr/>
      </dsp:nvSpPr>
      <dsp:spPr>
        <a:xfrm>
          <a:off x="1447809" y="3346760"/>
          <a:ext cx="1818071" cy="1409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499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50000"/>
                  <a:lumOff val="50000"/>
                </a:schemeClr>
              </a:solidFill>
            </a:rPr>
            <a:t>I started my career updating D&amp;B reports &amp; selling D&amp;B data. I was promoted every 12-18 months and became a manager within 5 years</a:t>
          </a:r>
        </a:p>
      </dsp:txBody>
      <dsp:txXfrm>
        <a:off x="1447809" y="3346760"/>
        <a:ext cx="1818071" cy="1409395"/>
      </dsp:txXfrm>
    </dsp:sp>
    <dsp:sp modelId="{8677929E-2521-DA4B-A3F0-4797D22E0F1E}">
      <dsp:nvSpPr>
        <dsp:cNvPr id="0" name=""/>
        <dsp:cNvSpPr/>
      </dsp:nvSpPr>
      <dsp:spPr>
        <a:xfrm>
          <a:off x="2995086" y="2040453"/>
          <a:ext cx="366735" cy="3667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4CF9B-095F-C34A-AF28-41E8777EC18C}">
      <dsp:nvSpPr>
        <dsp:cNvPr id="0" name=""/>
        <dsp:cNvSpPr/>
      </dsp:nvSpPr>
      <dsp:spPr>
        <a:xfrm>
          <a:off x="3309505" y="2223820"/>
          <a:ext cx="1872691" cy="2652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25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50000"/>
                  <a:lumOff val="50000"/>
                </a:schemeClr>
              </a:solidFill>
            </a:rPr>
            <a:t>I moved to Corporate Executive Board in Washington DC where I ran a team of 120 front line lead generators - globally</a:t>
          </a:r>
        </a:p>
      </dsp:txBody>
      <dsp:txXfrm>
        <a:off x="3309505" y="2223820"/>
        <a:ext cx="1872691" cy="2652979"/>
      </dsp:txXfrm>
    </dsp:sp>
    <dsp:sp modelId="{EA92077A-70E6-4C4C-A836-EA56EC69D16A}">
      <dsp:nvSpPr>
        <dsp:cNvPr id="0" name=""/>
        <dsp:cNvSpPr/>
      </dsp:nvSpPr>
      <dsp:spPr>
        <a:xfrm>
          <a:off x="5148681" y="1233830"/>
          <a:ext cx="507187" cy="50718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5526378" y="1487423"/>
          <a:ext cx="1872691" cy="3389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748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50000"/>
                  <a:lumOff val="50000"/>
                </a:schemeClr>
              </a:solidFill>
            </a:rPr>
            <a:t>I now am the Regional Executive of Vistage where I have 60 “Chairs” and 1300 members across Southern California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50000"/>
                  <a:lumOff val="50000"/>
                </a:schemeClr>
              </a:solidFill>
            </a:rPr>
            <a:t>I also host a TV show in the San Gabriel Valley where I interview CEO’s on their journey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50000"/>
                  <a:lumOff val="50000"/>
                </a:schemeClr>
              </a:solidFill>
            </a:rPr>
            <a:t>I sing in a band that plays for the developmentally disabled and </a:t>
          </a:r>
          <a:r>
            <a:rPr lang="en-US" sz="1400" kern="1200" dirty="0" err="1">
              <a:solidFill>
                <a:schemeClr val="tx1">
                  <a:lumMod val="50000"/>
                  <a:lumOff val="50000"/>
                </a:schemeClr>
              </a:solidFill>
            </a:rPr>
            <a:t>Sr</a:t>
          </a:r>
          <a:r>
            <a:rPr lang="en-US" sz="1400" kern="1200" dirty="0">
              <a:solidFill>
                <a:schemeClr val="tx1">
                  <a:lumMod val="50000"/>
                  <a:lumOff val="50000"/>
                </a:schemeClr>
              </a:solidFill>
            </a:rPr>
            <a:t> Citizens</a:t>
          </a:r>
        </a:p>
      </dsp:txBody>
      <dsp:txXfrm>
        <a:off x="5526378" y="1487423"/>
        <a:ext cx="1872691" cy="3389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en-US" baseline="0" dirty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graph</a:t>
            </a:r>
            <a:r>
              <a:rPr lang="en-US" baseline="0" dirty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</a:t>
            </a:r>
            <a:r>
              <a:rPr lang="en-US" baseline="0" dirty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BAC4"/>
                </a:solidFill>
                <a:effectLst/>
                <a:latin typeface="Avenir Black"/>
                <a:ea typeface="+mj-ea"/>
                <a:cs typeface="Avenir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  <a:latin typeface="Avenir Black"/>
                <a:cs typeface="Avenir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 cap="all">
          <a:solidFill>
            <a:srgbClr val="00BAC4"/>
          </a:solidFill>
          <a:effectLst/>
          <a:latin typeface="Avenir Heavy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-228600"/>
            <a:ext cx="9601200" cy="7162800"/>
          </a:xfrm>
          <a:prstGeom prst="rect">
            <a:avLst/>
          </a:prstGeom>
          <a:solidFill>
            <a:srgbClr val="1F27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venir Roman"/>
                <a:cs typeface="Avenir Roman"/>
              </a:rPr>
              <a:t>You are what you believe you can achieve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/>
          <a:lstStyle/>
          <a:p>
            <a:r>
              <a:rPr lang="en-US" sz="6000" dirty="0">
                <a:solidFill>
                  <a:srgbClr val="00BAC4"/>
                </a:solidFill>
                <a:effectLst/>
                <a:latin typeface="Avenir Black"/>
                <a:cs typeface="Avenir Black"/>
              </a:rPr>
              <a:t>YBA GUEST </a:t>
            </a:r>
            <a:br>
              <a:rPr lang="en-US" sz="6000" dirty="0">
                <a:solidFill>
                  <a:srgbClr val="00BAC4"/>
                </a:solidFill>
                <a:effectLst/>
                <a:latin typeface="Avenir Black"/>
                <a:cs typeface="Avenir Black"/>
              </a:rPr>
            </a:br>
            <a:r>
              <a:rPr lang="en-US" sz="6000" dirty="0">
                <a:latin typeface="Avenir Black"/>
                <a:cs typeface="Avenir Black"/>
              </a:rPr>
              <a:t>Jackie Kibler</a:t>
            </a:r>
            <a:endParaRPr lang="en-US" sz="6000" dirty="0">
              <a:solidFill>
                <a:srgbClr val="00BAC4"/>
              </a:solidFill>
              <a:effectLst/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in to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top few things I did to ensure I got into college were:</a:t>
            </a:r>
          </a:p>
          <a:p>
            <a:pPr lvl="1"/>
            <a:r>
              <a:rPr lang="en-US" dirty="0"/>
              <a:t>In my Senior year of high school, I focused on my grades and did very well. However, because my grades were overall average: For my first college – State University of New York, College at New </a:t>
            </a:r>
            <a:r>
              <a:rPr lang="en-US" dirty="0" err="1"/>
              <a:t>Paltz</a:t>
            </a:r>
            <a:r>
              <a:rPr lang="en-US" dirty="0"/>
              <a:t> – I made an appointment with a counselor and interviewed to get into the school. At the interview, I committed to studying and got in. I lived with my grandparents for that first year. </a:t>
            </a:r>
          </a:p>
          <a:p>
            <a:pPr lvl="1"/>
            <a:r>
              <a:rPr lang="en-US" dirty="0"/>
              <a:t>I achieved a GPA of 3.5 which gave me the opportunity to apply to other colleges the following year. In my sophomore year, I was able to attend Oswego State University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5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/>
            <a:r>
              <a:rPr lang="en-US" dirty="0"/>
              <a:t>I attended college in Oswego, NY</a:t>
            </a:r>
          </a:p>
          <a:p>
            <a:pPr algn="ctr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952" y="3118221"/>
            <a:ext cx="2990111" cy="2070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90" y="2625283"/>
            <a:ext cx="4304762" cy="1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Things I enjoyed in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Things I didn’t enjoy in College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 loved my studies of Psychology and Art History</a:t>
            </a:r>
          </a:p>
          <a:p>
            <a:r>
              <a:rPr lang="en-US" dirty="0"/>
              <a:t>I was a hotline counselor and trained people to be on the hotline</a:t>
            </a:r>
          </a:p>
          <a:p>
            <a:r>
              <a:rPr lang="en-US" dirty="0"/>
              <a:t>I was a resident assistant</a:t>
            </a:r>
          </a:p>
          <a:p>
            <a:r>
              <a:rPr lang="en-US" dirty="0"/>
              <a:t>I worked with the developmentally disabled and also in inpatient rehab</a:t>
            </a:r>
          </a:p>
          <a:p>
            <a:r>
              <a:rPr lang="en-US" dirty="0"/>
              <a:t>I made some of my closest friends</a:t>
            </a:r>
          </a:p>
          <a:p>
            <a:r>
              <a:rPr lang="en-US" dirty="0"/>
              <a:t>Best memories and learned about myself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I was on the great lake of Lake Ontario…. I froze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6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/>
              <a:t>Favorite classes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b="1" dirty="0"/>
              <a:t>Least favorite classes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All Psychology Classes</a:t>
            </a:r>
          </a:p>
          <a:p>
            <a:r>
              <a:rPr lang="en-US" dirty="0"/>
              <a:t>All Fine Arts Classes</a:t>
            </a:r>
          </a:p>
          <a:p>
            <a:r>
              <a:rPr lang="en-US" dirty="0"/>
              <a:t>All Art History Classes</a:t>
            </a:r>
          </a:p>
          <a:p>
            <a:r>
              <a:rPr lang="en-US" dirty="0"/>
              <a:t>Film Studies</a:t>
            </a:r>
          </a:p>
          <a:p>
            <a:r>
              <a:rPr lang="en-US" dirty="0" err="1"/>
              <a:t>Womens</a:t>
            </a:r>
            <a:r>
              <a:rPr lang="en-US" dirty="0"/>
              <a:t> Studies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Algebra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Jobs I worked while I was in College were:</a:t>
            </a:r>
          </a:p>
          <a:p>
            <a:pPr lvl="1"/>
            <a:r>
              <a:rPr lang="en-US" dirty="0"/>
              <a:t>Inpatient Dual Diagnosis Rehab Counselor (paid)</a:t>
            </a:r>
          </a:p>
          <a:p>
            <a:pPr lvl="1"/>
            <a:r>
              <a:rPr lang="en-US" dirty="0"/>
              <a:t>Crew Supervisor with the Developmentally Disabled (paid)</a:t>
            </a:r>
          </a:p>
          <a:p>
            <a:pPr lvl="1"/>
            <a:r>
              <a:rPr lang="en-US" dirty="0"/>
              <a:t>Hotline Suicide Counselor (volunteer)</a:t>
            </a:r>
          </a:p>
          <a:p>
            <a:pPr lvl="1"/>
            <a:r>
              <a:rPr lang="en-US" dirty="0"/>
              <a:t>Hotline Suicide Trainer (volunteer)</a:t>
            </a:r>
          </a:p>
          <a:p>
            <a:pPr lvl="1"/>
            <a:r>
              <a:rPr lang="en-US" dirty="0"/>
              <a:t>Resident Assistant (room &amp; board)</a:t>
            </a:r>
          </a:p>
          <a:p>
            <a:pPr lvl="1"/>
            <a:r>
              <a:rPr lang="en-US" dirty="0"/>
              <a:t>Friendly’s waitress (paid)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68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that felt difficult or challenging for me while I was in College were:</a:t>
            </a:r>
          </a:p>
          <a:p>
            <a:pPr lvl="1"/>
            <a:r>
              <a:rPr lang="en-US" dirty="0"/>
              <a:t>Several deaths in the family (AID’s, Cancer) </a:t>
            </a:r>
          </a:p>
          <a:p>
            <a:pPr lvl="1"/>
            <a:r>
              <a:rPr lang="en-US" dirty="0"/>
              <a:t>I was attacked physically and the same person stalked me for about 9-10 months</a:t>
            </a:r>
          </a:p>
          <a:p>
            <a:pPr lvl="2"/>
            <a:r>
              <a:rPr lang="en-US" dirty="0"/>
              <a:t>I was able to work through these through my support system</a:t>
            </a:r>
          </a:p>
          <a:p>
            <a:pPr lvl="2"/>
            <a:r>
              <a:rPr lang="en-US" dirty="0"/>
              <a:t>If it were to happen now – I would get counseling/therapy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67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38861"/>
            <a:ext cx="9144000" cy="1322479"/>
          </a:xfrm>
        </p:spPr>
        <p:txBody>
          <a:bodyPr/>
          <a:lstStyle/>
          <a:p>
            <a:r>
              <a:rPr lang="en-US" dirty="0"/>
              <a:t>Getting a job after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top few things I did to ensure I got a good job after college were:</a:t>
            </a:r>
          </a:p>
          <a:p>
            <a:pPr lvl="1"/>
            <a:r>
              <a:rPr lang="en-US" dirty="0"/>
              <a:t>In my Senior year of college, I made the decision that I wanted to go into business vs. getting my Masters. I immediately sought out advertising agencies that I could intern at during my last year. I was able to the an internship at Eric Mower &amp; Associates in Syracuse.</a:t>
            </a:r>
          </a:p>
          <a:p>
            <a:pPr lvl="1"/>
            <a:r>
              <a:rPr lang="en-US" dirty="0"/>
              <a:t>I interviewed with Kemper Insurance upon graduation and got a job as a Boiler &amp; Machinery Claims adjuster (2 years). A friend helped me get an interview with Dun &amp; Bradstreet – and that is where my career began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38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My Company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/>
              <a:t>Every day at my company:</a:t>
            </a:r>
          </a:p>
          <a:p>
            <a:pPr lvl="1"/>
            <a:r>
              <a:rPr lang="en-US" dirty="0"/>
              <a:t>Over our 60-year history, Vistage has solidified our reputation as the world’s most trusted executive coaching organization. Our core formula of peer groups of executives from non-competing industries, backed by one-to-one coaching, has driven our members to outperform their competition through boom markets and recession.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181" y="4010670"/>
            <a:ext cx="2847619" cy="1609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340" y="3884790"/>
            <a:ext cx="4181599" cy="283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Career Path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381644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job I had after college was:</a:t>
            </a:r>
          </a:p>
          <a:p>
            <a:pPr lvl="1"/>
            <a:r>
              <a:rPr lang="en-US" dirty="0"/>
              <a:t>I was a Boiler and Machinery Claims adjuster for Kemper Insurance. The only female in the country</a:t>
            </a:r>
          </a:p>
          <a:p>
            <a:pPr lvl="1"/>
            <a:r>
              <a:rPr lang="en-US" dirty="0"/>
              <a:t>The market in Syracuse was not “employment rich” – I interviewed many times with Kemper and finally was offered the job</a:t>
            </a:r>
          </a:p>
          <a:p>
            <a:pPr lvl="1"/>
            <a:endParaRPr lang="en-US" dirty="0"/>
          </a:p>
          <a:p>
            <a:r>
              <a:rPr lang="en-US" dirty="0"/>
              <a:t>The worst job I have ever had was:</a:t>
            </a:r>
          </a:p>
          <a:p>
            <a:pPr lvl="1"/>
            <a:r>
              <a:rPr lang="en-US" dirty="0"/>
              <a:t>For three weeks, I was an assistant manager with a restaurant called “Rib-Inns” – I had to clean out the fryer (and everything that goes into that). I burned myself with grease – everyday. </a:t>
            </a:r>
          </a:p>
          <a:p>
            <a:pPr lvl="1"/>
            <a:r>
              <a:rPr lang="en-US" dirty="0"/>
              <a:t>The food was GROSS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2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My name is Jackie Kibler and I am 51 years old.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 work for ProVisors.</a:t>
            </a:r>
          </a:p>
          <a:p>
            <a:pPr algn="ctr"/>
            <a:r>
              <a:rPr lang="en-US" dirty="0"/>
              <a:t>My company does:</a:t>
            </a:r>
          </a:p>
          <a:p>
            <a:pPr lvl="1" algn="ctr"/>
            <a:r>
              <a:rPr lang="en-US" dirty="0"/>
              <a:t>Professional Networking Organization for Senior Level Trusted Advisors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My role at ProVisors is the Vice President of Membership Sales &amp; Service</a:t>
            </a:r>
          </a:p>
          <a:p>
            <a:pPr lvl="1" algn="ctr"/>
            <a:r>
              <a:rPr lang="en-US" dirty="0"/>
              <a:t>I oversee the activity and results for three client (member) facing teams for their life </a:t>
            </a:r>
            <a:r>
              <a:rPr lang="en-US"/>
              <a:t>with ProVisors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Challenges I have had to overcome throughout my career are:</a:t>
            </a:r>
          </a:p>
          <a:p>
            <a:pPr lvl="1"/>
            <a:r>
              <a:rPr lang="en-US" dirty="0"/>
              <a:t>As a woman in my age group – I was usually in a very male dominated space.</a:t>
            </a:r>
          </a:p>
          <a:p>
            <a:pPr lvl="2"/>
            <a:r>
              <a:rPr lang="en-US" dirty="0"/>
              <a:t>I was the primary bread winner for many years and we moved every 12-18 months for a long time</a:t>
            </a:r>
          </a:p>
          <a:p>
            <a:pPr lvl="2"/>
            <a:r>
              <a:rPr lang="en-US" dirty="0"/>
              <a:t>Double Standard for both my husband and myself</a:t>
            </a:r>
          </a:p>
          <a:p>
            <a:pPr lvl="1"/>
            <a:r>
              <a:rPr lang="en-US" dirty="0"/>
              <a:t>Leaving Family &amp; Guilt associated with that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 confident in who you are – ask for feedback from the right people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84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24000" y="2057400"/>
            <a:ext cx="6095180" cy="3421856"/>
            <a:chOff x="1524409" y="1718071"/>
            <a:chExt cx="6095180" cy="3421856"/>
          </a:xfrm>
        </p:grpSpPr>
        <p:sp>
          <p:nvSpPr>
            <p:cNvPr id="14" name="Freeform 13"/>
            <p:cNvSpPr/>
            <p:nvPr/>
          </p:nvSpPr>
          <p:spPr>
            <a:xfrm>
              <a:off x="4384867" y="2609180"/>
              <a:ext cx="187132" cy="8198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7132" y="0"/>
                  </a:moveTo>
                  <a:lnTo>
                    <a:pt x="187132" y="819819"/>
                  </a:lnTo>
                  <a:lnTo>
                    <a:pt x="0" y="81981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4572000" y="2609180"/>
              <a:ext cx="2156482" cy="16396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52506"/>
                  </a:lnTo>
                  <a:lnTo>
                    <a:pt x="2156482" y="1452506"/>
                  </a:lnTo>
                  <a:lnTo>
                    <a:pt x="2156482" y="163963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4526280" y="2609180"/>
              <a:ext cx="91440" cy="16396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63963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2415517" y="2609180"/>
              <a:ext cx="2156482" cy="16396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56482" y="0"/>
                  </a:moveTo>
                  <a:lnTo>
                    <a:pt x="2156482" y="1452506"/>
                  </a:lnTo>
                  <a:lnTo>
                    <a:pt x="0" y="1452506"/>
                  </a:lnTo>
                  <a:lnTo>
                    <a:pt x="0" y="163963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3680891" y="1718071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524409" y="4248819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680891" y="4248819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837373" y="4248819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02650" y="2983445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/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role within organization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95833" y="8164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3581400" y="21108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AAEC39"/>
                </a:solidFill>
              </a:rPr>
              <a:t>CEO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2417339" y="3330053"/>
            <a:ext cx="2139726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AAEC39"/>
                </a:solidFill>
              </a:rPr>
              <a:t>MANAGEMENT</a:t>
            </a:r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3581400" y="46254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rgbClr val="AAEC39"/>
                </a:solidFill>
              </a:rPr>
              <a:t>ME</a:t>
            </a:r>
          </a:p>
        </p:txBody>
      </p:sp>
      <p:sp>
        <p:nvSpPr>
          <p:cNvPr id="26" name="Footer Placeholder 3"/>
          <p:cNvSpPr txBox="1">
            <a:spLocks/>
          </p:cNvSpPr>
          <p:nvPr/>
        </p:nvSpPr>
        <p:spPr>
          <a:xfrm>
            <a:off x="5750995" y="46254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rgbClr val="AAEC39"/>
                </a:solidFill>
              </a:rPr>
              <a:t>ENTRY LEVEL</a:t>
            </a:r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1407595" y="46254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rgbClr val="AAEC39"/>
                </a:solidFill>
              </a:rPr>
              <a:t>ENTRY LEVEL</a:t>
            </a:r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Compensation at my company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09018" y="1600200"/>
            <a:ext cx="4525963" cy="4525963"/>
            <a:chOff x="2309018" y="1600200"/>
            <a:chExt cx="4525963" cy="4525963"/>
          </a:xfrm>
        </p:grpSpPr>
        <p:sp>
          <p:nvSpPr>
            <p:cNvPr id="6" name="Freeform 5"/>
            <p:cNvSpPr/>
            <p:nvPr/>
          </p:nvSpPr>
          <p:spPr>
            <a:xfrm>
              <a:off x="2309018" y="1600200"/>
              <a:ext cx="4525963" cy="4525963"/>
            </a:xfrm>
            <a:custGeom>
              <a:avLst/>
              <a:gdLst>
                <a:gd name="connsiteX0" fmla="*/ 0 w 4525963"/>
                <a:gd name="connsiteY0" fmla="*/ 2262982 h 4525963"/>
                <a:gd name="connsiteX1" fmla="*/ 2262982 w 4525963"/>
                <a:gd name="connsiteY1" fmla="*/ 0 h 4525963"/>
                <a:gd name="connsiteX2" fmla="*/ 4525964 w 4525963"/>
                <a:gd name="connsiteY2" fmla="*/ 2262982 h 4525963"/>
                <a:gd name="connsiteX3" fmla="*/ 2262982 w 4525963"/>
                <a:gd name="connsiteY3" fmla="*/ 4525964 h 4525963"/>
                <a:gd name="connsiteX4" fmla="*/ 0 w 4525963"/>
                <a:gd name="connsiteY4" fmla="*/ 2262982 h 452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5963" h="4525963">
                  <a:moveTo>
                    <a:pt x="0" y="2262982"/>
                  </a:moveTo>
                  <a:cubicBezTo>
                    <a:pt x="0" y="1013172"/>
                    <a:pt x="1013172" y="0"/>
                    <a:pt x="2262982" y="0"/>
                  </a:cubicBezTo>
                  <a:cubicBezTo>
                    <a:pt x="3512792" y="0"/>
                    <a:pt x="4525964" y="1013172"/>
                    <a:pt x="4525964" y="2262982"/>
                  </a:cubicBezTo>
                  <a:cubicBezTo>
                    <a:pt x="4525964" y="3512792"/>
                    <a:pt x="3512792" y="4525964"/>
                    <a:pt x="2262982" y="4525964"/>
                  </a:cubicBezTo>
                  <a:cubicBezTo>
                    <a:pt x="1013172" y="4525964"/>
                    <a:pt x="0" y="3512792"/>
                    <a:pt x="0" y="22629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15596" tIns="311642" rIns="1715596" bIns="370611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C-Suite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($350K)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761614" y="2505392"/>
              <a:ext cx="3620770" cy="3620770"/>
            </a:xfrm>
            <a:custGeom>
              <a:avLst/>
              <a:gdLst>
                <a:gd name="connsiteX0" fmla="*/ 0 w 3620770"/>
                <a:gd name="connsiteY0" fmla="*/ 1810385 h 3620770"/>
                <a:gd name="connsiteX1" fmla="*/ 1810385 w 3620770"/>
                <a:gd name="connsiteY1" fmla="*/ 0 h 3620770"/>
                <a:gd name="connsiteX2" fmla="*/ 3620770 w 3620770"/>
                <a:gd name="connsiteY2" fmla="*/ 1810385 h 3620770"/>
                <a:gd name="connsiteX3" fmla="*/ 1810385 w 3620770"/>
                <a:gd name="connsiteY3" fmla="*/ 3620770 h 3620770"/>
                <a:gd name="connsiteX4" fmla="*/ 0 w 3620770"/>
                <a:gd name="connsiteY4" fmla="*/ 1810385 h 362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0770" h="3620770">
                  <a:moveTo>
                    <a:pt x="0" y="1810385"/>
                  </a:moveTo>
                  <a:cubicBezTo>
                    <a:pt x="0" y="810537"/>
                    <a:pt x="810537" y="0"/>
                    <a:pt x="1810385" y="0"/>
                  </a:cubicBezTo>
                  <a:cubicBezTo>
                    <a:pt x="2810233" y="0"/>
                    <a:pt x="3620770" y="810537"/>
                    <a:pt x="3620770" y="1810385"/>
                  </a:cubicBezTo>
                  <a:cubicBezTo>
                    <a:pt x="3620770" y="2810233"/>
                    <a:pt x="2810233" y="3620770"/>
                    <a:pt x="1810385" y="3620770"/>
                  </a:cubicBezTo>
                  <a:cubicBezTo>
                    <a:pt x="810537" y="3620770"/>
                    <a:pt x="0" y="2810233"/>
                    <a:pt x="0" y="181038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63000" tIns="302590" rIns="1262999" bIns="283713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Management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($150-200K)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214211" y="3410585"/>
              <a:ext cx="2715577" cy="2715577"/>
            </a:xfrm>
            <a:custGeom>
              <a:avLst/>
              <a:gdLst>
                <a:gd name="connsiteX0" fmla="*/ 0 w 2715577"/>
                <a:gd name="connsiteY0" fmla="*/ 1357789 h 2715577"/>
                <a:gd name="connsiteX1" fmla="*/ 1357789 w 2715577"/>
                <a:gd name="connsiteY1" fmla="*/ 0 h 2715577"/>
                <a:gd name="connsiteX2" fmla="*/ 2715578 w 2715577"/>
                <a:gd name="connsiteY2" fmla="*/ 1357789 h 2715577"/>
                <a:gd name="connsiteX3" fmla="*/ 1357789 w 2715577"/>
                <a:gd name="connsiteY3" fmla="*/ 2715578 h 2715577"/>
                <a:gd name="connsiteX4" fmla="*/ 0 w 2715577"/>
                <a:gd name="connsiteY4" fmla="*/ 1357789 h 271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5577" h="2715577">
                  <a:moveTo>
                    <a:pt x="0" y="1357789"/>
                  </a:moveTo>
                  <a:cubicBezTo>
                    <a:pt x="0" y="607903"/>
                    <a:pt x="607903" y="0"/>
                    <a:pt x="1357789" y="0"/>
                  </a:cubicBezTo>
                  <a:cubicBezTo>
                    <a:pt x="2107675" y="0"/>
                    <a:pt x="2715578" y="607903"/>
                    <a:pt x="2715578" y="1357789"/>
                  </a:cubicBezTo>
                  <a:cubicBezTo>
                    <a:pt x="2715578" y="2107675"/>
                    <a:pt x="2107675" y="2715578"/>
                    <a:pt x="1357789" y="2715578"/>
                  </a:cubicBezTo>
                  <a:cubicBezTo>
                    <a:pt x="607903" y="2715578"/>
                    <a:pt x="0" y="2107675"/>
                    <a:pt x="0" y="135778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10403" tIns="289012" rIns="810403" bIns="198624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Middle Manager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($75K)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666807" y="4315777"/>
              <a:ext cx="1810385" cy="1810385"/>
            </a:xfrm>
            <a:custGeom>
              <a:avLst/>
              <a:gdLst>
                <a:gd name="connsiteX0" fmla="*/ 0 w 1810385"/>
                <a:gd name="connsiteY0" fmla="*/ 905193 h 1810385"/>
                <a:gd name="connsiteX1" fmla="*/ 905193 w 1810385"/>
                <a:gd name="connsiteY1" fmla="*/ 0 h 1810385"/>
                <a:gd name="connsiteX2" fmla="*/ 1810386 w 1810385"/>
                <a:gd name="connsiteY2" fmla="*/ 905193 h 1810385"/>
                <a:gd name="connsiteX3" fmla="*/ 905193 w 1810385"/>
                <a:gd name="connsiteY3" fmla="*/ 1810386 h 1810385"/>
                <a:gd name="connsiteX4" fmla="*/ 0 w 1810385"/>
                <a:gd name="connsiteY4" fmla="*/ 905193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385" h="1810385">
                  <a:moveTo>
                    <a:pt x="0" y="905193"/>
                  </a:moveTo>
                  <a:cubicBezTo>
                    <a:pt x="0" y="405269"/>
                    <a:pt x="405269" y="0"/>
                    <a:pt x="905193" y="0"/>
                  </a:cubicBezTo>
                  <a:cubicBezTo>
                    <a:pt x="1405117" y="0"/>
                    <a:pt x="1810386" y="405269"/>
                    <a:pt x="1810386" y="905193"/>
                  </a:cubicBezTo>
                  <a:cubicBezTo>
                    <a:pt x="1810386" y="1405117"/>
                    <a:pt x="1405117" y="1810386"/>
                    <a:pt x="905193" y="1810386"/>
                  </a:cubicBezTo>
                  <a:cubicBezTo>
                    <a:pt x="405269" y="1810386"/>
                    <a:pt x="0" y="1405117"/>
                    <a:pt x="0" y="9051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50469" tIns="537941" rIns="350469" bIns="5379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Entry Level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($20K)</a:t>
              </a: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than just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 am not at work I like to:</a:t>
            </a:r>
          </a:p>
          <a:p>
            <a:pPr lvl="1"/>
            <a:r>
              <a:rPr lang="en-US" dirty="0"/>
              <a:t>Cooking, Entertaining, Wine</a:t>
            </a:r>
          </a:p>
          <a:p>
            <a:pPr lvl="1"/>
            <a:r>
              <a:rPr lang="en-US" dirty="0"/>
              <a:t>Hiking or walking with the dogs</a:t>
            </a:r>
          </a:p>
          <a:p>
            <a:pPr lvl="1"/>
            <a:r>
              <a:rPr lang="en-US" dirty="0"/>
              <a:t>Spending time with family</a:t>
            </a:r>
          </a:p>
          <a:p>
            <a:pPr lvl="1"/>
            <a:r>
              <a:rPr lang="en-US" dirty="0"/>
              <a:t>Singing with the band</a:t>
            </a:r>
          </a:p>
          <a:p>
            <a:pPr lvl="1"/>
            <a:r>
              <a:rPr lang="en-US" dirty="0"/>
              <a:t>Exercising (SPIN, Pilates, Yoga, Trainer)</a:t>
            </a:r>
          </a:p>
          <a:p>
            <a:pPr lvl="1"/>
            <a:r>
              <a:rPr lang="en-US" dirty="0"/>
              <a:t>Traveling (both local and outside of CA/USA)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13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it all over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 could talk to my high school self, what would I say?</a:t>
            </a:r>
          </a:p>
          <a:p>
            <a:pPr lvl="1"/>
            <a:r>
              <a:rPr lang="en-US" dirty="0"/>
              <a:t>You don’t have to “Be Cool”</a:t>
            </a:r>
          </a:p>
          <a:p>
            <a:pPr lvl="1"/>
            <a:r>
              <a:rPr lang="en-US" dirty="0"/>
              <a:t>Listen more – talk less</a:t>
            </a:r>
          </a:p>
          <a:p>
            <a:pPr lvl="1"/>
            <a:r>
              <a:rPr lang="en-US" dirty="0"/>
              <a:t>Enjoy more of what you love</a:t>
            </a:r>
          </a:p>
          <a:p>
            <a:pPr lvl="1"/>
            <a:r>
              <a:rPr lang="en-US" dirty="0"/>
              <a:t>Be okay with who you are</a:t>
            </a:r>
          </a:p>
          <a:p>
            <a:pPr lvl="1"/>
            <a:r>
              <a:rPr lang="en-US" dirty="0"/>
              <a:t>Ask for feedback</a:t>
            </a:r>
          </a:p>
          <a:p>
            <a:pPr lvl="1"/>
            <a:r>
              <a:rPr lang="en-US" dirty="0"/>
              <a:t>Don’t be defensive</a:t>
            </a:r>
          </a:p>
          <a:p>
            <a:pPr lvl="1"/>
            <a:r>
              <a:rPr lang="en-US" dirty="0"/>
              <a:t>Don’t worry about being right</a:t>
            </a:r>
          </a:p>
          <a:p>
            <a:pPr lvl="1"/>
            <a:r>
              <a:rPr lang="en-US"/>
              <a:t>Study</a:t>
            </a:r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50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AEC39"/>
                </a:solidFill>
              </a:rPr>
              <a:t>QUESTION AND ANSWER</a:t>
            </a: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3" b="11503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childhood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77929"/>
            <a:ext cx="8229600" cy="47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 was born and raised in Syracuse NY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5867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This is a picture of me at 4 months of age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46" y="1986106"/>
            <a:ext cx="2699307" cy="3761676"/>
          </a:xfrm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family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A little about my family: Traditional family – father worked and mother stayed at home. Three children</a:t>
            </a:r>
          </a:p>
          <a:p>
            <a:pPr lvl="1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  <a:p>
            <a:pPr lvl="1"/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0993" y="5678269"/>
            <a:ext cx="3355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This is a picture of me and my family: Al, Billie, Cathy, Steve and friend Marita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5125" y="2350494"/>
            <a:ext cx="4041775" cy="3025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060" y="2458228"/>
            <a:ext cx="5029193" cy="25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I attended Nottingham High School in Syracuse, NY</a:t>
            </a:r>
          </a:p>
          <a:p>
            <a:pPr algn="ctr"/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152" y="2336495"/>
            <a:ext cx="5028571" cy="3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HS student I was an average student. I didn’t apply myself. I worked at least one job at all times and was fairly popular.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632460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Here is a picture of me in HS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581" y="2895600"/>
            <a:ext cx="5590476" cy="2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that I really liked in High School were:</a:t>
            </a:r>
          </a:p>
          <a:p>
            <a:pPr lvl="1"/>
            <a:r>
              <a:rPr lang="en-US" dirty="0"/>
              <a:t>I really enjoyed singing in chorus. It allowed me to express myself</a:t>
            </a:r>
          </a:p>
          <a:p>
            <a:pPr lvl="1"/>
            <a:r>
              <a:rPr lang="en-US" dirty="0"/>
              <a:t>Classes I enjoyed were around language. English and Spanish. I felt through words, I could share my thoughts and feelings</a:t>
            </a:r>
          </a:p>
          <a:p>
            <a:pPr lvl="1"/>
            <a:r>
              <a:rPr lang="en-US" dirty="0"/>
              <a:t>I liked to work and make money. My father was a teacher and my mother stayed home. If I wanted anything outside of necessities, I had to buy it myself</a:t>
            </a:r>
          </a:p>
          <a:p>
            <a:pPr lvl="1"/>
            <a:r>
              <a:rPr lang="en-US" dirty="0"/>
              <a:t>Hanging out with friends was always my weekend night plans.  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that felt difficult or challenging for me while I was in High School were:</a:t>
            </a:r>
          </a:p>
          <a:p>
            <a:pPr lvl="1"/>
            <a:r>
              <a:rPr lang="en-US" dirty="0"/>
              <a:t>I always found math to be challenging in high school and probably should have had a tutor to help me through bumps in the road. </a:t>
            </a:r>
          </a:p>
          <a:p>
            <a:pPr lvl="1"/>
            <a:r>
              <a:rPr lang="en-US" dirty="0"/>
              <a:t>I had a strong personality and didn’t know how to use it properly. Some teachers found it challenging. In time, I found my pace which has leant itself to become an asset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56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Jobs I worked while I was in High School were:</a:t>
            </a:r>
          </a:p>
          <a:p>
            <a:pPr lvl="1"/>
            <a:r>
              <a:rPr lang="en-US" dirty="0"/>
              <a:t>Various retailers in </a:t>
            </a:r>
            <a:r>
              <a:rPr lang="en-US" dirty="0" err="1"/>
              <a:t>Shoppingtown</a:t>
            </a:r>
            <a:r>
              <a:rPr lang="en-US" dirty="0"/>
              <a:t> Mall (clothing, yogurt, shoes)</a:t>
            </a:r>
          </a:p>
          <a:p>
            <a:pPr lvl="1"/>
            <a:r>
              <a:rPr lang="en-US" dirty="0"/>
              <a:t>Volunteer with the Autistic class</a:t>
            </a:r>
          </a:p>
          <a:p>
            <a:pPr lvl="1"/>
            <a:r>
              <a:rPr lang="en-US" dirty="0"/>
              <a:t>Fitness instructor at Kelly-Lynn</a:t>
            </a:r>
          </a:p>
          <a:p>
            <a:pPr lvl="1"/>
            <a:r>
              <a:rPr lang="en-US" dirty="0"/>
              <a:t>Friendly’s waitress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3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773</TotalTime>
  <Words>1552</Words>
  <Application>Microsoft Office PowerPoint</Application>
  <PresentationFormat>On-screen Show (4:3)</PresentationFormat>
  <Paragraphs>221</Paragraphs>
  <Slides>25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Avenir Black</vt:lpstr>
      <vt:lpstr>Avenir Heavy</vt:lpstr>
      <vt:lpstr>Avenir Roman</vt:lpstr>
      <vt:lpstr>Calibri</vt:lpstr>
      <vt:lpstr>Century Gothic</vt:lpstr>
      <vt:lpstr>Courier New</vt:lpstr>
      <vt:lpstr>Executive</vt:lpstr>
      <vt:lpstr>YBA GUEST  Jackie Kibler</vt:lpstr>
      <vt:lpstr>INTRODUCTION</vt:lpstr>
      <vt:lpstr>My childhood</vt:lpstr>
      <vt:lpstr>My family</vt:lpstr>
      <vt:lpstr>MY HIGH SCHOOL</vt:lpstr>
      <vt:lpstr>High School</vt:lpstr>
      <vt:lpstr>High School</vt:lpstr>
      <vt:lpstr>High School</vt:lpstr>
      <vt:lpstr>High School</vt:lpstr>
      <vt:lpstr>Getting in to College</vt:lpstr>
      <vt:lpstr>College</vt:lpstr>
      <vt:lpstr>College</vt:lpstr>
      <vt:lpstr>College</vt:lpstr>
      <vt:lpstr>College</vt:lpstr>
      <vt:lpstr>College</vt:lpstr>
      <vt:lpstr>Getting a job after College</vt:lpstr>
      <vt:lpstr>This is My Company</vt:lpstr>
      <vt:lpstr>My Career Path</vt:lpstr>
      <vt:lpstr>My Career</vt:lpstr>
      <vt:lpstr>My Career</vt:lpstr>
      <vt:lpstr>My role within organization</vt:lpstr>
      <vt:lpstr>Compensation at my company</vt:lpstr>
      <vt:lpstr>More than just work</vt:lpstr>
      <vt:lpstr>Do it all over again?</vt:lpstr>
      <vt:lpstr>QUESTION AND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Jackie Kibler</cp:lastModifiedBy>
  <cp:revision>50</cp:revision>
  <dcterms:created xsi:type="dcterms:W3CDTF">2013-01-02T21:12:08Z</dcterms:created>
  <dcterms:modified xsi:type="dcterms:W3CDTF">2018-05-24T14:48:14Z</dcterms:modified>
</cp:coreProperties>
</file>