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58" r:id="rId13"/>
    <p:sldId id="263" r:id="rId14"/>
    <p:sldId id="264" r:id="rId15"/>
    <p:sldId id="267" r:id="rId16"/>
    <p:sldId id="266" r:id="rId17"/>
    <p:sldId id="268" r:id="rId18"/>
    <p:sldId id="262" r:id="rId19"/>
    <p:sldId id="278" r:id="rId20"/>
    <p:sldId id="269" r:id="rId2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80399B-A9CE-4FC7-BED3-98FEA10AAC5B}" type="doc">
      <dgm:prSet loTypeId="urn:microsoft.com/office/officeart/2005/8/layout/hProcess6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03A2A4-8F7D-4A53-8EE2-44822A446266}">
      <dgm:prSet phldrT="[Text]"/>
      <dgm:spPr/>
      <dgm:t>
        <a:bodyPr/>
        <a:lstStyle/>
        <a:p>
          <a:r>
            <a:rPr lang="en-US" dirty="0"/>
            <a:t>Site selection</a:t>
          </a:r>
        </a:p>
      </dgm:t>
    </dgm:pt>
    <dgm:pt modelId="{E389CF5E-670D-40D5-B260-2D771A218D77}" type="parTrans" cxnId="{CD529431-C2A7-4306-8AEE-F49580B08812}">
      <dgm:prSet/>
      <dgm:spPr/>
      <dgm:t>
        <a:bodyPr/>
        <a:lstStyle/>
        <a:p>
          <a:endParaRPr lang="en-US"/>
        </a:p>
      </dgm:t>
    </dgm:pt>
    <dgm:pt modelId="{535CD159-BDFB-48B2-9EEC-528321188945}" type="sibTrans" cxnId="{CD529431-C2A7-4306-8AEE-F49580B08812}">
      <dgm:prSet/>
      <dgm:spPr/>
      <dgm:t>
        <a:bodyPr/>
        <a:lstStyle/>
        <a:p>
          <a:endParaRPr lang="en-US"/>
        </a:p>
      </dgm:t>
    </dgm:pt>
    <dgm:pt modelId="{E5D74DDF-94C6-489F-95AD-9F0F55CE1F8C}">
      <dgm:prSet phldrT="[Text]"/>
      <dgm:spPr/>
      <dgm:t>
        <a:bodyPr/>
        <a:lstStyle/>
        <a:p>
          <a:r>
            <a:rPr lang="en-US" dirty="0"/>
            <a:t>Identify need</a:t>
          </a:r>
        </a:p>
      </dgm:t>
    </dgm:pt>
    <dgm:pt modelId="{AA279EC6-CAB0-4864-BCD4-18607904724E}" type="parTrans" cxnId="{40E0A30C-3E78-431B-9B88-45C1E534BAF9}">
      <dgm:prSet/>
      <dgm:spPr/>
      <dgm:t>
        <a:bodyPr/>
        <a:lstStyle/>
        <a:p>
          <a:endParaRPr lang="en-US"/>
        </a:p>
      </dgm:t>
    </dgm:pt>
    <dgm:pt modelId="{4F572D1B-C931-41AF-8602-F0943B9B5283}" type="sibTrans" cxnId="{40E0A30C-3E78-431B-9B88-45C1E534BAF9}">
      <dgm:prSet/>
      <dgm:spPr/>
      <dgm:t>
        <a:bodyPr/>
        <a:lstStyle/>
        <a:p>
          <a:endParaRPr lang="en-US"/>
        </a:p>
      </dgm:t>
    </dgm:pt>
    <dgm:pt modelId="{60C3EA84-79AD-443A-BDE6-04A22A249C07}">
      <dgm:prSet phldrT="[Text]"/>
      <dgm:spPr/>
      <dgm:t>
        <a:bodyPr/>
        <a:lstStyle/>
        <a:p>
          <a:r>
            <a:rPr lang="en-US" dirty="0"/>
            <a:t>Permitting</a:t>
          </a:r>
        </a:p>
      </dgm:t>
    </dgm:pt>
    <dgm:pt modelId="{8E6F1543-9F92-4DD7-B10B-3AB597A0934F}" type="parTrans" cxnId="{E6E6FBF6-D12E-4CF1-AD89-B2555800F24F}">
      <dgm:prSet/>
      <dgm:spPr/>
      <dgm:t>
        <a:bodyPr/>
        <a:lstStyle/>
        <a:p>
          <a:endParaRPr lang="en-US"/>
        </a:p>
      </dgm:t>
    </dgm:pt>
    <dgm:pt modelId="{1245F171-DC37-42CB-B5A5-10386B9D37BB}" type="sibTrans" cxnId="{E6E6FBF6-D12E-4CF1-AD89-B2555800F24F}">
      <dgm:prSet/>
      <dgm:spPr/>
      <dgm:t>
        <a:bodyPr/>
        <a:lstStyle/>
        <a:p>
          <a:endParaRPr lang="en-US"/>
        </a:p>
      </dgm:t>
    </dgm:pt>
    <dgm:pt modelId="{C5B1D982-2B7E-47B2-92E4-7E348D6AA11B}">
      <dgm:prSet phldrT="[Text]"/>
      <dgm:spPr/>
      <dgm:t>
        <a:bodyPr/>
        <a:lstStyle/>
        <a:p>
          <a:r>
            <a:rPr lang="en-US" dirty="0"/>
            <a:t>Environmental </a:t>
          </a:r>
        </a:p>
      </dgm:t>
    </dgm:pt>
    <dgm:pt modelId="{2C7ABB6D-223F-44C0-8683-3C9F875353D0}" type="parTrans" cxnId="{3FDCE4DB-897E-4492-9C26-F0AA255605AD}">
      <dgm:prSet/>
      <dgm:spPr/>
      <dgm:t>
        <a:bodyPr/>
        <a:lstStyle/>
        <a:p>
          <a:endParaRPr lang="en-US"/>
        </a:p>
      </dgm:t>
    </dgm:pt>
    <dgm:pt modelId="{059F91DE-1393-40A0-ACA8-0EAF32818A32}" type="sibTrans" cxnId="{3FDCE4DB-897E-4492-9C26-F0AA255605AD}">
      <dgm:prSet/>
      <dgm:spPr/>
      <dgm:t>
        <a:bodyPr/>
        <a:lstStyle/>
        <a:p>
          <a:endParaRPr lang="en-US"/>
        </a:p>
      </dgm:t>
    </dgm:pt>
    <dgm:pt modelId="{2CFE8E2E-BF7E-46EB-8CA7-14D31D634AE8}">
      <dgm:prSet phldrT="[Text]"/>
      <dgm:spPr/>
      <dgm:t>
        <a:bodyPr/>
        <a:lstStyle/>
        <a:p>
          <a:r>
            <a:rPr lang="en-US" dirty="0"/>
            <a:t>Secure property</a:t>
          </a:r>
        </a:p>
      </dgm:t>
    </dgm:pt>
    <dgm:pt modelId="{62D90F83-E02F-412C-86D3-B74518B8C33E}" type="parTrans" cxnId="{E4AA5EE6-23A4-4D56-9804-FA8891F4954B}">
      <dgm:prSet/>
      <dgm:spPr/>
      <dgm:t>
        <a:bodyPr/>
        <a:lstStyle/>
        <a:p>
          <a:endParaRPr lang="en-US"/>
        </a:p>
      </dgm:t>
    </dgm:pt>
    <dgm:pt modelId="{8FB09087-873C-4B0F-9B98-96F4AF29340B}" type="sibTrans" cxnId="{E4AA5EE6-23A4-4D56-9804-FA8891F4954B}">
      <dgm:prSet/>
      <dgm:spPr/>
      <dgm:t>
        <a:bodyPr/>
        <a:lstStyle/>
        <a:p>
          <a:endParaRPr lang="en-US"/>
        </a:p>
      </dgm:t>
    </dgm:pt>
    <dgm:pt modelId="{9EEE61AB-96C8-4F8D-8280-AA1A5810247F}">
      <dgm:prSet phldrT="[Text]"/>
      <dgm:spPr/>
      <dgm:t>
        <a:bodyPr/>
        <a:lstStyle/>
        <a:p>
          <a:r>
            <a:rPr lang="en-US" dirty="0"/>
            <a:t>Design</a:t>
          </a:r>
        </a:p>
      </dgm:t>
    </dgm:pt>
    <dgm:pt modelId="{A38FF49A-69D4-4568-A49E-0A24B51AAC78}" type="sibTrans" cxnId="{D794B32C-A3D3-4507-B7FB-4B2CE8EC8B6D}">
      <dgm:prSet/>
      <dgm:spPr/>
      <dgm:t>
        <a:bodyPr/>
        <a:lstStyle/>
        <a:p>
          <a:endParaRPr lang="en-US"/>
        </a:p>
      </dgm:t>
    </dgm:pt>
    <dgm:pt modelId="{3864CDED-7F69-454C-A821-84D81189B9A4}" type="parTrans" cxnId="{D794B32C-A3D3-4507-B7FB-4B2CE8EC8B6D}">
      <dgm:prSet/>
      <dgm:spPr/>
      <dgm:t>
        <a:bodyPr/>
        <a:lstStyle/>
        <a:p>
          <a:endParaRPr lang="en-US"/>
        </a:p>
      </dgm:t>
    </dgm:pt>
    <dgm:pt modelId="{3252BC4D-B186-43B6-8C65-C610C95A5A05}">
      <dgm:prSet phldrT="[Text]"/>
      <dgm:spPr/>
      <dgm:t>
        <a:bodyPr/>
        <a:lstStyle/>
        <a:p>
          <a:r>
            <a:rPr lang="en-US" dirty="0"/>
            <a:t>Affordability analysis</a:t>
          </a:r>
        </a:p>
      </dgm:t>
    </dgm:pt>
    <dgm:pt modelId="{7326963F-03BF-46B2-AFF7-A4246F743070}" type="parTrans" cxnId="{EE51400C-5F3C-47F4-AA85-A00B96BE6161}">
      <dgm:prSet/>
      <dgm:spPr/>
      <dgm:t>
        <a:bodyPr/>
        <a:lstStyle/>
        <a:p>
          <a:endParaRPr lang="en-US"/>
        </a:p>
      </dgm:t>
    </dgm:pt>
    <dgm:pt modelId="{9165BE30-26D6-499C-A5A1-70C1ACEA9CD8}" type="sibTrans" cxnId="{EE51400C-5F3C-47F4-AA85-A00B96BE6161}">
      <dgm:prSet/>
      <dgm:spPr/>
      <dgm:t>
        <a:bodyPr/>
        <a:lstStyle/>
        <a:p>
          <a:endParaRPr lang="en-US"/>
        </a:p>
      </dgm:t>
    </dgm:pt>
    <dgm:pt modelId="{CC20577A-24C2-448E-B890-D7490ACECC7C}">
      <dgm:prSet phldrT="[Text]"/>
      <dgm:spPr/>
      <dgm:t>
        <a:bodyPr/>
        <a:lstStyle/>
        <a:p>
          <a:r>
            <a:rPr lang="en-US" dirty="0"/>
            <a:t>Hire professional team</a:t>
          </a:r>
        </a:p>
      </dgm:t>
    </dgm:pt>
    <dgm:pt modelId="{AD45AEF7-E955-4832-9141-7982A9FD7849}" type="parTrans" cxnId="{041F63A5-D145-437E-AAE5-5608B601DE87}">
      <dgm:prSet/>
      <dgm:spPr/>
      <dgm:t>
        <a:bodyPr/>
        <a:lstStyle/>
        <a:p>
          <a:endParaRPr lang="en-US"/>
        </a:p>
      </dgm:t>
    </dgm:pt>
    <dgm:pt modelId="{DEB2EA24-288D-4263-A9F2-491706E9DB74}" type="sibTrans" cxnId="{041F63A5-D145-437E-AAE5-5608B601DE87}">
      <dgm:prSet/>
      <dgm:spPr/>
      <dgm:t>
        <a:bodyPr/>
        <a:lstStyle/>
        <a:p>
          <a:endParaRPr lang="en-US"/>
        </a:p>
      </dgm:t>
    </dgm:pt>
    <dgm:pt modelId="{98380394-4FA8-44D7-A193-A3468973DD0E}">
      <dgm:prSet phldrT="[Text]"/>
      <dgm:spPr/>
      <dgm:t>
        <a:bodyPr/>
        <a:lstStyle/>
        <a:p>
          <a:r>
            <a:rPr lang="en-US" dirty="0"/>
            <a:t>Establish program</a:t>
          </a:r>
        </a:p>
      </dgm:t>
    </dgm:pt>
    <dgm:pt modelId="{D962D098-9F24-4B62-8EC3-3C83FF6E3F62}" type="sibTrans" cxnId="{DFB5EF6E-CC8B-4D24-99C9-CDC900DA3056}">
      <dgm:prSet/>
      <dgm:spPr/>
      <dgm:t>
        <a:bodyPr/>
        <a:lstStyle/>
        <a:p>
          <a:endParaRPr lang="en-US"/>
        </a:p>
      </dgm:t>
    </dgm:pt>
    <dgm:pt modelId="{90D8F86B-6CF2-4D7A-B99C-FB9852037724}" type="parTrans" cxnId="{DFB5EF6E-CC8B-4D24-99C9-CDC900DA3056}">
      <dgm:prSet/>
      <dgm:spPr/>
      <dgm:t>
        <a:bodyPr/>
        <a:lstStyle/>
        <a:p>
          <a:endParaRPr lang="en-US"/>
        </a:p>
      </dgm:t>
    </dgm:pt>
    <dgm:pt modelId="{70791BEF-B0E6-405D-B220-46CE4448B652}">
      <dgm:prSet phldrT="[Text]"/>
      <dgm:spPr/>
      <dgm:t>
        <a:bodyPr/>
        <a:lstStyle/>
        <a:p>
          <a:r>
            <a:rPr lang="en-US" dirty="0"/>
            <a:t>Zoning</a:t>
          </a:r>
        </a:p>
      </dgm:t>
    </dgm:pt>
    <dgm:pt modelId="{B02DC0C6-DA5B-4C64-A32C-D2DCE767F06C}" type="parTrans" cxnId="{DB13562F-C23D-4D11-B6A0-B6AF5EF658FD}">
      <dgm:prSet/>
      <dgm:spPr/>
      <dgm:t>
        <a:bodyPr/>
        <a:lstStyle/>
        <a:p>
          <a:endParaRPr lang="en-US"/>
        </a:p>
      </dgm:t>
    </dgm:pt>
    <dgm:pt modelId="{CAAEB6F5-64D1-49DE-AB32-432A7E75E6C0}" type="sibTrans" cxnId="{DB13562F-C23D-4D11-B6A0-B6AF5EF658FD}">
      <dgm:prSet/>
      <dgm:spPr/>
      <dgm:t>
        <a:bodyPr/>
        <a:lstStyle/>
        <a:p>
          <a:endParaRPr lang="en-US"/>
        </a:p>
      </dgm:t>
    </dgm:pt>
    <dgm:pt modelId="{4913838B-D080-4787-9647-6AE4E887AE5F}">
      <dgm:prSet phldrT="[Text]"/>
      <dgm:spPr/>
      <dgm:t>
        <a:bodyPr/>
        <a:lstStyle/>
        <a:p>
          <a:r>
            <a:rPr lang="en-US" dirty="0"/>
            <a:t>Constructability</a:t>
          </a:r>
        </a:p>
      </dgm:t>
    </dgm:pt>
    <dgm:pt modelId="{EACF53FD-6CC8-4371-ACDA-DD872316033B}" type="parTrans" cxnId="{B430BC6D-D4A6-4509-A8BB-C37A4890B01F}">
      <dgm:prSet/>
      <dgm:spPr/>
      <dgm:t>
        <a:bodyPr/>
        <a:lstStyle/>
        <a:p>
          <a:endParaRPr lang="en-US"/>
        </a:p>
      </dgm:t>
    </dgm:pt>
    <dgm:pt modelId="{91DC7806-4D80-40F6-8BCB-CF93B0752EA6}" type="sibTrans" cxnId="{B430BC6D-D4A6-4509-A8BB-C37A4890B01F}">
      <dgm:prSet/>
      <dgm:spPr/>
      <dgm:t>
        <a:bodyPr/>
        <a:lstStyle/>
        <a:p>
          <a:endParaRPr lang="en-US"/>
        </a:p>
      </dgm:t>
    </dgm:pt>
    <dgm:pt modelId="{F457F4E8-59C0-4646-AB87-239D394A901B}">
      <dgm:prSet phldrT="[Text]"/>
      <dgm:spPr/>
      <dgm:t>
        <a:bodyPr/>
        <a:lstStyle/>
        <a:p>
          <a:r>
            <a:rPr lang="en-US" dirty="0"/>
            <a:t>Construction</a:t>
          </a:r>
        </a:p>
      </dgm:t>
    </dgm:pt>
    <dgm:pt modelId="{AF0E35F1-3F1D-4E8D-9FAB-9CF330C5A56E}" type="parTrans" cxnId="{FBB7FD8E-9D21-48D3-AF57-ACCE1A6ED437}">
      <dgm:prSet/>
      <dgm:spPr/>
      <dgm:t>
        <a:bodyPr/>
        <a:lstStyle/>
        <a:p>
          <a:endParaRPr lang="en-US"/>
        </a:p>
      </dgm:t>
    </dgm:pt>
    <dgm:pt modelId="{B57AAB1A-954F-4EB3-B6DD-A6FFC80BE2C6}" type="sibTrans" cxnId="{FBB7FD8E-9D21-48D3-AF57-ACCE1A6ED437}">
      <dgm:prSet/>
      <dgm:spPr/>
      <dgm:t>
        <a:bodyPr/>
        <a:lstStyle/>
        <a:p>
          <a:endParaRPr lang="en-US"/>
        </a:p>
      </dgm:t>
    </dgm:pt>
    <dgm:pt modelId="{A3A5CCE0-B629-4FBB-8601-727C5C3CB012}">
      <dgm:prSet phldrT="[Text]"/>
      <dgm:spPr/>
      <dgm:t>
        <a:bodyPr/>
        <a:lstStyle/>
        <a:p>
          <a:r>
            <a:rPr lang="en-US" dirty="0"/>
            <a:t>Hire subcontractors</a:t>
          </a:r>
        </a:p>
      </dgm:t>
    </dgm:pt>
    <dgm:pt modelId="{8E974B08-B061-4059-AF4A-3E26F92E2CC2}" type="parTrans" cxnId="{8DE524C7-5A65-481B-BEC3-2192D50ABE25}">
      <dgm:prSet/>
      <dgm:spPr/>
      <dgm:t>
        <a:bodyPr/>
        <a:lstStyle/>
        <a:p>
          <a:endParaRPr lang="en-US"/>
        </a:p>
      </dgm:t>
    </dgm:pt>
    <dgm:pt modelId="{A844EE0D-0B94-49E5-8C60-D61BC8CA1AF1}" type="sibTrans" cxnId="{8DE524C7-5A65-481B-BEC3-2192D50ABE25}">
      <dgm:prSet/>
      <dgm:spPr/>
      <dgm:t>
        <a:bodyPr/>
        <a:lstStyle/>
        <a:p>
          <a:endParaRPr lang="en-US"/>
        </a:p>
      </dgm:t>
    </dgm:pt>
    <dgm:pt modelId="{F5CCA228-8948-47B5-96A8-6C60D0FE9278}">
      <dgm:prSet phldrT="[Text]"/>
      <dgm:spPr/>
      <dgm:t>
        <a:bodyPr/>
        <a:lstStyle/>
        <a:p>
          <a:r>
            <a:rPr lang="en-US" dirty="0"/>
            <a:t>Oversight &amp; closeout</a:t>
          </a:r>
        </a:p>
      </dgm:t>
    </dgm:pt>
    <dgm:pt modelId="{9CFF5E6E-A25C-47FB-A90D-BDD7CD9A1ACC}" type="parTrans" cxnId="{2D3B2683-9D64-482E-9C51-61D7FA02FEED}">
      <dgm:prSet/>
      <dgm:spPr/>
      <dgm:t>
        <a:bodyPr/>
        <a:lstStyle/>
        <a:p>
          <a:endParaRPr lang="en-US"/>
        </a:p>
      </dgm:t>
    </dgm:pt>
    <dgm:pt modelId="{9E0BEBF2-B9F1-49C5-B7C1-66F85A5CD1A9}" type="sibTrans" cxnId="{2D3B2683-9D64-482E-9C51-61D7FA02FEED}">
      <dgm:prSet/>
      <dgm:spPr/>
      <dgm:t>
        <a:bodyPr/>
        <a:lstStyle/>
        <a:p>
          <a:endParaRPr lang="en-US"/>
        </a:p>
      </dgm:t>
    </dgm:pt>
    <dgm:pt modelId="{6D4753D7-09A1-46F4-82AA-563CB3BB61ED}" type="pres">
      <dgm:prSet presAssocID="{B480399B-A9CE-4FC7-BED3-98FEA10AAC5B}" presName="theList" presStyleCnt="0">
        <dgm:presLayoutVars>
          <dgm:dir/>
          <dgm:animLvl val="lvl"/>
          <dgm:resizeHandles val="exact"/>
        </dgm:presLayoutVars>
      </dgm:prSet>
      <dgm:spPr/>
    </dgm:pt>
    <dgm:pt modelId="{A59FA582-6CA9-4920-B810-0224DB4EB8A9}" type="pres">
      <dgm:prSet presAssocID="{E503A2A4-8F7D-4A53-8EE2-44822A446266}" presName="compNode" presStyleCnt="0"/>
      <dgm:spPr/>
    </dgm:pt>
    <dgm:pt modelId="{F2DC3302-4E2C-4035-A8C4-D3EF6BD43DA5}" type="pres">
      <dgm:prSet presAssocID="{E503A2A4-8F7D-4A53-8EE2-44822A446266}" presName="noGeometry" presStyleCnt="0"/>
      <dgm:spPr/>
    </dgm:pt>
    <dgm:pt modelId="{8FCB6EC0-3DA3-43FE-87D0-835FB978B7D4}" type="pres">
      <dgm:prSet presAssocID="{E503A2A4-8F7D-4A53-8EE2-44822A446266}" presName="childTextVisible" presStyleLbl="bgAccFollowNode1" presStyleIdx="0" presStyleCnt="4">
        <dgm:presLayoutVars>
          <dgm:bulletEnabled val="1"/>
        </dgm:presLayoutVars>
      </dgm:prSet>
      <dgm:spPr/>
    </dgm:pt>
    <dgm:pt modelId="{155A353A-28B5-490C-BAAB-3C38578028BF}" type="pres">
      <dgm:prSet presAssocID="{E503A2A4-8F7D-4A53-8EE2-44822A446266}" presName="childTextHidden" presStyleLbl="bgAccFollowNode1" presStyleIdx="0" presStyleCnt="4"/>
      <dgm:spPr/>
    </dgm:pt>
    <dgm:pt modelId="{F855B14D-766E-42C8-8B92-75731D54766C}" type="pres">
      <dgm:prSet presAssocID="{E503A2A4-8F7D-4A53-8EE2-44822A44626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3F0A4985-9B25-423D-BB3D-4CE7528C22C1}" type="pres">
      <dgm:prSet presAssocID="{E503A2A4-8F7D-4A53-8EE2-44822A446266}" presName="aSpace" presStyleCnt="0"/>
      <dgm:spPr/>
    </dgm:pt>
    <dgm:pt modelId="{979CBAD4-BCAA-444D-B344-E2075FBF86A6}" type="pres">
      <dgm:prSet presAssocID="{9EEE61AB-96C8-4F8D-8280-AA1A5810247F}" presName="compNode" presStyleCnt="0"/>
      <dgm:spPr/>
    </dgm:pt>
    <dgm:pt modelId="{3473DB8C-F069-4368-8487-E00F5C82DCEF}" type="pres">
      <dgm:prSet presAssocID="{9EEE61AB-96C8-4F8D-8280-AA1A5810247F}" presName="noGeometry" presStyleCnt="0"/>
      <dgm:spPr/>
    </dgm:pt>
    <dgm:pt modelId="{2598D020-930F-4E5E-A160-D9AC9D0C1A12}" type="pres">
      <dgm:prSet presAssocID="{9EEE61AB-96C8-4F8D-8280-AA1A5810247F}" presName="childTextVisible" presStyleLbl="bgAccFollowNode1" presStyleIdx="1" presStyleCnt="4">
        <dgm:presLayoutVars>
          <dgm:bulletEnabled val="1"/>
        </dgm:presLayoutVars>
      </dgm:prSet>
      <dgm:spPr/>
    </dgm:pt>
    <dgm:pt modelId="{E178A77A-E839-4F7A-9A57-E448F98D4DD2}" type="pres">
      <dgm:prSet presAssocID="{9EEE61AB-96C8-4F8D-8280-AA1A5810247F}" presName="childTextHidden" presStyleLbl="bgAccFollowNode1" presStyleIdx="1" presStyleCnt="4"/>
      <dgm:spPr/>
    </dgm:pt>
    <dgm:pt modelId="{96D469F7-39D2-4670-AF14-F5036E510CD8}" type="pres">
      <dgm:prSet presAssocID="{9EEE61AB-96C8-4F8D-8280-AA1A5810247F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43485B1B-560D-4CD0-A14D-71E067080895}" type="pres">
      <dgm:prSet presAssocID="{9EEE61AB-96C8-4F8D-8280-AA1A5810247F}" presName="aSpace" presStyleCnt="0"/>
      <dgm:spPr/>
    </dgm:pt>
    <dgm:pt modelId="{4BC9C1F9-1263-4A2F-B2BC-554032890989}" type="pres">
      <dgm:prSet presAssocID="{60C3EA84-79AD-443A-BDE6-04A22A249C07}" presName="compNode" presStyleCnt="0"/>
      <dgm:spPr/>
    </dgm:pt>
    <dgm:pt modelId="{2EBA6771-F83D-47B2-BD47-867D8D9B2C59}" type="pres">
      <dgm:prSet presAssocID="{60C3EA84-79AD-443A-BDE6-04A22A249C07}" presName="noGeometry" presStyleCnt="0"/>
      <dgm:spPr/>
    </dgm:pt>
    <dgm:pt modelId="{5EA95FEF-1703-442B-9953-6E6049B5B8C3}" type="pres">
      <dgm:prSet presAssocID="{60C3EA84-79AD-443A-BDE6-04A22A249C07}" presName="childTextVisible" presStyleLbl="bgAccFollowNode1" presStyleIdx="2" presStyleCnt="4">
        <dgm:presLayoutVars>
          <dgm:bulletEnabled val="1"/>
        </dgm:presLayoutVars>
      </dgm:prSet>
      <dgm:spPr/>
    </dgm:pt>
    <dgm:pt modelId="{DDB641E2-FA31-4D55-87B4-BA0951122570}" type="pres">
      <dgm:prSet presAssocID="{60C3EA84-79AD-443A-BDE6-04A22A249C07}" presName="childTextHidden" presStyleLbl="bgAccFollowNode1" presStyleIdx="2" presStyleCnt="4"/>
      <dgm:spPr/>
    </dgm:pt>
    <dgm:pt modelId="{AA153E70-D3D4-4277-A145-FC64F0B951DD}" type="pres">
      <dgm:prSet presAssocID="{60C3EA84-79AD-443A-BDE6-04A22A249C0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5CFA0405-9364-4E4E-9EE5-3A7FBDDF2139}" type="pres">
      <dgm:prSet presAssocID="{60C3EA84-79AD-443A-BDE6-04A22A249C07}" presName="aSpace" presStyleCnt="0"/>
      <dgm:spPr/>
    </dgm:pt>
    <dgm:pt modelId="{50722D12-FEC3-4D57-8672-26EE344756FA}" type="pres">
      <dgm:prSet presAssocID="{F457F4E8-59C0-4646-AB87-239D394A901B}" presName="compNode" presStyleCnt="0"/>
      <dgm:spPr/>
    </dgm:pt>
    <dgm:pt modelId="{07D165F9-0C1D-441A-A727-C762086C9317}" type="pres">
      <dgm:prSet presAssocID="{F457F4E8-59C0-4646-AB87-239D394A901B}" presName="noGeometry" presStyleCnt="0"/>
      <dgm:spPr/>
    </dgm:pt>
    <dgm:pt modelId="{B04F408C-4F5C-4C56-A02F-CE2E38E205A9}" type="pres">
      <dgm:prSet presAssocID="{F457F4E8-59C0-4646-AB87-239D394A901B}" presName="childTextVisible" presStyleLbl="bgAccFollowNode1" presStyleIdx="3" presStyleCnt="4">
        <dgm:presLayoutVars>
          <dgm:bulletEnabled val="1"/>
        </dgm:presLayoutVars>
      </dgm:prSet>
      <dgm:spPr/>
    </dgm:pt>
    <dgm:pt modelId="{935AC8BE-5ACD-411D-A571-761DE4D04E7B}" type="pres">
      <dgm:prSet presAssocID="{F457F4E8-59C0-4646-AB87-239D394A901B}" presName="childTextHidden" presStyleLbl="bgAccFollowNode1" presStyleIdx="3" presStyleCnt="4"/>
      <dgm:spPr/>
    </dgm:pt>
    <dgm:pt modelId="{1000FD50-4BCA-4AB1-8092-FF4A54BE6B06}" type="pres">
      <dgm:prSet presAssocID="{F457F4E8-59C0-4646-AB87-239D394A901B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EE51400C-5F3C-47F4-AA85-A00B96BE6161}" srcId="{E503A2A4-8F7D-4A53-8EE2-44822A446266}" destId="{3252BC4D-B186-43B6-8C65-C610C95A5A05}" srcOrd="2" destOrd="0" parTransId="{7326963F-03BF-46B2-AFF7-A4246F743070}" sibTransId="{9165BE30-26D6-499C-A5A1-70C1ACEA9CD8}"/>
    <dgm:cxn modelId="{40E0A30C-3E78-431B-9B88-45C1E534BAF9}" srcId="{E503A2A4-8F7D-4A53-8EE2-44822A446266}" destId="{E5D74DDF-94C6-489F-95AD-9F0F55CE1F8C}" srcOrd="0" destOrd="0" parTransId="{AA279EC6-CAB0-4864-BCD4-18607904724E}" sibTransId="{4F572D1B-C931-41AF-8602-F0943B9B5283}"/>
    <dgm:cxn modelId="{F68DAF0F-9456-4C9B-B10E-65D84B1D9263}" type="presOf" srcId="{70791BEF-B0E6-405D-B220-46CE4448B652}" destId="{DDB641E2-FA31-4D55-87B4-BA0951122570}" srcOrd="1" destOrd="1" presId="urn:microsoft.com/office/officeart/2005/8/layout/hProcess6"/>
    <dgm:cxn modelId="{A9DB3317-6B3D-4766-979A-F0E8A9999F4E}" type="presOf" srcId="{70791BEF-B0E6-405D-B220-46CE4448B652}" destId="{5EA95FEF-1703-442B-9953-6E6049B5B8C3}" srcOrd="0" destOrd="1" presId="urn:microsoft.com/office/officeart/2005/8/layout/hProcess6"/>
    <dgm:cxn modelId="{6F7DAC1A-6CD0-4517-9733-4570F6711ACD}" type="presOf" srcId="{E503A2A4-8F7D-4A53-8EE2-44822A446266}" destId="{F855B14D-766E-42C8-8B92-75731D54766C}" srcOrd="0" destOrd="0" presId="urn:microsoft.com/office/officeart/2005/8/layout/hProcess6"/>
    <dgm:cxn modelId="{AA6C1123-B335-443D-B97E-97D4DAA03F64}" type="presOf" srcId="{F5CCA228-8948-47B5-96A8-6C60D0FE9278}" destId="{B04F408C-4F5C-4C56-A02F-CE2E38E205A9}" srcOrd="0" destOrd="1" presId="urn:microsoft.com/office/officeart/2005/8/layout/hProcess6"/>
    <dgm:cxn modelId="{7207672B-E06A-4DE7-955D-4CECF82EEF7E}" type="presOf" srcId="{9EEE61AB-96C8-4F8D-8280-AA1A5810247F}" destId="{96D469F7-39D2-4670-AF14-F5036E510CD8}" srcOrd="0" destOrd="0" presId="urn:microsoft.com/office/officeart/2005/8/layout/hProcess6"/>
    <dgm:cxn modelId="{D794B32C-A3D3-4507-B7FB-4B2CE8EC8B6D}" srcId="{B480399B-A9CE-4FC7-BED3-98FEA10AAC5B}" destId="{9EEE61AB-96C8-4F8D-8280-AA1A5810247F}" srcOrd="1" destOrd="0" parTransId="{3864CDED-7F69-454C-A821-84D81189B9A4}" sibTransId="{A38FF49A-69D4-4568-A49E-0A24B51AAC78}"/>
    <dgm:cxn modelId="{DB13562F-C23D-4D11-B6A0-B6AF5EF658FD}" srcId="{60C3EA84-79AD-443A-BDE6-04A22A249C07}" destId="{70791BEF-B0E6-405D-B220-46CE4448B652}" srcOrd="1" destOrd="0" parTransId="{B02DC0C6-DA5B-4C64-A32C-D2DCE767F06C}" sibTransId="{CAAEB6F5-64D1-49DE-AB32-432A7E75E6C0}"/>
    <dgm:cxn modelId="{CD529431-C2A7-4306-8AEE-F49580B08812}" srcId="{B480399B-A9CE-4FC7-BED3-98FEA10AAC5B}" destId="{E503A2A4-8F7D-4A53-8EE2-44822A446266}" srcOrd="0" destOrd="0" parTransId="{E389CF5E-670D-40D5-B260-2D771A218D77}" sibTransId="{535CD159-BDFB-48B2-9EEC-528321188945}"/>
    <dgm:cxn modelId="{500A7E39-CA49-4A17-9B8E-13C5BA9FB9EF}" type="presOf" srcId="{A3A5CCE0-B629-4FBB-8601-727C5C3CB012}" destId="{B04F408C-4F5C-4C56-A02F-CE2E38E205A9}" srcOrd="0" destOrd="0" presId="urn:microsoft.com/office/officeart/2005/8/layout/hProcess6"/>
    <dgm:cxn modelId="{4777003B-5238-40C2-9C8A-4D45D468951F}" type="presOf" srcId="{60C3EA84-79AD-443A-BDE6-04A22A249C07}" destId="{AA153E70-D3D4-4277-A145-FC64F0B951DD}" srcOrd="0" destOrd="0" presId="urn:microsoft.com/office/officeart/2005/8/layout/hProcess6"/>
    <dgm:cxn modelId="{7017DF3B-6205-43EC-A782-988EFEF05EE2}" type="presOf" srcId="{C5B1D982-2B7E-47B2-92E4-7E348D6AA11B}" destId="{5EA95FEF-1703-442B-9953-6E6049B5B8C3}" srcOrd="0" destOrd="0" presId="urn:microsoft.com/office/officeart/2005/8/layout/hProcess6"/>
    <dgm:cxn modelId="{20C77A61-E8F7-4AFF-BD8A-566CE2BDBB0D}" type="presOf" srcId="{98380394-4FA8-44D7-A193-A3468973DD0E}" destId="{E178A77A-E839-4F7A-9A57-E448F98D4DD2}" srcOrd="1" destOrd="0" presId="urn:microsoft.com/office/officeart/2005/8/layout/hProcess6"/>
    <dgm:cxn modelId="{E785A243-AB34-4D8B-9E48-00DD26E382B9}" type="presOf" srcId="{C5B1D982-2B7E-47B2-92E4-7E348D6AA11B}" destId="{DDB641E2-FA31-4D55-87B4-BA0951122570}" srcOrd="1" destOrd="0" presId="urn:microsoft.com/office/officeart/2005/8/layout/hProcess6"/>
    <dgm:cxn modelId="{C12DA968-0843-4623-8E98-90C07F41AAD2}" type="presOf" srcId="{4913838B-D080-4787-9647-6AE4E887AE5F}" destId="{5EA95FEF-1703-442B-9953-6E6049B5B8C3}" srcOrd="0" destOrd="2" presId="urn:microsoft.com/office/officeart/2005/8/layout/hProcess6"/>
    <dgm:cxn modelId="{B430BC6D-D4A6-4509-A8BB-C37A4890B01F}" srcId="{60C3EA84-79AD-443A-BDE6-04A22A249C07}" destId="{4913838B-D080-4787-9647-6AE4E887AE5F}" srcOrd="2" destOrd="0" parTransId="{EACF53FD-6CC8-4371-ACDA-DD872316033B}" sibTransId="{91DC7806-4D80-40F6-8BCB-CF93B0752EA6}"/>
    <dgm:cxn modelId="{DFB5EF6E-CC8B-4D24-99C9-CDC900DA3056}" srcId="{9EEE61AB-96C8-4F8D-8280-AA1A5810247F}" destId="{98380394-4FA8-44D7-A193-A3468973DD0E}" srcOrd="0" destOrd="0" parTransId="{90D8F86B-6CF2-4D7A-B99C-FB9852037724}" sibTransId="{D962D098-9F24-4B62-8EC3-3C83FF6E3F62}"/>
    <dgm:cxn modelId="{00426074-D0FD-4E6A-9996-8D40FEE10775}" type="presOf" srcId="{E5D74DDF-94C6-489F-95AD-9F0F55CE1F8C}" destId="{155A353A-28B5-490C-BAAB-3C38578028BF}" srcOrd="1" destOrd="0" presId="urn:microsoft.com/office/officeart/2005/8/layout/hProcess6"/>
    <dgm:cxn modelId="{CD82B37C-722A-46C7-AF07-7B0D33F49C6B}" type="presOf" srcId="{3252BC4D-B186-43B6-8C65-C610C95A5A05}" destId="{8FCB6EC0-3DA3-43FE-87D0-835FB978B7D4}" srcOrd="0" destOrd="2" presId="urn:microsoft.com/office/officeart/2005/8/layout/hProcess6"/>
    <dgm:cxn modelId="{86D1B181-D08D-4039-A790-7BBD312B34A3}" type="presOf" srcId="{CC20577A-24C2-448E-B890-D7490ACECC7C}" destId="{E178A77A-E839-4F7A-9A57-E448F98D4DD2}" srcOrd="1" destOrd="1" presId="urn:microsoft.com/office/officeart/2005/8/layout/hProcess6"/>
    <dgm:cxn modelId="{2D3B2683-9D64-482E-9C51-61D7FA02FEED}" srcId="{F457F4E8-59C0-4646-AB87-239D394A901B}" destId="{F5CCA228-8948-47B5-96A8-6C60D0FE9278}" srcOrd="1" destOrd="0" parTransId="{9CFF5E6E-A25C-47FB-A90D-BDD7CD9A1ACC}" sibTransId="{9E0BEBF2-B9F1-49C5-B7C1-66F85A5CD1A9}"/>
    <dgm:cxn modelId="{FBB7FD8E-9D21-48D3-AF57-ACCE1A6ED437}" srcId="{B480399B-A9CE-4FC7-BED3-98FEA10AAC5B}" destId="{F457F4E8-59C0-4646-AB87-239D394A901B}" srcOrd="3" destOrd="0" parTransId="{AF0E35F1-3F1D-4E8D-9FAB-9CF330C5A56E}" sibTransId="{B57AAB1A-954F-4EB3-B6DD-A6FFC80BE2C6}"/>
    <dgm:cxn modelId="{7C550A8F-9784-4C0A-8156-08D03DBFE40B}" type="presOf" srcId="{4913838B-D080-4787-9647-6AE4E887AE5F}" destId="{DDB641E2-FA31-4D55-87B4-BA0951122570}" srcOrd="1" destOrd="2" presId="urn:microsoft.com/office/officeart/2005/8/layout/hProcess6"/>
    <dgm:cxn modelId="{B399AE92-1E19-4635-9438-155FFF83524D}" type="presOf" srcId="{CC20577A-24C2-448E-B890-D7490ACECC7C}" destId="{2598D020-930F-4E5E-A160-D9AC9D0C1A12}" srcOrd="0" destOrd="1" presId="urn:microsoft.com/office/officeart/2005/8/layout/hProcess6"/>
    <dgm:cxn modelId="{B38CD49C-3269-40CE-9CCF-BCCD69FA8DA8}" type="presOf" srcId="{E5D74DDF-94C6-489F-95AD-9F0F55CE1F8C}" destId="{8FCB6EC0-3DA3-43FE-87D0-835FB978B7D4}" srcOrd="0" destOrd="0" presId="urn:microsoft.com/office/officeart/2005/8/layout/hProcess6"/>
    <dgm:cxn modelId="{041F63A5-D145-437E-AAE5-5608B601DE87}" srcId="{9EEE61AB-96C8-4F8D-8280-AA1A5810247F}" destId="{CC20577A-24C2-448E-B890-D7490ACECC7C}" srcOrd="1" destOrd="0" parTransId="{AD45AEF7-E955-4832-9141-7982A9FD7849}" sibTransId="{DEB2EA24-288D-4263-A9F2-491706E9DB74}"/>
    <dgm:cxn modelId="{A386F4BA-B7B8-42A2-B1A2-10316613A7B0}" type="presOf" srcId="{F5CCA228-8948-47B5-96A8-6C60D0FE9278}" destId="{935AC8BE-5ACD-411D-A571-761DE4D04E7B}" srcOrd="1" destOrd="1" presId="urn:microsoft.com/office/officeart/2005/8/layout/hProcess6"/>
    <dgm:cxn modelId="{A35856BB-0CD6-457E-9632-93CB089B7E90}" type="presOf" srcId="{2CFE8E2E-BF7E-46EB-8CA7-14D31D634AE8}" destId="{155A353A-28B5-490C-BAAB-3C38578028BF}" srcOrd="1" destOrd="1" presId="urn:microsoft.com/office/officeart/2005/8/layout/hProcess6"/>
    <dgm:cxn modelId="{652699C2-0145-4112-B4FC-0AC8EE6BA2E7}" type="presOf" srcId="{B480399B-A9CE-4FC7-BED3-98FEA10AAC5B}" destId="{6D4753D7-09A1-46F4-82AA-563CB3BB61ED}" srcOrd="0" destOrd="0" presId="urn:microsoft.com/office/officeart/2005/8/layout/hProcess6"/>
    <dgm:cxn modelId="{8DE524C7-5A65-481B-BEC3-2192D50ABE25}" srcId="{F457F4E8-59C0-4646-AB87-239D394A901B}" destId="{A3A5CCE0-B629-4FBB-8601-727C5C3CB012}" srcOrd="0" destOrd="0" parTransId="{8E974B08-B061-4059-AF4A-3E26F92E2CC2}" sibTransId="{A844EE0D-0B94-49E5-8C60-D61BC8CA1AF1}"/>
    <dgm:cxn modelId="{B5F681D9-4EB5-4C3D-9E93-BDA6872F4C08}" type="presOf" srcId="{98380394-4FA8-44D7-A193-A3468973DD0E}" destId="{2598D020-930F-4E5E-A160-D9AC9D0C1A12}" srcOrd="0" destOrd="0" presId="urn:microsoft.com/office/officeart/2005/8/layout/hProcess6"/>
    <dgm:cxn modelId="{3FDCE4DB-897E-4492-9C26-F0AA255605AD}" srcId="{60C3EA84-79AD-443A-BDE6-04A22A249C07}" destId="{C5B1D982-2B7E-47B2-92E4-7E348D6AA11B}" srcOrd="0" destOrd="0" parTransId="{2C7ABB6D-223F-44C0-8683-3C9F875353D0}" sibTransId="{059F91DE-1393-40A0-ACA8-0EAF32818A32}"/>
    <dgm:cxn modelId="{47C105E5-FC7A-4F9A-90C0-3A70E9BEEF1C}" type="presOf" srcId="{A3A5CCE0-B629-4FBB-8601-727C5C3CB012}" destId="{935AC8BE-5ACD-411D-A571-761DE4D04E7B}" srcOrd="1" destOrd="0" presId="urn:microsoft.com/office/officeart/2005/8/layout/hProcess6"/>
    <dgm:cxn modelId="{E4AA5EE6-23A4-4D56-9804-FA8891F4954B}" srcId="{E503A2A4-8F7D-4A53-8EE2-44822A446266}" destId="{2CFE8E2E-BF7E-46EB-8CA7-14D31D634AE8}" srcOrd="1" destOrd="0" parTransId="{62D90F83-E02F-412C-86D3-B74518B8C33E}" sibTransId="{8FB09087-873C-4B0F-9B98-96F4AF29340B}"/>
    <dgm:cxn modelId="{3EB7C2F2-1938-4CC3-95C7-BF234B118B5E}" type="presOf" srcId="{3252BC4D-B186-43B6-8C65-C610C95A5A05}" destId="{155A353A-28B5-490C-BAAB-3C38578028BF}" srcOrd="1" destOrd="2" presId="urn:microsoft.com/office/officeart/2005/8/layout/hProcess6"/>
    <dgm:cxn modelId="{E6E6FBF6-D12E-4CF1-AD89-B2555800F24F}" srcId="{B480399B-A9CE-4FC7-BED3-98FEA10AAC5B}" destId="{60C3EA84-79AD-443A-BDE6-04A22A249C07}" srcOrd="2" destOrd="0" parTransId="{8E6F1543-9F92-4DD7-B10B-3AB597A0934F}" sibTransId="{1245F171-DC37-42CB-B5A5-10386B9D37BB}"/>
    <dgm:cxn modelId="{055B58F9-5EE3-4D6B-8325-8E13BA09D403}" type="presOf" srcId="{F457F4E8-59C0-4646-AB87-239D394A901B}" destId="{1000FD50-4BCA-4AB1-8092-FF4A54BE6B06}" srcOrd="0" destOrd="0" presId="urn:microsoft.com/office/officeart/2005/8/layout/hProcess6"/>
    <dgm:cxn modelId="{04CA77FC-AE7E-4ABD-8B0D-3399BE80AFA1}" type="presOf" srcId="{2CFE8E2E-BF7E-46EB-8CA7-14D31D634AE8}" destId="{8FCB6EC0-3DA3-43FE-87D0-835FB978B7D4}" srcOrd="0" destOrd="1" presId="urn:microsoft.com/office/officeart/2005/8/layout/hProcess6"/>
    <dgm:cxn modelId="{9E1F33BF-054B-45DA-8D23-777450E6D8FB}" type="presParOf" srcId="{6D4753D7-09A1-46F4-82AA-563CB3BB61ED}" destId="{A59FA582-6CA9-4920-B810-0224DB4EB8A9}" srcOrd="0" destOrd="0" presId="urn:microsoft.com/office/officeart/2005/8/layout/hProcess6"/>
    <dgm:cxn modelId="{DC606A1C-94F6-4181-85F3-E08040226463}" type="presParOf" srcId="{A59FA582-6CA9-4920-B810-0224DB4EB8A9}" destId="{F2DC3302-4E2C-4035-A8C4-D3EF6BD43DA5}" srcOrd="0" destOrd="0" presId="urn:microsoft.com/office/officeart/2005/8/layout/hProcess6"/>
    <dgm:cxn modelId="{2D3C98C8-5ED1-4204-8677-D9912EE22E76}" type="presParOf" srcId="{A59FA582-6CA9-4920-B810-0224DB4EB8A9}" destId="{8FCB6EC0-3DA3-43FE-87D0-835FB978B7D4}" srcOrd="1" destOrd="0" presId="urn:microsoft.com/office/officeart/2005/8/layout/hProcess6"/>
    <dgm:cxn modelId="{1452C7B2-5E3B-4294-AC67-630012888008}" type="presParOf" srcId="{A59FA582-6CA9-4920-B810-0224DB4EB8A9}" destId="{155A353A-28B5-490C-BAAB-3C38578028BF}" srcOrd="2" destOrd="0" presId="urn:microsoft.com/office/officeart/2005/8/layout/hProcess6"/>
    <dgm:cxn modelId="{91D19B77-7BC9-4D2B-9D1F-CBA5A45AA5AC}" type="presParOf" srcId="{A59FA582-6CA9-4920-B810-0224DB4EB8A9}" destId="{F855B14D-766E-42C8-8B92-75731D54766C}" srcOrd="3" destOrd="0" presId="urn:microsoft.com/office/officeart/2005/8/layout/hProcess6"/>
    <dgm:cxn modelId="{1D76E9DB-FC57-4FDC-AAB7-390DACC013D6}" type="presParOf" srcId="{6D4753D7-09A1-46F4-82AA-563CB3BB61ED}" destId="{3F0A4985-9B25-423D-BB3D-4CE7528C22C1}" srcOrd="1" destOrd="0" presId="urn:microsoft.com/office/officeart/2005/8/layout/hProcess6"/>
    <dgm:cxn modelId="{8E93CF21-6FC6-474D-ABDC-3CCF53F9D46C}" type="presParOf" srcId="{6D4753D7-09A1-46F4-82AA-563CB3BB61ED}" destId="{979CBAD4-BCAA-444D-B344-E2075FBF86A6}" srcOrd="2" destOrd="0" presId="urn:microsoft.com/office/officeart/2005/8/layout/hProcess6"/>
    <dgm:cxn modelId="{D28D5567-140B-4EE8-A7C6-E66624904E5B}" type="presParOf" srcId="{979CBAD4-BCAA-444D-B344-E2075FBF86A6}" destId="{3473DB8C-F069-4368-8487-E00F5C82DCEF}" srcOrd="0" destOrd="0" presId="urn:microsoft.com/office/officeart/2005/8/layout/hProcess6"/>
    <dgm:cxn modelId="{2149F87A-2394-4452-B739-51D3A285825C}" type="presParOf" srcId="{979CBAD4-BCAA-444D-B344-E2075FBF86A6}" destId="{2598D020-930F-4E5E-A160-D9AC9D0C1A12}" srcOrd="1" destOrd="0" presId="urn:microsoft.com/office/officeart/2005/8/layout/hProcess6"/>
    <dgm:cxn modelId="{505CE8BF-D852-48D1-93F4-FD78534F2E93}" type="presParOf" srcId="{979CBAD4-BCAA-444D-B344-E2075FBF86A6}" destId="{E178A77A-E839-4F7A-9A57-E448F98D4DD2}" srcOrd="2" destOrd="0" presId="urn:microsoft.com/office/officeart/2005/8/layout/hProcess6"/>
    <dgm:cxn modelId="{F79F6D2E-9993-42AF-8242-DAA84AC90968}" type="presParOf" srcId="{979CBAD4-BCAA-444D-B344-E2075FBF86A6}" destId="{96D469F7-39D2-4670-AF14-F5036E510CD8}" srcOrd="3" destOrd="0" presId="urn:microsoft.com/office/officeart/2005/8/layout/hProcess6"/>
    <dgm:cxn modelId="{68FEC1A8-7E79-45BD-9E48-730C1D8F56CC}" type="presParOf" srcId="{6D4753D7-09A1-46F4-82AA-563CB3BB61ED}" destId="{43485B1B-560D-4CD0-A14D-71E067080895}" srcOrd="3" destOrd="0" presId="urn:microsoft.com/office/officeart/2005/8/layout/hProcess6"/>
    <dgm:cxn modelId="{09C6142F-324B-46CA-9649-6A16B13E6B9C}" type="presParOf" srcId="{6D4753D7-09A1-46F4-82AA-563CB3BB61ED}" destId="{4BC9C1F9-1263-4A2F-B2BC-554032890989}" srcOrd="4" destOrd="0" presId="urn:microsoft.com/office/officeart/2005/8/layout/hProcess6"/>
    <dgm:cxn modelId="{B7FC9424-940F-45CC-BD55-E959A1B0E1D8}" type="presParOf" srcId="{4BC9C1F9-1263-4A2F-B2BC-554032890989}" destId="{2EBA6771-F83D-47B2-BD47-867D8D9B2C59}" srcOrd="0" destOrd="0" presId="urn:microsoft.com/office/officeart/2005/8/layout/hProcess6"/>
    <dgm:cxn modelId="{C6F962AB-551A-41D9-BCBD-F646E1E7455A}" type="presParOf" srcId="{4BC9C1F9-1263-4A2F-B2BC-554032890989}" destId="{5EA95FEF-1703-442B-9953-6E6049B5B8C3}" srcOrd="1" destOrd="0" presId="urn:microsoft.com/office/officeart/2005/8/layout/hProcess6"/>
    <dgm:cxn modelId="{5E7B472A-962A-4E5B-8379-1969C8BC4D31}" type="presParOf" srcId="{4BC9C1F9-1263-4A2F-B2BC-554032890989}" destId="{DDB641E2-FA31-4D55-87B4-BA0951122570}" srcOrd="2" destOrd="0" presId="urn:microsoft.com/office/officeart/2005/8/layout/hProcess6"/>
    <dgm:cxn modelId="{F22E4122-1C56-4633-AE83-6836411479CA}" type="presParOf" srcId="{4BC9C1F9-1263-4A2F-B2BC-554032890989}" destId="{AA153E70-D3D4-4277-A145-FC64F0B951DD}" srcOrd="3" destOrd="0" presId="urn:microsoft.com/office/officeart/2005/8/layout/hProcess6"/>
    <dgm:cxn modelId="{42CD99E5-F520-41AD-A669-CD2E6D6309D9}" type="presParOf" srcId="{6D4753D7-09A1-46F4-82AA-563CB3BB61ED}" destId="{5CFA0405-9364-4E4E-9EE5-3A7FBDDF2139}" srcOrd="5" destOrd="0" presId="urn:microsoft.com/office/officeart/2005/8/layout/hProcess6"/>
    <dgm:cxn modelId="{76B23FA4-29E8-41DD-952F-BEE509C5B44B}" type="presParOf" srcId="{6D4753D7-09A1-46F4-82AA-563CB3BB61ED}" destId="{50722D12-FEC3-4D57-8672-26EE344756FA}" srcOrd="6" destOrd="0" presId="urn:microsoft.com/office/officeart/2005/8/layout/hProcess6"/>
    <dgm:cxn modelId="{6DCA50F5-C768-486A-B4C8-BCC1AA655626}" type="presParOf" srcId="{50722D12-FEC3-4D57-8672-26EE344756FA}" destId="{07D165F9-0C1D-441A-A727-C762086C9317}" srcOrd="0" destOrd="0" presId="urn:microsoft.com/office/officeart/2005/8/layout/hProcess6"/>
    <dgm:cxn modelId="{272DABD5-4068-4445-862E-C79FB315816F}" type="presParOf" srcId="{50722D12-FEC3-4D57-8672-26EE344756FA}" destId="{B04F408C-4F5C-4C56-A02F-CE2E38E205A9}" srcOrd="1" destOrd="0" presId="urn:microsoft.com/office/officeart/2005/8/layout/hProcess6"/>
    <dgm:cxn modelId="{9FFFAC6F-D84B-41D5-8262-2E0024F76B2F}" type="presParOf" srcId="{50722D12-FEC3-4D57-8672-26EE344756FA}" destId="{935AC8BE-5ACD-411D-A571-761DE4D04E7B}" srcOrd="2" destOrd="0" presId="urn:microsoft.com/office/officeart/2005/8/layout/hProcess6"/>
    <dgm:cxn modelId="{1E717AA4-9D60-4545-9753-21B061B24DBD}" type="presParOf" srcId="{50722D12-FEC3-4D57-8672-26EE344756FA}" destId="{1000FD50-4BCA-4AB1-8092-FF4A54BE6B06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B6EC0-3DA3-43FE-87D0-835FB978B7D4}">
      <dsp:nvSpPr>
        <dsp:cNvPr id="0" name=""/>
        <dsp:cNvSpPr/>
      </dsp:nvSpPr>
      <dsp:spPr>
        <a:xfrm>
          <a:off x="576473" y="1711881"/>
          <a:ext cx="2282170" cy="199490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Identify need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Secure property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Affordability analysis</a:t>
          </a:r>
        </a:p>
      </dsp:txBody>
      <dsp:txXfrm>
        <a:off x="1147016" y="2011117"/>
        <a:ext cx="1112558" cy="1396432"/>
      </dsp:txXfrm>
    </dsp:sp>
    <dsp:sp modelId="{F855B14D-766E-42C8-8B92-75731D54766C}">
      <dsp:nvSpPr>
        <dsp:cNvPr id="0" name=""/>
        <dsp:cNvSpPr/>
      </dsp:nvSpPr>
      <dsp:spPr>
        <a:xfrm>
          <a:off x="5931" y="2138790"/>
          <a:ext cx="1141085" cy="11410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Site selection</a:t>
          </a:r>
        </a:p>
      </dsp:txBody>
      <dsp:txXfrm>
        <a:off x="173039" y="2305898"/>
        <a:ext cx="806869" cy="806869"/>
      </dsp:txXfrm>
    </dsp:sp>
    <dsp:sp modelId="{2598D020-930F-4E5E-A160-D9AC9D0C1A12}">
      <dsp:nvSpPr>
        <dsp:cNvPr id="0" name=""/>
        <dsp:cNvSpPr/>
      </dsp:nvSpPr>
      <dsp:spPr>
        <a:xfrm>
          <a:off x="3571823" y="1711881"/>
          <a:ext cx="2282170" cy="199490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Establish program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Hire professional team</a:t>
          </a:r>
        </a:p>
      </dsp:txBody>
      <dsp:txXfrm>
        <a:off x="4142365" y="2011117"/>
        <a:ext cx="1112558" cy="1396432"/>
      </dsp:txXfrm>
    </dsp:sp>
    <dsp:sp modelId="{96D469F7-39D2-4670-AF14-F5036E510CD8}">
      <dsp:nvSpPr>
        <dsp:cNvPr id="0" name=""/>
        <dsp:cNvSpPr/>
      </dsp:nvSpPr>
      <dsp:spPr>
        <a:xfrm>
          <a:off x="3001280" y="2138790"/>
          <a:ext cx="1141085" cy="11410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Design</a:t>
          </a:r>
        </a:p>
      </dsp:txBody>
      <dsp:txXfrm>
        <a:off x="3168388" y="2305898"/>
        <a:ext cx="806869" cy="806869"/>
      </dsp:txXfrm>
    </dsp:sp>
    <dsp:sp modelId="{5EA95FEF-1703-442B-9953-6E6049B5B8C3}">
      <dsp:nvSpPr>
        <dsp:cNvPr id="0" name=""/>
        <dsp:cNvSpPr/>
      </dsp:nvSpPr>
      <dsp:spPr>
        <a:xfrm>
          <a:off x="6567172" y="1711881"/>
          <a:ext cx="2282170" cy="199490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Environmental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Zoning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Constructability</a:t>
          </a:r>
        </a:p>
      </dsp:txBody>
      <dsp:txXfrm>
        <a:off x="7137715" y="2011117"/>
        <a:ext cx="1112558" cy="1396432"/>
      </dsp:txXfrm>
    </dsp:sp>
    <dsp:sp modelId="{AA153E70-D3D4-4277-A145-FC64F0B951DD}">
      <dsp:nvSpPr>
        <dsp:cNvPr id="0" name=""/>
        <dsp:cNvSpPr/>
      </dsp:nvSpPr>
      <dsp:spPr>
        <a:xfrm>
          <a:off x="5996629" y="2138790"/>
          <a:ext cx="1141085" cy="11410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Permitting</a:t>
          </a:r>
        </a:p>
      </dsp:txBody>
      <dsp:txXfrm>
        <a:off x="6163737" y="2305898"/>
        <a:ext cx="806869" cy="806869"/>
      </dsp:txXfrm>
    </dsp:sp>
    <dsp:sp modelId="{B04F408C-4F5C-4C56-A02F-CE2E38E205A9}">
      <dsp:nvSpPr>
        <dsp:cNvPr id="0" name=""/>
        <dsp:cNvSpPr/>
      </dsp:nvSpPr>
      <dsp:spPr>
        <a:xfrm>
          <a:off x="9562521" y="1711881"/>
          <a:ext cx="2282170" cy="199490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Hire subcontractors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Oversight &amp; closeout</a:t>
          </a:r>
        </a:p>
      </dsp:txBody>
      <dsp:txXfrm>
        <a:off x="10133064" y="2011117"/>
        <a:ext cx="1112558" cy="1396432"/>
      </dsp:txXfrm>
    </dsp:sp>
    <dsp:sp modelId="{1000FD50-4BCA-4AB1-8092-FF4A54BE6B06}">
      <dsp:nvSpPr>
        <dsp:cNvPr id="0" name=""/>
        <dsp:cNvSpPr/>
      </dsp:nvSpPr>
      <dsp:spPr>
        <a:xfrm>
          <a:off x="8991979" y="2138790"/>
          <a:ext cx="1141085" cy="11410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Construction</a:t>
          </a:r>
        </a:p>
      </dsp:txBody>
      <dsp:txXfrm>
        <a:off x="9159087" y="2305898"/>
        <a:ext cx="806869" cy="806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E8892-045C-4E1B-A907-744F887F7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D0C7E-C0E7-47B2-9FD5-F67D08961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B31EA-B3DE-46A4-A8CB-DE666D1D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EB4A-A2AA-4B84-B2DA-0460AB491E6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C536-5965-4261-A36C-EDBE7024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5603A-60BF-4DC9-B6A6-BF3CFD683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2894-2E0C-44B8-A14D-4825F8E1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817C-47F6-4106-B3B7-014EA8116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00416-6218-4933-9007-02D657252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6C627-EE81-44EE-ACD6-710EB0C4E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EB4A-A2AA-4B84-B2DA-0460AB491E6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EAFAE-E4F5-4B25-8B5D-5CF508E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AE4F4-BE31-42BB-BE0D-6A21BEEF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2894-2E0C-44B8-A14D-4825F8E1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01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B7B1FE-BFBD-4676-AB38-13ED0D5E7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9C59A-BD3B-4C12-9BE6-5AA7BF629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1FE40-ECC9-471B-9F7D-998A8590E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EB4A-A2AA-4B84-B2DA-0460AB491E6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4CE60-29B7-4E63-8197-FA268FF1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0EB10-CCC9-42D3-8EE3-B682D755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2894-2E0C-44B8-A14D-4825F8E1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85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44E2-01C2-40F1-B020-43D3F8F9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F56EA-70B4-4E62-83C5-B2485CE2C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160A9-3ADD-47D1-BE11-185810A0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EB4A-A2AA-4B84-B2DA-0460AB491E6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544A8-C6FE-4F6A-BC30-D4350412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D6170-2880-493B-97C5-1344EA6D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2894-2E0C-44B8-A14D-4825F8E1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98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70D2B-80AE-4669-98E6-C649CF0D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FD2B3-5E67-4904-8256-F9D27D947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0C54F-AEB9-4672-B32F-F6FA0629D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EB4A-A2AA-4B84-B2DA-0460AB491E6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6AD68-72C6-49CA-8294-DCE6EED6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BCB09-34FD-4EF0-B9DB-FDA105CA4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2894-2E0C-44B8-A14D-4825F8E1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6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73978-ECA1-4BB6-AEEF-65BE11206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DAFD1-FA84-42F8-B694-D1FD1ED10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F44E0-2973-4698-AE8F-32E11D7CD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95D2B-DA7B-4DF3-A699-E94E5E46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EB4A-A2AA-4B84-B2DA-0460AB491E6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45058-0D3A-4715-A7C1-F92BB6D03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9F411-9A7B-41E9-BBB9-CE2F4CFC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2894-2E0C-44B8-A14D-4825F8E1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2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AF365-63C6-4026-81A7-74FC867C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88751-9EA3-4B73-9F90-D53881ACC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D7D79-FFAB-4B2C-9D7B-70347AD9D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C48272-AAA4-4FA1-8A0D-D3179B302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59D0A-439D-46FF-8AC0-2629262B80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F7DF0A-1EDE-4DC9-9090-1603D5E87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EB4A-A2AA-4B84-B2DA-0460AB491E6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B37EFC-B3DB-477C-A527-0DF76DA1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7F67AB-E61D-40A8-84BE-FA73923D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2894-2E0C-44B8-A14D-4825F8E1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8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0F4C-5A4E-4AE8-8C5F-BE298B0AD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970E3C-699E-435E-86D4-4A799586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EB4A-A2AA-4B84-B2DA-0460AB491E6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92D17-EB52-48F9-B31C-369ACECB8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F3343-9B82-4F96-B61D-798E1FA3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2894-2E0C-44B8-A14D-4825F8E1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4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B2901E-1082-4CF1-9CAD-0A7612D4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EB4A-A2AA-4B84-B2DA-0460AB491E6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71F1-D551-4826-AC3D-B299C2458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818D7-BBB7-4436-8842-DD28401A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2894-2E0C-44B8-A14D-4825F8E1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2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5184A-621A-41CE-830E-DEFDBC4A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8C9EA-7B32-4BF3-B1DC-378D8CC1B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FDC47-5794-4D5E-9A88-CB8B95F96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85D23-8565-4C2D-B835-D46C7C80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EB4A-A2AA-4B84-B2DA-0460AB491E6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29F9C-1A39-4A09-BFDD-2448D847B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905F4-587B-4604-B829-D1E17D6A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2894-2E0C-44B8-A14D-4825F8E1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27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04291-24CC-4B58-8A8A-7B5A92E3B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1A305E-C7B8-4CF3-B12B-361375C87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6890F-04E2-4710-9D1C-EC0BC642B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C06D2-ED02-402C-9D69-9A19A0E2D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EB4A-A2AA-4B84-B2DA-0460AB491E6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A7439-E0E9-4B36-928C-35A6DCEFF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BDB5B-E124-48B5-B65B-DFA2E079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82894-2E0C-44B8-A14D-4825F8E1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8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5E285E-259D-44A1-9F26-0DF7B966F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E1774-75CD-4ABF-917A-6E87BFA94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1C2A-0430-4D42-8F56-85B13CEC16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3EB4A-A2AA-4B84-B2DA-0460AB491E6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580EE-C757-4AB1-9A91-DAC5CA05A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F809D-807E-4BD7-8E8E-CA647F958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82894-2E0C-44B8-A14D-4825F8E1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3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1BF2A-6B37-4C26-A999-608323D33E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Youth Business Alliance </a:t>
            </a:r>
            <a:br>
              <a:rPr lang="en-US" dirty="0"/>
            </a:br>
            <a:r>
              <a:rPr lang="en-US" dirty="0"/>
              <a:t>Guest Speaker Series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7BC00-7271-4CB4-9946-956A0C4EF8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Kate Hirsh</a:t>
            </a:r>
          </a:p>
          <a:p>
            <a:r>
              <a:rPr lang="en-US" dirty="0"/>
              <a:t>Associate Vice President, Development</a:t>
            </a:r>
          </a:p>
          <a:p>
            <a:r>
              <a:rPr lang="en-US" dirty="0"/>
              <a:t>CIM Group</a:t>
            </a:r>
          </a:p>
        </p:txBody>
      </p:sp>
    </p:spTree>
    <p:extLst>
      <p:ext uri="{BB962C8B-B14F-4D97-AF65-F5344CB8AC3E}">
        <p14:creationId xmlns:p14="http://schemas.microsoft.com/office/powerpoint/2010/main" val="418141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BDC8-2151-450D-B63D-C290B587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1ED0F-BE4E-4F5B-A820-FB0A1B228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8FD2F-89A8-4BDE-8079-E0310E5D0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24" t="16154" r="16417" b="6282"/>
          <a:stretch/>
        </p:blipFill>
        <p:spPr>
          <a:xfrm>
            <a:off x="1066800" y="17592"/>
            <a:ext cx="10058400" cy="664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0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7812-0231-40BB-BC68-291A0D9C4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DA35-AC03-48B5-85D7-F61876711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822B4-A276-44B0-996C-63C057F10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5642" r="17788" b="9930"/>
          <a:stretch/>
        </p:blipFill>
        <p:spPr>
          <a:xfrm>
            <a:off x="591091" y="0"/>
            <a:ext cx="11009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18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9D602-0F61-409B-A743-098723E62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overview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E424B15-93C3-46BF-A23B-5323481F1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0489535"/>
              </p:ext>
            </p:extLst>
          </p:nvPr>
        </p:nvGraphicFramePr>
        <p:xfrm>
          <a:off x="173736" y="719666"/>
          <a:ext cx="118506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92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pacificcharter.org/wp-content/uploads/2017/06/main-23.jpg">
            <a:extLst>
              <a:ext uri="{FF2B5EF4-FFF2-40B4-BE49-F238E27FC236}">
                <a16:creationId xmlns:a16="http://schemas.microsoft.com/office/drawing/2014/main" id="{179DE6EA-E82E-4D0E-95B1-33CB737B0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1" b="4669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4BEE3C-67B8-4B61-92E6-982715C04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5956A-C407-4AC1-AF05-81D6B63CF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Aspire Pacific Academy, Huntington Park</a:t>
            </a:r>
          </a:p>
        </p:txBody>
      </p:sp>
    </p:spTree>
    <p:extLst>
      <p:ext uri="{BB962C8B-B14F-4D97-AF65-F5344CB8AC3E}">
        <p14:creationId xmlns:p14="http://schemas.microsoft.com/office/powerpoint/2010/main" val="990513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F532F3-2549-48CA-BD57-7E6FDA9D0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3" t="14989" r="10685" b="63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6D1CA6-573C-40EA-B035-7FE50FE41E2D}"/>
              </a:ext>
            </a:extLst>
          </p:cNvPr>
          <p:cNvSpPr/>
          <p:nvPr/>
        </p:nvSpPr>
        <p:spPr>
          <a:xfrm>
            <a:off x="408355" y="1027906"/>
            <a:ext cx="3599727" cy="477101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3136B2-61C0-417F-9D43-CBE99940C495}"/>
              </a:ext>
            </a:extLst>
          </p:cNvPr>
          <p:cNvSpPr txBox="1">
            <a:spLocks/>
          </p:cNvSpPr>
          <p:nvPr/>
        </p:nvSpPr>
        <p:spPr>
          <a:xfrm>
            <a:off x="643505" y="920342"/>
            <a:ext cx="3387106" cy="1645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Site Search	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6E407C-2AD6-44DF-A324-936268C834AD}"/>
              </a:ext>
            </a:extLst>
          </p:cNvPr>
          <p:cNvSpPr txBox="1">
            <a:spLocks/>
          </p:cNvSpPr>
          <p:nvPr/>
        </p:nvSpPr>
        <p:spPr>
          <a:xfrm>
            <a:off x="844609" y="2548467"/>
            <a:ext cx="3387105" cy="3628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Client need</a:t>
            </a:r>
          </a:p>
          <a:p>
            <a:r>
              <a:rPr lang="en-US" sz="1800" dirty="0"/>
              <a:t>Location</a:t>
            </a:r>
          </a:p>
          <a:p>
            <a:r>
              <a:rPr lang="en-US" sz="1800" dirty="0"/>
              <a:t>Size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D6667DA4-DFDB-42B8-A71A-9061E9F3FDC9}"/>
              </a:ext>
            </a:extLst>
          </p:cNvPr>
          <p:cNvSpPr/>
          <p:nvPr/>
        </p:nvSpPr>
        <p:spPr>
          <a:xfrm>
            <a:off x="4682784" y="3206187"/>
            <a:ext cx="393539" cy="39353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6FCEC909-2E84-4F15-83C6-BF2AB1B201D5}"/>
              </a:ext>
            </a:extLst>
          </p:cNvPr>
          <p:cNvSpPr/>
          <p:nvPr/>
        </p:nvSpPr>
        <p:spPr>
          <a:xfrm>
            <a:off x="9245139" y="2015923"/>
            <a:ext cx="393539" cy="39353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5F062532-C6C6-425D-AAB0-45EB095C96DE}"/>
              </a:ext>
            </a:extLst>
          </p:cNvPr>
          <p:cNvSpPr/>
          <p:nvPr/>
        </p:nvSpPr>
        <p:spPr>
          <a:xfrm>
            <a:off x="7791455" y="3173391"/>
            <a:ext cx="393539" cy="39353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25612D15-D9E7-4664-A0D2-BEC8E772FB70}"/>
              </a:ext>
            </a:extLst>
          </p:cNvPr>
          <p:cNvSpPr/>
          <p:nvPr/>
        </p:nvSpPr>
        <p:spPr>
          <a:xfrm>
            <a:off x="5702461" y="1303254"/>
            <a:ext cx="393539" cy="39353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6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EF23-0F40-4C43-B9C3-A8536340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B27F7-718B-49CA-939D-30870A479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B0563B-6228-4584-881D-07BA70C4D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97" t="15556" r="3026" b="78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3BEC4A-8808-499B-8547-BC7DBDF12A44}"/>
              </a:ext>
            </a:extLst>
          </p:cNvPr>
          <p:cNvSpPr/>
          <p:nvPr/>
        </p:nvSpPr>
        <p:spPr>
          <a:xfrm>
            <a:off x="1967696" y="1667538"/>
            <a:ext cx="3599727" cy="2071084"/>
          </a:xfrm>
          <a:prstGeom prst="rect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6D1CA6-573C-40EA-B035-7FE50FE41E2D}"/>
              </a:ext>
            </a:extLst>
          </p:cNvPr>
          <p:cNvSpPr/>
          <p:nvPr/>
        </p:nvSpPr>
        <p:spPr>
          <a:xfrm>
            <a:off x="7295291" y="1027906"/>
            <a:ext cx="3599727" cy="477101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3136B2-61C0-417F-9D43-CBE99940C495}"/>
              </a:ext>
            </a:extLst>
          </p:cNvPr>
          <p:cNvSpPr txBox="1">
            <a:spLocks/>
          </p:cNvSpPr>
          <p:nvPr/>
        </p:nvSpPr>
        <p:spPr>
          <a:xfrm>
            <a:off x="7530441" y="1012942"/>
            <a:ext cx="3387106" cy="1645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Site Selection	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6E407C-2AD6-44DF-A324-936268C834AD}"/>
              </a:ext>
            </a:extLst>
          </p:cNvPr>
          <p:cNvSpPr txBox="1">
            <a:spLocks/>
          </p:cNvSpPr>
          <p:nvPr/>
        </p:nvSpPr>
        <p:spPr>
          <a:xfrm>
            <a:off x="7731545" y="2548467"/>
            <a:ext cx="3387105" cy="3628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Zoning</a:t>
            </a:r>
          </a:p>
          <a:p>
            <a:r>
              <a:rPr lang="en-US" sz="1800" dirty="0"/>
              <a:t>Entitlements</a:t>
            </a:r>
          </a:p>
          <a:p>
            <a:r>
              <a:rPr lang="en-US" sz="1800" dirty="0"/>
              <a:t>Political Support</a:t>
            </a:r>
          </a:p>
          <a:p>
            <a:r>
              <a:rPr lang="en-US" sz="1800" dirty="0"/>
              <a:t>Environmental Factors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4296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EF23-0F40-4C43-B9C3-A8536340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Affordability metrics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B27F7-718B-49CA-939D-30870A479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Income: </a:t>
            </a:r>
          </a:p>
          <a:p>
            <a:r>
              <a:rPr lang="en-US" dirty="0"/>
              <a:t>$24,000 per student</a:t>
            </a:r>
          </a:p>
          <a:p>
            <a:r>
              <a:rPr lang="en-US" dirty="0"/>
              <a:t>980 students</a:t>
            </a:r>
          </a:p>
          <a:p>
            <a:pPr marL="0" indent="0">
              <a:buNone/>
            </a:pPr>
            <a:r>
              <a:rPr lang="en-US" dirty="0"/>
              <a:t>Expense:</a:t>
            </a:r>
          </a:p>
          <a:p>
            <a:r>
              <a:rPr lang="en-US" dirty="0"/>
              <a:t>$2MM acquisition price</a:t>
            </a:r>
          </a:p>
          <a:p>
            <a:r>
              <a:rPr lang="en-US" dirty="0"/>
              <a:t>$300/ SF construction costs</a:t>
            </a:r>
          </a:p>
          <a:p>
            <a:r>
              <a:rPr lang="en-US" dirty="0"/>
              <a:t>20% soft costs </a:t>
            </a:r>
          </a:p>
          <a:p>
            <a:pPr marL="0" indent="0">
              <a:buNone/>
            </a:pPr>
            <a:r>
              <a:rPr lang="en-US" dirty="0"/>
              <a:t>Need:</a:t>
            </a:r>
          </a:p>
          <a:p>
            <a:pPr marL="0" indent="0">
              <a:buNone/>
            </a:pPr>
            <a:r>
              <a:rPr lang="en-US" dirty="0"/>
              <a:t>60SF bldg. per student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BA5E5C-1895-4E60-B750-B5D76C5045D1}"/>
              </a:ext>
            </a:extLst>
          </p:cNvPr>
          <p:cNvSpPr txBox="1">
            <a:spLocks/>
          </p:cNvSpPr>
          <p:nvPr/>
        </p:nvSpPr>
        <p:spPr>
          <a:xfrm>
            <a:off x="6096000" y="1839125"/>
            <a:ext cx="56831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rgbClr val="FF0000"/>
                </a:solidFill>
              </a:rPr>
              <a:t>Max available project costs: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rgbClr val="FF0000"/>
                </a:solidFill>
              </a:rPr>
              <a:t>$24,000 * 980 = $23,520,000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i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rgbClr val="FF0000"/>
                </a:solidFill>
              </a:rPr>
              <a:t>Building size: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rgbClr val="FF0000"/>
                </a:solidFill>
              </a:rPr>
              <a:t>60 * 980 = 58,800 SF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i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rgbClr val="FF0000"/>
                </a:solidFill>
              </a:rPr>
              <a:t>Project cost: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rgbClr val="FF0000"/>
                </a:solidFill>
              </a:rPr>
              <a:t>58,800 * 300 = $17,640,000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rgbClr val="FF0000"/>
                </a:solidFill>
              </a:rPr>
              <a:t>$17,640,000 * (1+ 20%) = $21,168,000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i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rgbClr val="FF0000"/>
                </a:solidFill>
              </a:rPr>
              <a:t>$21,168,000 + $2,000,000 = $23,168,000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4A4411-79C2-4568-881A-6F396F0B4343}"/>
              </a:ext>
            </a:extLst>
          </p:cNvPr>
          <p:cNvSpPr/>
          <p:nvPr/>
        </p:nvSpPr>
        <p:spPr>
          <a:xfrm>
            <a:off x="8137003" y="2106593"/>
            <a:ext cx="1944546" cy="56715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667E9EB-210F-400C-B5FA-CD4190C79C55}"/>
              </a:ext>
            </a:extLst>
          </p:cNvPr>
          <p:cNvSpPr/>
          <p:nvPr/>
        </p:nvSpPr>
        <p:spPr>
          <a:xfrm>
            <a:off x="9489312" y="5511480"/>
            <a:ext cx="1944546" cy="56715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9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D964D2-0659-4CCD-A4DA-9A8CD821C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9" t="8945" r="6172" b="5654"/>
          <a:stretch/>
        </p:blipFill>
        <p:spPr>
          <a:xfrm>
            <a:off x="11571" y="1"/>
            <a:ext cx="1218043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1B9A12-17C8-4AA9-844E-7528AA8FE978}"/>
              </a:ext>
            </a:extLst>
          </p:cNvPr>
          <p:cNvSpPr/>
          <p:nvPr/>
        </p:nvSpPr>
        <p:spPr>
          <a:xfrm>
            <a:off x="408355" y="1027906"/>
            <a:ext cx="3599727" cy="477101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EB33BF-9B1F-46DC-ACAC-E6C795B86CF7}"/>
              </a:ext>
            </a:extLst>
          </p:cNvPr>
          <p:cNvSpPr txBox="1">
            <a:spLocks/>
          </p:cNvSpPr>
          <p:nvPr/>
        </p:nvSpPr>
        <p:spPr>
          <a:xfrm>
            <a:off x="643505" y="920342"/>
            <a:ext cx="3387106" cy="1645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Design	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42C74F-720B-4834-A30A-8FA128C71586}"/>
              </a:ext>
            </a:extLst>
          </p:cNvPr>
          <p:cNvSpPr txBox="1">
            <a:spLocks/>
          </p:cNvSpPr>
          <p:nvPr/>
        </p:nvSpPr>
        <p:spPr>
          <a:xfrm>
            <a:off x="844609" y="2548467"/>
            <a:ext cx="3387105" cy="3628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Site size: 2.4 acres (105k SF)</a:t>
            </a:r>
          </a:p>
          <a:p>
            <a:r>
              <a:rPr lang="en-US" sz="1800" dirty="0"/>
              <a:t>Buildable FAR: 1.5:1</a:t>
            </a:r>
          </a:p>
          <a:p>
            <a:r>
              <a:rPr lang="en-US" sz="1800" dirty="0"/>
              <a:t>Building height: 45’</a:t>
            </a:r>
          </a:p>
          <a:p>
            <a:r>
              <a:rPr lang="en-US" sz="1800" dirty="0" err="1"/>
              <a:t>Bldg</a:t>
            </a:r>
            <a:r>
              <a:rPr lang="en-US" sz="1800" dirty="0"/>
              <a:t> need: 60SF x 980 seats</a:t>
            </a:r>
          </a:p>
          <a:p>
            <a:r>
              <a:rPr lang="en-US" sz="1800" dirty="0"/>
              <a:t>Soccer Field: 80 x 50 </a:t>
            </a:r>
            <a:r>
              <a:rPr lang="en-US" sz="1800" dirty="0" err="1"/>
              <a:t>yds</a:t>
            </a:r>
            <a:endParaRPr lang="en-US" sz="1800" dirty="0"/>
          </a:p>
          <a:p>
            <a:r>
              <a:rPr lang="en-US" sz="1800" dirty="0"/>
              <a:t>Site plan efficiency: 70%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3748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B939-FDF7-43A2-BF7E-73451DD5B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Exercise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03DF-B600-47EB-AEE7-0A9EAE195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Evaluate sites and determine the one best suited for a new 500 seat charter high school.  </a:t>
            </a:r>
          </a:p>
          <a:p>
            <a:r>
              <a:rPr lang="en-US" dirty="0"/>
              <a:t>Assumptions: </a:t>
            </a:r>
          </a:p>
          <a:p>
            <a:pPr lvl="1"/>
            <a:r>
              <a:rPr lang="en-US" dirty="0"/>
              <a:t>Affordability: $24,000 per student</a:t>
            </a:r>
          </a:p>
          <a:p>
            <a:pPr lvl="1"/>
            <a:r>
              <a:rPr lang="en-US" dirty="0" err="1"/>
              <a:t>Bldg</a:t>
            </a:r>
            <a:r>
              <a:rPr lang="en-US" dirty="0"/>
              <a:t> size based on 60SF per student</a:t>
            </a:r>
          </a:p>
          <a:p>
            <a:pPr lvl="1"/>
            <a:r>
              <a:rPr lang="en-US" dirty="0"/>
              <a:t>New construction @ $300 PSF</a:t>
            </a:r>
          </a:p>
          <a:p>
            <a:pPr lvl="1"/>
            <a:r>
              <a:rPr lang="en-US" dirty="0"/>
              <a:t>TI @ $150 PSF</a:t>
            </a:r>
          </a:p>
          <a:p>
            <a:pPr lvl="1"/>
            <a:r>
              <a:rPr lang="en-US" dirty="0"/>
              <a:t>Soft costs @ 20% of construction costs</a:t>
            </a:r>
          </a:p>
          <a:p>
            <a:pPr lvl="1"/>
            <a:r>
              <a:rPr lang="en-US" dirty="0"/>
              <a:t>FAR: 1.5:1</a:t>
            </a:r>
          </a:p>
          <a:p>
            <a:pPr lvl="1"/>
            <a:r>
              <a:rPr lang="en-US" dirty="0"/>
              <a:t>Max buildable height: 45’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58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7EAA6-F656-4774-996E-8CFDF38B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AD041-5AC1-4C2B-ABCB-217BDBD53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BC5048-8228-4E40-8A2B-E9378410B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7" t="10834" r="16995" b="993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B2186F6-267B-4BDF-9515-C9404319B363}"/>
              </a:ext>
            </a:extLst>
          </p:cNvPr>
          <p:cNvSpPr/>
          <p:nvPr/>
        </p:nvSpPr>
        <p:spPr>
          <a:xfrm>
            <a:off x="1195754" y="3121269"/>
            <a:ext cx="2215661" cy="870439"/>
          </a:xfrm>
          <a:custGeom>
            <a:avLst/>
            <a:gdLst>
              <a:gd name="connsiteX0" fmla="*/ 0 w 2215661"/>
              <a:gd name="connsiteY0" fmla="*/ 835269 h 870439"/>
              <a:gd name="connsiteX1" fmla="*/ 272561 w 2215661"/>
              <a:gd name="connsiteY1" fmla="*/ 0 h 870439"/>
              <a:gd name="connsiteX2" fmla="*/ 2215661 w 2215661"/>
              <a:gd name="connsiteY2" fmla="*/ 0 h 870439"/>
              <a:gd name="connsiteX3" fmla="*/ 1943100 w 2215661"/>
              <a:gd name="connsiteY3" fmla="*/ 870439 h 870439"/>
              <a:gd name="connsiteX4" fmla="*/ 0 w 2215661"/>
              <a:gd name="connsiteY4" fmla="*/ 835269 h 87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661" h="870439">
                <a:moveTo>
                  <a:pt x="0" y="835269"/>
                </a:moveTo>
                <a:lnTo>
                  <a:pt x="272561" y="0"/>
                </a:lnTo>
                <a:lnTo>
                  <a:pt x="2215661" y="0"/>
                </a:lnTo>
                <a:lnTo>
                  <a:pt x="1943100" y="870439"/>
                </a:lnTo>
                <a:lnTo>
                  <a:pt x="0" y="835269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D0371C-0319-42CD-A7EB-0957F2DC2C51}"/>
              </a:ext>
            </a:extLst>
          </p:cNvPr>
          <p:cNvSpPr/>
          <p:nvPr/>
        </p:nvSpPr>
        <p:spPr>
          <a:xfrm>
            <a:off x="6497515" y="4290646"/>
            <a:ext cx="2004647" cy="2215662"/>
          </a:xfrm>
          <a:custGeom>
            <a:avLst/>
            <a:gdLst>
              <a:gd name="connsiteX0" fmla="*/ 0 w 2004647"/>
              <a:gd name="connsiteY0" fmla="*/ 1679331 h 2215662"/>
              <a:gd name="connsiteX1" fmla="*/ 650631 w 2004647"/>
              <a:gd name="connsiteY1" fmla="*/ 52754 h 2215662"/>
              <a:gd name="connsiteX2" fmla="*/ 1987062 w 2004647"/>
              <a:gd name="connsiteY2" fmla="*/ 0 h 2215662"/>
              <a:gd name="connsiteX3" fmla="*/ 2004647 w 2004647"/>
              <a:gd name="connsiteY3" fmla="*/ 1028700 h 2215662"/>
              <a:gd name="connsiteX4" fmla="*/ 1626577 w 2004647"/>
              <a:gd name="connsiteY4" fmla="*/ 2215662 h 2215662"/>
              <a:gd name="connsiteX5" fmla="*/ 0 w 2004647"/>
              <a:gd name="connsiteY5" fmla="*/ 1679331 h 221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4647" h="2215662">
                <a:moveTo>
                  <a:pt x="0" y="1679331"/>
                </a:moveTo>
                <a:lnTo>
                  <a:pt x="650631" y="52754"/>
                </a:lnTo>
                <a:lnTo>
                  <a:pt x="1987062" y="0"/>
                </a:lnTo>
                <a:lnTo>
                  <a:pt x="2004647" y="1028700"/>
                </a:lnTo>
                <a:lnTo>
                  <a:pt x="1626577" y="2215662"/>
                </a:lnTo>
                <a:lnTo>
                  <a:pt x="0" y="167933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F6BDDA-1208-4824-8F16-7A19F3544871}"/>
              </a:ext>
            </a:extLst>
          </p:cNvPr>
          <p:cNvSpPr txBox="1"/>
          <p:nvPr/>
        </p:nvSpPr>
        <p:spPr>
          <a:xfrm>
            <a:off x="943709" y="4592141"/>
            <a:ext cx="2370992" cy="92333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5335 ADAMS: $2.5MM</a:t>
            </a:r>
          </a:p>
          <a:p>
            <a:r>
              <a:rPr lang="en-US" dirty="0"/>
              <a:t>LAND SIZE: 33,000SF</a:t>
            </a:r>
          </a:p>
          <a:p>
            <a:r>
              <a:rPr lang="en-US" dirty="0"/>
              <a:t>BLDG SIZE: 13,000SF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0C5D29-7CE2-456D-9409-1C1C9D74DCEB}"/>
              </a:ext>
            </a:extLst>
          </p:cNvPr>
          <p:cNvSpPr txBox="1"/>
          <p:nvPr/>
        </p:nvSpPr>
        <p:spPr>
          <a:xfrm>
            <a:off x="9223131" y="4592141"/>
            <a:ext cx="2370992" cy="92333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5200 ADAMS: $7.5MM</a:t>
            </a:r>
          </a:p>
          <a:p>
            <a:r>
              <a:rPr lang="en-US" dirty="0"/>
              <a:t>LAND SIZE: 67,000SF</a:t>
            </a:r>
          </a:p>
          <a:p>
            <a:r>
              <a:rPr lang="en-US" dirty="0"/>
              <a:t>BLDG SIZE: 25,000SF</a:t>
            </a:r>
          </a:p>
        </p:txBody>
      </p:sp>
    </p:spTree>
    <p:extLst>
      <p:ext uri="{BB962C8B-B14F-4D97-AF65-F5344CB8AC3E}">
        <p14:creationId xmlns:p14="http://schemas.microsoft.com/office/powerpoint/2010/main" val="2410238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2BB4F03-4463-45CC-89A7-8E03412EDDB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E1AEAE-1F52-4C29-925C-27738417E9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33B86BAE-87B4-4192-ABB2-627FFC965A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chemeClr val="tx1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B16A00-A549-4B07-B8C2-4B3A966D9E2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chemeClr val="tx1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B6D9F6-3E47-45AD-8461-718A3C87E3E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2693B2-A54E-4367-A1EC-30DE4F472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" t="10403" r="17552" b="13346"/>
          <a:stretch/>
        </p:blipFill>
        <p:spPr>
          <a:xfrm>
            <a:off x="5009463" y="4297268"/>
            <a:ext cx="3800866" cy="2061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804424-2E51-40C1-BFDE-F6ACD8B33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22"/>
          <a:stretch/>
        </p:blipFill>
        <p:spPr>
          <a:xfrm>
            <a:off x="5009464" y="475487"/>
            <a:ext cx="3800866" cy="3358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983ED-3FE4-4D79-B99E-DAD04E987E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t="11812" r="22691"/>
          <a:stretch/>
        </p:blipFill>
        <p:spPr>
          <a:xfrm>
            <a:off x="9279637" y="3670296"/>
            <a:ext cx="2438503" cy="2688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05E47-1F5A-4D1C-8D0E-17A6ED29BA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7"/>
          <a:stretch/>
        </p:blipFill>
        <p:spPr>
          <a:xfrm>
            <a:off x="9279638" y="475487"/>
            <a:ext cx="2438503" cy="2712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53B96B-D75E-40FE-ABC3-D88BAC55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23578"/>
            <a:ext cx="3387106" cy="1645501"/>
          </a:xfrm>
        </p:spPr>
        <p:txBody>
          <a:bodyPr>
            <a:normAutofit/>
          </a:bodyPr>
          <a:lstStyle/>
          <a:p>
            <a:r>
              <a:rPr lang="en-US" dirty="0"/>
              <a:t>Who I am….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74527-EC33-42D2-864F-4B2D9DABB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548467"/>
            <a:ext cx="3387105" cy="3628495"/>
          </a:xfrm>
        </p:spPr>
        <p:txBody>
          <a:bodyPr>
            <a:normAutofit/>
          </a:bodyPr>
          <a:lstStyle/>
          <a:p>
            <a:r>
              <a:rPr lang="en-US" sz="1800"/>
              <a:t>Real estate developer</a:t>
            </a:r>
          </a:p>
          <a:p>
            <a:r>
              <a:rPr lang="en-US" sz="1800"/>
              <a:t>Mom &amp; wife</a:t>
            </a:r>
          </a:p>
          <a:p>
            <a:r>
              <a:rPr lang="en-US" sz="1800"/>
              <a:t>Volunteer</a:t>
            </a:r>
          </a:p>
          <a:p>
            <a:r>
              <a:rPr lang="en-US" sz="1800"/>
              <a:t>Sister, daughter, friend, peer</a:t>
            </a:r>
          </a:p>
        </p:txBody>
      </p:sp>
    </p:spTree>
    <p:extLst>
      <p:ext uri="{BB962C8B-B14F-4D97-AF65-F5344CB8AC3E}">
        <p14:creationId xmlns:p14="http://schemas.microsoft.com/office/powerpoint/2010/main" val="1464528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B041E-34F3-4683-8319-09DABB1F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F476C-31EE-405C-B01F-180FAB6C1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5166F-9E6F-4389-BF3C-FB3016732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r="20198" b="-1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ED546-4DB1-47DB-90C0-B5320F0B1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05" r="9981"/>
          <a:stretch/>
        </p:blipFill>
        <p:spPr>
          <a:xfrm>
            <a:off x="-1" y="-27422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D0E1DF-4BE5-46B2-B604-5B9256416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" b="-2"/>
          <a:stretch/>
        </p:blipFill>
        <p:spPr>
          <a:xfrm>
            <a:off x="1924" y="-964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71840D5-4571-48EC-9192-7AA05ECB89E6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21719" r="13565"/>
          <a:stretch/>
        </p:blipFill>
        <p:spPr>
          <a:xfrm>
            <a:off x="6186976" y="-964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E4B28A-0DA2-4D4B-9B82-E62D3EFAC6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20" r="19103" b="-1"/>
          <a:stretch/>
        </p:blipFill>
        <p:spPr>
          <a:xfrm>
            <a:off x="6196626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80165C-1F72-4639-ABD9-000B68B653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11574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7" name="Freeform: Shape 32">
            <a:extLst>
              <a:ext uri="{FF2B5EF4-FFF2-40B4-BE49-F238E27FC236}">
                <a16:creationId xmlns:a16="http://schemas.microsoft.com/office/drawing/2014/main" id="{37FEB674-D811-4FFE-A878-29D0C0ED18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3B96B-D75E-40FE-ABC3-D88BAC55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1663801"/>
            <a:ext cx="3886199" cy="915035"/>
          </a:xfrm>
        </p:spPr>
        <p:txBody>
          <a:bodyPr>
            <a:normAutofit/>
          </a:bodyPr>
          <a:lstStyle/>
          <a:p>
            <a:r>
              <a:rPr lang="en-US" sz="3600" dirty="0"/>
              <a:t>How I got here….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74527-EC33-42D2-864F-4B2D9DABB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2377668"/>
            <a:ext cx="4620544" cy="1775994"/>
          </a:xfrm>
        </p:spPr>
        <p:txBody>
          <a:bodyPr>
            <a:noAutofit/>
          </a:bodyPr>
          <a:lstStyle/>
          <a:p>
            <a:r>
              <a:rPr lang="en-US" sz="2400" dirty="0"/>
              <a:t>High school</a:t>
            </a:r>
          </a:p>
          <a:p>
            <a:r>
              <a:rPr lang="en-US" sz="2400" dirty="0"/>
              <a:t>University of Michigan</a:t>
            </a:r>
          </a:p>
          <a:p>
            <a:r>
              <a:rPr lang="en-US" sz="2400" dirty="0"/>
              <a:t>Rockefeller Partners Architects</a:t>
            </a:r>
          </a:p>
          <a:p>
            <a:r>
              <a:rPr lang="en-US" sz="2400" dirty="0"/>
              <a:t>UCLA- Anderson</a:t>
            </a:r>
          </a:p>
          <a:p>
            <a:r>
              <a:rPr lang="en-US" sz="2400" dirty="0"/>
              <a:t>Pacific Charter School Dev</a:t>
            </a:r>
          </a:p>
          <a:p>
            <a:r>
              <a:rPr lang="en-US" sz="2400" dirty="0"/>
              <a:t>CIM Group</a:t>
            </a:r>
          </a:p>
        </p:txBody>
      </p:sp>
    </p:spTree>
    <p:extLst>
      <p:ext uri="{BB962C8B-B14F-4D97-AF65-F5344CB8AC3E}">
        <p14:creationId xmlns:p14="http://schemas.microsoft.com/office/powerpoint/2010/main" val="1302725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60446-B41B-4765-B3B0-7FDB4695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FA3BD-CC73-44E6-976B-A26B121DD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625F0-AE3D-47B6-9DBF-98044EABF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7" t="21154" r="15986" b="7692"/>
          <a:stretch/>
        </p:blipFill>
        <p:spPr>
          <a:xfrm>
            <a:off x="0" y="-105874"/>
            <a:ext cx="12192000" cy="69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09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EE28-0B70-4E06-BD3D-DADAA07B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3A053-6270-4657-81CE-E011AC044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9A3C7-2E51-4416-961D-0EF0A86D6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t="16410" r="18221" b="5385"/>
          <a:stretch/>
        </p:blipFill>
        <p:spPr>
          <a:xfrm>
            <a:off x="931985" y="1"/>
            <a:ext cx="10185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A3B01-EE25-43B5-8067-EE3ED32F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D264B-FC26-4C71-9ED7-6FE5FE808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2E50A-D4FA-444C-810C-7DE23849C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2" t="17878" r="15625" b="1565"/>
          <a:stretch/>
        </p:blipFill>
        <p:spPr>
          <a:xfrm>
            <a:off x="676999" y="11727"/>
            <a:ext cx="10981592" cy="684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19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C8B5-472B-49FB-AA3C-F5C024C3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35696-D3ED-4DE9-ADC8-6AFCFE5C4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1E190-1897-4EF5-8439-17A90414A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5000" r="18004" b="5972"/>
          <a:stretch/>
        </p:blipFill>
        <p:spPr>
          <a:xfrm>
            <a:off x="1014046" y="-2707"/>
            <a:ext cx="10339754" cy="686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60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C757D-B4FF-4D4E-8EF8-07FEEBE7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35E84-4476-4DF8-956A-31CF57C40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2175E-E6D4-485B-8656-7DC6B8D22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6" t="18846" r="15842" b="7308"/>
          <a:stretch/>
        </p:blipFill>
        <p:spPr>
          <a:xfrm>
            <a:off x="378069" y="0"/>
            <a:ext cx="11382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08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DA27B-578B-4217-A35C-CB66550A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AA42-9BCC-4F70-83FC-6AA0A21D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6DF51-1438-4887-AFAD-C9E5BD54A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84" t="16389" r="16015" b="5769"/>
          <a:stretch/>
        </p:blipFill>
        <p:spPr>
          <a:xfrm>
            <a:off x="914400" y="15211"/>
            <a:ext cx="10814538" cy="684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311</Words>
  <Application>Microsoft Office PowerPoint</Application>
  <PresentationFormat>Widescreen</PresentationFormat>
  <Paragraphs>90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Youth Business Alliance  Guest Speaker Series</vt:lpstr>
      <vt:lpstr>Who I am…. </vt:lpstr>
      <vt:lpstr>How I got here….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overview</vt:lpstr>
      <vt:lpstr>Case study</vt:lpstr>
      <vt:lpstr>PowerPoint Presentation</vt:lpstr>
      <vt:lpstr>PowerPoint Presentation</vt:lpstr>
      <vt:lpstr>Affordability metrics </vt:lpstr>
      <vt:lpstr>PowerPoint Presentation</vt:lpstr>
      <vt:lpstr>Class Exercise </vt:lpstr>
      <vt:lpstr>PowerPoint Presentation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Youth Business Alliance  Guest Speaker Series</dc:title>
  <dc:creator>Kate Hirsh</dc:creator>
  <cp:lastModifiedBy>Kate Hirsh</cp:lastModifiedBy>
  <cp:revision>32</cp:revision>
  <cp:lastPrinted>2018-03-02T06:47:12Z</cp:lastPrinted>
  <dcterms:created xsi:type="dcterms:W3CDTF">2018-02-28T05:47:04Z</dcterms:created>
  <dcterms:modified xsi:type="dcterms:W3CDTF">2018-03-02T06:50:23Z</dcterms:modified>
</cp:coreProperties>
</file>