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79" r:id="rId4"/>
    <p:sldId id="280" r:id="rId5"/>
    <p:sldId id="260" r:id="rId6"/>
    <p:sldId id="294" r:id="rId7"/>
    <p:sldId id="261" r:id="rId8"/>
    <p:sldId id="282" r:id="rId9"/>
    <p:sldId id="293" r:id="rId10"/>
    <p:sldId id="281" r:id="rId11"/>
    <p:sldId id="287" r:id="rId12"/>
    <p:sldId id="265" r:id="rId13"/>
    <p:sldId id="284" r:id="rId14"/>
    <p:sldId id="267" r:id="rId15"/>
    <p:sldId id="285" r:id="rId16"/>
    <p:sldId id="286" r:id="rId17"/>
    <p:sldId id="289" r:id="rId18"/>
    <p:sldId id="270" r:id="rId19"/>
    <p:sldId id="269" r:id="rId20"/>
    <p:sldId id="290" r:id="rId21"/>
    <p:sldId id="291" r:id="rId22"/>
    <p:sldId id="275" r:id="rId23"/>
    <p:sldId id="274" r:id="rId24"/>
    <p:sldId id="292" r:id="rId25"/>
    <p:sldId id="288"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AC4"/>
    <a:srgbClr val="AAEC39"/>
    <a:srgbClr val="1F2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183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D8BAD-65C0-428B-B763-D5C262BA017E}" type="doc">
      <dgm:prSet loTypeId="urn:microsoft.com/office/officeart/2005/8/layout/arrow2" loCatId="process" qsTypeId="urn:microsoft.com/office/officeart/2005/8/quickstyle/simple1" qsCatId="simple" csTypeId="urn:microsoft.com/office/officeart/2005/8/colors/accent6_2" csCatId="accent6" phldr="1"/>
      <dgm:spPr/>
    </dgm:pt>
    <dgm:pt modelId="{9DF16435-D83C-43CC-88F7-B2FF0728BDD3}">
      <dgm:prSet phldrT="[Text]"/>
      <dgm:spPr/>
      <dgm:t>
        <a:bodyPr/>
        <a:lstStyle/>
        <a:p>
          <a:r>
            <a:rPr lang="en-US" dirty="0">
              <a:solidFill>
                <a:schemeClr val="tx1">
                  <a:lumMod val="50000"/>
                  <a:lumOff val="50000"/>
                </a:schemeClr>
              </a:solidFill>
            </a:rPr>
            <a:t>I got a job as a military analyst with a company similar to OMNI where I learned about the business of supporting the military</a:t>
          </a:r>
        </a:p>
      </dgm:t>
    </dgm:pt>
    <dgm:pt modelId="{CA52AC76-7BB2-413C-9E11-86D38414CFD5}" type="parTrans" cxnId="{4C08DC19-C4DB-42DD-AFF3-3B376FBE56A0}">
      <dgm:prSet/>
      <dgm:spPr/>
      <dgm:t>
        <a:bodyPr/>
        <a:lstStyle/>
        <a:p>
          <a:endParaRPr lang="en-US"/>
        </a:p>
      </dgm:t>
    </dgm:pt>
    <dgm:pt modelId="{517BB5CF-1D96-4F22-8A23-281004CAC4AB}" type="sibTrans" cxnId="{4C08DC19-C4DB-42DD-AFF3-3B376FBE56A0}">
      <dgm:prSet/>
      <dgm:spPr/>
      <dgm:t>
        <a:bodyPr/>
        <a:lstStyle/>
        <a:p>
          <a:endParaRPr lang="en-US"/>
        </a:p>
      </dgm:t>
    </dgm:pt>
    <dgm:pt modelId="{2D8EC281-7FD2-4949-B782-9554AE8D8903}">
      <dgm:prSet phldrT="[Text]"/>
      <dgm:spPr/>
      <dgm:t>
        <a:bodyPr/>
        <a:lstStyle/>
        <a:p>
          <a:r>
            <a:rPr lang="en-US" dirty="0">
              <a:solidFill>
                <a:schemeClr val="tx1">
                  <a:lumMod val="50000"/>
                  <a:lumOff val="50000"/>
                </a:schemeClr>
              </a:solidFill>
            </a:rPr>
            <a:t>I learned about the business of the military while serving in the military</a:t>
          </a:r>
        </a:p>
      </dgm:t>
    </dgm:pt>
    <dgm:pt modelId="{02539D6B-BCA0-40DA-AE90-785F17D4311C}" type="parTrans" cxnId="{8A517886-B1DE-4194-94CD-5F7FD1872650}">
      <dgm:prSet/>
      <dgm:spPr/>
      <dgm:t>
        <a:bodyPr/>
        <a:lstStyle/>
        <a:p>
          <a:endParaRPr lang="en-US"/>
        </a:p>
      </dgm:t>
    </dgm:pt>
    <dgm:pt modelId="{DF2CC60B-4232-4347-8942-424BC47FE99D}" type="sibTrans" cxnId="{8A517886-B1DE-4194-94CD-5F7FD1872650}">
      <dgm:prSet/>
      <dgm:spPr/>
      <dgm:t>
        <a:bodyPr/>
        <a:lstStyle/>
        <a:p>
          <a:endParaRPr lang="en-US"/>
        </a:p>
      </dgm:t>
    </dgm:pt>
    <dgm:pt modelId="{916EA4CA-F191-44E9-BDEC-685BAEB5F89C}">
      <dgm:prSet phldrT="[Text]"/>
      <dgm:spPr/>
      <dgm:t>
        <a:bodyPr/>
        <a:lstStyle/>
        <a:p>
          <a:r>
            <a:rPr lang="en-US" dirty="0">
              <a:solidFill>
                <a:schemeClr val="tx1">
                  <a:lumMod val="50000"/>
                  <a:lumOff val="50000"/>
                </a:schemeClr>
              </a:solidFill>
            </a:rPr>
            <a:t>I am now the CEO of OMNI….</a:t>
          </a:r>
        </a:p>
      </dgm:t>
    </dgm:pt>
    <dgm:pt modelId="{BEB69C27-4E21-4B43-8203-2A91631C23E6}" type="parTrans" cxnId="{E4ED2F5A-DDAD-40C7-AB8D-5EB85B1F32BA}">
      <dgm:prSet/>
      <dgm:spPr/>
      <dgm:t>
        <a:bodyPr/>
        <a:lstStyle/>
        <a:p>
          <a:endParaRPr lang="en-US"/>
        </a:p>
      </dgm:t>
    </dgm:pt>
    <dgm:pt modelId="{24D33D95-3CC9-4ECF-947A-3EB9CB8F05FA}" type="sibTrans" cxnId="{E4ED2F5A-DDAD-40C7-AB8D-5EB85B1F32BA}">
      <dgm:prSet/>
      <dgm:spPr/>
      <dgm:t>
        <a:bodyPr/>
        <a:lstStyle/>
        <a:p>
          <a:endParaRPr lang="en-US"/>
        </a:p>
      </dgm:t>
    </dgm:pt>
    <dgm:pt modelId="{2CA1C279-8CAF-4522-A11C-0306FA8C7E1F}" type="pres">
      <dgm:prSet presAssocID="{117D8BAD-65C0-428B-B763-D5C262BA017E}" presName="arrowDiagram" presStyleCnt="0">
        <dgm:presLayoutVars>
          <dgm:chMax val="5"/>
          <dgm:dir/>
          <dgm:resizeHandles val="exact"/>
        </dgm:presLayoutVars>
      </dgm:prSet>
      <dgm:spPr/>
    </dgm:pt>
    <dgm:pt modelId="{A0B6057C-B937-4C17-83EE-1379B4801F9C}" type="pres">
      <dgm:prSet presAssocID="{117D8BAD-65C0-428B-B763-D5C262BA017E}" presName="arrow" presStyleLbl="bgShp" presStyleIdx="0" presStyleCnt="1"/>
      <dgm:spPr/>
    </dgm:pt>
    <dgm:pt modelId="{C1F15EE0-C9B7-41DF-A01C-F918C34A425B}" type="pres">
      <dgm:prSet presAssocID="{117D8BAD-65C0-428B-B763-D5C262BA017E}" presName="arrowDiagram3" presStyleCnt="0"/>
      <dgm:spPr/>
    </dgm:pt>
    <dgm:pt modelId="{2208C8A2-51B6-864C-804A-BD967CB45B01}" type="pres">
      <dgm:prSet presAssocID="{2D8EC281-7FD2-4949-B782-9554AE8D8903}" presName="bullet3a" presStyleLbl="node1" presStyleIdx="0" presStyleCnt="3"/>
      <dgm:spPr/>
    </dgm:pt>
    <dgm:pt modelId="{3888F5B6-4C1D-1948-8BDC-64F378014E33}" type="pres">
      <dgm:prSet presAssocID="{2D8EC281-7FD2-4949-B782-9554AE8D8903}" presName="textBox3a" presStyleLbl="revTx" presStyleIdx="0" presStyleCnt="3" custLinFactNeighborX="9345">
        <dgm:presLayoutVars>
          <dgm:bulletEnabled val="1"/>
        </dgm:presLayoutVars>
      </dgm:prSet>
      <dgm:spPr/>
    </dgm:pt>
    <dgm:pt modelId="{8677929E-2521-DA4B-A3F0-4797D22E0F1E}" type="pres">
      <dgm:prSet presAssocID="{9DF16435-D83C-43CC-88F7-B2FF0728BDD3}" presName="bullet3b" presStyleLbl="node1" presStyleIdx="1" presStyleCnt="3"/>
      <dgm:spPr/>
    </dgm:pt>
    <dgm:pt modelId="{4384CF9B-095F-C34A-AF28-41E8777EC18C}" type="pres">
      <dgm:prSet presAssocID="{9DF16435-D83C-43CC-88F7-B2FF0728BDD3}" presName="textBox3b" presStyleLbl="revTx" presStyleIdx="1" presStyleCnt="3" custLinFactNeighborX="6998">
        <dgm:presLayoutVars>
          <dgm:bulletEnabled val="1"/>
        </dgm:presLayoutVars>
      </dgm:prSet>
      <dgm:spPr/>
    </dgm:pt>
    <dgm:pt modelId="{EA92077A-70E6-4C4C-A836-EA56EC69D16A}" type="pres">
      <dgm:prSet presAssocID="{916EA4CA-F191-44E9-BDEC-685BAEB5F89C}" presName="bullet3c" presStyleLbl="node1" presStyleIdx="2" presStyleCnt="3"/>
      <dgm:spPr/>
    </dgm:pt>
    <dgm:pt modelId="{17067309-CB33-4035-BF41-24F82CD4A52A}" type="pres">
      <dgm:prSet presAssocID="{916EA4CA-F191-44E9-BDEC-685BAEB5F89C}" presName="textBox3c" presStyleLbl="revTx" presStyleIdx="2" presStyleCnt="3" custLinFactNeighborX="6627" custLinFactNeighborY="1464">
        <dgm:presLayoutVars>
          <dgm:bulletEnabled val="1"/>
        </dgm:presLayoutVars>
      </dgm:prSet>
      <dgm:spPr/>
    </dgm:pt>
  </dgm:ptLst>
  <dgm:cxnLst>
    <dgm:cxn modelId="{4C08DC19-C4DB-42DD-AFF3-3B376FBE56A0}" srcId="{117D8BAD-65C0-428B-B763-D5C262BA017E}" destId="{9DF16435-D83C-43CC-88F7-B2FF0728BDD3}" srcOrd="1" destOrd="0" parTransId="{CA52AC76-7BB2-413C-9E11-86D38414CFD5}" sibTransId="{517BB5CF-1D96-4F22-8A23-281004CAC4AB}"/>
    <dgm:cxn modelId="{C90A972A-0972-D547-87DD-E7D2D5787B58}" type="presOf" srcId="{9DF16435-D83C-43CC-88F7-B2FF0728BDD3}" destId="{4384CF9B-095F-C34A-AF28-41E8777EC18C}" srcOrd="0" destOrd="0" presId="urn:microsoft.com/office/officeart/2005/8/layout/arrow2"/>
    <dgm:cxn modelId="{F9497D41-EE58-5E48-A5CB-A20BF157F36B}" type="presOf" srcId="{916EA4CA-F191-44E9-BDEC-685BAEB5F89C}" destId="{17067309-CB33-4035-BF41-24F82CD4A52A}" srcOrd="0" destOrd="0" presId="urn:microsoft.com/office/officeart/2005/8/layout/arrow2"/>
    <dgm:cxn modelId="{E4ED2F5A-DDAD-40C7-AB8D-5EB85B1F32BA}" srcId="{117D8BAD-65C0-428B-B763-D5C262BA017E}" destId="{916EA4CA-F191-44E9-BDEC-685BAEB5F89C}" srcOrd="2" destOrd="0" parTransId="{BEB69C27-4E21-4B43-8203-2A91631C23E6}" sibTransId="{24D33D95-3CC9-4ECF-947A-3EB9CB8F05FA}"/>
    <dgm:cxn modelId="{8A517886-B1DE-4194-94CD-5F7FD1872650}" srcId="{117D8BAD-65C0-428B-B763-D5C262BA017E}" destId="{2D8EC281-7FD2-4949-B782-9554AE8D8903}" srcOrd="0" destOrd="0" parTransId="{02539D6B-BCA0-40DA-AE90-785F17D4311C}" sibTransId="{DF2CC60B-4232-4347-8942-424BC47FE99D}"/>
    <dgm:cxn modelId="{9693F586-B490-4B88-90A7-F464D797084B}" type="presOf" srcId="{117D8BAD-65C0-428B-B763-D5C262BA017E}" destId="{2CA1C279-8CAF-4522-A11C-0306FA8C7E1F}" srcOrd="0" destOrd="0" presId="urn:microsoft.com/office/officeart/2005/8/layout/arrow2"/>
    <dgm:cxn modelId="{0C4FF0EF-8AAF-6B45-A330-E5503B6A087D}" type="presOf" srcId="{2D8EC281-7FD2-4949-B782-9554AE8D8903}" destId="{3888F5B6-4C1D-1948-8BDC-64F378014E33}" srcOrd="0" destOrd="0" presId="urn:microsoft.com/office/officeart/2005/8/layout/arrow2"/>
    <dgm:cxn modelId="{0D038166-238B-9D41-9E48-FBBC1A120D67}" type="presParOf" srcId="{2CA1C279-8CAF-4522-A11C-0306FA8C7E1F}" destId="{A0B6057C-B937-4C17-83EE-1379B4801F9C}" srcOrd="0" destOrd="0" presId="urn:microsoft.com/office/officeart/2005/8/layout/arrow2"/>
    <dgm:cxn modelId="{F84AFBC1-4B06-9449-87C8-DE14D0934E43}" type="presParOf" srcId="{2CA1C279-8CAF-4522-A11C-0306FA8C7E1F}" destId="{C1F15EE0-C9B7-41DF-A01C-F918C34A425B}" srcOrd="1" destOrd="0" presId="urn:microsoft.com/office/officeart/2005/8/layout/arrow2"/>
    <dgm:cxn modelId="{ED57746C-1E95-7B44-A34A-3D9D0F4BB10E}" type="presParOf" srcId="{C1F15EE0-C9B7-41DF-A01C-F918C34A425B}" destId="{2208C8A2-51B6-864C-804A-BD967CB45B01}" srcOrd="0" destOrd="0" presId="urn:microsoft.com/office/officeart/2005/8/layout/arrow2"/>
    <dgm:cxn modelId="{9B81B19D-991E-7249-B99F-506915B84C1F}" type="presParOf" srcId="{C1F15EE0-C9B7-41DF-A01C-F918C34A425B}" destId="{3888F5B6-4C1D-1948-8BDC-64F378014E33}" srcOrd="1" destOrd="0" presId="urn:microsoft.com/office/officeart/2005/8/layout/arrow2"/>
    <dgm:cxn modelId="{24D6C85C-232F-CF44-A139-EF0CA8E8FA14}" type="presParOf" srcId="{C1F15EE0-C9B7-41DF-A01C-F918C34A425B}" destId="{8677929E-2521-DA4B-A3F0-4797D22E0F1E}" srcOrd="2" destOrd="0" presId="urn:microsoft.com/office/officeart/2005/8/layout/arrow2"/>
    <dgm:cxn modelId="{ED94DE0A-0AD6-2F4F-81C4-972C866AF67E}" type="presParOf" srcId="{C1F15EE0-C9B7-41DF-A01C-F918C34A425B}" destId="{4384CF9B-095F-C34A-AF28-41E8777EC18C}" srcOrd="3" destOrd="0" presId="urn:microsoft.com/office/officeart/2005/8/layout/arrow2"/>
    <dgm:cxn modelId="{C885E211-9391-E241-B695-BEC2FB0A20AE}" type="presParOf" srcId="{C1F15EE0-C9B7-41DF-A01C-F918C34A425B}" destId="{EA92077A-70E6-4C4C-A836-EA56EC69D16A}" srcOrd="4" destOrd="0" presId="urn:microsoft.com/office/officeart/2005/8/layout/arrow2"/>
    <dgm:cxn modelId="{FE052856-8176-834C-B2C6-D15D8BA59365}" type="presParOf" srcId="{C1F15EE0-C9B7-41DF-A01C-F918C34A425B}" destId="{17067309-CB33-4035-BF41-24F82CD4A52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6057C-B937-4C17-83EE-1379B4801F9C}">
      <dsp:nvSpPr>
        <dsp:cNvPr id="0" name=""/>
        <dsp:cNvSpPr/>
      </dsp:nvSpPr>
      <dsp:spPr>
        <a:xfrm>
          <a:off x="494029" y="0"/>
          <a:ext cx="7241540" cy="4525963"/>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08C8A2-51B6-864C-804A-BD967CB45B01}">
      <dsp:nvSpPr>
        <dsp:cNvPr id="0" name=""/>
        <dsp:cNvSpPr/>
      </dsp:nvSpPr>
      <dsp:spPr>
        <a:xfrm>
          <a:off x="1413705" y="3123819"/>
          <a:ext cx="188280" cy="188280"/>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88F5B6-4C1D-1948-8BDC-64F378014E33}">
      <dsp:nvSpPr>
        <dsp:cNvPr id="0" name=""/>
        <dsp:cNvSpPr/>
      </dsp:nvSpPr>
      <dsp:spPr>
        <a:xfrm>
          <a:off x="1665521" y="3217959"/>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1">
                  <a:lumMod val="50000"/>
                  <a:lumOff val="50000"/>
                </a:schemeClr>
              </a:solidFill>
            </a:rPr>
            <a:t>I learned about the business of the military while serving in the military</a:t>
          </a:r>
        </a:p>
      </dsp:txBody>
      <dsp:txXfrm>
        <a:off x="1665521" y="3217959"/>
        <a:ext cx="1687279" cy="1308003"/>
      </dsp:txXfrm>
    </dsp:sp>
    <dsp:sp modelId="{8677929E-2521-DA4B-A3F0-4797D22E0F1E}">
      <dsp:nvSpPr>
        <dsp:cNvPr id="0" name=""/>
        <dsp:cNvSpPr/>
      </dsp:nvSpPr>
      <dsp:spPr>
        <a:xfrm>
          <a:off x="3075638" y="1893662"/>
          <a:ext cx="340352" cy="340352"/>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84CF9B-095F-C34A-AF28-41E8777EC18C}">
      <dsp:nvSpPr>
        <dsp:cNvPr id="0" name=""/>
        <dsp:cNvSpPr/>
      </dsp:nvSpPr>
      <dsp:spPr>
        <a:xfrm>
          <a:off x="3367438" y="2063839"/>
          <a:ext cx="1737969"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1">
                  <a:lumMod val="50000"/>
                  <a:lumOff val="50000"/>
                </a:schemeClr>
              </a:solidFill>
            </a:rPr>
            <a:t>I got a job as a military analyst with a company similar to OMNI where I learned about the business of supporting the military</a:t>
          </a:r>
        </a:p>
      </dsp:txBody>
      <dsp:txXfrm>
        <a:off x="3367438" y="2063839"/>
        <a:ext cx="1737969" cy="2462123"/>
      </dsp:txXfrm>
    </dsp:sp>
    <dsp:sp modelId="{EA92077A-70E6-4C4C-A836-EA56EC69D16A}">
      <dsp:nvSpPr>
        <dsp:cNvPr id="0" name=""/>
        <dsp:cNvSpPr/>
      </dsp:nvSpPr>
      <dsp:spPr>
        <a:xfrm>
          <a:off x="5074304" y="1145068"/>
          <a:ext cx="470700" cy="470700"/>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067309-CB33-4035-BF41-24F82CD4A52A}">
      <dsp:nvSpPr>
        <dsp:cNvPr id="0" name=""/>
        <dsp:cNvSpPr/>
      </dsp:nvSpPr>
      <dsp:spPr>
        <a:xfrm>
          <a:off x="5424829" y="1380418"/>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1">
                  <a:lumMod val="50000"/>
                  <a:lumOff val="50000"/>
                </a:schemeClr>
              </a:solidFill>
            </a:rPr>
            <a:t>I am now the CEO of OMNI….</a:t>
          </a:r>
        </a:p>
      </dsp:txBody>
      <dsp:txXfrm>
        <a:off x="5424829" y="1380418"/>
        <a:ext cx="1737969" cy="314554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0AA8B-C0B0-49DC-A79B-CAEEBBCE26C0}" type="datetimeFigureOut">
              <a:rPr lang="en-US" smtClean="0"/>
              <a:pPr/>
              <a:t>2/27/2018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29F3F-0E87-40EC-BFBE-C0725E033E14}" type="slidenum">
              <a:rPr lang="en-US" smtClean="0"/>
              <a:pPr/>
              <a:t>‹#›</a:t>
            </a:fld>
            <a:endParaRPr lang="en-US" dirty="0"/>
          </a:p>
        </p:txBody>
      </p:sp>
    </p:spTree>
    <p:extLst>
      <p:ext uri="{BB962C8B-B14F-4D97-AF65-F5344CB8AC3E}">
        <p14:creationId xmlns:p14="http://schemas.microsoft.com/office/powerpoint/2010/main" val="88395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14</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17</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may use this chart to describe your journey to the current career </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19</a:t>
            </a:fld>
            <a:endParaRPr lang="en-US" dirty="0"/>
          </a:p>
        </p:txBody>
      </p:sp>
    </p:spTree>
    <p:extLst>
      <p:ext uri="{BB962C8B-B14F-4D97-AF65-F5344CB8AC3E}">
        <p14:creationId xmlns:p14="http://schemas.microsoft.com/office/powerpoint/2010/main" val="3079141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20</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21</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graph</a:t>
            </a:r>
            <a:r>
              <a:rPr lang="en-US" baseline="0" dirty="0"/>
              <a:t> to give more description of your role specifically (responsibilities, typical work week, direct reports, etc.)</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22</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this graph to show general compensation ranges for people in various roles in your company</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23</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24</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6</a:t>
            </a:fld>
            <a:endParaRPr lang="en-US" dirty="0"/>
          </a:p>
        </p:txBody>
      </p:sp>
    </p:spTree>
    <p:extLst>
      <p:ext uri="{BB962C8B-B14F-4D97-AF65-F5344CB8AC3E}">
        <p14:creationId xmlns:p14="http://schemas.microsoft.com/office/powerpoint/2010/main" val="2670085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7</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8</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9</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10</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11</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12</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13</a:t>
            </a:fld>
            <a:endParaRPr lang="en-US" dirty="0"/>
          </a:p>
        </p:txBody>
      </p:sp>
    </p:spTree>
    <p:extLst>
      <p:ext uri="{BB962C8B-B14F-4D97-AF65-F5344CB8AC3E}">
        <p14:creationId xmlns:p14="http://schemas.microsoft.com/office/powerpoint/2010/main" val="185167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2/27/2018</a:t>
            </a:fld>
            <a:endParaRPr lang="en-US" dirty="0"/>
          </a:p>
        </p:txBody>
      </p:sp>
      <p:sp>
        <p:nvSpPr>
          <p:cNvPr id="8" name="Slide Number Placeholder 7"/>
          <p:cNvSpPr>
            <a:spLocks noGrp="1"/>
          </p:cNvSpPr>
          <p:nvPr>
            <p:ph type="sldNum" sz="quarter" idx="11"/>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9" name="Footer Placeholder 8"/>
          <p:cNvSpPr>
            <a:spLocks noGrp="1"/>
          </p:cNvSpPr>
          <p:nvPr>
            <p:ph type="ftr" sz="quarter" idx="12"/>
          </p:nvPr>
        </p:nvSpPr>
        <p:spPr/>
        <p:txBody>
          <a:bodyPr/>
          <a:lstStyle>
            <a:lvl1pPr>
              <a:defRPr>
                <a:solidFill>
                  <a:schemeClr val="tx1">
                    <a:lumMod val="50000"/>
                    <a:lumOff val="50000"/>
                  </a:schemeClr>
                </a:solidFill>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2/27/2018</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2/27/2018</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2/27/2018</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rgbClr val="00BAC4"/>
                </a:solidFill>
                <a:effectLst/>
                <a:latin typeface="Avenir Black"/>
                <a:ea typeface="+mj-ea"/>
                <a:cs typeface="Avenir Black"/>
              </a:defRPr>
            </a:lvl1pPr>
          </a:lstStyle>
          <a:p>
            <a:r>
              <a:rPr lang="en-US" dirty="0"/>
              <a:t>Click to edit Master title style</a:t>
            </a:r>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2/27/2018</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2/27/2018</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2/27/2018</a:t>
            </a:fld>
            <a:endParaRPr lang="en-US" dirty="0"/>
          </a:p>
        </p:txBody>
      </p:sp>
      <p:sp>
        <p:nvSpPr>
          <p:cNvPr id="8" name="Footer Placeholder 7"/>
          <p:cNvSpPr>
            <a:spLocks noGrp="1"/>
          </p:cNvSpPr>
          <p:nvPr>
            <p:ph type="ftr" sz="quarter" idx="11"/>
          </p:nvPr>
        </p:nvSpPr>
        <p:spPr/>
        <p:txBody>
          <a:bodyPr/>
          <a:lstStyle>
            <a:lvl1pPr>
              <a:defRPr>
                <a:solidFill>
                  <a:schemeClr val="tx1">
                    <a:lumMod val="50000"/>
                    <a:lumOff val="50000"/>
                  </a:schemeClr>
                </a:solidFill>
              </a:defRPr>
            </a:lvl1pPr>
          </a:lstStyle>
          <a:p>
            <a:r>
              <a:rPr lang="en-US" dirty="0"/>
              <a:t>Youth Business : ALLIANCE</a:t>
            </a:r>
          </a:p>
        </p:txBody>
      </p:sp>
      <p:sp>
        <p:nvSpPr>
          <p:cNvPr id="9" name="Slide Number Placeholder 8"/>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2/27/2018</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a:t>Youth Business : ALLIANCE</a:t>
            </a:r>
          </a:p>
        </p:txBody>
      </p:sp>
      <p:sp>
        <p:nvSpPr>
          <p:cNvPr id="5" name="Slide Number Placeholder 4"/>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2/27/2018</a:t>
            </a:fld>
            <a:endParaRPr lang="en-US" dirty="0"/>
          </a:p>
        </p:txBody>
      </p:sp>
      <p:sp>
        <p:nvSpPr>
          <p:cNvPr id="3" name="Footer Placeholder 2"/>
          <p:cNvSpPr>
            <a:spLocks noGrp="1"/>
          </p:cNvSpPr>
          <p:nvPr>
            <p:ph type="ftr" sz="quarter" idx="11"/>
          </p:nvPr>
        </p:nvSpPr>
        <p:spPr/>
        <p:txBody>
          <a:bodyPr/>
          <a:lstStyle>
            <a:lvl1pPr>
              <a:defRPr>
                <a:solidFill>
                  <a:schemeClr val="tx1">
                    <a:lumMod val="50000"/>
                    <a:lumOff val="50000"/>
                  </a:schemeClr>
                </a:solidFill>
              </a:defRPr>
            </a:lvl1pPr>
          </a:lstStyle>
          <a:p>
            <a:r>
              <a:rPr lang="en-US" dirty="0"/>
              <a:t>Youth Business : ALLIANCE</a:t>
            </a:r>
          </a:p>
        </p:txBody>
      </p:sp>
      <p:sp>
        <p:nvSpPr>
          <p:cNvPr id="4" name="Slide Number Placeholder 3"/>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latin typeface="Avenir Black"/>
                <a:cs typeface="Avenir Black"/>
              </a:defRPr>
            </a:lvl1pPr>
          </a:lstStyle>
          <a:p>
            <a:r>
              <a:rPr lang="en-US" dirty="0"/>
              <a:t>Click to edit Master title style</a:t>
            </a:r>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2/27/2018</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2/27/2018</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8861"/>
            <a:ext cx="8229600" cy="1322479"/>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0E295D2-AE44-4374-A884-1A794EA1BC3F}" type="datetimeFigureOut">
              <a:rPr lang="en-US" smtClean="0"/>
              <a:pPr/>
              <a:t>2/27/2018</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3563B19-5B2B-4AAC-A66D-8FF7C83E8865}"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4800" kern="1200" cap="all">
          <a:solidFill>
            <a:srgbClr val="00BAC4"/>
          </a:solidFill>
          <a:effectLst/>
          <a:latin typeface="Avenir Heavy"/>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Avenir Roman"/>
          <a:ea typeface="+mn-ea"/>
          <a:cs typeface="+mn-cs"/>
        </a:defRPr>
      </a:lvl1pPr>
      <a:lvl2pPr marL="742950" indent="-285750" algn="l" defTabSz="914400" rtl="0" eaLnBrk="1" latinLnBrk="0" hangingPunct="1">
        <a:spcBef>
          <a:spcPct val="20000"/>
        </a:spcBef>
        <a:buFont typeface="Courier New" pitchFamily="49" charset="0"/>
        <a:buChar char="o"/>
        <a:defRPr sz="2000" kern="1200">
          <a:solidFill>
            <a:schemeClr val="tx1">
              <a:lumMod val="50000"/>
              <a:lumOff val="50000"/>
            </a:schemeClr>
          </a:solidFill>
          <a:latin typeface="Avenir Roman"/>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venir Roman"/>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lumMod val="50000"/>
              <a:lumOff val="50000"/>
            </a:schemeClr>
          </a:solidFill>
          <a:latin typeface="Avenir Roman"/>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venir Roman"/>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162800"/>
          </a:xfrm>
          <a:prstGeom prst="rect">
            <a:avLst/>
          </a:prstGeom>
          <a:solidFill>
            <a:srgbClr val="1F27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p:txBody>
          <a:bodyPr/>
          <a:lstStyle/>
          <a:p>
            <a:r>
              <a:rPr lang="en-US" dirty="0">
                <a:latin typeface="Avenir Roman"/>
                <a:cs typeface="Avenir Roman"/>
              </a:rPr>
              <a:t>K.C. Newton</a:t>
            </a:r>
          </a:p>
        </p:txBody>
      </p:sp>
      <p:sp>
        <p:nvSpPr>
          <p:cNvPr id="6" name="Title 1"/>
          <p:cNvSpPr>
            <a:spLocks noGrp="1"/>
          </p:cNvSpPr>
          <p:nvPr>
            <p:ph type="ctrTitle"/>
          </p:nvPr>
        </p:nvSpPr>
        <p:spPr>
          <a:xfrm>
            <a:off x="-19665" y="1295400"/>
            <a:ext cx="9144000" cy="2895601"/>
          </a:xfrm>
        </p:spPr>
        <p:txBody>
          <a:bodyPr/>
          <a:lstStyle/>
          <a:p>
            <a:r>
              <a:rPr lang="en-US" sz="6000" dirty="0">
                <a:solidFill>
                  <a:srgbClr val="00BAC4"/>
                </a:solidFill>
                <a:effectLst/>
                <a:latin typeface="Avenir Black"/>
                <a:cs typeface="Avenir Black"/>
              </a:rPr>
              <a:t>Youth business alliance</a:t>
            </a:r>
          </a:p>
        </p:txBody>
      </p:sp>
    </p:spTree>
    <p:extLst>
      <p:ext uri="{BB962C8B-B14F-4D97-AF65-F5344CB8AC3E}">
        <p14:creationId xmlns:p14="http://schemas.microsoft.com/office/powerpoint/2010/main" val="1884260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a:t>High School</a:t>
            </a:r>
            <a:endParaRPr lang="en-US" dirty="0"/>
          </a:p>
        </p:txBody>
      </p:sp>
      <p:sp>
        <p:nvSpPr>
          <p:cNvPr id="3" name="Content Placeholder 2"/>
          <p:cNvSpPr>
            <a:spLocks noGrp="1"/>
          </p:cNvSpPr>
          <p:nvPr>
            <p:ph idx="1"/>
          </p:nvPr>
        </p:nvSpPr>
        <p:spPr/>
        <p:txBody>
          <a:bodyPr/>
          <a:lstStyle/>
          <a:p>
            <a:r>
              <a:rPr lang="en-US" dirty="0"/>
              <a:t>Jobs I worked while I was in High School were:</a:t>
            </a:r>
          </a:p>
          <a:p>
            <a:pPr lvl="1"/>
            <a:r>
              <a:rPr lang="en-US" dirty="0"/>
              <a:t>I got my first job when I was 15 ½ as a servers assistant; I had so much money and it was an awesome feeling.</a:t>
            </a:r>
          </a:p>
          <a:p>
            <a:endParaRPr lang="en-US" dirty="0"/>
          </a:p>
        </p:txBody>
      </p:sp>
      <p:sp>
        <p:nvSpPr>
          <p:cNvPr id="6" name="Footer Placeholder 5"/>
          <p:cNvSpPr>
            <a:spLocks noGrp="1"/>
          </p:cNvSpPr>
          <p:nvPr>
            <p:ph type="ftr" sz="quarter" idx="11"/>
          </p:nvPr>
        </p:nvSpPr>
        <p:spPr/>
        <p:txBody>
          <a:bodyPr/>
          <a:lstStyle/>
          <a:p>
            <a:r>
              <a:rPr lang="en-US"/>
              <a:t>Youth Business : ALLIANCE</a:t>
            </a:r>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10</a:t>
            </a:fld>
            <a:endParaRPr lang="en-US" dirty="0"/>
          </a:p>
        </p:txBody>
      </p:sp>
    </p:spTree>
    <p:extLst>
      <p:ext uri="{BB962C8B-B14F-4D97-AF65-F5344CB8AC3E}">
        <p14:creationId xmlns:p14="http://schemas.microsoft.com/office/powerpoint/2010/main" val="275193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a:t>Getting in to College</a:t>
            </a:r>
            <a:endParaRPr lang="en-US" dirty="0"/>
          </a:p>
        </p:txBody>
      </p:sp>
      <p:sp>
        <p:nvSpPr>
          <p:cNvPr id="3" name="Content Placeholder 2"/>
          <p:cNvSpPr>
            <a:spLocks noGrp="1"/>
          </p:cNvSpPr>
          <p:nvPr>
            <p:ph idx="1"/>
          </p:nvPr>
        </p:nvSpPr>
        <p:spPr/>
        <p:txBody>
          <a:bodyPr/>
          <a:lstStyle/>
          <a:p>
            <a:r>
              <a:rPr lang="en-US" dirty="0"/>
              <a:t>The top few things I did to ensure I got into college were:</a:t>
            </a:r>
          </a:p>
          <a:p>
            <a:pPr lvl="1"/>
            <a:r>
              <a:rPr lang="en-US" dirty="0"/>
              <a:t>Grades; retaking classes if I needed to raise my grade</a:t>
            </a:r>
          </a:p>
          <a:p>
            <a:pPr lvl="1"/>
            <a:r>
              <a:rPr lang="en-US" dirty="0"/>
              <a:t>Sports, extra-studying, charity work, SAT prep and SAT tests </a:t>
            </a:r>
          </a:p>
          <a:p>
            <a:pPr lvl="1"/>
            <a:r>
              <a:rPr lang="en-US" dirty="0"/>
              <a:t>Persistence-persistence-persistence</a:t>
            </a:r>
          </a:p>
          <a:p>
            <a:endParaRPr lang="en-US" dirty="0"/>
          </a:p>
        </p:txBody>
      </p:sp>
      <p:sp>
        <p:nvSpPr>
          <p:cNvPr id="6" name="Footer Placeholder 5"/>
          <p:cNvSpPr>
            <a:spLocks noGrp="1"/>
          </p:cNvSpPr>
          <p:nvPr>
            <p:ph type="ftr" sz="quarter" idx="11"/>
          </p:nvPr>
        </p:nvSpPr>
        <p:spPr/>
        <p:txBody>
          <a:bodyPr/>
          <a:lstStyle/>
          <a:p>
            <a:r>
              <a:rPr lang="en-US"/>
              <a:t>Youth Business : ALLIANCE</a:t>
            </a:r>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11</a:t>
            </a:fld>
            <a:endParaRPr lang="en-US" dirty="0"/>
          </a:p>
        </p:txBody>
      </p:sp>
    </p:spTree>
    <p:extLst>
      <p:ext uri="{BB962C8B-B14F-4D97-AF65-F5344CB8AC3E}">
        <p14:creationId xmlns:p14="http://schemas.microsoft.com/office/powerpoint/2010/main" val="2594950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College</a:t>
            </a:r>
            <a:endParaRPr lang="en-US" dirty="0"/>
          </a:p>
        </p:txBody>
      </p:sp>
      <p:sp>
        <p:nvSpPr>
          <p:cNvPr id="3" name="Content Placeholder 2"/>
          <p:cNvSpPr>
            <a:spLocks noGrp="1"/>
          </p:cNvSpPr>
          <p:nvPr>
            <p:ph idx="1"/>
          </p:nvPr>
        </p:nvSpPr>
        <p:spPr>
          <a:xfrm>
            <a:off x="457200" y="1600200"/>
            <a:ext cx="8229600" cy="4525963"/>
          </a:xfrm>
        </p:spPr>
        <p:txBody>
          <a:bodyPr/>
          <a:lstStyle/>
          <a:p>
            <a:pPr algn="ctr"/>
            <a:r>
              <a:rPr lang="en-US" dirty="0"/>
              <a:t>I graduated from the United States Air Force Academy in Colorado Springs, CO and University of Maryland in University Park, Maryland</a:t>
            </a:r>
          </a:p>
          <a:p>
            <a:pPr algn="ctr"/>
            <a:endParaRPr lang="en-US" dirty="0"/>
          </a:p>
        </p:txBody>
      </p:sp>
      <p:sp>
        <p:nvSpPr>
          <p:cNvPr id="8" name="TextBox 7"/>
          <p:cNvSpPr txBox="1"/>
          <p:nvPr/>
        </p:nvSpPr>
        <p:spPr>
          <a:xfrm>
            <a:off x="3500938" y="4648200"/>
            <a:ext cx="2142125" cy="369332"/>
          </a:xfrm>
          <a:prstGeom prst="rect">
            <a:avLst/>
          </a:prstGeom>
          <a:noFill/>
        </p:spPr>
        <p:txBody>
          <a:bodyPr wrap="none" rtlCol="0">
            <a:spAutoFit/>
          </a:bodyPr>
          <a:lstStyle/>
          <a:p>
            <a:r>
              <a:rPr lang="en-US" dirty="0">
                <a:solidFill>
                  <a:schemeClr val="tx1">
                    <a:lumMod val="50000"/>
                    <a:lumOff val="50000"/>
                  </a:schemeClr>
                </a:solidFill>
              </a:rPr>
              <a:t>Insert map shot here</a:t>
            </a:r>
          </a:p>
        </p:txBody>
      </p:sp>
      <p:sp>
        <p:nvSpPr>
          <p:cNvPr id="7" name="Footer Placeholder 6"/>
          <p:cNvSpPr>
            <a:spLocks noGrp="1"/>
          </p:cNvSpPr>
          <p:nvPr>
            <p:ph type="ftr" sz="quarter" idx="11"/>
          </p:nvPr>
        </p:nvSpPr>
        <p:spPr/>
        <p:txBody>
          <a:bodyPr/>
          <a:lstStyle/>
          <a:p>
            <a:r>
              <a:rPr lang="en-US"/>
              <a:t>Youth Business : ALLIANCE</a:t>
            </a:r>
            <a:endParaRPr lang="en-US" dirty="0"/>
          </a:p>
        </p:txBody>
      </p:sp>
      <p:sp>
        <p:nvSpPr>
          <p:cNvPr id="9" name="Slide Number Placeholder 8"/>
          <p:cNvSpPr>
            <a:spLocks noGrp="1"/>
          </p:cNvSpPr>
          <p:nvPr>
            <p:ph type="sldNum" sz="quarter" idx="12"/>
          </p:nvPr>
        </p:nvSpPr>
        <p:spPr/>
        <p:txBody>
          <a:bodyPr/>
          <a:lstStyle/>
          <a:p>
            <a:fld id="{83563B19-5B2B-4AAC-A66D-8FF7C83E8865}" type="slidenum">
              <a:rPr lang="en-US" smtClean="0"/>
              <a:pPr/>
              <a:t>12</a:t>
            </a:fld>
            <a:endParaRPr lang="en-US" dirty="0"/>
          </a:p>
        </p:txBody>
      </p:sp>
      <p:grpSp>
        <p:nvGrpSpPr>
          <p:cNvPr id="6" name="Group 5">
            <a:extLst>
              <a:ext uri="{FF2B5EF4-FFF2-40B4-BE49-F238E27FC236}">
                <a16:creationId xmlns:a16="http://schemas.microsoft.com/office/drawing/2014/main" id="{9C971833-640A-4BFB-910D-AD23438197DE}"/>
              </a:ext>
            </a:extLst>
          </p:cNvPr>
          <p:cNvGrpSpPr/>
          <p:nvPr/>
        </p:nvGrpSpPr>
        <p:grpSpPr>
          <a:xfrm>
            <a:off x="1333500" y="2923381"/>
            <a:ext cx="6477000" cy="3401219"/>
            <a:chOff x="1333500" y="2057400"/>
            <a:chExt cx="6477000" cy="3401219"/>
          </a:xfrm>
        </p:grpSpPr>
        <p:pic>
          <p:nvPicPr>
            <p:cNvPr id="4" name="Picture 3">
              <a:extLst>
                <a:ext uri="{FF2B5EF4-FFF2-40B4-BE49-F238E27FC236}">
                  <a16:creationId xmlns:a16="http://schemas.microsoft.com/office/drawing/2014/main" id="{D58F8372-9547-4543-899B-D30B4E2507B4}"/>
                </a:ext>
              </a:extLst>
            </p:cNvPr>
            <p:cNvPicPr>
              <a:picLocks noChangeAspect="1"/>
            </p:cNvPicPr>
            <p:nvPr/>
          </p:nvPicPr>
          <p:blipFill>
            <a:blip r:embed="rId3"/>
            <a:stretch>
              <a:fillRect/>
            </a:stretch>
          </p:blipFill>
          <p:spPr>
            <a:xfrm>
              <a:off x="1333500" y="2057400"/>
              <a:ext cx="6477000" cy="3401219"/>
            </a:xfrm>
            <a:prstGeom prst="rect">
              <a:avLst/>
            </a:prstGeom>
          </p:spPr>
        </p:pic>
        <p:sp>
          <p:nvSpPr>
            <p:cNvPr id="5" name="Star: 5 Points 4">
              <a:extLst>
                <a:ext uri="{FF2B5EF4-FFF2-40B4-BE49-F238E27FC236}">
                  <a16:creationId xmlns:a16="http://schemas.microsoft.com/office/drawing/2014/main" id="{D3FBC3C0-ECDA-4EEC-BD8A-F7043D9A857C}"/>
                </a:ext>
              </a:extLst>
            </p:cNvPr>
            <p:cNvSpPr/>
            <p:nvPr/>
          </p:nvSpPr>
          <p:spPr>
            <a:xfrm>
              <a:off x="2057400" y="4038600"/>
              <a:ext cx="3810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DB99233C-DC25-4CD6-BD3C-F4EE1A4C852A}"/>
                </a:ext>
              </a:extLst>
            </p:cNvPr>
            <p:cNvSpPr/>
            <p:nvPr/>
          </p:nvSpPr>
          <p:spPr>
            <a:xfrm>
              <a:off x="1672225" y="3758009"/>
              <a:ext cx="3810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07BB6243-0842-497A-914B-37C5CDEBF2C0}"/>
                </a:ext>
              </a:extLst>
            </p:cNvPr>
            <p:cNvSpPr/>
            <p:nvPr/>
          </p:nvSpPr>
          <p:spPr>
            <a:xfrm>
              <a:off x="1752600" y="3962400"/>
              <a:ext cx="381000" cy="304800"/>
            </a:xfrm>
            <a:prstGeom prst="star5">
              <a:avLst>
                <a:gd name="adj" fmla="val 15381"/>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A4D54D93-F75A-49F4-81AD-A255214DF0B8}"/>
                </a:ext>
              </a:extLst>
            </p:cNvPr>
            <p:cNvSpPr/>
            <p:nvPr/>
          </p:nvSpPr>
          <p:spPr>
            <a:xfrm>
              <a:off x="6781800" y="3276600"/>
              <a:ext cx="381000" cy="304800"/>
            </a:xfrm>
            <a:prstGeom prst="star5">
              <a:avLst>
                <a:gd name="adj" fmla="val 15381"/>
                <a:gd name="hf" fmla="val 105146"/>
                <a:gd name="vf" fmla="val 110557"/>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0E7C331E-4ECE-4470-A164-6934F050673A}"/>
                </a:ext>
              </a:extLst>
            </p:cNvPr>
            <p:cNvSpPr/>
            <p:nvPr/>
          </p:nvSpPr>
          <p:spPr>
            <a:xfrm>
              <a:off x="3433958" y="3453239"/>
              <a:ext cx="381000" cy="304800"/>
            </a:xfrm>
            <a:prstGeom prst="star5">
              <a:avLst>
                <a:gd name="adj" fmla="val 15381"/>
                <a:gd name="hf" fmla="val 105146"/>
                <a:gd name="vf" fmla="val 110557"/>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BA797CEB-6B33-42E0-8B65-656C4B806E18}"/>
                </a:ext>
              </a:extLst>
            </p:cNvPr>
            <p:cNvSpPr/>
            <p:nvPr/>
          </p:nvSpPr>
          <p:spPr>
            <a:xfrm>
              <a:off x="2628900" y="4191000"/>
              <a:ext cx="381000" cy="304800"/>
            </a:xfrm>
            <a:prstGeom prst="star5">
              <a:avLst>
                <a:gd name="adj" fmla="val 15381"/>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01861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College</a:t>
            </a:r>
            <a:endParaRPr lang="en-US" dirty="0"/>
          </a:p>
        </p:txBody>
      </p:sp>
      <p:sp>
        <p:nvSpPr>
          <p:cNvPr id="3" name="Text Placeholder 2"/>
          <p:cNvSpPr>
            <a:spLocks noGrp="1"/>
          </p:cNvSpPr>
          <p:nvPr>
            <p:ph type="body" idx="1"/>
          </p:nvPr>
        </p:nvSpPr>
        <p:spPr/>
        <p:txBody>
          <a:bodyPr/>
          <a:lstStyle/>
          <a:p>
            <a:r>
              <a:rPr lang="en-US"/>
              <a:t>Things I enjoyed in College</a:t>
            </a:r>
            <a:endParaRPr lang="en-US" dirty="0"/>
          </a:p>
        </p:txBody>
      </p:sp>
      <p:sp>
        <p:nvSpPr>
          <p:cNvPr id="5" name="Text Placeholder 4"/>
          <p:cNvSpPr>
            <a:spLocks noGrp="1"/>
          </p:cNvSpPr>
          <p:nvPr>
            <p:ph type="body" sz="quarter" idx="3"/>
          </p:nvPr>
        </p:nvSpPr>
        <p:spPr/>
        <p:txBody>
          <a:bodyPr/>
          <a:lstStyle/>
          <a:p>
            <a:r>
              <a:rPr lang="en-US"/>
              <a:t>Things I didn’t enjoy in College</a:t>
            </a:r>
            <a:endParaRPr lang="en-US" dirty="0"/>
          </a:p>
        </p:txBody>
      </p:sp>
      <p:sp>
        <p:nvSpPr>
          <p:cNvPr id="10" name="Content Placeholder 9"/>
          <p:cNvSpPr>
            <a:spLocks noGrp="1"/>
          </p:cNvSpPr>
          <p:nvPr>
            <p:ph sz="quarter" idx="13"/>
          </p:nvPr>
        </p:nvSpPr>
        <p:spPr/>
        <p:txBody>
          <a:bodyPr/>
          <a:lstStyle/>
          <a:p>
            <a:r>
              <a:rPr lang="en-US" dirty="0"/>
              <a:t>Proving that I belonged</a:t>
            </a:r>
          </a:p>
          <a:p>
            <a:r>
              <a:rPr lang="en-US" dirty="0"/>
              <a:t>Friends</a:t>
            </a:r>
          </a:p>
          <a:p>
            <a:r>
              <a:rPr lang="en-US" dirty="0"/>
              <a:t>Girls</a:t>
            </a:r>
          </a:p>
          <a:p>
            <a:r>
              <a:rPr lang="en-US" dirty="0"/>
              <a:t>Learning</a:t>
            </a:r>
          </a:p>
          <a:p>
            <a:r>
              <a:rPr lang="en-US" dirty="0"/>
              <a:t>Flying planes</a:t>
            </a:r>
          </a:p>
          <a:p>
            <a:r>
              <a:rPr lang="en-US" dirty="0"/>
              <a:t>Summer internship in Guam and Okinawa</a:t>
            </a:r>
          </a:p>
        </p:txBody>
      </p:sp>
      <p:sp>
        <p:nvSpPr>
          <p:cNvPr id="11" name="Content Placeholder 10"/>
          <p:cNvSpPr>
            <a:spLocks noGrp="1"/>
          </p:cNvSpPr>
          <p:nvPr>
            <p:ph sz="quarter" idx="14"/>
          </p:nvPr>
        </p:nvSpPr>
        <p:spPr/>
        <p:txBody>
          <a:bodyPr/>
          <a:lstStyle/>
          <a:p>
            <a:r>
              <a:rPr lang="en-US" dirty="0"/>
              <a:t>All </a:t>
            </a:r>
            <a:r>
              <a:rPr lang="en-US" dirty="0" err="1"/>
              <a:t>nighters</a:t>
            </a:r>
            <a:endParaRPr lang="en-US" dirty="0"/>
          </a:p>
          <a:p>
            <a:r>
              <a:rPr lang="en-US" dirty="0"/>
              <a:t>Computer Science</a:t>
            </a:r>
          </a:p>
          <a:p>
            <a:r>
              <a:rPr lang="en-US" dirty="0"/>
              <a:t>Saturday morning inspections</a:t>
            </a:r>
          </a:p>
          <a:p>
            <a:endParaRPr lang="en-US" dirty="0"/>
          </a:p>
        </p:txBody>
      </p:sp>
      <p:sp>
        <p:nvSpPr>
          <p:cNvPr id="12" name="Footer Placeholder 11"/>
          <p:cNvSpPr>
            <a:spLocks noGrp="1"/>
          </p:cNvSpPr>
          <p:nvPr>
            <p:ph type="ftr" sz="quarter" idx="11"/>
          </p:nvPr>
        </p:nvSpPr>
        <p:spPr/>
        <p:txBody>
          <a:bodyPr/>
          <a:lstStyle/>
          <a:p>
            <a:r>
              <a:rPr lang="en-US"/>
              <a:t>Youth Business : ALLIANCE</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13</a:t>
            </a:fld>
            <a:endParaRPr lang="en-US" dirty="0"/>
          </a:p>
        </p:txBody>
      </p:sp>
    </p:spTree>
    <p:extLst>
      <p:ext uri="{BB962C8B-B14F-4D97-AF65-F5344CB8AC3E}">
        <p14:creationId xmlns:p14="http://schemas.microsoft.com/office/powerpoint/2010/main" val="3045260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College</a:t>
            </a:r>
            <a:endParaRPr lang="en-US" dirty="0"/>
          </a:p>
        </p:txBody>
      </p:sp>
      <p:sp>
        <p:nvSpPr>
          <p:cNvPr id="3" name="Text Placeholder 2"/>
          <p:cNvSpPr>
            <a:spLocks noGrp="1"/>
          </p:cNvSpPr>
          <p:nvPr>
            <p:ph type="body" idx="1"/>
          </p:nvPr>
        </p:nvSpPr>
        <p:spPr/>
        <p:txBody>
          <a:bodyPr/>
          <a:lstStyle/>
          <a:p>
            <a:pPr algn="l"/>
            <a:r>
              <a:rPr lang="en-US" b="1" dirty="0"/>
              <a:t>Favorite classes </a:t>
            </a:r>
          </a:p>
        </p:txBody>
      </p:sp>
      <p:sp>
        <p:nvSpPr>
          <p:cNvPr id="5" name="Text Placeholder 4"/>
          <p:cNvSpPr>
            <a:spLocks noGrp="1"/>
          </p:cNvSpPr>
          <p:nvPr>
            <p:ph type="body" sz="quarter" idx="3"/>
          </p:nvPr>
        </p:nvSpPr>
        <p:spPr/>
        <p:txBody>
          <a:bodyPr/>
          <a:lstStyle/>
          <a:p>
            <a:pPr algn="l"/>
            <a:r>
              <a:rPr lang="en-US" b="1" dirty="0"/>
              <a:t>Least favorite classes</a:t>
            </a:r>
          </a:p>
        </p:txBody>
      </p:sp>
      <p:sp>
        <p:nvSpPr>
          <p:cNvPr id="10" name="Content Placeholder 9"/>
          <p:cNvSpPr>
            <a:spLocks noGrp="1"/>
          </p:cNvSpPr>
          <p:nvPr>
            <p:ph sz="quarter" idx="13"/>
          </p:nvPr>
        </p:nvSpPr>
        <p:spPr/>
        <p:txBody>
          <a:bodyPr/>
          <a:lstStyle/>
          <a:p>
            <a:r>
              <a:rPr lang="en-US" dirty="0"/>
              <a:t>All my business classes</a:t>
            </a:r>
          </a:p>
          <a:p>
            <a:r>
              <a:rPr lang="en-US" dirty="0"/>
              <a:t>Mechanical engineering</a:t>
            </a:r>
          </a:p>
          <a:p>
            <a:r>
              <a:rPr lang="en-US" dirty="0"/>
              <a:t>Summer programs</a:t>
            </a:r>
          </a:p>
          <a:p>
            <a:endParaRPr lang="en-US" dirty="0"/>
          </a:p>
        </p:txBody>
      </p:sp>
      <p:sp>
        <p:nvSpPr>
          <p:cNvPr id="11" name="Content Placeholder 10"/>
          <p:cNvSpPr>
            <a:spLocks noGrp="1"/>
          </p:cNvSpPr>
          <p:nvPr>
            <p:ph sz="quarter" idx="14"/>
          </p:nvPr>
        </p:nvSpPr>
        <p:spPr/>
        <p:txBody>
          <a:bodyPr/>
          <a:lstStyle/>
          <a:p>
            <a:r>
              <a:rPr lang="en-US" dirty="0"/>
              <a:t>Thermodynamics</a:t>
            </a:r>
          </a:p>
          <a:p>
            <a:r>
              <a:rPr lang="en-US" dirty="0"/>
              <a:t>Electrical Engineering</a:t>
            </a:r>
          </a:p>
          <a:p>
            <a:r>
              <a:rPr lang="en-US" dirty="0"/>
              <a:t>Biology</a:t>
            </a:r>
          </a:p>
        </p:txBody>
      </p:sp>
      <p:sp>
        <p:nvSpPr>
          <p:cNvPr id="12" name="Footer Placeholder 11"/>
          <p:cNvSpPr>
            <a:spLocks noGrp="1"/>
          </p:cNvSpPr>
          <p:nvPr>
            <p:ph type="ftr" sz="quarter" idx="11"/>
          </p:nvPr>
        </p:nvSpPr>
        <p:spPr/>
        <p:txBody>
          <a:bodyPr/>
          <a:lstStyle/>
          <a:p>
            <a:r>
              <a:rPr lang="en-US"/>
              <a:t>Youth Business : ALLIANCE</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14</a:t>
            </a:fld>
            <a:endParaRPr lang="en-US" dirty="0"/>
          </a:p>
        </p:txBody>
      </p:sp>
    </p:spTree>
    <p:extLst>
      <p:ext uri="{BB962C8B-B14F-4D97-AF65-F5344CB8AC3E}">
        <p14:creationId xmlns:p14="http://schemas.microsoft.com/office/powerpoint/2010/main" val="2210468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a:t>College</a:t>
            </a:r>
            <a:endParaRPr lang="en-US" dirty="0"/>
          </a:p>
        </p:txBody>
      </p:sp>
      <p:sp>
        <p:nvSpPr>
          <p:cNvPr id="3" name="Content Placeholder 2"/>
          <p:cNvSpPr>
            <a:spLocks noGrp="1"/>
          </p:cNvSpPr>
          <p:nvPr>
            <p:ph idx="1"/>
          </p:nvPr>
        </p:nvSpPr>
        <p:spPr/>
        <p:txBody>
          <a:bodyPr/>
          <a:lstStyle/>
          <a:p>
            <a:r>
              <a:rPr lang="en-US" dirty="0"/>
              <a:t>Jobs I worked while I was in College were:</a:t>
            </a:r>
          </a:p>
          <a:p>
            <a:pPr lvl="1"/>
            <a:r>
              <a:rPr lang="en-US" dirty="0"/>
              <a:t>Grocery stocker</a:t>
            </a:r>
          </a:p>
          <a:p>
            <a:pPr lvl="1"/>
            <a:r>
              <a:rPr lang="en-US" dirty="0"/>
              <a:t>Forklift driver</a:t>
            </a:r>
          </a:p>
          <a:p>
            <a:pPr lvl="1"/>
            <a:r>
              <a:rPr lang="en-US" dirty="0"/>
              <a:t>Truck washer</a:t>
            </a:r>
          </a:p>
          <a:p>
            <a:pPr lvl="1"/>
            <a:r>
              <a:rPr lang="en-US" dirty="0"/>
              <a:t>Shipping and receiving clerk</a:t>
            </a:r>
          </a:p>
          <a:p>
            <a:pPr lvl="1"/>
            <a:r>
              <a:rPr lang="en-US" dirty="0"/>
              <a:t>Dock loader</a:t>
            </a:r>
          </a:p>
          <a:p>
            <a:pPr lvl="1"/>
            <a:r>
              <a:rPr lang="en-US" dirty="0"/>
              <a:t>Valet parker</a:t>
            </a:r>
          </a:p>
          <a:p>
            <a:pPr lvl="1"/>
            <a:r>
              <a:rPr lang="en-US" dirty="0"/>
              <a:t>Auto salesperson</a:t>
            </a:r>
          </a:p>
          <a:p>
            <a:endParaRPr lang="en-US" dirty="0"/>
          </a:p>
        </p:txBody>
      </p:sp>
      <p:sp>
        <p:nvSpPr>
          <p:cNvPr id="6" name="Footer Placeholder 5"/>
          <p:cNvSpPr>
            <a:spLocks noGrp="1"/>
          </p:cNvSpPr>
          <p:nvPr>
            <p:ph type="ftr" sz="quarter" idx="11"/>
          </p:nvPr>
        </p:nvSpPr>
        <p:spPr/>
        <p:txBody>
          <a:bodyPr/>
          <a:lstStyle/>
          <a:p>
            <a:r>
              <a:rPr lang="en-US"/>
              <a:t>Youth Business : ALLIANCE</a:t>
            </a:r>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15</a:t>
            </a:fld>
            <a:endParaRPr lang="en-US" dirty="0"/>
          </a:p>
        </p:txBody>
      </p:sp>
    </p:spTree>
    <p:extLst>
      <p:ext uri="{BB962C8B-B14F-4D97-AF65-F5344CB8AC3E}">
        <p14:creationId xmlns:p14="http://schemas.microsoft.com/office/powerpoint/2010/main" val="2152268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a:t>College</a:t>
            </a:r>
            <a:endParaRPr lang="en-US" dirty="0"/>
          </a:p>
        </p:txBody>
      </p:sp>
      <p:sp>
        <p:nvSpPr>
          <p:cNvPr id="3" name="Content Placeholder 2"/>
          <p:cNvSpPr>
            <a:spLocks noGrp="1"/>
          </p:cNvSpPr>
          <p:nvPr>
            <p:ph idx="1"/>
          </p:nvPr>
        </p:nvSpPr>
        <p:spPr/>
        <p:txBody>
          <a:bodyPr/>
          <a:lstStyle/>
          <a:p>
            <a:r>
              <a:rPr lang="en-US" dirty="0"/>
              <a:t>Things that felt difficult or challenging for me while I was in College were:</a:t>
            </a:r>
          </a:p>
          <a:p>
            <a:pPr lvl="1"/>
            <a:r>
              <a:rPr lang="en-US" dirty="0"/>
              <a:t>Catching up to my peers scholastically</a:t>
            </a:r>
          </a:p>
          <a:p>
            <a:pPr lvl="1"/>
            <a:r>
              <a:rPr lang="en-US" dirty="0"/>
              <a:t>Working full-time and going to school full-time; night shift….</a:t>
            </a:r>
          </a:p>
          <a:p>
            <a:pPr lvl="1"/>
            <a:r>
              <a:rPr lang="en-US" dirty="0"/>
              <a:t>“Learning” military discipline</a:t>
            </a:r>
          </a:p>
          <a:p>
            <a:pPr lvl="1"/>
            <a:endParaRPr lang="en-US" dirty="0"/>
          </a:p>
          <a:p>
            <a:endParaRPr lang="en-US" dirty="0"/>
          </a:p>
        </p:txBody>
      </p:sp>
      <p:sp>
        <p:nvSpPr>
          <p:cNvPr id="6" name="Footer Placeholder 5"/>
          <p:cNvSpPr>
            <a:spLocks noGrp="1"/>
          </p:cNvSpPr>
          <p:nvPr>
            <p:ph type="ftr" sz="quarter" idx="11"/>
          </p:nvPr>
        </p:nvSpPr>
        <p:spPr/>
        <p:txBody>
          <a:bodyPr/>
          <a:lstStyle/>
          <a:p>
            <a:r>
              <a:rPr lang="en-US"/>
              <a:t>Youth Business : ALLIANCE</a:t>
            </a:r>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16</a:t>
            </a:fld>
            <a:endParaRPr lang="en-US" dirty="0"/>
          </a:p>
        </p:txBody>
      </p:sp>
    </p:spTree>
    <p:extLst>
      <p:ext uri="{BB962C8B-B14F-4D97-AF65-F5344CB8AC3E}">
        <p14:creationId xmlns:p14="http://schemas.microsoft.com/office/powerpoint/2010/main" val="3671467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138861"/>
            <a:ext cx="9144000" cy="1322479"/>
          </a:xfrm>
        </p:spPr>
        <p:txBody>
          <a:bodyPr/>
          <a:lstStyle/>
          <a:p>
            <a:r>
              <a:rPr lang="en-US" dirty="0"/>
              <a:t>Getting a job after College</a:t>
            </a:r>
          </a:p>
        </p:txBody>
      </p:sp>
      <p:sp>
        <p:nvSpPr>
          <p:cNvPr id="3" name="Content Placeholder 2"/>
          <p:cNvSpPr>
            <a:spLocks noGrp="1"/>
          </p:cNvSpPr>
          <p:nvPr>
            <p:ph idx="1"/>
          </p:nvPr>
        </p:nvSpPr>
        <p:spPr/>
        <p:txBody>
          <a:bodyPr/>
          <a:lstStyle/>
          <a:p>
            <a:r>
              <a:rPr lang="en-US" dirty="0"/>
              <a:t>The top few things I did to ensure I got a good job after college were:</a:t>
            </a:r>
          </a:p>
          <a:p>
            <a:pPr lvl="1"/>
            <a:r>
              <a:rPr lang="en-US" dirty="0"/>
              <a:t>Follow-orders</a:t>
            </a:r>
          </a:p>
          <a:p>
            <a:pPr lvl="1"/>
            <a:r>
              <a:rPr lang="en-US" dirty="0"/>
              <a:t>Self-starter; self-motivated</a:t>
            </a:r>
          </a:p>
          <a:p>
            <a:pPr lvl="1"/>
            <a:r>
              <a:rPr lang="en-US" dirty="0"/>
              <a:t>Believe in yourself</a:t>
            </a:r>
          </a:p>
          <a:p>
            <a:endParaRPr lang="en-US" dirty="0"/>
          </a:p>
        </p:txBody>
      </p:sp>
      <p:sp>
        <p:nvSpPr>
          <p:cNvPr id="6" name="Footer Placeholder 5"/>
          <p:cNvSpPr>
            <a:spLocks noGrp="1"/>
          </p:cNvSpPr>
          <p:nvPr>
            <p:ph type="ftr" sz="quarter" idx="11"/>
          </p:nvPr>
        </p:nvSpPr>
        <p:spPr/>
        <p:txBody>
          <a:bodyPr/>
          <a:lstStyle/>
          <a:p>
            <a:r>
              <a:rPr lang="en-US"/>
              <a:t>Youth Business : ALLIANCE</a:t>
            </a:r>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17</a:t>
            </a:fld>
            <a:endParaRPr lang="en-US" dirty="0"/>
          </a:p>
        </p:txBody>
      </p:sp>
    </p:spTree>
    <p:extLst>
      <p:ext uri="{BB962C8B-B14F-4D97-AF65-F5344CB8AC3E}">
        <p14:creationId xmlns:p14="http://schemas.microsoft.com/office/powerpoint/2010/main" val="2764738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a:t>This is My Company</a:t>
            </a:r>
            <a:endParaRPr lang="en-US" dirty="0"/>
          </a:p>
        </p:txBody>
      </p:sp>
      <p:sp>
        <p:nvSpPr>
          <p:cNvPr id="12" name="Content Placeholder 2"/>
          <p:cNvSpPr>
            <a:spLocks noGrp="1"/>
          </p:cNvSpPr>
          <p:nvPr>
            <p:ph idx="1"/>
          </p:nvPr>
        </p:nvSpPr>
        <p:spPr/>
        <p:txBody>
          <a:bodyPr/>
          <a:lstStyle/>
          <a:p>
            <a:r>
              <a:rPr lang="en-US" dirty="0"/>
              <a:t>Every day at my company:</a:t>
            </a:r>
          </a:p>
          <a:p>
            <a:pPr lvl="1"/>
            <a:r>
              <a:rPr lang="en-US" dirty="0"/>
              <a:t>I solve new challenges everyday, inspire others to believe in themselves and achieve more than they think is possible.  We started in 2012 with just two people and now we are nationwide with 40.  I provide military leaders with knowledge and information so they can buy the most advanced systems on the Earth in support of the US military warfighter.</a:t>
            </a:r>
          </a:p>
          <a:p>
            <a:endParaRPr lang="en-US" dirty="0"/>
          </a:p>
        </p:txBody>
      </p:sp>
      <p:sp>
        <p:nvSpPr>
          <p:cNvPr id="4" name="Footer Placeholder 3"/>
          <p:cNvSpPr>
            <a:spLocks noGrp="1"/>
          </p:cNvSpPr>
          <p:nvPr>
            <p:ph type="ftr" sz="quarter" idx="11"/>
          </p:nvPr>
        </p:nvSpPr>
        <p:spPr/>
        <p:txBody>
          <a:bodyPr/>
          <a:lstStyle/>
          <a:p>
            <a:r>
              <a:rPr lang="en-US"/>
              <a:t>Youth Business : ALLIANCE</a:t>
            </a:r>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18</a:t>
            </a:fld>
            <a:endParaRPr lang="en-US" dirty="0"/>
          </a:p>
        </p:txBody>
      </p:sp>
      <p:pic>
        <p:nvPicPr>
          <p:cNvPr id="5122" name="Picture 2" descr="https://scontent-dft4-1.xx.fbcdn.net/v/t1.0-1/p200x200/26663_488187561203531_478181777_n.jpg?oh=dd15534186da9463ef3eca03f9c1ccdc&amp;oe=5B485CBA">
            <a:extLst>
              <a:ext uri="{FF2B5EF4-FFF2-40B4-BE49-F238E27FC236}">
                <a16:creationId xmlns:a16="http://schemas.microsoft.com/office/drawing/2014/main" id="{96366F66-702E-45DD-AC7C-2FB09968D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690938"/>
            <a:ext cx="2847974" cy="284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328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My Career Path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729186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a:t>Youth Business : ALLIANCE</a:t>
            </a:r>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19</a:t>
            </a:fld>
            <a:endParaRPr lang="en-US" dirty="0"/>
          </a:p>
        </p:txBody>
      </p:sp>
    </p:spTree>
    <p:extLst>
      <p:ext uri="{BB962C8B-B14F-4D97-AF65-F5344CB8AC3E}">
        <p14:creationId xmlns:p14="http://schemas.microsoft.com/office/powerpoint/2010/main" val="1632448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pPr algn="ctr"/>
            <a:r>
              <a:rPr lang="en-US" dirty="0"/>
              <a:t>My name is K.C. and I am OLD.</a:t>
            </a:r>
          </a:p>
          <a:p>
            <a:pPr algn="ctr"/>
            <a:endParaRPr lang="en-US" dirty="0"/>
          </a:p>
          <a:p>
            <a:pPr algn="ctr"/>
            <a:r>
              <a:rPr lang="en-US" dirty="0"/>
              <a:t>I am the founder of OMNI Consulting Solutions, L.L.C.</a:t>
            </a:r>
          </a:p>
          <a:p>
            <a:pPr algn="ctr"/>
            <a:endParaRPr lang="en-US" dirty="0"/>
          </a:p>
          <a:p>
            <a:pPr algn="ctr"/>
            <a:r>
              <a:rPr lang="en-US" dirty="0"/>
              <a:t>My company does:</a:t>
            </a:r>
          </a:p>
          <a:p>
            <a:pPr lvl="1" algn="ctr"/>
            <a:r>
              <a:rPr lang="en-US" dirty="0"/>
              <a:t>Help the military buy things to help the US warfighter</a:t>
            </a:r>
          </a:p>
          <a:p>
            <a:pPr algn="ctr"/>
            <a:endParaRPr lang="en-US" dirty="0"/>
          </a:p>
          <a:p>
            <a:pPr algn="ctr"/>
            <a:r>
              <a:rPr lang="en-US" dirty="0"/>
              <a:t>My role at OMNI is Chief Executive Officer</a:t>
            </a:r>
          </a:p>
          <a:p>
            <a:pPr lvl="1" algn="ctr"/>
            <a:r>
              <a:rPr lang="en-US" dirty="0"/>
              <a:t>Every day I “make friends”.  I recruit potential employees; I meet with customers about their needs; I discuss partnering with other companies to win work</a:t>
            </a:r>
          </a:p>
        </p:txBody>
      </p:sp>
      <p:sp>
        <p:nvSpPr>
          <p:cNvPr id="7" name="Footer Placeholder 6"/>
          <p:cNvSpPr>
            <a:spLocks noGrp="1"/>
          </p:cNvSpPr>
          <p:nvPr>
            <p:ph type="ftr" sz="quarter" idx="11"/>
          </p:nvPr>
        </p:nvSpPr>
        <p:spPr/>
        <p:txBody>
          <a:bodyPr/>
          <a:lstStyle/>
          <a:p>
            <a:r>
              <a:rPr lang="en-US"/>
              <a:t>Youth Business : ALLIANCE</a:t>
            </a:r>
            <a:endParaRPr lang="en-US" dirty="0"/>
          </a:p>
        </p:txBody>
      </p:sp>
      <p:sp>
        <p:nvSpPr>
          <p:cNvPr id="8" name="Slide Number Placeholder 7"/>
          <p:cNvSpPr>
            <a:spLocks noGrp="1"/>
          </p:cNvSpPr>
          <p:nvPr>
            <p:ph type="sldNum" sz="quarter" idx="12"/>
          </p:nvPr>
        </p:nvSpPr>
        <p:spPr/>
        <p:txBody>
          <a:bodyPr/>
          <a:lstStyle/>
          <a:p>
            <a:fld id="{83563B19-5B2B-4AAC-A66D-8FF7C83E8865}" type="slidenum">
              <a:rPr lang="en-US" smtClean="0"/>
              <a:pPr/>
              <a:t>2</a:t>
            </a:fld>
            <a:endParaRPr lang="en-US" dirty="0"/>
          </a:p>
        </p:txBody>
      </p:sp>
    </p:spTree>
    <p:extLst>
      <p:ext uri="{BB962C8B-B14F-4D97-AF65-F5344CB8AC3E}">
        <p14:creationId xmlns:p14="http://schemas.microsoft.com/office/powerpoint/2010/main" val="3965783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a:t>My Career</a:t>
            </a:r>
            <a:endParaRPr lang="en-US" dirty="0"/>
          </a:p>
        </p:txBody>
      </p:sp>
      <p:sp>
        <p:nvSpPr>
          <p:cNvPr id="3" name="Content Placeholder 2"/>
          <p:cNvSpPr>
            <a:spLocks noGrp="1"/>
          </p:cNvSpPr>
          <p:nvPr>
            <p:ph idx="1"/>
          </p:nvPr>
        </p:nvSpPr>
        <p:spPr/>
        <p:txBody>
          <a:bodyPr/>
          <a:lstStyle/>
          <a:p>
            <a:r>
              <a:rPr lang="en-US" dirty="0"/>
              <a:t>The first job I had after college was:</a:t>
            </a:r>
          </a:p>
          <a:p>
            <a:pPr lvl="1"/>
            <a:r>
              <a:rPr lang="en-US" dirty="0"/>
              <a:t>Contracting officer in the Air Force</a:t>
            </a:r>
          </a:p>
          <a:p>
            <a:pPr lvl="1"/>
            <a:endParaRPr lang="en-US" dirty="0"/>
          </a:p>
          <a:p>
            <a:r>
              <a:rPr lang="en-US" dirty="0"/>
              <a:t>The worst job I have ever had was:</a:t>
            </a:r>
          </a:p>
          <a:p>
            <a:pPr lvl="1"/>
            <a:r>
              <a:rPr lang="en-US" dirty="0"/>
              <a:t>Wrapping cellophane around cardboard software boxes; I knew that I had to continue grinding my way through college</a:t>
            </a:r>
          </a:p>
        </p:txBody>
      </p:sp>
      <p:sp>
        <p:nvSpPr>
          <p:cNvPr id="7" name="Footer Placeholder 6"/>
          <p:cNvSpPr>
            <a:spLocks noGrp="1"/>
          </p:cNvSpPr>
          <p:nvPr>
            <p:ph type="ftr" sz="quarter" idx="11"/>
          </p:nvPr>
        </p:nvSpPr>
        <p:spPr/>
        <p:txBody>
          <a:bodyPr/>
          <a:lstStyle/>
          <a:p>
            <a:r>
              <a:rPr lang="en-US"/>
              <a:t>Youth Business : ALLIANCE</a:t>
            </a:r>
            <a:endParaRPr lang="en-US" dirty="0"/>
          </a:p>
        </p:txBody>
      </p:sp>
      <p:sp>
        <p:nvSpPr>
          <p:cNvPr id="8" name="Slide Number Placeholder 7"/>
          <p:cNvSpPr>
            <a:spLocks noGrp="1"/>
          </p:cNvSpPr>
          <p:nvPr>
            <p:ph type="sldNum" sz="quarter" idx="12"/>
          </p:nvPr>
        </p:nvSpPr>
        <p:spPr/>
        <p:txBody>
          <a:bodyPr/>
          <a:lstStyle/>
          <a:p>
            <a:fld id="{83563B19-5B2B-4AAC-A66D-8FF7C83E8865}" type="slidenum">
              <a:rPr lang="en-US" smtClean="0"/>
              <a:pPr/>
              <a:t>20</a:t>
            </a:fld>
            <a:endParaRPr lang="en-US" dirty="0"/>
          </a:p>
        </p:txBody>
      </p:sp>
    </p:spTree>
    <p:extLst>
      <p:ext uri="{BB962C8B-B14F-4D97-AF65-F5344CB8AC3E}">
        <p14:creationId xmlns:p14="http://schemas.microsoft.com/office/powerpoint/2010/main" val="2538521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a:t>My Career</a:t>
            </a:r>
            <a:endParaRPr lang="en-US" dirty="0"/>
          </a:p>
        </p:txBody>
      </p:sp>
      <p:sp>
        <p:nvSpPr>
          <p:cNvPr id="3" name="Content Placeholder 2"/>
          <p:cNvSpPr>
            <a:spLocks noGrp="1"/>
          </p:cNvSpPr>
          <p:nvPr>
            <p:ph idx="1"/>
          </p:nvPr>
        </p:nvSpPr>
        <p:spPr/>
        <p:txBody>
          <a:bodyPr/>
          <a:lstStyle/>
          <a:p>
            <a:r>
              <a:rPr lang="en-US" dirty="0"/>
              <a:t>Challenges I have had to overcome throughout my career are:</a:t>
            </a:r>
          </a:p>
          <a:p>
            <a:pPr lvl="1"/>
            <a:r>
              <a:rPr lang="en-US" dirty="0"/>
              <a:t>Overcoming obstacles of all kinds – my background, education, age, personal set backs (divorce, Dan, Katelyn, children)</a:t>
            </a:r>
          </a:p>
        </p:txBody>
      </p:sp>
      <p:sp>
        <p:nvSpPr>
          <p:cNvPr id="5" name="Footer Placeholder 4"/>
          <p:cNvSpPr>
            <a:spLocks noGrp="1"/>
          </p:cNvSpPr>
          <p:nvPr>
            <p:ph type="ftr" sz="quarter" idx="11"/>
          </p:nvPr>
        </p:nvSpPr>
        <p:spPr/>
        <p:txBody>
          <a:bodyPr/>
          <a:lstStyle/>
          <a:p>
            <a:r>
              <a:rPr lang="en-US"/>
              <a:t>Youth Business : ALLIANCE</a:t>
            </a:r>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21</a:t>
            </a:fld>
            <a:endParaRPr lang="en-US" dirty="0"/>
          </a:p>
        </p:txBody>
      </p:sp>
    </p:spTree>
    <p:extLst>
      <p:ext uri="{BB962C8B-B14F-4D97-AF65-F5344CB8AC3E}">
        <p14:creationId xmlns:p14="http://schemas.microsoft.com/office/powerpoint/2010/main" val="977484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24000" y="2057400"/>
            <a:ext cx="6095180" cy="3421856"/>
            <a:chOff x="1524409" y="1718071"/>
            <a:chExt cx="6095180" cy="3421856"/>
          </a:xfrm>
        </p:grpSpPr>
        <p:sp>
          <p:nvSpPr>
            <p:cNvPr id="14" name="Freeform 13"/>
            <p:cNvSpPr/>
            <p:nvPr/>
          </p:nvSpPr>
          <p:spPr>
            <a:xfrm>
              <a:off x="4384867" y="2609180"/>
              <a:ext cx="187132" cy="819819"/>
            </a:xfrm>
            <a:custGeom>
              <a:avLst/>
              <a:gdLst/>
              <a:ahLst/>
              <a:cxnLst/>
              <a:rect l="0" t="0" r="0" b="0"/>
              <a:pathLst>
                <a:path>
                  <a:moveTo>
                    <a:pt x="187132" y="0"/>
                  </a:moveTo>
                  <a:lnTo>
                    <a:pt x="187132" y="819819"/>
                  </a:lnTo>
                  <a:lnTo>
                    <a:pt x="0" y="81981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4572000" y="2609180"/>
              <a:ext cx="2156482" cy="1639639"/>
            </a:xfrm>
            <a:custGeom>
              <a:avLst/>
              <a:gdLst/>
              <a:ahLst/>
              <a:cxnLst/>
              <a:rect l="0" t="0" r="0" b="0"/>
              <a:pathLst>
                <a:path>
                  <a:moveTo>
                    <a:pt x="0" y="0"/>
                  </a:moveTo>
                  <a:lnTo>
                    <a:pt x="0" y="1452506"/>
                  </a:lnTo>
                  <a:lnTo>
                    <a:pt x="2156482" y="1452506"/>
                  </a:lnTo>
                  <a:lnTo>
                    <a:pt x="2156482" y="163963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4526280" y="2609180"/>
              <a:ext cx="91440" cy="1639639"/>
            </a:xfrm>
            <a:custGeom>
              <a:avLst/>
              <a:gdLst/>
              <a:ahLst/>
              <a:cxnLst/>
              <a:rect l="0" t="0" r="0" b="0"/>
              <a:pathLst>
                <a:path>
                  <a:moveTo>
                    <a:pt x="45720" y="0"/>
                  </a:moveTo>
                  <a:lnTo>
                    <a:pt x="45720" y="163963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2415517" y="2609180"/>
              <a:ext cx="2156482" cy="1639639"/>
            </a:xfrm>
            <a:custGeom>
              <a:avLst/>
              <a:gdLst/>
              <a:ahLst/>
              <a:cxnLst/>
              <a:rect l="0" t="0" r="0" b="0"/>
              <a:pathLst>
                <a:path>
                  <a:moveTo>
                    <a:pt x="2156482" y="0"/>
                  </a:moveTo>
                  <a:lnTo>
                    <a:pt x="2156482" y="1452506"/>
                  </a:lnTo>
                  <a:lnTo>
                    <a:pt x="0" y="1452506"/>
                  </a:lnTo>
                  <a:lnTo>
                    <a:pt x="0" y="163963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3680891" y="1718071"/>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bg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p>
          </p:txBody>
        </p:sp>
        <p:sp>
          <p:nvSpPr>
            <p:cNvPr id="19" name="Freeform 18"/>
            <p:cNvSpPr/>
            <p:nvPr/>
          </p:nvSpPr>
          <p:spPr>
            <a:xfrm>
              <a:off x="1524409" y="4248819"/>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85000"/>
                <a:lumOff val="1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p>
          </p:txBody>
        </p:sp>
        <p:sp>
          <p:nvSpPr>
            <p:cNvPr id="20" name="Freeform 19"/>
            <p:cNvSpPr/>
            <p:nvPr/>
          </p:nvSpPr>
          <p:spPr>
            <a:xfrm>
              <a:off x="3680891" y="4248819"/>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85000"/>
                <a:lumOff val="1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p>
          </p:txBody>
        </p:sp>
        <p:sp>
          <p:nvSpPr>
            <p:cNvPr id="21" name="Freeform 20"/>
            <p:cNvSpPr/>
            <p:nvPr/>
          </p:nvSpPr>
          <p:spPr>
            <a:xfrm>
              <a:off x="5837373" y="4248819"/>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85000"/>
                <a:lumOff val="1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p>
          </p:txBody>
        </p:sp>
        <p:sp>
          <p:nvSpPr>
            <p:cNvPr id="22" name="Freeform 21"/>
            <p:cNvSpPr/>
            <p:nvPr/>
          </p:nvSpPr>
          <p:spPr>
            <a:xfrm>
              <a:off x="2591146" y="2960041"/>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50000"/>
                <a:lumOff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p>
          </p:txBody>
        </p:sp>
      </p:grpSp>
      <p:sp>
        <p:nvSpPr>
          <p:cNvPr id="5" name="Title 1"/>
          <p:cNvSpPr>
            <a:spLocks noGrp="1"/>
          </p:cNvSpPr>
          <p:nvPr>
            <p:ph type="title"/>
          </p:nvPr>
        </p:nvSpPr>
        <p:spPr/>
        <p:txBody>
          <a:bodyPr/>
          <a:lstStyle/>
          <a:p>
            <a:r>
              <a:rPr lang="en-US" dirty="0"/>
              <a:t>My role within organization</a:t>
            </a:r>
          </a:p>
        </p:txBody>
      </p:sp>
      <p:sp>
        <p:nvSpPr>
          <p:cNvPr id="4" name="Footer Placeholder 3"/>
          <p:cNvSpPr>
            <a:spLocks noGrp="1"/>
          </p:cNvSpPr>
          <p:nvPr>
            <p:ph type="ftr" sz="quarter" idx="11"/>
          </p:nvPr>
        </p:nvSpPr>
        <p:spPr/>
        <p:txBody>
          <a:bodyPr/>
          <a:lstStyle/>
          <a:p>
            <a:r>
              <a:rPr lang="en-US"/>
              <a:t>Youth Business : ALLIANCE</a:t>
            </a:r>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22</a:t>
            </a:fld>
            <a:endParaRPr lang="en-US" dirty="0"/>
          </a:p>
        </p:txBody>
      </p:sp>
      <p:sp>
        <p:nvSpPr>
          <p:cNvPr id="12" name="TextBox 11"/>
          <p:cNvSpPr txBox="1"/>
          <p:nvPr/>
        </p:nvSpPr>
        <p:spPr>
          <a:xfrm>
            <a:off x="1195833" y="816404"/>
            <a:ext cx="184666" cy="369332"/>
          </a:xfrm>
          <a:prstGeom prst="rect">
            <a:avLst/>
          </a:prstGeom>
          <a:noFill/>
        </p:spPr>
        <p:txBody>
          <a:bodyPr wrap="none" rtlCol="0">
            <a:spAutoFit/>
          </a:bodyPr>
          <a:lstStyle/>
          <a:p>
            <a:endParaRPr lang="en-US" dirty="0"/>
          </a:p>
        </p:txBody>
      </p:sp>
      <p:sp>
        <p:nvSpPr>
          <p:cNvPr id="23" name="Footer Placeholder 3"/>
          <p:cNvSpPr txBox="1">
            <a:spLocks/>
          </p:cNvSpPr>
          <p:nvPr/>
        </p:nvSpPr>
        <p:spPr>
          <a:xfrm>
            <a:off x="3581400" y="21108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dirty="0">
                <a:solidFill>
                  <a:srgbClr val="AAEC39"/>
                </a:solidFill>
              </a:rPr>
              <a:t>CEO</a:t>
            </a:r>
          </a:p>
        </p:txBody>
      </p:sp>
      <p:sp>
        <p:nvSpPr>
          <p:cNvPr id="24" name="Footer Placeholder 3"/>
          <p:cNvSpPr txBox="1">
            <a:spLocks/>
          </p:cNvSpPr>
          <p:nvPr/>
        </p:nvSpPr>
        <p:spPr>
          <a:xfrm>
            <a:off x="2417339" y="3330053"/>
            <a:ext cx="2139726"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AAEC39"/>
                </a:solidFill>
              </a:rPr>
              <a:t>Functional Leads</a:t>
            </a:r>
          </a:p>
        </p:txBody>
      </p:sp>
      <p:sp>
        <p:nvSpPr>
          <p:cNvPr id="25" name="Footer Placeholder 3"/>
          <p:cNvSpPr txBox="1">
            <a:spLocks/>
          </p:cNvSpPr>
          <p:nvPr/>
        </p:nvSpPr>
        <p:spPr>
          <a:xfrm>
            <a:off x="3581400" y="46254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rgbClr val="AAEC39"/>
                </a:solidFill>
              </a:rPr>
              <a:t>Project Manager</a:t>
            </a:r>
          </a:p>
        </p:txBody>
      </p:sp>
      <p:sp>
        <p:nvSpPr>
          <p:cNvPr id="26" name="Footer Placeholder 3"/>
          <p:cNvSpPr txBox="1">
            <a:spLocks/>
          </p:cNvSpPr>
          <p:nvPr/>
        </p:nvSpPr>
        <p:spPr>
          <a:xfrm>
            <a:off x="5750995" y="46254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rgbClr val="AAEC39"/>
                </a:solidFill>
              </a:rPr>
              <a:t>Project Manager</a:t>
            </a:r>
          </a:p>
        </p:txBody>
      </p:sp>
      <p:sp>
        <p:nvSpPr>
          <p:cNvPr id="27" name="Footer Placeholder 3"/>
          <p:cNvSpPr txBox="1">
            <a:spLocks/>
          </p:cNvSpPr>
          <p:nvPr/>
        </p:nvSpPr>
        <p:spPr>
          <a:xfrm>
            <a:off x="1407595" y="46254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rgbClr val="AAEC39"/>
                </a:solidFill>
              </a:rPr>
              <a:t>Project Manager</a:t>
            </a:r>
          </a:p>
        </p:txBody>
      </p:sp>
      <p:sp>
        <p:nvSpPr>
          <p:cNvPr id="28" name="Freeform 21">
            <a:extLst>
              <a:ext uri="{FF2B5EF4-FFF2-40B4-BE49-F238E27FC236}">
                <a16:creationId xmlns:a16="http://schemas.microsoft.com/office/drawing/2014/main" id="{401A4EE7-2D61-493E-A599-A701199CD521}"/>
              </a:ext>
            </a:extLst>
          </p:cNvPr>
          <p:cNvSpPr/>
          <p:nvPr/>
        </p:nvSpPr>
        <p:spPr>
          <a:xfrm>
            <a:off x="726459" y="3288735"/>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50000"/>
              <a:lumOff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algn="ctr"/>
            <a:r>
              <a:rPr lang="en-US" sz="1600" dirty="0">
                <a:solidFill>
                  <a:srgbClr val="AAEC39"/>
                </a:solidFill>
                <a:latin typeface="Century Gothic" pitchFamily="34" charset="0"/>
              </a:rPr>
              <a:t>Functional Leads</a:t>
            </a:r>
          </a:p>
        </p:txBody>
      </p:sp>
      <p:sp>
        <p:nvSpPr>
          <p:cNvPr id="29" name="Freeform 21">
            <a:extLst>
              <a:ext uri="{FF2B5EF4-FFF2-40B4-BE49-F238E27FC236}">
                <a16:creationId xmlns:a16="http://schemas.microsoft.com/office/drawing/2014/main" id="{1DB813B5-2EB5-4711-A650-AB6A1772BB67}"/>
              </a:ext>
            </a:extLst>
          </p:cNvPr>
          <p:cNvSpPr/>
          <p:nvPr/>
        </p:nvSpPr>
        <p:spPr>
          <a:xfrm>
            <a:off x="4738832" y="3288735"/>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50000"/>
              <a:lumOff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algn="ctr"/>
            <a:r>
              <a:rPr lang="en-US" sz="1600" dirty="0">
                <a:solidFill>
                  <a:srgbClr val="AAEC39"/>
                </a:solidFill>
                <a:latin typeface="Century Gothic" pitchFamily="34" charset="0"/>
              </a:rPr>
              <a:t>Functional Leads</a:t>
            </a:r>
          </a:p>
        </p:txBody>
      </p:sp>
      <p:sp>
        <p:nvSpPr>
          <p:cNvPr id="32" name="Freeform 21">
            <a:extLst>
              <a:ext uri="{FF2B5EF4-FFF2-40B4-BE49-F238E27FC236}">
                <a16:creationId xmlns:a16="http://schemas.microsoft.com/office/drawing/2014/main" id="{831226BD-8EFB-4149-88B7-B86B3DDBF605}"/>
              </a:ext>
            </a:extLst>
          </p:cNvPr>
          <p:cNvSpPr/>
          <p:nvPr/>
        </p:nvSpPr>
        <p:spPr>
          <a:xfrm>
            <a:off x="6630106" y="3288735"/>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50000"/>
              <a:lumOff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algn="ctr"/>
            <a:r>
              <a:rPr lang="en-US" sz="1600" dirty="0">
                <a:solidFill>
                  <a:srgbClr val="AAEC39"/>
                </a:solidFill>
                <a:latin typeface="Century Gothic" pitchFamily="34" charset="0"/>
              </a:rPr>
              <a:t>Functional Leads</a:t>
            </a:r>
          </a:p>
        </p:txBody>
      </p:sp>
      <p:sp>
        <p:nvSpPr>
          <p:cNvPr id="33" name="Freeform 17">
            <a:extLst>
              <a:ext uri="{FF2B5EF4-FFF2-40B4-BE49-F238E27FC236}">
                <a16:creationId xmlns:a16="http://schemas.microsoft.com/office/drawing/2014/main" id="{B25FE3C5-8F67-4174-8640-F55CF4123B89}"/>
              </a:ext>
            </a:extLst>
          </p:cNvPr>
          <p:cNvSpPr/>
          <p:nvPr/>
        </p:nvSpPr>
        <p:spPr>
          <a:xfrm>
            <a:off x="726460" y="5565155"/>
            <a:ext cx="7685862" cy="622497"/>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bg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en-US" sz="3600" kern="1200" dirty="0"/>
              <a:t>Project-Matrixed Employees</a:t>
            </a:r>
          </a:p>
        </p:txBody>
      </p:sp>
    </p:spTree>
    <p:extLst>
      <p:ext uri="{BB962C8B-B14F-4D97-AF65-F5344CB8AC3E}">
        <p14:creationId xmlns:p14="http://schemas.microsoft.com/office/powerpoint/2010/main" val="1764927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Compensation at my company</a:t>
            </a:r>
            <a:endParaRPr lang="en-US" dirty="0"/>
          </a:p>
        </p:txBody>
      </p:sp>
      <p:grpSp>
        <p:nvGrpSpPr>
          <p:cNvPr id="4" name="Group 3"/>
          <p:cNvGrpSpPr/>
          <p:nvPr/>
        </p:nvGrpSpPr>
        <p:grpSpPr>
          <a:xfrm>
            <a:off x="2309018" y="1600200"/>
            <a:ext cx="4525963" cy="4525963"/>
            <a:chOff x="2309018" y="1600200"/>
            <a:chExt cx="4525963" cy="4525963"/>
          </a:xfrm>
        </p:grpSpPr>
        <p:sp>
          <p:nvSpPr>
            <p:cNvPr id="6" name="Freeform 5"/>
            <p:cNvSpPr/>
            <p:nvPr/>
          </p:nvSpPr>
          <p:spPr>
            <a:xfrm>
              <a:off x="2309018" y="1600200"/>
              <a:ext cx="4525963" cy="4525963"/>
            </a:xfrm>
            <a:custGeom>
              <a:avLst/>
              <a:gdLst>
                <a:gd name="connsiteX0" fmla="*/ 0 w 4525963"/>
                <a:gd name="connsiteY0" fmla="*/ 2262982 h 4525963"/>
                <a:gd name="connsiteX1" fmla="*/ 2262982 w 4525963"/>
                <a:gd name="connsiteY1" fmla="*/ 0 h 4525963"/>
                <a:gd name="connsiteX2" fmla="*/ 4525964 w 4525963"/>
                <a:gd name="connsiteY2" fmla="*/ 2262982 h 4525963"/>
                <a:gd name="connsiteX3" fmla="*/ 2262982 w 4525963"/>
                <a:gd name="connsiteY3" fmla="*/ 4525964 h 4525963"/>
                <a:gd name="connsiteX4" fmla="*/ 0 w 4525963"/>
                <a:gd name="connsiteY4" fmla="*/ 2262982 h 4525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963" h="4525963">
                  <a:moveTo>
                    <a:pt x="0" y="2262982"/>
                  </a:moveTo>
                  <a:cubicBezTo>
                    <a:pt x="0" y="1013172"/>
                    <a:pt x="1013172" y="0"/>
                    <a:pt x="2262982" y="0"/>
                  </a:cubicBezTo>
                  <a:cubicBezTo>
                    <a:pt x="3512792" y="0"/>
                    <a:pt x="4525964" y="1013172"/>
                    <a:pt x="4525964" y="2262982"/>
                  </a:cubicBezTo>
                  <a:cubicBezTo>
                    <a:pt x="4525964" y="3512792"/>
                    <a:pt x="3512792" y="4525964"/>
                    <a:pt x="2262982" y="4525964"/>
                  </a:cubicBezTo>
                  <a:cubicBezTo>
                    <a:pt x="1013172" y="4525964"/>
                    <a:pt x="0" y="3512792"/>
                    <a:pt x="0" y="2262982"/>
                  </a:cubicBezTo>
                  <a:close/>
                </a:path>
              </a:pathLst>
            </a:custGeom>
            <a:solidFill>
              <a:schemeClr val="tx1">
                <a:lumMod val="75000"/>
                <a:lumOff val="25000"/>
              </a:schemeClr>
            </a:solidFill>
            <a:ln>
              <a:solidFill>
                <a:schemeClr val="tx1">
                  <a:lumMod val="75000"/>
                  <a:lumOff val="25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715596" tIns="311642" rIns="1715596" bIns="3706115" numCol="1" spcCol="1270" anchor="ctr" anchorCtr="0">
              <a:noAutofit/>
            </a:bodyPr>
            <a:lstStyle/>
            <a:p>
              <a:pPr lvl="0" algn="ctr" defTabSz="533400">
                <a:lnSpc>
                  <a:spcPct val="90000"/>
                </a:lnSpc>
                <a:spcBef>
                  <a:spcPct val="0"/>
                </a:spcBef>
                <a:spcAft>
                  <a:spcPct val="35000"/>
                </a:spcAft>
              </a:pPr>
              <a:r>
                <a:rPr lang="en-US" sz="1200" kern="1200" dirty="0">
                  <a:solidFill>
                    <a:schemeClr val="bg1"/>
                  </a:solidFill>
                </a:rPr>
                <a:t>C-Suite</a:t>
              </a:r>
            </a:p>
            <a:p>
              <a:pPr lvl="0" algn="ctr" defTabSz="533400">
                <a:lnSpc>
                  <a:spcPct val="90000"/>
                </a:lnSpc>
                <a:spcBef>
                  <a:spcPct val="0"/>
                </a:spcBef>
                <a:spcAft>
                  <a:spcPct val="35000"/>
                </a:spcAft>
              </a:pPr>
              <a:r>
                <a:rPr lang="en-US" sz="1200" kern="1200" dirty="0">
                  <a:solidFill>
                    <a:schemeClr val="bg1"/>
                  </a:solidFill>
                </a:rPr>
                <a:t>($300K)</a:t>
              </a:r>
            </a:p>
          </p:txBody>
        </p:sp>
        <p:sp>
          <p:nvSpPr>
            <p:cNvPr id="8" name="Freeform 7"/>
            <p:cNvSpPr/>
            <p:nvPr/>
          </p:nvSpPr>
          <p:spPr>
            <a:xfrm>
              <a:off x="2761614" y="2505392"/>
              <a:ext cx="3620770" cy="3620770"/>
            </a:xfrm>
            <a:custGeom>
              <a:avLst/>
              <a:gdLst>
                <a:gd name="connsiteX0" fmla="*/ 0 w 3620770"/>
                <a:gd name="connsiteY0" fmla="*/ 1810385 h 3620770"/>
                <a:gd name="connsiteX1" fmla="*/ 1810385 w 3620770"/>
                <a:gd name="connsiteY1" fmla="*/ 0 h 3620770"/>
                <a:gd name="connsiteX2" fmla="*/ 3620770 w 3620770"/>
                <a:gd name="connsiteY2" fmla="*/ 1810385 h 3620770"/>
                <a:gd name="connsiteX3" fmla="*/ 1810385 w 3620770"/>
                <a:gd name="connsiteY3" fmla="*/ 3620770 h 3620770"/>
                <a:gd name="connsiteX4" fmla="*/ 0 w 3620770"/>
                <a:gd name="connsiteY4" fmla="*/ 1810385 h 3620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0770" h="3620770">
                  <a:moveTo>
                    <a:pt x="0" y="1810385"/>
                  </a:moveTo>
                  <a:cubicBezTo>
                    <a:pt x="0" y="810537"/>
                    <a:pt x="810537" y="0"/>
                    <a:pt x="1810385" y="0"/>
                  </a:cubicBezTo>
                  <a:cubicBezTo>
                    <a:pt x="2810233" y="0"/>
                    <a:pt x="3620770" y="810537"/>
                    <a:pt x="3620770" y="1810385"/>
                  </a:cubicBezTo>
                  <a:cubicBezTo>
                    <a:pt x="3620770" y="2810233"/>
                    <a:pt x="2810233" y="3620770"/>
                    <a:pt x="1810385" y="3620770"/>
                  </a:cubicBezTo>
                  <a:cubicBezTo>
                    <a:pt x="810537" y="3620770"/>
                    <a:pt x="0" y="2810233"/>
                    <a:pt x="0" y="1810385"/>
                  </a:cubicBezTo>
                  <a:close/>
                </a:path>
              </a:pathLst>
            </a:custGeom>
            <a:solidFill>
              <a:schemeClr val="tx1">
                <a:lumMod val="65000"/>
                <a:lumOff val="3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63000" tIns="302590" rIns="1262999" bIns="2837130" numCol="1" spcCol="1270" anchor="ctr" anchorCtr="0">
              <a:noAutofit/>
            </a:bodyPr>
            <a:lstStyle/>
            <a:p>
              <a:pPr lvl="0" algn="ctr" defTabSz="533400">
                <a:lnSpc>
                  <a:spcPct val="90000"/>
                </a:lnSpc>
                <a:spcBef>
                  <a:spcPct val="0"/>
                </a:spcBef>
                <a:spcAft>
                  <a:spcPct val="35000"/>
                </a:spcAft>
              </a:pPr>
              <a:r>
                <a:rPr lang="en-US" sz="1200" kern="1200" dirty="0">
                  <a:solidFill>
                    <a:schemeClr val="bg1"/>
                  </a:solidFill>
                </a:rPr>
                <a:t>Management</a:t>
              </a:r>
            </a:p>
            <a:p>
              <a:pPr lvl="0" algn="ctr" defTabSz="533400">
                <a:lnSpc>
                  <a:spcPct val="90000"/>
                </a:lnSpc>
                <a:spcBef>
                  <a:spcPct val="0"/>
                </a:spcBef>
                <a:spcAft>
                  <a:spcPct val="35000"/>
                </a:spcAft>
              </a:pPr>
              <a:r>
                <a:rPr lang="en-US" sz="1200" kern="1200" dirty="0">
                  <a:solidFill>
                    <a:schemeClr val="bg1"/>
                  </a:solidFill>
                </a:rPr>
                <a:t>($140K)</a:t>
              </a:r>
            </a:p>
          </p:txBody>
        </p:sp>
        <p:sp>
          <p:nvSpPr>
            <p:cNvPr id="9" name="Freeform 8"/>
            <p:cNvSpPr/>
            <p:nvPr/>
          </p:nvSpPr>
          <p:spPr>
            <a:xfrm>
              <a:off x="3214211" y="3410585"/>
              <a:ext cx="2715577" cy="2715577"/>
            </a:xfrm>
            <a:custGeom>
              <a:avLst/>
              <a:gdLst>
                <a:gd name="connsiteX0" fmla="*/ 0 w 2715577"/>
                <a:gd name="connsiteY0" fmla="*/ 1357789 h 2715577"/>
                <a:gd name="connsiteX1" fmla="*/ 1357789 w 2715577"/>
                <a:gd name="connsiteY1" fmla="*/ 0 h 2715577"/>
                <a:gd name="connsiteX2" fmla="*/ 2715578 w 2715577"/>
                <a:gd name="connsiteY2" fmla="*/ 1357789 h 2715577"/>
                <a:gd name="connsiteX3" fmla="*/ 1357789 w 2715577"/>
                <a:gd name="connsiteY3" fmla="*/ 2715578 h 2715577"/>
                <a:gd name="connsiteX4" fmla="*/ 0 w 2715577"/>
                <a:gd name="connsiteY4" fmla="*/ 1357789 h 2715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577" h="2715577">
                  <a:moveTo>
                    <a:pt x="0" y="1357789"/>
                  </a:moveTo>
                  <a:cubicBezTo>
                    <a:pt x="0" y="607903"/>
                    <a:pt x="607903" y="0"/>
                    <a:pt x="1357789" y="0"/>
                  </a:cubicBezTo>
                  <a:cubicBezTo>
                    <a:pt x="2107675" y="0"/>
                    <a:pt x="2715578" y="607903"/>
                    <a:pt x="2715578" y="1357789"/>
                  </a:cubicBezTo>
                  <a:cubicBezTo>
                    <a:pt x="2715578" y="2107675"/>
                    <a:pt x="2107675" y="2715578"/>
                    <a:pt x="1357789" y="2715578"/>
                  </a:cubicBezTo>
                  <a:cubicBezTo>
                    <a:pt x="607903" y="2715578"/>
                    <a:pt x="0" y="2107675"/>
                    <a:pt x="0" y="1357789"/>
                  </a:cubicBezTo>
                  <a:close/>
                </a:path>
              </a:pathLst>
            </a:custGeom>
            <a:solidFill>
              <a:schemeClr val="tx1">
                <a:lumMod val="50000"/>
                <a:lumOff val="5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10403" tIns="289012" rIns="810403" bIns="1986248" numCol="1" spcCol="1270" anchor="ctr" anchorCtr="0">
              <a:noAutofit/>
            </a:bodyPr>
            <a:lstStyle/>
            <a:p>
              <a:pPr lvl="0" algn="ctr" defTabSz="533400">
                <a:lnSpc>
                  <a:spcPct val="90000"/>
                </a:lnSpc>
                <a:spcBef>
                  <a:spcPct val="0"/>
                </a:spcBef>
                <a:spcAft>
                  <a:spcPct val="35000"/>
                </a:spcAft>
              </a:pPr>
              <a:r>
                <a:rPr lang="en-US" sz="1200" kern="1200" dirty="0">
                  <a:solidFill>
                    <a:schemeClr val="bg1"/>
                  </a:solidFill>
                </a:rPr>
                <a:t>Middle Manager</a:t>
              </a:r>
            </a:p>
            <a:p>
              <a:pPr lvl="0" algn="ctr" defTabSz="533400">
                <a:lnSpc>
                  <a:spcPct val="90000"/>
                </a:lnSpc>
                <a:spcBef>
                  <a:spcPct val="0"/>
                </a:spcBef>
                <a:spcAft>
                  <a:spcPct val="35000"/>
                </a:spcAft>
              </a:pPr>
              <a:r>
                <a:rPr lang="en-US" sz="1200" kern="1200" dirty="0">
                  <a:solidFill>
                    <a:schemeClr val="bg1"/>
                  </a:solidFill>
                </a:rPr>
                <a:t>($95K)</a:t>
              </a:r>
            </a:p>
          </p:txBody>
        </p:sp>
        <p:sp>
          <p:nvSpPr>
            <p:cNvPr id="10" name="Freeform 9"/>
            <p:cNvSpPr/>
            <p:nvPr/>
          </p:nvSpPr>
          <p:spPr>
            <a:xfrm>
              <a:off x="3666807" y="4315777"/>
              <a:ext cx="1810385" cy="1810385"/>
            </a:xfrm>
            <a:custGeom>
              <a:avLst/>
              <a:gdLst>
                <a:gd name="connsiteX0" fmla="*/ 0 w 1810385"/>
                <a:gd name="connsiteY0" fmla="*/ 905193 h 1810385"/>
                <a:gd name="connsiteX1" fmla="*/ 905193 w 1810385"/>
                <a:gd name="connsiteY1" fmla="*/ 0 h 1810385"/>
                <a:gd name="connsiteX2" fmla="*/ 1810386 w 1810385"/>
                <a:gd name="connsiteY2" fmla="*/ 905193 h 1810385"/>
                <a:gd name="connsiteX3" fmla="*/ 905193 w 1810385"/>
                <a:gd name="connsiteY3" fmla="*/ 1810386 h 1810385"/>
                <a:gd name="connsiteX4" fmla="*/ 0 w 1810385"/>
                <a:gd name="connsiteY4" fmla="*/ 905193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385" h="1810385">
                  <a:moveTo>
                    <a:pt x="0" y="905193"/>
                  </a:moveTo>
                  <a:cubicBezTo>
                    <a:pt x="0" y="405269"/>
                    <a:pt x="405269" y="0"/>
                    <a:pt x="905193" y="0"/>
                  </a:cubicBezTo>
                  <a:cubicBezTo>
                    <a:pt x="1405117" y="0"/>
                    <a:pt x="1810386" y="405269"/>
                    <a:pt x="1810386" y="905193"/>
                  </a:cubicBezTo>
                  <a:cubicBezTo>
                    <a:pt x="1810386" y="1405117"/>
                    <a:pt x="1405117" y="1810386"/>
                    <a:pt x="905193" y="1810386"/>
                  </a:cubicBezTo>
                  <a:cubicBezTo>
                    <a:pt x="405269" y="1810386"/>
                    <a:pt x="0" y="1405117"/>
                    <a:pt x="0" y="905193"/>
                  </a:cubicBezTo>
                  <a:close/>
                </a:path>
              </a:pathLst>
            </a:custGeom>
            <a:solidFill>
              <a:schemeClr val="bg1">
                <a:lumMod val="6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50469" tIns="537941" rIns="350469" bIns="537940" numCol="1" spcCol="1270" anchor="ctr" anchorCtr="0">
              <a:noAutofit/>
            </a:bodyPr>
            <a:lstStyle/>
            <a:p>
              <a:pPr lvl="0" algn="ctr" defTabSz="533400">
                <a:lnSpc>
                  <a:spcPct val="90000"/>
                </a:lnSpc>
                <a:spcBef>
                  <a:spcPct val="0"/>
                </a:spcBef>
                <a:spcAft>
                  <a:spcPct val="35000"/>
                </a:spcAft>
              </a:pPr>
              <a:r>
                <a:rPr lang="en-US" sz="1200" kern="1200" dirty="0">
                  <a:solidFill>
                    <a:schemeClr val="bg1"/>
                  </a:solidFill>
                </a:rPr>
                <a:t>Entry Level</a:t>
              </a:r>
            </a:p>
            <a:p>
              <a:pPr lvl="0" algn="ctr" defTabSz="533400">
                <a:lnSpc>
                  <a:spcPct val="90000"/>
                </a:lnSpc>
                <a:spcBef>
                  <a:spcPct val="0"/>
                </a:spcBef>
                <a:spcAft>
                  <a:spcPct val="35000"/>
                </a:spcAft>
              </a:pPr>
              <a:r>
                <a:rPr lang="en-US" sz="1200" kern="1200" dirty="0">
                  <a:solidFill>
                    <a:schemeClr val="bg1"/>
                  </a:solidFill>
                </a:rPr>
                <a:t>($50K)</a:t>
              </a:r>
            </a:p>
          </p:txBody>
        </p:sp>
      </p:grpSp>
      <p:sp>
        <p:nvSpPr>
          <p:cNvPr id="11" name="Footer Placeholder 10"/>
          <p:cNvSpPr>
            <a:spLocks noGrp="1"/>
          </p:cNvSpPr>
          <p:nvPr>
            <p:ph type="ftr" sz="quarter" idx="11"/>
          </p:nvPr>
        </p:nvSpPr>
        <p:spPr/>
        <p:txBody>
          <a:bodyPr/>
          <a:lstStyle/>
          <a:p>
            <a:r>
              <a:rPr lang="en-US"/>
              <a:t>Youth Business : ALLIANCE</a:t>
            </a:r>
            <a:endParaRPr lang="en-US" dirty="0"/>
          </a:p>
        </p:txBody>
      </p:sp>
      <p:sp>
        <p:nvSpPr>
          <p:cNvPr id="12" name="Slide Number Placeholder 11"/>
          <p:cNvSpPr>
            <a:spLocks noGrp="1"/>
          </p:cNvSpPr>
          <p:nvPr>
            <p:ph type="sldNum" sz="quarter" idx="12"/>
          </p:nvPr>
        </p:nvSpPr>
        <p:spPr/>
        <p:txBody>
          <a:bodyPr/>
          <a:lstStyle/>
          <a:p>
            <a:fld id="{83563B19-5B2B-4AAC-A66D-8FF7C83E8865}" type="slidenum">
              <a:rPr lang="en-US" smtClean="0"/>
              <a:pPr/>
              <a:t>23</a:t>
            </a:fld>
            <a:endParaRPr lang="en-US" dirty="0"/>
          </a:p>
        </p:txBody>
      </p:sp>
    </p:spTree>
    <p:extLst>
      <p:ext uri="{BB962C8B-B14F-4D97-AF65-F5344CB8AC3E}">
        <p14:creationId xmlns:p14="http://schemas.microsoft.com/office/powerpoint/2010/main" val="4074895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a:t>More than just work</a:t>
            </a:r>
            <a:endParaRPr lang="en-US" dirty="0"/>
          </a:p>
        </p:txBody>
      </p:sp>
      <p:sp>
        <p:nvSpPr>
          <p:cNvPr id="3" name="Content Placeholder 2"/>
          <p:cNvSpPr>
            <a:spLocks noGrp="1"/>
          </p:cNvSpPr>
          <p:nvPr>
            <p:ph idx="1"/>
          </p:nvPr>
        </p:nvSpPr>
        <p:spPr/>
        <p:txBody>
          <a:bodyPr/>
          <a:lstStyle/>
          <a:p>
            <a:r>
              <a:rPr lang="en-US" dirty="0"/>
              <a:t>When I am not at work I like to:</a:t>
            </a:r>
          </a:p>
          <a:p>
            <a:pPr lvl="1"/>
            <a:r>
              <a:rPr lang="en-US" dirty="0"/>
              <a:t>Travel, read, learn new things, bike, work on my house, watch football with friends</a:t>
            </a:r>
          </a:p>
          <a:p>
            <a:endParaRPr lang="en-US" dirty="0"/>
          </a:p>
        </p:txBody>
      </p:sp>
      <p:sp>
        <p:nvSpPr>
          <p:cNvPr id="6" name="Footer Placeholder 5"/>
          <p:cNvSpPr>
            <a:spLocks noGrp="1"/>
          </p:cNvSpPr>
          <p:nvPr>
            <p:ph type="ftr" sz="quarter" idx="11"/>
          </p:nvPr>
        </p:nvSpPr>
        <p:spPr/>
        <p:txBody>
          <a:bodyPr/>
          <a:lstStyle/>
          <a:p>
            <a:r>
              <a:rPr lang="en-US"/>
              <a:t>Youth Business : ALLIANCE</a:t>
            </a:r>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24</a:t>
            </a:fld>
            <a:endParaRPr lang="en-US" dirty="0"/>
          </a:p>
        </p:txBody>
      </p:sp>
      <p:pic>
        <p:nvPicPr>
          <p:cNvPr id="2" name="Picture 1">
            <a:extLst>
              <a:ext uri="{FF2B5EF4-FFF2-40B4-BE49-F238E27FC236}">
                <a16:creationId xmlns:a16="http://schemas.microsoft.com/office/drawing/2014/main" id="{9F48986F-B438-494A-BD9F-7312728117EC}"/>
              </a:ext>
            </a:extLst>
          </p:cNvPr>
          <p:cNvPicPr>
            <a:picLocks noChangeAspect="1"/>
          </p:cNvPicPr>
          <p:nvPr/>
        </p:nvPicPr>
        <p:blipFill>
          <a:blip r:embed="rId3"/>
          <a:stretch>
            <a:fillRect/>
          </a:stretch>
        </p:blipFill>
        <p:spPr>
          <a:xfrm>
            <a:off x="2981325" y="2477339"/>
            <a:ext cx="3181350" cy="4241800"/>
          </a:xfrm>
          <a:prstGeom prst="rect">
            <a:avLst/>
          </a:prstGeom>
        </p:spPr>
      </p:pic>
    </p:spTree>
    <p:extLst>
      <p:ext uri="{BB962C8B-B14F-4D97-AF65-F5344CB8AC3E}">
        <p14:creationId xmlns:p14="http://schemas.microsoft.com/office/powerpoint/2010/main" val="3544113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a:t>Do it all over again?</a:t>
            </a:r>
            <a:endParaRPr lang="en-US" dirty="0"/>
          </a:p>
        </p:txBody>
      </p:sp>
      <p:sp>
        <p:nvSpPr>
          <p:cNvPr id="3" name="Content Placeholder 2"/>
          <p:cNvSpPr>
            <a:spLocks noGrp="1"/>
          </p:cNvSpPr>
          <p:nvPr>
            <p:ph idx="1"/>
          </p:nvPr>
        </p:nvSpPr>
        <p:spPr/>
        <p:txBody>
          <a:bodyPr/>
          <a:lstStyle/>
          <a:p>
            <a:r>
              <a:rPr lang="en-US" dirty="0"/>
              <a:t>If I could talk to my high school self, what would I say?</a:t>
            </a:r>
          </a:p>
          <a:p>
            <a:pPr lvl="1"/>
            <a:r>
              <a:rPr lang="en-US" dirty="0"/>
              <a:t>Don’t listen to “the negative”</a:t>
            </a:r>
          </a:p>
          <a:p>
            <a:pPr lvl="1"/>
            <a:r>
              <a:rPr lang="en-US" dirty="0"/>
              <a:t>You will persevere</a:t>
            </a:r>
          </a:p>
          <a:p>
            <a:pPr lvl="1"/>
            <a:r>
              <a:rPr lang="en-US" dirty="0"/>
              <a:t>Do what is right even when no one is watching - INTEGRITY</a:t>
            </a:r>
          </a:p>
          <a:p>
            <a:endParaRPr lang="en-US" dirty="0"/>
          </a:p>
        </p:txBody>
      </p:sp>
      <p:sp>
        <p:nvSpPr>
          <p:cNvPr id="6" name="Footer Placeholder 5"/>
          <p:cNvSpPr>
            <a:spLocks noGrp="1"/>
          </p:cNvSpPr>
          <p:nvPr>
            <p:ph type="ftr" sz="quarter" idx="11"/>
          </p:nvPr>
        </p:nvSpPr>
        <p:spPr/>
        <p:txBody>
          <a:bodyPr/>
          <a:lstStyle/>
          <a:p>
            <a:r>
              <a:rPr lang="en-US"/>
              <a:t>Youth Business : ALLIANCE</a:t>
            </a:r>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25</a:t>
            </a:fld>
            <a:endParaRPr lang="en-US" dirty="0"/>
          </a:p>
        </p:txBody>
      </p:sp>
    </p:spTree>
    <p:extLst>
      <p:ext uri="{BB962C8B-B14F-4D97-AF65-F5344CB8AC3E}">
        <p14:creationId xmlns:p14="http://schemas.microsoft.com/office/powerpoint/2010/main" val="1252050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AEC39"/>
                </a:solidFill>
              </a:rPr>
              <a:t>QUESTION AND ANSWER</a:t>
            </a:r>
          </a:p>
        </p:txBody>
      </p:sp>
      <p:pic>
        <p:nvPicPr>
          <p:cNvPr id="4098" name="Picture 2" descr="C:\Users\stephen.minix\AppData\Local\Microsoft\Windows\Temporary Internet Files\Content.IE5\H06GTAOS\MC90038544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11503" b="11503"/>
          <a:stretch>
            <a:fillRect/>
          </a:stretch>
        </p:blipFill>
        <p:spPr/>
      </p:pic>
      <p:sp>
        <p:nvSpPr>
          <p:cNvPr id="5" name="Footer Placeholder 4"/>
          <p:cNvSpPr>
            <a:spLocks noGrp="1"/>
          </p:cNvSpPr>
          <p:nvPr>
            <p:ph type="ftr" sz="quarter" idx="11"/>
          </p:nvPr>
        </p:nvSpPr>
        <p:spPr/>
        <p:txBody>
          <a:bodyPr/>
          <a:lstStyle/>
          <a:p>
            <a:r>
              <a:rPr lang="en-US"/>
              <a:t>Youth Business : ALLIANCE</a:t>
            </a:r>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26</a:t>
            </a:fld>
            <a:endParaRPr lang="en-US" dirty="0"/>
          </a:p>
        </p:txBody>
      </p:sp>
    </p:spTree>
    <p:extLst>
      <p:ext uri="{BB962C8B-B14F-4D97-AF65-F5344CB8AC3E}">
        <p14:creationId xmlns:p14="http://schemas.microsoft.com/office/powerpoint/2010/main" val="1362185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My childhood</a:t>
            </a:r>
            <a:endParaRPr lang="en-US" dirty="0"/>
          </a:p>
        </p:txBody>
      </p:sp>
      <p:sp>
        <p:nvSpPr>
          <p:cNvPr id="9" name="Content Placeholder 2"/>
          <p:cNvSpPr txBox="1">
            <a:spLocks/>
          </p:cNvSpPr>
          <p:nvPr/>
        </p:nvSpPr>
        <p:spPr>
          <a:xfrm>
            <a:off x="457200" y="1477929"/>
            <a:ext cx="8229600" cy="4731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a:solidFill>
                  <a:schemeClr val="tx1">
                    <a:lumMod val="50000"/>
                    <a:lumOff val="50000"/>
                  </a:schemeClr>
                </a:solidFill>
                <a:latin typeface="Avenir Roman"/>
                <a:cs typeface="Avenir Roman"/>
              </a:rPr>
              <a:t>I was born in Inglewood and raised in Victorville</a:t>
            </a:r>
          </a:p>
          <a:p>
            <a:pPr marL="0" indent="0">
              <a:buFont typeface="Arial" pitchFamily="34" charset="0"/>
              <a:buNone/>
            </a:pPr>
            <a:endParaRPr lang="en-US" sz="2400" dirty="0">
              <a:solidFill>
                <a:schemeClr val="tx1">
                  <a:lumMod val="50000"/>
                  <a:lumOff val="50000"/>
                </a:schemeClr>
              </a:solidFill>
              <a:latin typeface="Avenir Roman"/>
              <a:cs typeface="Avenir Roman"/>
            </a:endParaRPr>
          </a:p>
        </p:txBody>
      </p:sp>
      <p:sp>
        <p:nvSpPr>
          <p:cNvPr id="4" name="TextBox 3"/>
          <p:cNvSpPr txBox="1"/>
          <p:nvPr/>
        </p:nvSpPr>
        <p:spPr>
          <a:xfrm>
            <a:off x="2286000" y="5867400"/>
            <a:ext cx="5943600" cy="369332"/>
          </a:xfrm>
          <a:prstGeom prst="rect">
            <a:avLst/>
          </a:prstGeom>
          <a:noFill/>
        </p:spPr>
        <p:txBody>
          <a:bodyPr wrap="square" rtlCol="0">
            <a:spAutoFit/>
          </a:bodyPr>
          <a:lstStyle/>
          <a:p>
            <a:r>
              <a:rPr lang="en-US" dirty="0">
                <a:solidFill>
                  <a:schemeClr val="tx1">
                    <a:lumMod val="50000"/>
                    <a:lumOff val="50000"/>
                  </a:schemeClr>
                </a:solidFill>
                <a:latin typeface="Avenir Roman"/>
                <a:cs typeface="Avenir Roman"/>
              </a:rPr>
              <a:t>This is a picture of me just months old</a:t>
            </a:r>
          </a:p>
        </p:txBody>
      </p:sp>
      <p:sp>
        <p:nvSpPr>
          <p:cNvPr id="13" name="Footer Placeholder 12"/>
          <p:cNvSpPr>
            <a:spLocks noGrp="1"/>
          </p:cNvSpPr>
          <p:nvPr>
            <p:ph type="ftr" sz="quarter" idx="11"/>
          </p:nvPr>
        </p:nvSpPr>
        <p:spPr/>
        <p:txBody>
          <a:bodyPr/>
          <a:lstStyle/>
          <a:p>
            <a:r>
              <a:rPr lang="en-US"/>
              <a:t>Youth Business : ALLIANCE</a:t>
            </a:r>
            <a:endParaRPr lang="en-US" dirty="0"/>
          </a:p>
        </p:txBody>
      </p:sp>
      <p:sp>
        <p:nvSpPr>
          <p:cNvPr id="14" name="Slide Number Placeholder 13"/>
          <p:cNvSpPr>
            <a:spLocks noGrp="1"/>
          </p:cNvSpPr>
          <p:nvPr>
            <p:ph type="sldNum" sz="quarter" idx="12"/>
          </p:nvPr>
        </p:nvSpPr>
        <p:spPr/>
        <p:txBody>
          <a:bodyPr/>
          <a:lstStyle/>
          <a:p>
            <a:fld id="{83563B19-5B2B-4AAC-A66D-8FF7C83E8865}" type="slidenum">
              <a:rPr lang="en-US" smtClean="0"/>
              <a:pPr/>
              <a:t>3</a:t>
            </a:fld>
            <a:endParaRPr lang="en-US" dirty="0"/>
          </a:p>
        </p:txBody>
      </p:sp>
      <p:pic>
        <p:nvPicPr>
          <p:cNvPr id="12" name="Picture 11">
            <a:extLst>
              <a:ext uri="{FF2B5EF4-FFF2-40B4-BE49-F238E27FC236}">
                <a16:creationId xmlns:a16="http://schemas.microsoft.com/office/drawing/2014/main" id="{C578CFE9-FA2E-441E-B5CF-0382461B5B27}"/>
              </a:ext>
            </a:extLst>
          </p:cNvPr>
          <p:cNvPicPr>
            <a:picLocks noChangeAspect="1"/>
          </p:cNvPicPr>
          <p:nvPr/>
        </p:nvPicPr>
        <p:blipFill>
          <a:blip r:embed="rId2"/>
          <a:stretch>
            <a:fillRect/>
          </a:stretch>
        </p:blipFill>
        <p:spPr>
          <a:xfrm>
            <a:off x="3693318" y="2309557"/>
            <a:ext cx="1757363" cy="3124200"/>
          </a:xfrm>
          <a:prstGeom prst="rect">
            <a:avLst/>
          </a:prstGeom>
        </p:spPr>
      </p:pic>
    </p:spTree>
    <p:extLst>
      <p:ext uri="{BB962C8B-B14F-4D97-AF65-F5344CB8AC3E}">
        <p14:creationId xmlns:p14="http://schemas.microsoft.com/office/powerpoint/2010/main" val="2091753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family</a:t>
            </a:r>
          </a:p>
        </p:txBody>
      </p:sp>
      <p:sp>
        <p:nvSpPr>
          <p:cNvPr id="8" name="Content Placeholder 2"/>
          <p:cNvSpPr txBox="1">
            <a:spLocks/>
          </p:cNvSpPr>
          <p:nvPr/>
        </p:nvSpPr>
        <p:spPr>
          <a:xfrm>
            <a:off x="4640826" y="2011928"/>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a:p>
            <a:pPr marL="0" indent="0">
              <a:buFont typeface="Arial" pitchFamily="34" charset="0"/>
              <a:buNone/>
            </a:pPr>
            <a:endParaRPr lang="en-US" dirty="0"/>
          </a:p>
          <a:p>
            <a:pPr marL="0" indent="0">
              <a:buFont typeface="Arial" pitchFamily="34" charset="0"/>
              <a:buNone/>
            </a:pPr>
            <a:endParaRPr lang="en-US" dirty="0"/>
          </a:p>
          <a:p>
            <a:pPr marL="0" indent="0">
              <a:buFont typeface="Arial" pitchFamily="34" charset="0"/>
              <a:buNone/>
            </a:pPr>
            <a:endParaRPr lang="en-US" dirty="0"/>
          </a:p>
          <a:p>
            <a:pPr marL="0" indent="0">
              <a:buFont typeface="Arial" pitchFamily="34" charset="0"/>
              <a:buNone/>
            </a:pPr>
            <a:endParaRPr lang="en-US" dirty="0"/>
          </a:p>
        </p:txBody>
      </p:sp>
      <p:sp>
        <p:nvSpPr>
          <p:cNvPr id="9" name="Content Placeholder 2"/>
          <p:cNvSpPr txBox="1">
            <a:spLocks/>
          </p:cNvSpPr>
          <p:nvPr/>
        </p:nvSpPr>
        <p:spPr>
          <a:xfrm>
            <a:off x="457200" y="1295400"/>
            <a:ext cx="86868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a:solidFill>
                  <a:schemeClr val="tx1">
                    <a:lumMod val="50000"/>
                    <a:lumOff val="50000"/>
                  </a:schemeClr>
                </a:solidFill>
                <a:latin typeface="Avenir Roman"/>
                <a:cs typeface="Avenir Roman"/>
              </a:rPr>
              <a:t>A little about my family</a:t>
            </a:r>
          </a:p>
          <a:p>
            <a:pPr lvl="1"/>
            <a:r>
              <a:rPr lang="en-US" sz="1800" dirty="0">
                <a:solidFill>
                  <a:schemeClr val="tx1">
                    <a:lumMod val="50000"/>
                    <a:lumOff val="50000"/>
                  </a:schemeClr>
                </a:solidFill>
                <a:latin typeface="Avenir Roman"/>
                <a:cs typeface="Avenir Roman"/>
              </a:rPr>
              <a:t>I am from a divorced family where both sides were poor.  I lived with my father and visited my mother every other weekend and summers.  Alcohol and drugs were everywhere.  You could say I raised myself.</a:t>
            </a:r>
          </a:p>
          <a:p>
            <a:pPr marL="0" indent="0">
              <a:buFont typeface="Arial" pitchFamily="34" charset="0"/>
              <a:buNone/>
            </a:pPr>
            <a:endParaRPr lang="en-US" sz="2400" dirty="0">
              <a:solidFill>
                <a:schemeClr val="tx1">
                  <a:lumMod val="50000"/>
                  <a:lumOff val="50000"/>
                </a:schemeClr>
              </a:solidFill>
              <a:latin typeface="Avenir Roman"/>
              <a:cs typeface="Avenir Roman"/>
            </a:endParaRPr>
          </a:p>
        </p:txBody>
      </p:sp>
      <p:sp>
        <p:nvSpPr>
          <p:cNvPr id="10" name="TextBox 9"/>
          <p:cNvSpPr txBox="1"/>
          <p:nvPr/>
        </p:nvSpPr>
        <p:spPr>
          <a:xfrm>
            <a:off x="2740993" y="5678269"/>
            <a:ext cx="3355007" cy="646331"/>
          </a:xfrm>
          <a:prstGeom prst="rect">
            <a:avLst/>
          </a:prstGeom>
          <a:noFill/>
        </p:spPr>
        <p:txBody>
          <a:bodyPr wrap="square" rtlCol="0">
            <a:spAutoFit/>
          </a:bodyPr>
          <a:lstStyle/>
          <a:p>
            <a:pPr algn="ctr"/>
            <a:r>
              <a:rPr lang="en-US" dirty="0">
                <a:solidFill>
                  <a:schemeClr val="tx1">
                    <a:lumMod val="50000"/>
                    <a:lumOff val="50000"/>
                  </a:schemeClr>
                </a:solidFill>
                <a:latin typeface="Avenir Roman"/>
                <a:cs typeface="Avenir Roman"/>
              </a:rPr>
              <a:t>I couldn’t find a picture of my family growing up</a:t>
            </a:r>
          </a:p>
        </p:txBody>
      </p:sp>
      <p:sp>
        <p:nvSpPr>
          <p:cNvPr id="15" name="Footer Placeholder 14"/>
          <p:cNvSpPr>
            <a:spLocks noGrp="1"/>
          </p:cNvSpPr>
          <p:nvPr>
            <p:ph type="ftr" sz="quarter" idx="11"/>
          </p:nvPr>
        </p:nvSpPr>
        <p:spPr/>
        <p:txBody>
          <a:bodyPr/>
          <a:lstStyle/>
          <a:p>
            <a:r>
              <a:rPr lang="en-US"/>
              <a:t>Youth Business : ALLIANCE</a:t>
            </a:r>
            <a:endParaRPr lang="en-US" dirty="0"/>
          </a:p>
        </p:txBody>
      </p:sp>
      <p:sp>
        <p:nvSpPr>
          <p:cNvPr id="16" name="Slide Number Placeholder 15"/>
          <p:cNvSpPr>
            <a:spLocks noGrp="1"/>
          </p:cNvSpPr>
          <p:nvPr>
            <p:ph type="sldNum" sz="quarter" idx="12"/>
          </p:nvPr>
        </p:nvSpPr>
        <p:spPr/>
        <p:txBody>
          <a:bodyPr/>
          <a:lstStyle/>
          <a:p>
            <a:fld id="{83563B19-5B2B-4AAC-A66D-8FF7C83E8865}" type="slidenum">
              <a:rPr lang="en-US" smtClean="0"/>
              <a:pPr/>
              <a:t>4</a:t>
            </a:fld>
            <a:endParaRPr lang="en-US" dirty="0"/>
          </a:p>
        </p:txBody>
      </p:sp>
    </p:spTree>
    <p:extLst>
      <p:ext uri="{BB962C8B-B14F-4D97-AF65-F5344CB8AC3E}">
        <p14:creationId xmlns:p14="http://schemas.microsoft.com/office/powerpoint/2010/main" val="365411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MY HIGH SCHOOL</a:t>
            </a:r>
          </a:p>
        </p:txBody>
      </p:sp>
      <p:sp>
        <p:nvSpPr>
          <p:cNvPr id="3" name="Content Placeholder 2"/>
          <p:cNvSpPr>
            <a:spLocks noGrp="1"/>
          </p:cNvSpPr>
          <p:nvPr>
            <p:ph idx="1"/>
          </p:nvPr>
        </p:nvSpPr>
        <p:spPr/>
        <p:txBody>
          <a:bodyPr/>
          <a:lstStyle/>
          <a:p>
            <a:pPr algn="ctr"/>
            <a:r>
              <a:rPr lang="en-US" dirty="0"/>
              <a:t>I attended Victor Valley HS in Victorville, CA</a:t>
            </a:r>
          </a:p>
          <a:p>
            <a:pPr algn="ctr"/>
            <a:endParaRPr lang="en-US" dirty="0"/>
          </a:p>
        </p:txBody>
      </p:sp>
      <p:sp>
        <p:nvSpPr>
          <p:cNvPr id="11" name="Footer Placeholder 10"/>
          <p:cNvSpPr>
            <a:spLocks noGrp="1"/>
          </p:cNvSpPr>
          <p:nvPr>
            <p:ph type="ftr" sz="quarter" idx="11"/>
          </p:nvPr>
        </p:nvSpPr>
        <p:spPr/>
        <p:txBody>
          <a:bodyPr/>
          <a:lstStyle/>
          <a:p>
            <a:r>
              <a:rPr lang="en-US"/>
              <a:t>Youth Business : ALLIANCE</a:t>
            </a:r>
            <a:endParaRPr lang="en-US" dirty="0"/>
          </a:p>
        </p:txBody>
      </p:sp>
      <p:sp>
        <p:nvSpPr>
          <p:cNvPr id="12" name="Slide Number Placeholder 11"/>
          <p:cNvSpPr>
            <a:spLocks noGrp="1"/>
          </p:cNvSpPr>
          <p:nvPr>
            <p:ph type="sldNum" sz="quarter" idx="12"/>
          </p:nvPr>
        </p:nvSpPr>
        <p:spPr/>
        <p:txBody>
          <a:bodyPr/>
          <a:lstStyle/>
          <a:p>
            <a:fld id="{83563B19-5B2B-4AAC-A66D-8FF7C83E8865}" type="slidenum">
              <a:rPr lang="en-US" smtClean="0"/>
              <a:pPr/>
              <a:t>5</a:t>
            </a:fld>
            <a:endParaRPr lang="en-US" dirty="0"/>
          </a:p>
        </p:txBody>
      </p:sp>
      <p:pic>
        <p:nvPicPr>
          <p:cNvPr id="2" name="Picture 1">
            <a:extLst>
              <a:ext uri="{FF2B5EF4-FFF2-40B4-BE49-F238E27FC236}">
                <a16:creationId xmlns:a16="http://schemas.microsoft.com/office/drawing/2014/main" id="{32FAAC09-77A0-4D4A-B033-A1E82F7C7EFA}"/>
              </a:ext>
            </a:extLst>
          </p:cNvPr>
          <p:cNvPicPr>
            <a:picLocks noChangeAspect="1"/>
          </p:cNvPicPr>
          <p:nvPr/>
        </p:nvPicPr>
        <p:blipFill>
          <a:blip r:embed="rId3"/>
          <a:stretch>
            <a:fillRect/>
          </a:stretch>
        </p:blipFill>
        <p:spPr>
          <a:xfrm>
            <a:off x="1017349" y="2100061"/>
            <a:ext cx="4343400" cy="2782947"/>
          </a:xfrm>
          <a:prstGeom prst="rect">
            <a:avLst/>
          </a:prstGeom>
        </p:spPr>
      </p:pic>
      <p:pic>
        <p:nvPicPr>
          <p:cNvPr id="2050" name="Picture 2" descr="School Logo">
            <a:extLst>
              <a:ext uri="{FF2B5EF4-FFF2-40B4-BE49-F238E27FC236}">
                <a16:creationId xmlns:a16="http://schemas.microsoft.com/office/drawing/2014/main" id="{D627A952-4209-485B-A07D-F586C5A7C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4952" y="2240917"/>
            <a:ext cx="2274648" cy="2642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165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MY other HIGH SCHOOL</a:t>
            </a:r>
          </a:p>
        </p:txBody>
      </p:sp>
      <p:sp>
        <p:nvSpPr>
          <p:cNvPr id="3" name="Content Placeholder 2"/>
          <p:cNvSpPr>
            <a:spLocks noGrp="1"/>
          </p:cNvSpPr>
          <p:nvPr>
            <p:ph idx="1"/>
          </p:nvPr>
        </p:nvSpPr>
        <p:spPr>
          <a:xfrm>
            <a:off x="457200" y="1600201"/>
            <a:ext cx="8229600" cy="2971800"/>
          </a:xfrm>
        </p:spPr>
        <p:txBody>
          <a:bodyPr/>
          <a:lstStyle/>
          <a:p>
            <a:pPr algn="ctr"/>
            <a:r>
              <a:rPr lang="en-US" dirty="0"/>
              <a:t>I attended Santa Barbara HS in Santa Barbara, CA my junior and senior year</a:t>
            </a:r>
          </a:p>
          <a:p>
            <a:pPr algn="ctr"/>
            <a:endParaRPr lang="en-US" dirty="0"/>
          </a:p>
        </p:txBody>
      </p:sp>
      <p:sp>
        <p:nvSpPr>
          <p:cNvPr id="11" name="Footer Placeholder 10"/>
          <p:cNvSpPr>
            <a:spLocks noGrp="1"/>
          </p:cNvSpPr>
          <p:nvPr>
            <p:ph type="ftr" sz="quarter" idx="11"/>
          </p:nvPr>
        </p:nvSpPr>
        <p:spPr/>
        <p:txBody>
          <a:bodyPr/>
          <a:lstStyle/>
          <a:p>
            <a:r>
              <a:rPr lang="en-US"/>
              <a:t>Youth Business : ALLIANCE</a:t>
            </a:r>
            <a:endParaRPr lang="en-US" dirty="0"/>
          </a:p>
        </p:txBody>
      </p:sp>
      <p:sp>
        <p:nvSpPr>
          <p:cNvPr id="12" name="Slide Number Placeholder 11"/>
          <p:cNvSpPr>
            <a:spLocks noGrp="1"/>
          </p:cNvSpPr>
          <p:nvPr>
            <p:ph type="sldNum" sz="quarter" idx="12"/>
          </p:nvPr>
        </p:nvSpPr>
        <p:spPr/>
        <p:txBody>
          <a:bodyPr/>
          <a:lstStyle/>
          <a:p>
            <a:fld id="{83563B19-5B2B-4AAC-A66D-8FF7C83E8865}" type="slidenum">
              <a:rPr lang="en-US" smtClean="0"/>
              <a:pPr/>
              <a:t>6</a:t>
            </a:fld>
            <a:endParaRPr lang="en-US" dirty="0"/>
          </a:p>
        </p:txBody>
      </p:sp>
      <p:pic>
        <p:nvPicPr>
          <p:cNvPr id="4" name="Picture 3">
            <a:extLst>
              <a:ext uri="{FF2B5EF4-FFF2-40B4-BE49-F238E27FC236}">
                <a16:creationId xmlns:a16="http://schemas.microsoft.com/office/drawing/2014/main" id="{FDD21D36-5072-40A0-8052-A2BF32C8F642}"/>
              </a:ext>
            </a:extLst>
          </p:cNvPr>
          <p:cNvPicPr>
            <a:picLocks noChangeAspect="1"/>
          </p:cNvPicPr>
          <p:nvPr/>
        </p:nvPicPr>
        <p:blipFill>
          <a:blip r:embed="rId3"/>
          <a:stretch>
            <a:fillRect/>
          </a:stretch>
        </p:blipFill>
        <p:spPr>
          <a:xfrm>
            <a:off x="1905000" y="2336525"/>
            <a:ext cx="5722620" cy="2780138"/>
          </a:xfrm>
          <a:prstGeom prst="rect">
            <a:avLst/>
          </a:prstGeom>
        </p:spPr>
      </p:pic>
      <p:pic>
        <p:nvPicPr>
          <p:cNvPr id="5" name="Picture 4">
            <a:extLst>
              <a:ext uri="{FF2B5EF4-FFF2-40B4-BE49-F238E27FC236}">
                <a16:creationId xmlns:a16="http://schemas.microsoft.com/office/drawing/2014/main" id="{FBD7838E-E31E-46E9-A3A7-827112E265C4}"/>
              </a:ext>
            </a:extLst>
          </p:cNvPr>
          <p:cNvPicPr>
            <a:picLocks noChangeAspect="1"/>
          </p:cNvPicPr>
          <p:nvPr/>
        </p:nvPicPr>
        <p:blipFill>
          <a:blip r:embed="rId4"/>
          <a:stretch>
            <a:fillRect/>
          </a:stretch>
        </p:blipFill>
        <p:spPr>
          <a:xfrm>
            <a:off x="3392499" y="5116663"/>
            <a:ext cx="2632710" cy="1760126"/>
          </a:xfrm>
          <a:prstGeom prst="rect">
            <a:avLst/>
          </a:prstGeom>
        </p:spPr>
      </p:pic>
    </p:spTree>
    <p:extLst>
      <p:ext uri="{BB962C8B-B14F-4D97-AF65-F5344CB8AC3E}">
        <p14:creationId xmlns:p14="http://schemas.microsoft.com/office/powerpoint/2010/main" val="345745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a:t>High School</a:t>
            </a:r>
            <a:endParaRPr lang="en-US" dirty="0"/>
          </a:p>
        </p:txBody>
      </p:sp>
      <p:sp>
        <p:nvSpPr>
          <p:cNvPr id="3" name="Content Placeholder 2"/>
          <p:cNvSpPr>
            <a:spLocks noGrp="1"/>
          </p:cNvSpPr>
          <p:nvPr>
            <p:ph idx="1"/>
          </p:nvPr>
        </p:nvSpPr>
        <p:spPr/>
        <p:txBody>
          <a:bodyPr/>
          <a:lstStyle/>
          <a:p>
            <a:r>
              <a:rPr lang="en-US" dirty="0"/>
              <a:t>As a HS student I was painfully shy but I was athletic and I thought I could get a baseball scholarship.</a:t>
            </a:r>
          </a:p>
        </p:txBody>
      </p:sp>
      <p:sp>
        <p:nvSpPr>
          <p:cNvPr id="6" name="TextBox 5"/>
          <p:cNvSpPr txBox="1"/>
          <p:nvPr/>
        </p:nvSpPr>
        <p:spPr>
          <a:xfrm>
            <a:off x="3124200" y="6324600"/>
            <a:ext cx="2839239" cy="369332"/>
          </a:xfrm>
          <a:prstGeom prst="rect">
            <a:avLst/>
          </a:prstGeom>
          <a:noFill/>
        </p:spPr>
        <p:txBody>
          <a:bodyPr wrap="none" rtlCol="0">
            <a:spAutoFit/>
          </a:bodyPr>
          <a:lstStyle/>
          <a:p>
            <a:r>
              <a:rPr lang="en-US" dirty="0">
                <a:solidFill>
                  <a:schemeClr val="tx1">
                    <a:lumMod val="50000"/>
                    <a:lumOff val="50000"/>
                  </a:schemeClr>
                </a:solidFill>
              </a:rPr>
              <a:t>Here is a picture of me in HS</a:t>
            </a:r>
          </a:p>
        </p:txBody>
      </p:sp>
      <p:sp>
        <p:nvSpPr>
          <p:cNvPr id="10" name="Footer Placeholder 9"/>
          <p:cNvSpPr>
            <a:spLocks noGrp="1"/>
          </p:cNvSpPr>
          <p:nvPr>
            <p:ph type="ftr" sz="quarter" idx="11"/>
          </p:nvPr>
        </p:nvSpPr>
        <p:spPr/>
        <p:txBody>
          <a:bodyPr/>
          <a:lstStyle/>
          <a:p>
            <a:r>
              <a:rPr lang="en-US"/>
              <a:t>Youth Business : ALLIANCE</a:t>
            </a:r>
            <a:endParaRPr lang="en-US" dirty="0"/>
          </a:p>
        </p:txBody>
      </p:sp>
      <p:sp>
        <p:nvSpPr>
          <p:cNvPr id="11" name="Slide Number Placeholder 10"/>
          <p:cNvSpPr>
            <a:spLocks noGrp="1"/>
          </p:cNvSpPr>
          <p:nvPr>
            <p:ph type="sldNum" sz="quarter" idx="12"/>
          </p:nvPr>
        </p:nvSpPr>
        <p:spPr/>
        <p:txBody>
          <a:bodyPr/>
          <a:lstStyle/>
          <a:p>
            <a:fld id="{83563B19-5B2B-4AAC-A66D-8FF7C83E8865}" type="slidenum">
              <a:rPr lang="en-US" smtClean="0"/>
              <a:pPr/>
              <a:t>7</a:t>
            </a:fld>
            <a:endParaRPr lang="en-US" dirty="0"/>
          </a:p>
        </p:txBody>
      </p:sp>
      <p:pic>
        <p:nvPicPr>
          <p:cNvPr id="8" name="Picture 7">
            <a:extLst>
              <a:ext uri="{FF2B5EF4-FFF2-40B4-BE49-F238E27FC236}">
                <a16:creationId xmlns:a16="http://schemas.microsoft.com/office/drawing/2014/main" id="{0ABB4E3C-FAD8-4726-B56E-1E71B95B6BA5}"/>
              </a:ext>
            </a:extLst>
          </p:cNvPr>
          <p:cNvPicPr>
            <a:picLocks noChangeAspect="1"/>
          </p:cNvPicPr>
          <p:nvPr/>
        </p:nvPicPr>
        <p:blipFill>
          <a:blip r:embed="rId3"/>
          <a:stretch>
            <a:fillRect/>
          </a:stretch>
        </p:blipFill>
        <p:spPr>
          <a:xfrm>
            <a:off x="3473737" y="2516269"/>
            <a:ext cx="2402836" cy="3609894"/>
          </a:xfrm>
          <a:prstGeom prst="rect">
            <a:avLst/>
          </a:prstGeom>
        </p:spPr>
      </p:pic>
    </p:spTree>
    <p:extLst>
      <p:ext uri="{BB962C8B-B14F-4D97-AF65-F5344CB8AC3E}">
        <p14:creationId xmlns:p14="http://schemas.microsoft.com/office/powerpoint/2010/main" val="1956416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a:t>High School</a:t>
            </a:r>
          </a:p>
        </p:txBody>
      </p:sp>
      <p:sp>
        <p:nvSpPr>
          <p:cNvPr id="3" name="Content Placeholder 2"/>
          <p:cNvSpPr>
            <a:spLocks noGrp="1"/>
          </p:cNvSpPr>
          <p:nvPr>
            <p:ph idx="1"/>
          </p:nvPr>
        </p:nvSpPr>
        <p:spPr/>
        <p:txBody>
          <a:bodyPr/>
          <a:lstStyle/>
          <a:p>
            <a:r>
              <a:rPr lang="en-US" dirty="0"/>
              <a:t>Things that I really liked in High School were:</a:t>
            </a:r>
          </a:p>
          <a:p>
            <a:pPr lvl="1"/>
            <a:r>
              <a:rPr lang="en-US" dirty="0"/>
              <a:t>Baseball</a:t>
            </a:r>
          </a:p>
          <a:p>
            <a:pPr lvl="1"/>
            <a:r>
              <a:rPr lang="en-US" dirty="0"/>
              <a:t>Learning</a:t>
            </a:r>
          </a:p>
          <a:p>
            <a:endParaRPr lang="en-US" dirty="0"/>
          </a:p>
        </p:txBody>
      </p:sp>
      <p:sp>
        <p:nvSpPr>
          <p:cNvPr id="6" name="Footer Placeholder 5"/>
          <p:cNvSpPr>
            <a:spLocks noGrp="1"/>
          </p:cNvSpPr>
          <p:nvPr>
            <p:ph type="ftr" sz="quarter" idx="11"/>
          </p:nvPr>
        </p:nvSpPr>
        <p:spPr/>
        <p:txBody>
          <a:bodyPr/>
          <a:lstStyle/>
          <a:p>
            <a:r>
              <a:rPr lang="en-US"/>
              <a:t>Youth Business : ALLIANCE</a:t>
            </a:r>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8</a:t>
            </a:fld>
            <a:endParaRPr lang="en-US" dirty="0"/>
          </a:p>
        </p:txBody>
      </p:sp>
    </p:spTree>
    <p:extLst>
      <p:ext uri="{BB962C8B-B14F-4D97-AF65-F5344CB8AC3E}">
        <p14:creationId xmlns:p14="http://schemas.microsoft.com/office/powerpoint/2010/main" val="227878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a:t>High School</a:t>
            </a:r>
            <a:endParaRPr lang="en-US" dirty="0"/>
          </a:p>
        </p:txBody>
      </p:sp>
      <p:sp>
        <p:nvSpPr>
          <p:cNvPr id="3" name="Content Placeholder 2"/>
          <p:cNvSpPr>
            <a:spLocks noGrp="1"/>
          </p:cNvSpPr>
          <p:nvPr>
            <p:ph idx="1"/>
          </p:nvPr>
        </p:nvSpPr>
        <p:spPr/>
        <p:txBody>
          <a:bodyPr/>
          <a:lstStyle/>
          <a:p>
            <a:r>
              <a:rPr lang="en-US" dirty="0"/>
              <a:t>Things that felt difficult or challenging for me while I was in High School were:</a:t>
            </a:r>
          </a:p>
          <a:p>
            <a:pPr lvl="1"/>
            <a:r>
              <a:rPr lang="en-US" dirty="0"/>
              <a:t>Feeling like I didn’t belong</a:t>
            </a:r>
          </a:p>
          <a:p>
            <a:pPr lvl="1"/>
            <a:r>
              <a:rPr lang="en-US" dirty="0"/>
              <a:t>Biology and Spanish</a:t>
            </a:r>
          </a:p>
          <a:p>
            <a:r>
              <a:rPr lang="en-US" dirty="0"/>
              <a:t>I overcame it through perseverance</a:t>
            </a:r>
          </a:p>
          <a:p>
            <a:pPr lvl="1"/>
            <a:r>
              <a:rPr lang="en-US" dirty="0"/>
              <a:t>I knew that I could control the amount of effort that I put into something – “No one could out hustle me”.  </a:t>
            </a:r>
          </a:p>
        </p:txBody>
      </p:sp>
      <p:sp>
        <p:nvSpPr>
          <p:cNvPr id="6" name="Footer Placeholder 5"/>
          <p:cNvSpPr>
            <a:spLocks noGrp="1"/>
          </p:cNvSpPr>
          <p:nvPr>
            <p:ph type="ftr" sz="quarter" idx="11"/>
          </p:nvPr>
        </p:nvSpPr>
        <p:spPr/>
        <p:txBody>
          <a:bodyPr/>
          <a:lstStyle/>
          <a:p>
            <a:r>
              <a:rPr lang="en-US"/>
              <a:t>Youth Business : ALLIANCE</a:t>
            </a:r>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9</a:t>
            </a:fld>
            <a:endParaRPr lang="en-US" dirty="0"/>
          </a:p>
        </p:txBody>
      </p:sp>
    </p:spTree>
    <p:extLst>
      <p:ext uri="{BB962C8B-B14F-4D97-AF65-F5344CB8AC3E}">
        <p14:creationId xmlns:p14="http://schemas.microsoft.com/office/powerpoint/2010/main" val="18480561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599</TotalTime>
  <Words>1076</Words>
  <Application>Microsoft Office PowerPoint</Application>
  <PresentationFormat>On-screen Show (4:3)</PresentationFormat>
  <Paragraphs>214</Paragraphs>
  <Slides>26</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Avenir Black</vt:lpstr>
      <vt:lpstr>Avenir Heavy</vt:lpstr>
      <vt:lpstr>Avenir Roman</vt:lpstr>
      <vt:lpstr>Calibri</vt:lpstr>
      <vt:lpstr>Century Gothic</vt:lpstr>
      <vt:lpstr>Courier New</vt:lpstr>
      <vt:lpstr>Executive</vt:lpstr>
      <vt:lpstr>Youth business alliance</vt:lpstr>
      <vt:lpstr>INTRODUCTION</vt:lpstr>
      <vt:lpstr>My childhood</vt:lpstr>
      <vt:lpstr>My family</vt:lpstr>
      <vt:lpstr>MY HIGH SCHOOL</vt:lpstr>
      <vt:lpstr>MY other HIGH SCHOOL</vt:lpstr>
      <vt:lpstr>High School</vt:lpstr>
      <vt:lpstr>High School</vt:lpstr>
      <vt:lpstr>High School</vt:lpstr>
      <vt:lpstr>High School</vt:lpstr>
      <vt:lpstr>Getting in to College</vt:lpstr>
      <vt:lpstr>College</vt:lpstr>
      <vt:lpstr>College</vt:lpstr>
      <vt:lpstr>College</vt:lpstr>
      <vt:lpstr>College</vt:lpstr>
      <vt:lpstr>College</vt:lpstr>
      <vt:lpstr>Getting a job after College</vt:lpstr>
      <vt:lpstr>This is My Company</vt:lpstr>
      <vt:lpstr>My Career Path</vt:lpstr>
      <vt:lpstr>My Career</vt:lpstr>
      <vt:lpstr>My Career</vt:lpstr>
      <vt:lpstr>My role within organization</vt:lpstr>
      <vt:lpstr>Compensation at my company</vt:lpstr>
      <vt:lpstr>More than just work</vt:lpstr>
      <vt:lpstr>Do it all over again?</vt:lpstr>
      <vt:lpstr>QUESTION AND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YBA GUEST RESOURCE TEMPLATE</dc:title>
  <dc:creator>Stephen Minix</dc:creator>
  <cp:lastModifiedBy>Keith Newton</cp:lastModifiedBy>
  <cp:revision>45</cp:revision>
  <dcterms:created xsi:type="dcterms:W3CDTF">2013-01-02T21:12:08Z</dcterms:created>
  <dcterms:modified xsi:type="dcterms:W3CDTF">2018-02-28T00:32:01Z</dcterms:modified>
</cp:coreProperties>
</file>