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2"/>
  </p:notesMasterIdLst>
  <p:sldIdLst>
    <p:sldId id="256" r:id="rId3"/>
    <p:sldId id="261" r:id="rId4"/>
    <p:sldId id="260" r:id="rId5"/>
    <p:sldId id="259" r:id="rId6"/>
    <p:sldId id="263" r:id="rId7"/>
    <p:sldId id="262" r:id="rId8"/>
    <p:sldId id="264" r:id="rId9"/>
    <p:sldId id="258" r:id="rId10"/>
    <p:sldId id="2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01" autoAdjust="0"/>
  </p:normalViewPr>
  <p:slideViewPr>
    <p:cSldViewPr snapToGrid="0">
      <p:cViewPr>
        <p:scale>
          <a:sx n="60" d="100"/>
          <a:sy n="60" d="100"/>
        </p:scale>
        <p:origin x="42" y="3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69C15-1EAE-4B3A-954B-51852E2D190C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CE4EC-26AB-4D90-8201-89265FED6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95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CE4EC-26AB-4D90-8201-89265FED61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53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Dress in a manner that is professionally appropriate to the position for which you are applying.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 you say a single word to the interviewer, you have already made an impression based on how you’re dressed.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guidelines given here are commonly accepted as appropriate for interviewing. Every company has a different dress code; how you dress at the job may have very little to do with how you dress for an interview.</a:t>
            </a:r>
            <a:endParaRPr lang="en-US" sz="1000" b="0" i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CE4EC-26AB-4D90-8201-89265FED61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7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000" b="0" i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CE4EC-26AB-4D90-8201-89265FED61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99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3D6F-55A5-48B0-90F1-7C7D68D5939D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3106-6116-4A71-81ED-014C144FE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35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3D6F-55A5-48B0-90F1-7C7D68D5939D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3106-6116-4A71-81ED-014C144FE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8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3D6F-55A5-48B0-90F1-7C7D68D5939D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3106-6116-4A71-81ED-014C144FE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83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arkling Picture">
    <p:bg>
      <p:bgPr>
        <a:gradFill flip="none" rotWithShape="1">
          <a:gsLst>
            <a:gs pos="0">
              <a:srgbClr val="F2F2F2"/>
            </a:gs>
            <a:gs pos="100000">
              <a:srgbClr val="A6A6A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3D6F-55A5-48B0-90F1-7C7D68D5939D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3106-6116-4A71-81ED-014C144FEBA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ame"/>
          <p:cNvSpPr/>
          <p:nvPr userDrawn="1"/>
        </p:nvSpPr>
        <p:spPr>
          <a:xfrm>
            <a:off x="1504708" y="674223"/>
            <a:ext cx="9182584" cy="5509554"/>
          </a:xfrm>
          <a:prstGeom prst="rect">
            <a:avLst/>
          </a:prstGeom>
          <a:solidFill>
            <a:srgbClr val="FFFFFF"/>
          </a:solidFill>
          <a:ln w="101600" cap="rnd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582657" y="1320994"/>
            <a:ext cx="7026686" cy="4216012"/>
          </a:xfrm>
          <a:effectLst>
            <a:innerShdw blurRad="38100" dist="12700" dir="18900000">
              <a:prstClr val="black">
                <a:alpha val="79000"/>
              </a:prstClr>
            </a:innerShdw>
          </a:effectLst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Sparkle 1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179715" y="311121"/>
            <a:ext cx="630936" cy="630936"/>
          </a:xfrm>
          <a:blipFill>
            <a:blip r:embed="rId2"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Sparkle 2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2299193" y="1037530"/>
            <a:ext cx="566928" cy="566928"/>
          </a:xfrm>
          <a:blipFill>
            <a:blip r:embed="rId3"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" name="Sparkle 3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4658829" y="2005834"/>
            <a:ext cx="704088" cy="704088"/>
          </a:xfrm>
          <a:blipFill>
            <a:blip r:embed="rId4"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Sparkle 4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9278112" y="5184962"/>
            <a:ext cx="704088" cy="704088"/>
          </a:xfrm>
          <a:blipFill>
            <a:blip r:embed="rId4"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" name="Sparkle 5"/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10271406" y="5804301"/>
            <a:ext cx="758952" cy="758952"/>
          </a:xfrm>
          <a:blipFill>
            <a:blip r:embed="rId5"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Instructions"/>
          <p:cNvSpPr/>
          <p:nvPr userDrawn="1"/>
        </p:nvSpPr>
        <p:spPr>
          <a:xfrm>
            <a:off x="12401958" y="10886"/>
            <a:ext cx="1853340" cy="684711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To change the sample image, select the picture and delete it. Now click the Pictures icon in the placeholder to insert your own image.</a:t>
            </a:r>
          </a:p>
          <a:p>
            <a:pPr>
              <a:spcBef>
                <a:spcPts val="600"/>
              </a:spcBef>
            </a:pPr>
            <a:r>
              <a:rPr lang="en-US" sz="1600" baseline="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If you need to put the sparkles back on top after you change the picture, </a:t>
            </a: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click</a:t>
            </a:r>
            <a:r>
              <a:rPr lang="en-US" sz="1600" baseline="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the Reset button (Home tab, Slides, Reset).</a:t>
            </a:r>
            <a:endParaRPr lang="en-US" sz="1600" dirty="0" smtClean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animation is already done for you; just copy and paste the slide into your existing presentation.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aseline="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Sample picture courtesy of Bill Staples.</a:t>
            </a:r>
            <a:endParaRPr lang="en-US" sz="1600" dirty="0" smtClean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61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1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grpId="1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grpId="1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grpId="1" nodeType="withEffect">
                                  <p:stCondLst>
                                    <p:cond delay="13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>
        <p:tmplLst>
          <p:tmpl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1" animBg="1">
        <p:tmplLst>
          <p:tmpl>
            <p:tnLst>
              <p:par>
                <p:cTn presetID="31" presetClass="exit" presetSubtype="0" fill="hold" nodeType="withEffect">
                  <p:stCondLst>
                    <p:cond delay="700"/>
                  </p:stCondLst>
                  <p:iterate type="lt">
                    <p:tmPct val="5000"/>
                  </p:iterate>
                  <p:childTnLst>
                    <p:anim calcmode="lin" valueType="num">
                      <p:cBhvr>
                        <p:cTn dur="500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/>
                        <p:tgtEl>
                          <p:spTgt spid="1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fltVal val="90"/>
                          </p:val>
                        </p:tav>
                      </p:tavLst>
                    </p:anim>
                    <p:animEffect transition="out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31" presetClass="entr" presetSubtype="0" fill="hold" nodeType="withEffect">
                  <p:stCondLst>
                    <p:cond delay="20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1" animBg="1">
        <p:tmplLst>
          <p:tmpl>
            <p:tnLst>
              <p:par>
                <p:cTn presetID="31" presetClass="exit" presetSubtype="0" fill="hold" nodeType="withEffect">
                  <p:stCondLst>
                    <p:cond delay="900"/>
                  </p:stCondLst>
                  <p:iterate type="lt">
                    <p:tmPct val="5000"/>
                  </p:iterate>
                  <p:childTnLst>
                    <p:anim calcmode="lin" valueType="num">
                      <p:cBhvr>
                        <p:cTn dur="500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/>
                        <p:tgtEl>
                          <p:spTgt spid="1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fltVal val="90"/>
                          </p:val>
                        </p:tav>
                      </p:tavLst>
                    </p:anim>
                    <p:animEffect transition="out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9" grpId="0" animBg="1">
        <p:tmplLst>
          <p:tmpl>
            <p:tnLst>
              <p:par>
                <p:cTn presetID="31" presetClass="entr" presetSubtype="0" fill="hold" nodeType="withEffect">
                  <p:stCondLst>
                    <p:cond delay="40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1" animBg="1">
        <p:tmplLst>
          <p:tmpl>
            <p:tnLst>
              <p:par>
                <p:cTn presetID="31" presetClass="exit" presetSubtype="0" fill="hold" nodeType="withEffect">
                  <p:stCondLst>
                    <p:cond delay="1100"/>
                  </p:stCondLst>
                  <p:iterate type="lt">
                    <p:tmPct val="5000"/>
                  </p:iterate>
                  <p:childTnLst>
                    <p:anim calcmode="lin" valueType="num">
                      <p:cBhvr>
                        <p:cTn dur="500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/>
                        <p:tgtEl>
                          <p:spTgt spid="19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fltVal val="90"/>
                          </p:val>
                        </p:tav>
                      </p:tavLst>
                    </p:anim>
                    <p:animEffect transition="out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31" presetClass="entr" presetSubtype="0" fill="hold" nodeType="withEffect">
                  <p:stCondLst>
                    <p:cond delay="60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1" animBg="1">
        <p:tmplLst>
          <p:tmpl>
            <p:tnLst>
              <p:par>
                <p:cTn presetID="31" presetClass="exit" presetSubtype="0" fill="hold" nodeType="withEffect">
                  <p:stCondLst>
                    <p:cond delay="1300"/>
                  </p:stCondLst>
                  <p:iterate type="lt">
                    <p:tmPct val="5000"/>
                  </p:iterate>
                  <p:childTnLst>
                    <p:anim calcmode="lin" valueType="num">
                      <p:cBhvr>
                        <p:cTn dur="500"/>
                        <p:tgtEl>
                          <p:spTgt spid="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/>
                        <p:tgtEl>
                          <p:spTgt spid="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/>
                        <p:tgtEl>
                          <p:spTgt spid="2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fltVal val="90"/>
                          </p:val>
                        </p:tav>
                      </p:tavLst>
                    </p:anim>
                    <p:animEffect transition="out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21" grpId="0" animBg="1">
        <p:tmplLst>
          <p:tmpl>
            <p:tnLst>
              <p:par>
                <p:cTn presetID="31" presetClass="entr" presetSubtype="0" fill="hold" nodeType="withEffect">
                  <p:stCondLst>
                    <p:cond delay="80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1" animBg="1">
        <p:tmplLst>
          <p:tmpl>
            <p:tnLst>
              <p:par>
                <p:cTn presetID="31" presetClass="exit" presetSubtype="0" fill="hold" nodeType="withEffect">
                  <p:stCondLst>
                    <p:cond delay="1500"/>
                  </p:stCondLst>
                  <p:iterate type="lt">
                    <p:tmPct val="5000"/>
                  </p:iterate>
                  <p:childTnLst>
                    <p:anim calcmode="lin" valueType="num">
                      <p:cBhvr>
                        <p:cTn dur="500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/>
                        <p:tgtEl>
                          <p:spTgt spid="21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fltVal val="90"/>
                          </p:val>
                        </p:tav>
                      </p:tavLst>
                    </p:anim>
                    <p:animEffect transition="out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3D6F-55A5-48B0-90F1-7C7D68D5939D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3106-6116-4A71-81ED-014C144FE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5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3D6F-55A5-48B0-90F1-7C7D68D5939D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3106-6116-4A71-81ED-014C144FE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3D6F-55A5-48B0-90F1-7C7D68D5939D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3106-6116-4A71-81ED-014C144FE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76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3D6F-55A5-48B0-90F1-7C7D68D5939D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3106-6116-4A71-81ED-014C144FE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77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3D6F-55A5-48B0-90F1-7C7D68D5939D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3106-6116-4A71-81ED-014C144FE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80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3D6F-55A5-48B0-90F1-7C7D68D5939D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3106-6116-4A71-81ED-014C144FE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35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3D6F-55A5-48B0-90F1-7C7D68D5939D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3106-6116-4A71-81ED-014C144FE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66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3D6F-55A5-48B0-90F1-7C7D68D5939D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3106-6116-4A71-81ED-014C144FE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8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33D6F-55A5-48B0-90F1-7C7D68D5939D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3106-6116-4A71-81ED-014C144FE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7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2F2F2"/>
            </a:gs>
            <a:gs pos="100000">
              <a:srgbClr val="A6A6A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953702" y="4929326"/>
            <a:ext cx="704088" cy="7040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mood board :: free spirits on the open r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183" y="626589"/>
            <a:ext cx="438150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17327" y="3961338"/>
            <a:ext cx="402373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accent3"/>
                </a:solidFill>
                <a:effectLst/>
                <a:latin typeface="Forte" panose="03060902040502070203" pitchFamily="66" charset="0"/>
              </a:rPr>
              <a:t>Carolyn Mathis</a:t>
            </a:r>
            <a:endParaRPr lang="en-US" sz="2000" b="1" cap="none" spc="0" dirty="0" smtClean="0">
              <a:ln/>
              <a:solidFill>
                <a:schemeClr val="accent3"/>
              </a:solidFill>
              <a:effectLst/>
              <a:latin typeface="Forte" panose="03060902040502070203" pitchFamily="66" charset="0"/>
            </a:endParaRPr>
          </a:p>
          <a:p>
            <a:pPr algn="ctr"/>
            <a:r>
              <a:rPr lang="en-US" b="1" dirty="0" smtClean="0">
                <a:ln/>
                <a:solidFill>
                  <a:schemeClr val="accent3"/>
                </a:solidFill>
              </a:rPr>
              <a:t>Assoc. Vice President, Human Resources</a:t>
            </a:r>
          </a:p>
          <a:p>
            <a:pPr algn="ctr"/>
            <a:r>
              <a:rPr lang="en-US" b="1" cap="none" spc="0" dirty="0" smtClean="0">
                <a:ln/>
                <a:solidFill>
                  <a:schemeClr val="accent3"/>
                </a:solidFill>
                <a:effectLst/>
              </a:rPr>
              <a:t>Pacific Oaks College &amp; Children’s School</a:t>
            </a:r>
          </a:p>
          <a:p>
            <a:pPr algn="ctr"/>
            <a:endParaRPr lang="en-US" b="1" dirty="0">
              <a:ln/>
              <a:solidFill>
                <a:schemeClr val="accent3"/>
              </a:solidFill>
            </a:endParaRPr>
          </a:p>
          <a:p>
            <a:pPr algn="ctr"/>
            <a:r>
              <a:rPr lang="en-US" b="1" cap="none" spc="0" dirty="0" smtClean="0">
                <a:ln/>
                <a:solidFill>
                  <a:srgbClr val="FFFF00"/>
                </a:solidFill>
                <a:effectLst/>
              </a:rPr>
              <a:t>Youth Business Alliance</a:t>
            </a:r>
          </a:p>
          <a:p>
            <a:pPr algn="ctr"/>
            <a:r>
              <a:rPr lang="en-US" b="1" cap="none" spc="0" dirty="0" smtClean="0">
                <a:ln/>
                <a:solidFill>
                  <a:srgbClr val="FFFF00"/>
                </a:solidFill>
                <a:effectLst/>
              </a:rPr>
              <a:t>Manual Arts High School</a:t>
            </a:r>
          </a:p>
          <a:p>
            <a:pPr algn="ctr"/>
            <a:r>
              <a:rPr lang="en-US" b="1" cap="none" spc="0" dirty="0" smtClean="0">
                <a:ln/>
                <a:solidFill>
                  <a:srgbClr val="FFFF00"/>
                </a:solidFill>
                <a:effectLst/>
              </a:rPr>
              <a:t> March 15, 2018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810" y="1231721"/>
            <a:ext cx="4615072" cy="395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321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97" b="27497"/>
          <a:stretch>
            <a:fillRect/>
          </a:stretch>
        </p:blipFill>
        <p:spPr>
          <a:xfrm>
            <a:off x="5882050" y="693727"/>
            <a:ext cx="4824855" cy="335575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710156" y="2307307"/>
            <a:ext cx="704088" cy="7040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10303429" y="615375"/>
            <a:ext cx="704088" cy="70408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053" y="4258490"/>
            <a:ext cx="4004853" cy="19512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888" y="737811"/>
            <a:ext cx="3517733" cy="2606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" y="3945874"/>
            <a:ext cx="4440620" cy="226390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825806" y="967419"/>
            <a:ext cx="630936" cy="6309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574291" y="5165382"/>
            <a:ext cx="566928" cy="5669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9187188" y="5961055"/>
            <a:ext cx="758952" cy="7589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574291" y="2897180"/>
            <a:ext cx="52158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orte" panose="03060902040502070203" pitchFamily="66" charset="0"/>
              </a:rPr>
              <a:t>Create Your Story</a:t>
            </a:r>
            <a:endParaRPr lang="en-US" sz="54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946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free picture of open r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183" y="601068"/>
            <a:ext cx="9157062" cy="579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54359" y="2998064"/>
            <a:ext cx="704088" cy="7040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242820" y="1072135"/>
            <a:ext cx="566928" cy="5669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11030358" y="4090279"/>
            <a:ext cx="704088" cy="7040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715294" y="1554509"/>
            <a:ext cx="31945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/>
                <a:solidFill>
                  <a:schemeClr val="accent3"/>
                </a:solidFill>
                <a:effectLst/>
                <a:latin typeface="Forte" panose="03060902040502070203" pitchFamily="66" charset="0"/>
              </a:rPr>
              <a:t>Bank Teller</a:t>
            </a:r>
            <a:endParaRPr lang="en-US" sz="4800" b="1" cap="none" spc="0" dirty="0">
              <a:ln/>
              <a:solidFill>
                <a:schemeClr val="accent3"/>
              </a:solidFill>
              <a:effectLst/>
              <a:latin typeface="Forte" panose="03060902040502070203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 rot="19796610">
            <a:off x="5683245" y="4471200"/>
            <a:ext cx="51521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chemeClr val="accent3"/>
                </a:solidFill>
                <a:latin typeface="Forte" panose="03060902040502070203" pitchFamily="66" charset="0"/>
              </a:rPr>
              <a:t>Fashion show dresser</a:t>
            </a:r>
            <a:endParaRPr lang="en-US" sz="3600" b="1" cap="none" spc="0" dirty="0">
              <a:ln/>
              <a:solidFill>
                <a:schemeClr val="accent3"/>
              </a:solidFill>
              <a:effectLst/>
              <a:latin typeface="Forte" panose="03060902040502070203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 rot="481727">
            <a:off x="3205433" y="3439285"/>
            <a:ext cx="25410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accent3"/>
                </a:solidFill>
                <a:effectLst/>
                <a:latin typeface="Forte" panose="03060902040502070203" pitchFamily="66" charset="0"/>
              </a:rPr>
              <a:t>Receptionist</a:t>
            </a:r>
            <a:endParaRPr lang="en-US" sz="3600" b="1" cap="none" spc="0" dirty="0">
              <a:ln/>
              <a:solidFill>
                <a:schemeClr val="accent3"/>
              </a:solidFill>
              <a:effectLst/>
              <a:latin typeface="Forte" panose="03060902040502070203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30839" y="3125112"/>
            <a:ext cx="28568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/>
                <a:solidFill>
                  <a:schemeClr val="accent3"/>
                </a:solidFill>
                <a:effectLst/>
                <a:latin typeface="Forte" panose="03060902040502070203" pitchFamily="66" charset="0"/>
              </a:rPr>
              <a:t>Salesperson</a:t>
            </a:r>
            <a:endParaRPr lang="en-US" sz="4000" b="1" cap="none" spc="0" dirty="0">
              <a:ln/>
              <a:solidFill>
                <a:schemeClr val="accent3"/>
              </a:solidFill>
              <a:effectLst/>
              <a:latin typeface="Forte" panose="03060902040502070203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01732" y="2187139"/>
            <a:ext cx="19046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  <a:latin typeface="Forte" panose="03060902040502070203" pitchFamily="66" charset="0"/>
              </a:rPr>
              <a:t>Writer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Forte" panose="03060902040502070203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31478" y="4760882"/>
            <a:ext cx="44983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  <a:latin typeface="Forte" panose="03060902040502070203" pitchFamily="66" charset="0"/>
              </a:rPr>
              <a:t>Campaign Rep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5501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mood board :: free spirits on the open road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6" b="2118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619785" y="2993386"/>
            <a:ext cx="54227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  <a:latin typeface="Forte" panose="03060902040502070203" pitchFamily="66" charset="0"/>
              </a:rPr>
              <a:t>Human Resources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600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223" y="-36422"/>
            <a:ext cx="4594361" cy="16002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Forte" panose="03060902040502070203" pitchFamily="66" charset="0"/>
              </a:rPr>
              <a:t>Human Resources</a:t>
            </a:r>
            <a:endParaRPr lang="en-US" sz="4400" b="1" dirty="0">
              <a:latin typeface="Forte" panose="03060902040502070203" pitchFamily="66" charset="0"/>
            </a:endParaRPr>
          </a:p>
        </p:txBody>
      </p:sp>
      <p:pic>
        <p:nvPicPr>
          <p:cNvPr id="6148" name="Picture 4" descr="Human Resources Managemen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382" y="1616528"/>
            <a:ext cx="7226618" cy="469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3509" y="2057400"/>
            <a:ext cx="5589986" cy="4006516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Recruit and hire new employees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Training and development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Compensation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Employee Relations &amp; Employment </a:t>
            </a:r>
            <a:r>
              <a:rPr lang="en-US" sz="2000" dirty="0"/>
              <a:t>Laws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Rewards and recognition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Benefits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Safety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Project Management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871457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uman Resources Managemen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88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6" y="365125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Forte" panose="03060902040502070203" pitchFamily="66" charset="0"/>
              </a:rPr>
              <a:t>Recruitment: </a:t>
            </a:r>
            <a:br>
              <a:rPr lang="en-US" dirty="0" smtClean="0">
                <a:latin typeface="Forte" panose="03060902040502070203" pitchFamily="66" charset="0"/>
              </a:rPr>
            </a:br>
            <a:r>
              <a:rPr lang="en-US" sz="2400" dirty="0" smtClean="0">
                <a:latin typeface="Forte" panose="03060902040502070203" pitchFamily="66" charset="0"/>
              </a:rPr>
              <a:t>Dressing for an interview</a:t>
            </a:r>
            <a:endParaRPr lang="en-US" sz="2400" dirty="0">
              <a:latin typeface="Forte" panose="03060902040502070203" pitchFamily="66" charset="0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0" y="1519435"/>
            <a:ext cx="5735053" cy="4239681"/>
          </a:xfrm>
          <a:prstGeom prst="rect">
            <a:avLst/>
          </a:prstGeom>
          <a:solidFill>
            <a:schemeClr val="accent6"/>
          </a:solidFill>
          <a:ln w="47625" cmpd="sng">
            <a:solidFill>
              <a:schemeClr val="accent4">
                <a:lumMod val="60000"/>
                <a:lumOff val="40000"/>
                <a:alpha val="99000"/>
              </a:schemeClr>
            </a:solidFill>
          </a:ln>
          <a:effectLst>
            <a:softEdge rad="1651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800" dirty="0" smtClean="0">
                <a:cs typeface="Arial" panose="020B0604020202020204" pitchFamily="34" charset="0"/>
              </a:rPr>
              <a:t>Using </a:t>
            </a:r>
            <a:r>
              <a:rPr lang="en-US" sz="1800" dirty="0">
                <a:cs typeface="Arial" panose="020B0604020202020204" pitchFamily="34" charset="0"/>
              </a:rPr>
              <a:t>a few basic pieces, it's easy to put together an outfit that is stylish, professional, and tasteful</a:t>
            </a:r>
            <a:r>
              <a:rPr lang="en-US" sz="1800" dirty="0" smtClean="0"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800" dirty="0" smtClean="0">
                <a:cs typeface="Arial" panose="020B0604020202020204" pitchFamily="34" charset="0"/>
              </a:rPr>
              <a:t>Your </a:t>
            </a:r>
            <a:r>
              <a:rPr lang="en-US" sz="1800" dirty="0">
                <a:cs typeface="Arial" panose="020B0604020202020204" pitchFamily="34" charset="0"/>
              </a:rPr>
              <a:t>suit should be comfortable and fit you well so that you look and act your best. </a:t>
            </a:r>
            <a:endParaRPr lang="en-US" sz="1800" dirty="0" smtClean="0"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800" dirty="0">
                <a:cs typeface="Arial" panose="020B0604020202020204" pitchFamily="34" charset="0"/>
              </a:rPr>
              <a:t>Avoid loud colors and flashy ties.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800" dirty="0">
                <a:cs typeface="Arial" panose="020B0604020202020204" pitchFamily="34" charset="0"/>
              </a:rPr>
              <a:t>Interview suits should be simple and dark in color. </a:t>
            </a:r>
            <a:endParaRPr lang="en-US" sz="1800" dirty="0" smtClean="0"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800" dirty="0">
                <a:cs typeface="Arial" panose="020B0604020202020204" pitchFamily="34" charset="0"/>
              </a:rPr>
              <a:t>Keep your jewelry and hair accessories to a minimum, and stick to those that are not flashy, distracting, or shiny</a:t>
            </a:r>
            <a:r>
              <a:rPr lang="en-US" sz="1800" dirty="0" smtClean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5649686" y="2775398"/>
            <a:ext cx="5602133" cy="4127186"/>
          </a:xfrm>
          <a:prstGeom prst="rect">
            <a:avLst/>
          </a:prstGeom>
          <a:solidFill>
            <a:schemeClr val="accent6"/>
          </a:solidFill>
          <a:ln w="47625" cmpd="sng">
            <a:solidFill>
              <a:schemeClr val="accent4">
                <a:lumMod val="60000"/>
                <a:lumOff val="40000"/>
                <a:alpha val="99000"/>
              </a:schemeClr>
            </a:solidFill>
          </a:ln>
          <a:effectLst>
            <a:softEdge rad="1651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800" dirty="0" smtClean="0">
                <a:cs typeface="Arial" panose="020B0604020202020204" pitchFamily="34" charset="0"/>
              </a:rPr>
              <a:t>Shoes </a:t>
            </a:r>
            <a:r>
              <a:rPr lang="en-US" sz="1800" dirty="0">
                <a:cs typeface="Arial" panose="020B0604020202020204" pitchFamily="34" charset="0"/>
              </a:rPr>
              <a:t>should be conservative and fairly low-heeled. While interviews at startup companies or for non-professional jobs signify a more casual look, if you're interviewing for a professional position, it's important that you stick with a formal look</a:t>
            </a:r>
            <a:r>
              <a:rPr lang="en-US" sz="1800" dirty="0" smtClean="0">
                <a:cs typeface="Arial" panose="020B0604020202020204" pitchFamily="34" charset="0"/>
              </a:rPr>
              <a:t>.</a:t>
            </a:r>
            <a:r>
              <a:rPr lang="en-US" sz="1800" dirty="0">
                <a:cs typeface="Arial" panose="020B0604020202020204" pitchFamily="34" charset="0"/>
              </a:rPr>
              <a:t> </a:t>
            </a:r>
            <a:endParaRPr lang="en-US" sz="1800" dirty="0" smtClean="0"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800" dirty="0" smtClean="0">
                <a:cs typeface="Arial" panose="020B0604020202020204" pitchFamily="34" charset="0"/>
              </a:rPr>
              <a:t>A </a:t>
            </a:r>
            <a:r>
              <a:rPr lang="en-US" sz="1800" dirty="0">
                <a:cs typeface="Arial" panose="020B0604020202020204" pitchFamily="34" charset="0"/>
              </a:rPr>
              <a:t>pair of classic black slacks is an essential part of a woman's interview wardrobe. It's worth it to invest in a pair of quality black dress pants that fit well and will hold up after many wears</a:t>
            </a:r>
            <a:r>
              <a:rPr lang="en-US" sz="1800" dirty="0" smtClean="0">
                <a:cs typeface="Arial" panose="020B0604020202020204" pitchFamily="34" charset="0"/>
              </a:rPr>
              <a:t>.</a:t>
            </a:r>
            <a:r>
              <a:rPr lang="en-US" sz="1800" dirty="0">
                <a:cs typeface="Arial" panose="020B0604020202020204" pitchFamily="34" charset="0"/>
              </a:rPr>
              <a:t> </a:t>
            </a:r>
            <a:endParaRPr lang="en-US" sz="1800" dirty="0"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800" dirty="0" smtClean="0">
                <a:cs typeface="Arial" panose="020B0604020202020204" pitchFamily="34" charset="0"/>
              </a:rPr>
              <a:t>A </a:t>
            </a:r>
            <a:r>
              <a:rPr lang="en-US" sz="1800" dirty="0">
                <a:cs typeface="Arial" panose="020B0604020202020204" pitchFamily="34" charset="0"/>
              </a:rPr>
              <a:t>tasteful dress in an interesting color, such as a muted turquoise or deep red, is a good addition to your interview wardrobe.</a:t>
            </a:r>
            <a:endParaRPr lang="en-US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757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uman Resources Managemen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7" y="309302"/>
            <a:ext cx="11559482" cy="639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6" y="365125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Forte" panose="03060902040502070203" pitchFamily="66" charset="0"/>
              </a:rPr>
              <a:t>Recruitment: </a:t>
            </a:r>
            <a:br>
              <a:rPr lang="en-US" dirty="0" smtClean="0">
                <a:latin typeface="Forte" panose="03060902040502070203" pitchFamily="66" charset="0"/>
              </a:rPr>
            </a:br>
            <a:r>
              <a:rPr lang="en-US" sz="2400" dirty="0" smtClean="0">
                <a:latin typeface="Forte" panose="03060902040502070203" pitchFamily="66" charset="0"/>
              </a:rPr>
              <a:t>Interview Questions</a:t>
            </a:r>
            <a:endParaRPr lang="en-US" sz="2400" dirty="0">
              <a:latin typeface="Forte" panose="03060902040502070203" pitchFamily="66" charset="0"/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1331495" y="1606954"/>
            <a:ext cx="9575991" cy="4890099"/>
          </a:xfrm>
          <a:prstGeom prst="rect">
            <a:avLst/>
          </a:prstGeom>
          <a:solidFill>
            <a:schemeClr val="accent6"/>
          </a:solidFill>
          <a:ln w="95250" cmpd="sng">
            <a:solidFill>
              <a:srgbClr val="FFFF00"/>
            </a:solidFill>
          </a:ln>
          <a:effectLst>
            <a:softEdge rad="1651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Courier New" panose="02070309020205020404" pitchFamily="49" charset="0"/>
              <a:buChar char="o"/>
            </a:pPr>
            <a:endParaRPr lang="en-US" sz="2400" dirty="0" smtClean="0">
              <a:latin typeface="Forte" panose="03060902040502070203" pitchFamily="66" charset="0"/>
            </a:endParaRPr>
          </a:p>
          <a:p>
            <a:pPr lvl="1"/>
            <a:r>
              <a:rPr lang="en-US" sz="2000" dirty="0" smtClean="0"/>
              <a:t>Tell me about yourself.</a:t>
            </a:r>
          </a:p>
          <a:p>
            <a:pPr lvl="1"/>
            <a:r>
              <a:rPr lang="en-US" sz="2000" dirty="0" smtClean="0"/>
              <a:t>Where do you see yourself in five years?</a:t>
            </a:r>
          </a:p>
          <a:p>
            <a:pPr lvl="1"/>
            <a:r>
              <a:rPr lang="en-US" sz="2000" dirty="0" smtClean="0"/>
              <a:t>Why should we hire you?</a:t>
            </a:r>
          </a:p>
          <a:p>
            <a:pPr lvl="1"/>
            <a:r>
              <a:rPr lang="en-US" sz="2000" dirty="0" smtClean="0"/>
              <a:t>Why do you want to work here?</a:t>
            </a:r>
          </a:p>
          <a:p>
            <a:pPr lvl="1"/>
            <a:r>
              <a:rPr lang="en-US" sz="2000" dirty="0" smtClean="0"/>
              <a:t>What do you know about us?</a:t>
            </a:r>
          </a:p>
          <a:p>
            <a:pPr lvl="1"/>
            <a:r>
              <a:rPr lang="en-US" sz="2000" dirty="0"/>
              <a:t>How do people describe you?</a:t>
            </a:r>
          </a:p>
          <a:p>
            <a:pPr lvl="1"/>
            <a:r>
              <a:rPr lang="en-US" sz="2000" dirty="0"/>
              <a:t>What is your greatest strength/ greatest weakness?</a:t>
            </a:r>
          </a:p>
          <a:p>
            <a:pPr lvl="1"/>
            <a:r>
              <a:rPr lang="en-US" sz="2000" dirty="0"/>
              <a:t>How did you find this job?</a:t>
            </a:r>
          </a:p>
          <a:p>
            <a:pPr lvl="1"/>
            <a:r>
              <a:rPr lang="en-US" sz="2000" dirty="0"/>
              <a:t>Why do you want this job?</a:t>
            </a:r>
          </a:p>
          <a:p>
            <a:pPr lvl="1"/>
            <a:r>
              <a:rPr lang="en-US" sz="2000" dirty="0"/>
              <a:t>Why do you want to leave your current job?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8160656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736837" y="4087609"/>
            <a:ext cx="704088" cy="7040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4" descr="Human Resources Management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3" b="499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899487" y="2967335"/>
            <a:ext cx="2393027" cy="9233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chemeClr val="accent3"/>
                </a:solidFill>
                <a:effectLst/>
                <a:latin typeface="Forte" panose="03060902040502070203" pitchFamily="66" charset="0"/>
              </a:rPr>
              <a:t>Kahoot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4440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916090" y="1018903"/>
            <a:ext cx="1318158" cy="1306795"/>
          </a:xfrm>
          <a:prstGeom prst="rect">
            <a:avLst/>
          </a:prstGeom>
        </p:spPr>
      </p:pic>
      <p:pic>
        <p:nvPicPr>
          <p:cNvPr id="1026" name="Picture 2" descr="mood board :: free spirits on the open r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43" y="637535"/>
            <a:ext cx="5812809" cy="614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1322222">
            <a:off x="5570344" y="2556741"/>
            <a:ext cx="642324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accent4"/>
                </a:solidFill>
                <a:effectLst/>
                <a:latin typeface="Forte" panose="03060902040502070203" pitchFamily="66" charset="0"/>
              </a:rPr>
              <a:t>Sometimes you don’t choos</a:t>
            </a:r>
            <a:r>
              <a:rPr lang="en-US" sz="3600" b="1" dirty="0" smtClean="0">
                <a:ln/>
                <a:solidFill>
                  <a:schemeClr val="accent4"/>
                </a:solidFill>
                <a:latin typeface="Forte" panose="03060902040502070203" pitchFamily="66" charset="0"/>
              </a:rPr>
              <a:t>e your career, </a:t>
            </a:r>
          </a:p>
          <a:p>
            <a:pPr algn="ctr"/>
            <a:r>
              <a:rPr lang="en-US" sz="3600" b="1" dirty="0" smtClean="0">
                <a:ln/>
                <a:solidFill>
                  <a:schemeClr val="accent4"/>
                </a:solidFill>
                <a:latin typeface="Forte" panose="03060902040502070203" pitchFamily="66" charset="0"/>
              </a:rPr>
              <a:t>sometimes your career chooses you...</a:t>
            </a:r>
            <a:endParaRPr lang="en-US" sz="3600" b="1" cap="none" spc="0" dirty="0">
              <a:ln/>
              <a:solidFill>
                <a:schemeClr val="accent4"/>
              </a:solidFill>
              <a:effectLst/>
              <a:latin typeface="Forte" panose="03060902040502070203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2069" y="5011752"/>
            <a:ext cx="707197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85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arkling_Picture_16x9.potx" id="{26D0A3CB-A631-4285-A562-D6F38EBB3D51}" vid="{52652734-AC0F-423A-A009-90C7D060F7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78097A3-1C2D-46BB-BCF4-08AE1DD8BB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Animation slide Sparkling picture (widescreen)</Template>
  <TotalTime>207</TotalTime>
  <Words>225</Words>
  <Application>Microsoft Office PowerPoint</Application>
  <PresentationFormat>Widescreen</PresentationFormat>
  <Paragraphs>56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Forte</vt:lpstr>
      <vt:lpstr>Office Theme</vt:lpstr>
      <vt:lpstr>PowerPoint Presentation</vt:lpstr>
      <vt:lpstr>PowerPoint Presentation</vt:lpstr>
      <vt:lpstr>PowerPoint Presentation</vt:lpstr>
      <vt:lpstr>PowerPoint Presentation</vt:lpstr>
      <vt:lpstr>Human Resources</vt:lpstr>
      <vt:lpstr>Recruitment:  Dressing for an interview</vt:lpstr>
      <vt:lpstr>Recruitment:  Interview Questions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Mathis</dc:creator>
  <cp:keywords/>
  <cp:lastModifiedBy>Carolyn Mathis</cp:lastModifiedBy>
  <cp:revision>23</cp:revision>
  <dcterms:created xsi:type="dcterms:W3CDTF">2018-03-12T03:12:49Z</dcterms:created>
  <dcterms:modified xsi:type="dcterms:W3CDTF">2018-03-12T06:40:15Z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TC040144309991</vt:lpwstr>
  </property>
</Properties>
</file>