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7" r:id="rId5"/>
    <p:sldId id="266" r:id="rId6"/>
    <p:sldId id="260" r:id="rId7"/>
    <p:sldId id="262" r:id="rId8"/>
    <p:sldId id="263" r:id="rId9"/>
    <p:sldId id="264" r:id="rId10"/>
    <p:sldId id="265" r:id="rId11"/>
    <p:sldId id="268" r:id="rId12"/>
    <p:sldId id="269" r:id="rId13"/>
    <p:sldId id="270"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00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815AE0-3B04-B547-92B7-E8B3AAB4F8B7}" type="datetimeFigureOut">
              <a:rPr lang="en-US" smtClean="0"/>
              <a:t>2/24/18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182150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815AE0-3B04-B547-92B7-E8B3AAB4F8B7}" type="datetimeFigureOut">
              <a:rPr lang="en-US" smtClean="0"/>
              <a:t>2/24/18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183705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815AE0-3B04-B547-92B7-E8B3AAB4F8B7}" type="datetimeFigureOut">
              <a:rPr lang="en-US" smtClean="0"/>
              <a:t>2/24/18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1290143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815AE0-3B04-B547-92B7-E8B3AAB4F8B7}" type="datetimeFigureOut">
              <a:rPr lang="en-US" smtClean="0"/>
              <a:t>2/24/18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3777059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815AE0-3B04-B547-92B7-E8B3AAB4F8B7}" type="datetimeFigureOut">
              <a:rPr lang="en-US" smtClean="0"/>
              <a:t>2/24/18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3514501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815AE0-3B04-B547-92B7-E8B3AAB4F8B7}" type="datetimeFigureOut">
              <a:rPr lang="en-US" smtClean="0"/>
              <a:t>2/24/18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2203386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815AE0-3B04-B547-92B7-E8B3AAB4F8B7}" type="datetimeFigureOut">
              <a:rPr lang="en-US" smtClean="0"/>
              <a:t>2/24/18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2966694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815AE0-3B04-B547-92B7-E8B3AAB4F8B7}" type="datetimeFigureOut">
              <a:rPr lang="en-US" smtClean="0"/>
              <a:t>2/24/18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143453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815AE0-3B04-B547-92B7-E8B3AAB4F8B7}" type="datetimeFigureOut">
              <a:rPr lang="en-US" smtClean="0"/>
              <a:t>2/24/18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253144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815AE0-3B04-B547-92B7-E8B3AAB4F8B7}" type="datetimeFigureOut">
              <a:rPr lang="en-US" smtClean="0"/>
              <a:t>2/24/18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372057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815AE0-3B04-B547-92B7-E8B3AAB4F8B7}" type="datetimeFigureOut">
              <a:rPr lang="en-US" smtClean="0"/>
              <a:t>2/24/18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EE147-13FA-F646-B266-5A90AEA48F01}" type="slidenum">
              <a:rPr lang="en-US" smtClean="0"/>
              <a:t>‹#›</a:t>
            </a:fld>
            <a:endParaRPr lang="en-US"/>
          </a:p>
        </p:txBody>
      </p:sp>
    </p:spTree>
    <p:extLst>
      <p:ext uri="{BB962C8B-B14F-4D97-AF65-F5344CB8AC3E}">
        <p14:creationId xmlns:p14="http://schemas.microsoft.com/office/powerpoint/2010/main" val="13857663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15AE0-3B04-B547-92B7-E8B3AAB4F8B7}" type="datetimeFigureOut">
              <a:rPr lang="en-US" smtClean="0"/>
              <a:t>2/24/18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EE147-13FA-F646-B266-5A90AEA48F01}" type="slidenum">
              <a:rPr lang="en-US" smtClean="0"/>
              <a:t>‹#›</a:t>
            </a:fld>
            <a:endParaRPr lang="en-US"/>
          </a:p>
        </p:txBody>
      </p:sp>
    </p:spTree>
    <p:extLst>
      <p:ext uri="{BB962C8B-B14F-4D97-AF65-F5344CB8AC3E}">
        <p14:creationId xmlns:p14="http://schemas.microsoft.com/office/powerpoint/2010/main" val="3884570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latin typeface="Times New Roman"/>
                <a:cs typeface="Times New Roman"/>
              </a:rPr>
              <a:t>Patti and Peter </a:t>
            </a:r>
            <a:r>
              <a:rPr lang="en-US" sz="4000" b="1" dirty="0" err="1" smtClean="0">
                <a:latin typeface="Times New Roman"/>
                <a:cs typeface="Times New Roman"/>
              </a:rPr>
              <a:t>Neuwirth</a:t>
            </a:r>
            <a:r>
              <a:rPr lang="en-US" sz="4000" b="1" dirty="0" smtClean="0">
                <a:latin typeface="Times New Roman"/>
                <a:cs typeface="Times New Roman"/>
              </a:rPr>
              <a:t> Leadership Academy</a:t>
            </a:r>
            <a:endParaRPr lang="en-US" sz="4000" b="1" dirty="0">
              <a:latin typeface="Times New Roman"/>
              <a:cs typeface="Times New Roman"/>
            </a:endParaRPr>
          </a:p>
        </p:txBody>
      </p:sp>
      <p:sp>
        <p:nvSpPr>
          <p:cNvPr id="3" name="Subtitle 2"/>
          <p:cNvSpPr>
            <a:spLocks noGrp="1"/>
          </p:cNvSpPr>
          <p:nvPr>
            <p:ph type="subTitle" idx="1"/>
          </p:nvPr>
        </p:nvSpPr>
        <p:spPr/>
        <p:txBody>
          <a:bodyPr>
            <a:normAutofit/>
          </a:bodyPr>
          <a:lstStyle/>
          <a:p>
            <a:r>
              <a:rPr lang="en-US" sz="2000" b="1" dirty="0" smtClean="0">
                <a:latin typeface="Times New Roman"/>
                <a:cs typeface="Times New Roman"/>
              </a:rPr>
              <a:t>March 1, 2018</a:t>
            </a:r>
          </a:p>
          <a:p>
            <a:r>
              <a:rPr lang="en-US" sz="2000" b="1" dirty="0" smtClean="0">
                <a:latin typeface="Times New Roman"/>
                <a:cs typeface="Times New Roman"/>
              </a:rPr>
              <a:t>Linda K. Menzel, Esq.</a:t>
            </a:r>
            <a:endParaRPr lang="en-US" sz="2000" b="1" dirty="0">
              <a:latin typeface="Times New Roman"/>
              <a:cs typeface="Times New Roman"/>
            </a:endParaRPr>
          </a:p>
        </p:txBody>
      </p:sp>
    </p:spTree>
    <p:extLst>
      <p:ext uri="{BB962C8B-B14F-4D97-AF65-F5344CB8AC3E}">
        <p14:creationId xmlns:p14="http://schemas.microsoft.com/office/powerpoint/2010/main" val="3495008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Larceny</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Larceny = The taking and carrying away of the personal property of another with the intent to permanently deprive the owner.</a:t>
            </a:r>
          </a:p>
          <a:p>
            <a:pPr marL="0" indent="0">
              <a:buNone/>
            </a:pPr>
            <a:endParaRPr lang="en-US" dirty="0" smtClean="0"/>
          </a:p>
          <a:p>
            <a:pPr marL="0" indent="0">
              <a:buNone/>
            </a:pPr>
            <a:r>
              <a:rPr lang="en-US" dirty="0" smtClean="0"/>
              <a:t>At 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p>
          <a:p>
            <a:endParaRPr lang="en-US" dirty="0" smtClean="0"/>
          </a:p>
          <a:p>
            <a:endParaRPr lang="en-US" dirty="0"/>
          </a:p>
        </p:txBody>
      </p:sp>
    </p:spTree>
    <p:extLst>
      <p:ext uri="{BB962C8B-B14F-4D97-AF65-F5344CB8AC3E}">
        <p14:creationId xmlns:p14="http://schemas.microsoft.com/office/powerpoint/2010/main" val="3721408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conclusion, a court will most likely find that JB is guilty of common law burglary:</a:t>
            </a:r>
          </a:p>
          <a:p>
            <a:r>
              <a:rPr lang="en-US" dirty="0" smtClean="0"/>
              <a:t> JB satisfied the breaking and entering elements by climbing the fence and entering through the door of the porch. </a:t>
            </a:r>
          </a:p>
          <a:p>
            <a:r>
              <a:rPr lang="en-US" dirty="0" smtClean="0"/>
              <a:t>The dwelling house element has been met from the idea of curtilage. </a:t>
            </a:r>
          </a:p>
          <a:p>
            <a:r>
              <a:rPr lang="en-US" dirty="0" smtClean="0"/>
              <a:t>The fact that JB’s actions took place at 10:00PM satisfies the nighttime requirement. </a:t>
            </a:r>
          </a:p>
          <a:p>
            <a:r>
              <a:rPr lang="en-US" dirty="0" smtClean="0"/>
              <a:t>The main element that may be problematic is the intent to commit larceny. Although the defense has a valid argument, the court will probably infer from the circumstantial evidence that intent was fully formed at the time of the entry. Additionally, because of policy concerns behind common law burglary, JB will probably be found guilty.</a:t>
            </a:r>
            <a:r>
              <a:rPr lang="en-US" dirty="0" smtClean="0">
                <a:effectLst/>
              </a:rPr>
              <a:t> </a:t>
            </a:r>
            <a:endParaRPr lang="en-US" dirty="0" smtClean="0"/>
          </a:p>
          <a:p>
            <a:endParaRPr lang="en-US" dirty="0"/>
          </a:p>
        </p:txBody>
      </p:sp>
    </p:spTree>
    <p:extLst>
      <p:ext uri="{BB962C8B-B14F-4D97-AF65-F5344CB8AC3E}">
        <p14:creationId xmlns:p14="http://schemas.microsoft.com/office/powerpoint/2010/main" val="2130625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Take-</a:t>
            </a:r>
            <a:r>
              <a:rPr lang="en-US" dirty="0" err="1" smtClean="0"/>
              <a:t>aways</a:t>
            </a:r>
            <a:endParaRPr lang="en-US" dirty="0"/>
          </a:p>
        </p:txBody>
      </p:sp>
      <p:sp>
        <p:nvSpPr>
          <p:cNvPr id="3" name="Content Placeholder 2"/>
          <p:cNvSpPr>
            <a:spLocks noGrp="1"/>
          </p:cNvSpPr>
          <p:nvPr>
            <p:ph idx="1"/>
          </p:nvPr>
        </p:nvSpPr>
        <p:spPr/>
        <p:txBody>
          <a:bodyPr>
            <a:normAutofit fontScale="77500" lnSpcReduction="20000"/>
          </a:bodyPr>
          <a:lstStyle/>
          <a:p>
            <a:r>
              <a:rPr lang="en-US" dirty="0"/>
              <a:t>Every single one of you has something you’re good at. Every single one of you has something to offer. And you have a responsibility to yourself to discover what that </a:t>
            </a:r>
            <a:r>
              <a:rPr lang="en-US" dirty="0" smtClean="0"/>
              <a:t>is – whether its’ education or otherwise. </a:t>
            </a:r>
          </a:p>
          <a:p>
            <a:pPr fontAlgn="base"/>
            <a:r>
              <a:rPr lang="en-US" dirty="0" smtClean="0"/>
              <a:t>Maybe </a:t>
            </a:r>
            <a:r>
              <a:rPr lang="en-US" dirty="0"/>
              <a:t>you don’t have adults in your life who give you the support that you need. Maybe someone in your family has lost their job, and there’s not enough money to go around. Maybe you live in a neighborhood where you don’t feel safe, or have friends who are pressuring you to do things you know aren’t </a:t>
            </a:r>
            <a:r>
              <a:rPr lang="en-US" dirty="0" smtClean="0"/>
              <a:t>right - But </a:t>
            </a:r>
            <a:r>
              <a:rPr lang="en-US" dirty="0"/>
              <a:t>at the end of the day, the circumstances of your life – what you look like, where you come from, how much money you have, what you’ve got going on at home – that’s no excuse for having a bad attitude or not trying.</a:t>
            </a:r>
            <a:r>
              <a:rPr lang="en-US" dirty="0" smtClean="0">
                <a:effectLst/>
              </a:rPr>
              <a:t> </a:t>
            </a:r>
            <a:endParaRPr lang="en-US" dirty="0"/>
          </a:p>
        </p:txBody>
      </p:sp>
    </p:spTree>
    <p:extLst>
      <p:ext uri="{BB962C8B-B14F-4D97-AF65-F5344CB8AC3E}">
        <p14:creationId xmlns:p14="http://schemas.microsoft.com/office/powerpoint/2010/main" val="550506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Life Take-</a:t>
            </a:r>
            <a:r>
              <a:rPr lang="en-US" dirty="0" err="1" smtClean="0"/>
              <a:t>Aways</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a:t>Where you are right now doesn’t have to determine where you’ll end up. No one’s written your destiny for you. You write your own destiny. You make your own </a:t>
            </a:r>
            <a:r>
              <a:rPr lang="en-US" dirty="0" smtClean="0"/>
              <a:t>future. That’s </a:t>
            </a:r>
            <a:r>
              <a:rPr lang="en-US" dirty="0"/>
              <a:t>why </a:t>
            </a:r>
            <a:r>
              <a:rPr lang="en-US" dirty="0" smtClean="0"/>
              <a:t>I’m </a:t>
            </a:r>
            <a:r>
              <a:rPr lang="en-US" dirty="0"/>
              <a:t>calling on each of you to set your own goals for </a:t>
            </a:r>
            <a:r>
              <a:rPr lang="en-US" dirty="0" smtClean="0"/>
              <a:t>your life </a:t>
            </a:r>
            <a:r>
              <a:rPr lang="en-US" dirty="0"/>
              <a:t>– and to do everything you can to meet them.</a:t>
            </a:r>
            <a:r>
              <a:rPr lang="en-US" dirty="0" smtClean="0">
                <a:effectLst/>
              </a:rPr>
              <a:t> </a:t>
            </a:r>
          </a:p>
          <a:p>
            <a:pPr fontAlgn="base"/>
            <a:r>
              <a:rPr lang="en-US" dirty="0"/>
              <a:t>But the truth is, being successful is </a:t>
            </a:r>
            <a:r>
              <a:rPr lang="en-US" dirty="0" smtClean="0"/>
              <a:t>hard. And </a:t>
            </a:r>
            <a:r>
              <a:rPr lang="en-US" dirty="0"/>
              <a:t>you won’t necessarily succeed at everything the first time you try.</a:t>
            </a:r>
            <a:r>
              <a:rPr lang="en-US" dirty="0" smtClean="0">
                <a:effectLst/>
              </a:rPr>
              <a:t> </a:t>
            </a:r>
            <a:r>
              <a:rPr lang="en-US" dirty="0"/>
              <a:t>That’s OK. Some of the most successful people in the world are the ones who’ve had the most failures. JK Rowling’s first Harry Potter book was rejected twelve times before it was finally published.</a:t>
            </a:r>
            <a:r>
              <a:rPr lang="en-US" dirty="0" smtClean="0">
                <a:effectLst/>
              </a:rPr>
              <a:t> </a:t>
            </a:r>
          </a:p>
          <a:p>
            <a:pPr fontAlgn="base"/>
            <a:endParaRPr lang="en-US" dirty="0"/>
          </a:p>
        </p:txBody>
      </p:sp>
    </p:spTree>
    <p:extLst>
      <p:ext uri="{BB962C8B-B14F-4D97-AF65-F5344CB8AC3E}">
        <p14:creationId xmlns:p14="http://schemas.microsoft.com/office/powerpoint/2010/main" val="187509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Even More Life Take-</a:t>
            </a:r>
            <a:r>
              <a:rPr lang="en-US" dirty="0" err="1" smtClean="0"/>
              <a:t>Aways</a:t>
            </a:r>
            <a:r>
              <a:rPr lang="en-US" dirty="0" smtClean="0"/>
              <a:t>	</a:t>
            </a:r>
            <a:endParaRPr lang="en-US" dirty="0"/>
          </a:p>
        </p:txBody>
      </p:sp>
      <p:sp>
        <p:nvSpPr>
          <p:cNvPr id="3" name="Content Placeholder 2"/>
          <p:cNvSpPr>
            <a:spLocks noGrp="1"/>
          </p:cNvSpPr>
          <p:nvPr>
            <p:ph idx="1"/>
          </p:nvPr>
        </p:nvSpPr>
        <p:spPr/>
        <p:txBody>
          <a:bodyPr>
            <a:normAutofit fontScale="55000" lnSpcReduction="20000"/>
          </a:bodyPr>
          <a:lstStyle/>
          <a:p>
            <a:r>
              <a:rPr lang="en-US" dirty="0"/>
              <a:t>No one’s born being good at things, you become good at things through hard work. You’re not a varsity athlete the first time you play a new sport. You don’t hit every note the first time you sing a song. You’ve got to practice. It’s the same with your schoolwork. You might have to do a math problem a few times before you get it right, or read something a few times before you understand it, or do a few drafts of a paper before it’s good enough to hand in.</a:t>
            </a:r>
            <a:r>
              <a:rPr lang="en-US" dirty="0" smtClean="0">
                <a:effectLst/>
              </a:rPr>
              <a:t> </a:t>
            </a:r>
          </a:p>
          <a:p>
            <a:r>
              <a:rPr lang="en-US" dirty="0"/>
              <a:t>Don’t be afraid to ask questions. Don’t be afraid to ask for help when you need it</a:t>
            </a:r>
            <a:r>
              <a:rPr lang="en-US" dirty="0" smtClean="0"/>
              <a:t>. </a:t>
            </a:r>
            <a:r>
              <a:rPr lang="en-US" dirty="0"/>
              <a:t>Asking for help isn’t a sign of weakness, it’s a sign of strength. It shows you have the courage to admit when you don’t know something, and to learn something new. So find an adult you trust – a parent, grandparent or teacher; a coach or counselor – and ask them to help you stay on track to meet your goals.</a:t>
            </a:r>
            <a:r>
              <a:rPr lang="en-US" dirty="0" smtClean="0">
                <a:effectLst/>
              </a:rPr>
              <a:t> </a:t>
            </a:r>
          </a:p>
          <a:p>
            <a:pPr fontAlgn="base"/>
            <a:r>
              <a:rPr lang="en-US" dirty="0"/>
              <a:t>And even when you’re struggling, even when you’re discouraged, and you feel like other people have given up on you – don’t ever give up on yourself. </a:t>
            </a:r>
          </a:p>
          <a:p>
            <a:pPr marL="0" indent="0">
              <a:buNone/>
            </a:pPr>
            <a:endParaRPr lang="en-US" dirty="0" smtClean="0"/>
          </a:p>
          <a:p>
            <a:pPr marL="0" indent="0">
              <a:buNone/>
            </a:pPr>
            <a:r>
              <a:rPr lang="en-US" sz="3600" b="1" dirty="0"/>
              <a:t>W</a:t>
            </a:r>
            <a:r>
              <a:rPr lang="en-US" sz="3600" b="1" dirty="0" smtClean="0"/>
              <a:t>hat’s </a:t>
            </a:r>
            <a:r>
              <a:rPr lang="en-US" sz="3600" b="1" dirty="0"/>
              <a:t>your contribution going to be? What problems are you going to solve? What discoveries will you make?</a:t>
            </a:r>
            <a:r>
              <a:rPr lang="en-US" sz="3600" b="1" dirty="0" smtClean="0">
                <a:effectLst/>
              </a:rPr>
              <a:t> </a:t>
            </a:r>
            <a:endParaRPr lang="en-US" sz="3600" b="1" dirty="0"/>
          </a:p>
        </p:txBody>
      </p:sp>
    </p:spTree>
    <p:extLst>
      <p:ext uri="{BB962C8B-B14F-4D97-AF65-F5344CB8AC3E}">
        <p14:creationId xmlns:p14="http://schemas.microsoft.com/office/powerpoint/2010/main" val="206028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lstStyle/>
          <a:p>
            <a:pPr marL="0" indent="0">
              <a:buNone/>
            </a:pPr>
            <a:r>
              <a:rPr lang="en-US" dirty="0"/>
              <a:t>It’s been </a:t>
            </a:r>
            <a:r>
              <a:rPr lang="en-US" dirty="0" smtClean="0"/>
              <a:t>about </a:t>
            </a:r>
            <a:r>
              <a:rPr lang="en-US" u="sng" dirty="0" smtClean="0"/>
              <a:t>946,080,000 </a:t>
            </a:r>
            <a:r>
              <a:rPr lang="en-US" u="sng" dirty="0"/>
              <a:t>minutes</a:t>
            </a:r>
            <a:r>
              <a:rPr lang="en-US" dirty="0"/>
              <a:t> since I graduated from high school, and in those </a:t>
            </a:r>
            <a:r>
              <a:rPr lang="en-US" dirty="0" smtClean="0"/>
              <a:t>minutes:</a:t>
            </a:r>
          </a:p>
          <a:p>
            <a:r>
              <a:rPr lang="en-US" dirty="0" smtClean="0"/>
              <a:t>I’ve earned 2 degrees</a:t>
            </a:r>
          </a:p>
          <a:p>
            <a:r>
              <a:rPr lang="en-US" dirty="0" smtClean="0"/>
              <a:t>Gained (at least) 15 pounds</a:t>
            </a:r>
            <a:endParaRPr lang="en-US" dirty="0"/>
          </a:p>
          <a:p>
            <a:r>
              <a:rPr lang="en-US" dirty="0" smtClean="0"/>
              <a:t>Had </a:t>
            </a:r>
            <a:r>
              <a:rPr lang="en-US" dirty="0"/>
              <a:t>my heart broken </a:t>
            </a:r>
            <a:r>
              <a:rPr lang="en-US" dirty="0" smtClean="0"/>
              <a:t>4 times</a:t>
            </a:r>
          </a:p>
          <a:p>
            <a:r>
              <a:rPr lang="en-US" dirty="0"/>
              <a:t>M</a:t>
            </a:r>
            <a:r>
              <a:rPr lang="en-US" dirty="0" smtClean="0"/>
              <a:t>oved</a:t>
            </a:r>
            <a:r>
              <a:rPr lang="en-US" dirty="0" smtClean="0">
                <a:effectLst/>
              </a:rPr>
              <a:t> half way across the country</a:t>
            </a:r>
            <a:endParaRPr lang="en-US" dirty="0"/>
          </a:p>
        </p:txBody>
      </p:sp>
    </p:spTree>
    <p:extLst>
      <p:ext uri="{BB962C8B-B14F-4D97-AF65-F5344CB8AC3E}">
        <p14:creationId xmlns:p14="http://schemas.microsoft.com/office/powerpoint/2010/main" val="202848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Hypothetical Question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At </a:t>
            </a:r>
            <a:r>
              <a:rPr lang="en-US" dirty="0"/>
              <a:t>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r>
              <a:rPr lang="en-US" dirty="0" smtClean="0"/>
              <a:t>.</a:t>
            </a:r>
          </a:p>
          <a:p>
            <a:pPr marL="0" indent="0">
              <a:buNone/>
            </a:pPr>
            <a:endParaRPr lang="en-US" b="1" i="1" dirty="0" smtClean="0"/>
          </a:p>
          <a:p>
            <a:endParaRPr lang="en-US" b="1" i="1" dirty="0"/>
          </a:p>
          <a:p>
            <a:endParaRPr lang="en-US" b="1" i="1" dirty="0"/>
          </a:p>
          <a:p>
            <a:endParaRPr lang="en-US" b="1" dirty="0" smtClean="0"/>
          </a:p>
        </p:txBody>
      </p:sp>
    </p:spTree>
    <p:extLst>
      <p:ext uri="{BB962C8B-B14F-4D97-AF65-F5344CB8AC3E}">
        <p14:creationId xmlns:p14="http://schemas.microsoft.com/office/powerpoint/2010/main" val="245510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Can Jessica Brown be found guilty of burglary when she entered the </a:t>
            </a:r>
            <a:r>
              <a:rPr lang="en-US" u="sng" dirty="0" smtClean="0"/>
              <a:t>porch area</a:t>
            </a:r>
            <a:r>
              <a:rPr lang="en-US" dirty="0" smtClean="0"/>
              <a:t> of</a:t>
            </a:r>
            <a:r>
              <a:rPr lang="en-US" dirty="0" smtClean="0"/>
              <a:t> </a:t>
            </a:r>
            <a:r>
              <a:rPr lang="en-US" dirty="0" smtClean="0"/>
              <a:t>Geraldine Johnson’s home and </a:t>
            </a:r>
            <a:r>
              <a:rPr lang="en-US" u="sng" dirty="0" smtClean="0"/>
              <a:t>removed the furniture</a:t>
            </a:r>
            <a:r>
              <a:rPr lang="en-US" dirty="0" smtClean="0"/>
              <a:t> from the porch?</a:t>
            </a:r>
            <a:endParaRPr lang="en-US" dirty="0" smtClean="0"/>
          </a:p>
          <a:p>
            <a:pPr marL="0" indent="0">
              <a:buNone/>
            </a:pPr>
            <a:r>
              <a:rPr lang="en-US" dirty="0" smtClean="0"/>
              <a:t>2.  Can Jessica Brown be found guilty of burglary 	when she entered the </a:t>
            </a:r>
            <a:r>
              <a:rPr lang="en-US" u="sng" dirty="0" smtClean="0"/>
              <a:t>open window</a:t>
            </a:r>
            <a:r>
              <a:rPr lang="en-US" dirty="0" smtClean="0"/>
              <a:t> of 	Geraldine Johnson’s home?</a:t>
            </a:r>
            <a:endParaRPr lang="en-US" dirty="0"/>
          </a:p>
        </p:txBody>
      </p:sp>
    </p:spTree>
    <p:extLst>
      <p:ext uri="{BB962C8B-B14F-4D97-AF65-F5344CB8AC3E}">
        <p14:creationId xmlns:p14="http://schemas.microsoft.com/office/powerpoint/2010/main" val="151572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Law</a:t>
            </a:r>
            <a:endParaRPr lang="en-US" b="1" dirty="0"/>
          </a:p>
        </p:txBody>
      </p:sp>
      <p:sp>
        <p:nvSpPr>
          <p:cNvPr id="3" name="Content Placeholder 2"/>
          <p:cNvSpPr>
            <a:spLocks noGrp="1"/>
          </p:cNvSpPr>
          <p:nvPr>
            <p:ph idx="1"/>
          </p:nvPr>
        </p:nvSpPr>
        <p:spPr/>
        <p:txBody>
          <a:bodyPr>
            <a:normAutofit fontScale="47500" lnSpcReduction="20000"/>
          </a:bodyPr>
          <a:lstStyle/>
          <a:p>
            <a:pPr marL="0" indent="0">
              <a:buNone/>
            </a:pPr>
            <a:endParaRPr lang="en-US" b="1" dirty="0" smtClean="0"/>
          </a:p>
          <a:p>
            <a:r>
              <a:rPr lang="en-US" b="1" dirty="0" smtClean="0"/>
              <a:t>GIVEN LAW:</a:t>
            </a:r>
            <a:r>
              <a:rPr lang="en-US" dirty="0" smtClean="0"/>
              <a:t> Burglary is the breaking and entering of a dwelling of another at night with the intent to commit larceny.</a:t>
            </a:r>
          </a:p>
          <a:p>
            <a:endParaRPr lang="en-US" b="1" dirty="0" smtClean="0"/>
          </a:p>
          <a:p>
            <a:r>
              <a:rPr lang="en-US" b="1" dirty="0" smtClean="0"/>
              <a:t>GIVEN DEFINITIONS:</a:t>
            </a:r>
            <a:endParaRPr lang="en-US" dirty="0" smtClean="0"/>
          </a:p>
          <a:p>
            <a:r>
              <a:rPr lang="en-US" dirty="0" smtClean="0"/>
              <a:t>Breaking = Force, however slight, must be used in entering.</a:t>
            </a:r>
          </a:p>
          <a:p>
            <a:endParaRPr lang="en-US" dirty="0" smtClean="0"/>
          </a:p>
          <a:p>
            <a:r>
              <a:rPr lang="en-US" dirty="0" smtClean="0"/>
              <a:t>Entering = Some part of the body must enter, or an implement which is then used to effect the entry enters. The entry must be without consent of the occupant.</a:t>
            </a:r>
          </a:p>
          <a:p>
            <a:endParaRPr lang="en-US" dirty="0" smtClean="0"/>
          </a:p>
          <a:p>
            <a:r>
              <a:rPr lang="en-US" dirty="0" smtClean="0"/>
              <a:t>Dwelling = Someone must live therein or have lived there and intended to return.</a:t>
            </a:r>
          </a:p>
          <a:p>
            <a:endParaRPr lang="en-US" dirty="0" smtClean="0"/>
          </a:p>
          <a:p>
            <a:r>
              <a:rPr lang="en-US" dirty="0" smtClean="0"/>
              <a:t>Nighttime = After sunset and before sunrise.</a:t>
            </a:r>
          </a:p>
          <a:p>
            <a:endParaRPr lang="en-US" dirty="0" smtClean="0"/>
          </a:p>
          <a:p>
            <a:r>
              <a:rPr lang="en-US" dirty="0" smtClean="0"/>
              <a:t>Intent = Required mental state. Remember, intent can be proven through circumstantial evidence.</a:t>
            </a:r>
          </a:p>
          <a:p>
            <a:endParaRPr lang="en-US" dirty="0" smtClean="0"/>
          </a:p>
          <a:p>
            <a:r>
              <a:rPr lang="en-US" dirty="0" smtClean="0"/>
              <a:t>Larceny = The taking and carrying away of the personal property of another with the intent to permanently deprive the owner.</a:t>
            </a:r>
            <a:endParaRPr lang="en-US" dirty="0"/>
          </a:p>
        </p:txBody>
      </p:sp>
    </p:spTree>
    <p:extLst>
      <p:ext uri="{BB962C8B-B14F-4D97-AF65-F5344CB8AC3E}">
        <p14:creationId xmlns:p14="http://schemas.microsoft.com/office/powerpoint/2010/main" val="310708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Breaking and Entering</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Breaking = Force, however slight, must be used in entering.</a:t>
            </a:r>
          </a:p>
          <a:p>
            <a:endParaRPr lang="en-US" dirty="0" smtClean="0"/>
          </a:p>
          <a:p>
            <a:r>
              <a:rPr lang="en-US" dirty="0" smtClean="0"/>
              <a:t>Entering </a:t>
            </a:r>
            <a:r>
              <a:rPr lang="en-US" dirty="0"/>
              <a:t>= Some part of the body must enter, or an implement which is then used to effect the entry enters. The entry must be without consent of the </a:t>
            </a:r>
            <a:r>
              <a:rPr lang="en-US" dirty="0" smtClean="0"/>
              <a:t>occupant.</a:t>
            </a:r>
          </a:p>
          <a:p>
            <a:endParaRPr lang="en-US" dirty="0"/>
          </a:p>
          <a:p>
            <a:pPr marL="0" indent="0">
              <a:buNone/>
            </a:pPr>
            <a:r>
              <a:rPr lang="en-US" dirty="0" smtClean="0"/>
              <a:t>At 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06698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Dwelling</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Dwelling = Someone must live therein or have lived there and intended to return.</a:t>
            </a:r>
          </a:p>
          <a:p>
            <a:endParaRPr lang="en-US" dirty="0" smtClean="0"/>
          </a:p>
          <a:p>
            <a:pPr marL="0" indent="0">
              <a:buNone/>
            </a:pPr>
            <a:r>
              <a:rPr lang="en-US" dirty="0" smtClean="0"/>
              <a:t>At 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p>
          <a:p>
            <a:endParaRPr lang="en-US" dirty="0"/>
          </a:p>
        </p:txBody>
      </p:sp>
    </p:spTree>
    <p:extLst>
      <p:ext uri="{BB962C8B-B14F-4D97-AF65-F5344CB8AC3E}">
        <p14:creationId xmlns:p14="http://schemas.microsoft.com/office/powerpoint/2010/main" val="2814257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Nighttime</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Nighttime = After sunset and before sunrise.</a:t>
            </a:r>
          </a:p>
          <a:p>
            <a:pPr marL="0" indent="0">
              <a:buNone/>
            </a:pPr>
            <a:endParaRPr lang="en-US" dirty="0" smtClean="0"/>
          </a:p>
          <a:p>
            <a:pPr marL="0" indent="0">
              <a:buNone/>
            </a:pPr>
            <a:r>
              <a:rPr lang="en-US" dirty="0" smtClean="0"/>
              <a:t>At 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p>
          <a:p>
            <a:endParaRPr lang="en-US" dirty="0" smtClean="0"/>
          </a:p>
          <a:p>
            <a:endParaRPr lang="en-US" dirty="0"/>
          </a:p>
        </p:txBody>
      </p:sp>
    </p:spTree>
    <p:extLst>
      <p:ext uri="{BB962C8B-B14F-4D97-AF65-F5344CB8AC3E}">
        <p14:creationId xmlns:p14="http://schemas.microsoft.com/office/powerpoint/2010/main" val="3575827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Intent</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Intent = Required mental state - intent can be proven through circumstantial evidence.</a:t>
            </a:r>
          </a:p>
          <a:p>
            <a:endParaRPr lang="en-US" dirty="0" smtClean="0"/>
          </a:p>
          <a:p>
            <a:pPr marL="0" indent="0">
              <a:buNone/>
            </a:pPr>
            <a:r>
              <a:rPr lang="en-US" dirty="0" smtClean="0"/>
              <a:t>At 10:00 p.m., while Geraldine Johnson was at the movies, Jessica Brown climbed the high fence surrounding Geraldine’s home and entered the porch through an unlocked porch door. She then loaded all of the porch furniture onto the back of her pickup truck. While on the porch, she noticed that one of the windows to the living room was open. She could see an expensive TV and VCR, which she decided to take. She climbed through the window, but heard a noise and left hurriedly instead.</a:t>
            </a:r>
          </a:p>
          <a:p>
            <a:endParaRPr lang="en-US" dirty="0"/>
          </a:p>
        </p:txBody>
      </p:sp>
    </p:spTree>
    <p:extLst>
      <p:ext uri="{BB962C8B-B14F-4D97-AF65-F5344CB8AC3E}">
        <p14:creationId xmlns:p14="http://schemas.microsoft.com/office/powerpoint/2010/main" val="2485003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1965</TotalTime>
  <Words>1469</Words>
  <Application>Microsoft Macintosh PowerPoint</Application>
  <PresentationFormat>On-screen Show (4:3)</PresentationFormat>
  <Paragraphs>74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Patti and Peter Neuwirth Leadership Academy</vt:lpstr>
      <vt:lpstr>Who Am I?</vt:lpstr>
      <vt:lpstr>Hypothetical Question</vt:lpstr>
      <vt:lpstr>Questions</vt:lpstr>
      <vt:lpstr>Law</vt:lpstr>
      <vt:lpstr>Breaking and Entering</vt:lpstr>
      <vt:lpstr>Dwelling</vt:lpstr>
      <vt:lpstr>Nighttime</vt:lpstr>
      <vt:lpstr>Intent</vt:lpstr>
      <vt:lpstr>Larceny</vt:lpstr>
      <vt:lpstr>Conclusion</vt:lpstr>
      <vt:lpstr>Life Take-aways</vt:lpstr>
      <vt:lpstr>More Life Take-Aways </vt:lpstr>
      <vt:lpstr>And Even More Life Take-Aways </vt:lpstr>
    </vt:vector>
  </TitlesOfParts>
  <Company>Loot Crate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Patti and Peter Neuwirth Leadership Academy</dc:title>
  <dc:creator>Linda Menzel</dc:creator>
  <cp:lastModifiedBy>Linda Menzel</cp:lastModifiedBy>
  <cp:revision>21</cp:revision>
  <dcterms:created xsi:type="dcterms:W3CDTF">2018-02-24T18:42:53Z</dcterms:created>
  <dcterms:modified xsi:type="dcterms:W3CDTF">2018-02-26T03:28:42Z</dcterms:modified>
</cp:coreProperties>
</file>