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3" r:id="rId4"/>
    <p:sldId id="279" r:id="rId5"/>
    <p:sldId id="280" r:id="rId6"/>
    <p:sldId id="260" r:id="rId7"/>
    <p:sldId id="261" r:id="rId8"/>
    <p:sldId id="262" r:id="rId9"/>
    <p:sldId id="263" r:id="rId10"/>
    <p:sldId id="264" r:id="rId11"/>
    <p:sldId id="265" r:id="rId12"/>
    <p:sldId id="266" r:id="rId13"/>
    <p:sldId id="267" r:id="rId14"/>
    <p:sldId id="268" r:id="rId15"/>
    <p:sldId id="269" r:id="rId16"/>
    <p:sldId id="274" r:id="rId17"/>
    <p:sldId id="273" r:id="rId18"/>
    <p:sldId id="281" r:id="rId19"/>
    <p:sldId id="282"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6" autoAdjust="0"/>
    <p:restoredTop sz="94611" autoAdjust="0"/>
  </p:normalViewPr>
  <p:slideViewPr>
    <p:cSldViewPr>
      <p:cViewPr varScale="1">
        <p:scale>
          <a:sx n="106" d="100"/>
          <a:sy n="106" d="100"/>
        </p:scale>
        <p:origin x="114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9DF16435-D83C-43CC-88F7-B2FF0728BDD3}">
      <dgm:prSet phldrT="[Text]"/>
      <dgm:spPr/>
      <dgm:t>
        <a:bodyPr/>
        <a:lstStyle/>
        <a:p>
          <a:r>
            <a:rPr lang="en-US" dirty="0" smtClean="0"/>
            <a:t>I started as a commercial real estate broker cold calling so I learned to take rejection and keep going no matter what. </a:t>
          </a:r>
        </a:p>
        <a:p>
          <a:r>
            <a:rPr lang="en-US" b="1" dirty="0" smtClean="0"/>
            <a:t>EMPLOYEE</a:t>
          </a:r>
          <a:endParaRPr lang="en-US" b="1" dirty="0"/>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t>I left after starting business school to work at an investment firm that was VERY entrepreneurial and did a LOT of acquisitions/buying of large properties…I started as an analyst and was soon working on closing the deals.  </a:t>
          </a:r>
        </a:p>
        <a:p>
          <a:r>
            <a:rPr lang="en-US" b="1" dirty="0" smtClean="0"/>
            <a:t>EMPLOYEE</a:t>
          </a:r>
          <a:endParaRPr lang="en-US" b="1" dirty="0"/>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t>I left after 3 years to start my own real estate investment and development company after I recognized an opportunity in the Self-Storage industry.  I was backed by a wealthy family.  I built the company to 22 properties and 120 employees and sold it.  </a:t>
          </a:r>
          <a:r>
            <a:rPr lang="en-US" b="1" dirty="0" smtClean="0"/>
            <a:t>FOUNDED FIRM</a:t>
          </a:r>
          <a:endParaRPr lang="en-US" b="1" dirty="0"/>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A32A2CFC-DEDF-4AF9-BB15-25DA4E14E66A}">
      <dgm:prSet phldrT="[Text]"/>
      <dgm:spPr/>
      <dgm:t>
        <a:bodyPr/>
        <a:lstStyle/>
        <a:p>
          <a:r>
            <a:rPr lang="en-US" dirty="0" smtClean="0"/>
            <a:t>Through our fundraising activity, recognized the need for an “emerging managers” real estate fund to finance smaller companies in the real estate sector with some emphasis on women and minority businesses.  </a:t>
          </a:r>
          <a:r>
            <a:rPr lang="en-US" b="1" dirty="0" smtClean="0"/>
            <a:t>CO-FOUNDED FIRM</a:t>
          </a:r>
        </a:p>
      </dgm:t>
    </dgm:pt>
    <dgm:pt modelId="{6846350A-49A0-4695-ACF0-67A9127A85EC}" type="parTrans" cxnId="{A48A370B-90EA-45A2-ADC6-734DF189F990}">
      <dgm:prSet/>
      <dgm:spPr/>
      <dgm:t>
        <a:bodyPr/>
        <a:lstStyle/>
        <a:p>
          <a:endParaRPr lang="en-US"/>
        </a:p>
      </dgm:t>
    </dgm:pt>
    <dgm:pt modelId="{FDA99CAD-F24C-4922-976C-67DDBA92BCD8}" type="sibTrans" cxnId="{A48A370B-90EA-45A2-ADC6-734DF189F990}">
      <dgm:prSet/>
      <dgm:spPr/>
      <dgm:t>
        <a:bodyPr/>
        <a:lstStyle/>
        <a:p>
          <a:endParaRPr lang="en-US"/>
        </a:p>
      </dgm:t>
    </dgm:pt>
    <dgm:pt modelId="{5AD8C294-35C3-4503-BD89-706B7887E7EB}">
      <dgm:prSet phldrT="[Text]"/>
      <dgm:spPr/>
      <dgm:t>
        <a:bodyPr/>
        <a:lstStyle/>
        <a:p>
          <a:r>
            <a:rPr lang="en-US" dirty="0" smtClean="0"/>
            <a:t>Through a business relationship, I started another company raising capital for real estate and private equity firm.  </a:t>
          </a:r>
        </a:p>
        <a:p>
          <a:r>
            <a:rPr lang="en-US" b="1" dirty="0" smtClean="0"/>
            <a:t>CO-FOUNDED FIRM</a:t>
          </a:r>
          <a:endParaRPr lang="en-US" b="1" dirty="0"/>
        </a:p>
      </dgm:t>
    </dgm:pt>
    <dgm:pt modelId="{BD0A60B5-F8D5-4150-B83A-C235803A255F}" type="parTrans" cxnId="{E5E3EBBE-56BA-409D-B4BF-EAAF5415530F}">
      <dgm:prSet/>
      <dgm:spPr/>
      <dgm:t>
        <a:bodyPr/>
        <a:lstStyle/>
        <a:p>
          <a:endParaRPr lang="en-US"/>
        </a:p>
      </dgm:t>
    </dgm:pt>
    <dgm:pt modelId="{078B0158-12CA-4146-BBC8-138CE6E8B697}" type="sibTrans" cxnId="{E5E3EBBE-56BA-409D-B4BF-EAAF5415530F}">
      <dgm:prSet/>
      <dgm:spPr/>
      <dgm:t>
        <a:bodyPr/>
        <a:lstStyle/>
        <a:p>
          <a:endParaRPr lang="en-US"/>
        </a:p>
      </dgm:t>
    </dgm:pt>
    <dgm:pt modelId="{78AD0AC7-0C6D-43E2-9A2D-F83753ACB771}">
      <dgm:prSet phldrT="[Text]" custScaleX="163346" custScaleY="20035" custLinFactNeighborX="39547" custLinFactNeighborY="-33953"/>
      <dgm:spPr/>
      <dgm:t>
        <a:bodyPr/>
        <a:lstStyle/>
        <a:p>
          <a:endParaRPr lang="en-US"/>
        </a:p>
      </dgm:t>
    </dgm:pt>
    <dgm:pt modelId="{2D3D8A4D-4072-48AB-A364-BB881A7D05F7}" type="parTrans" cxnId="{33625C7A-1A05-4DAE-A2EF-161FACC12910}">
      <dgm:prSet/>
      <dgm:spPr/>
      <dgm:t>
        <a:bodyPr/>
        <a:lstStyle/>
        <a:p>
          <a:endParaRPr lang="en-US"/>
        </a:p>
      </dgm:t>
    </dgm:pt>
    <dgm:pt modelId="{46082CF4-DD5F-471B-B722-07B79D9E1C8A}" type="sibTrans" cxnId="{33625C7A-1A05-4DAE-A2EF-161FACC12910}">
      <dgm:prSet/>
      <dgm:spPr/>
      <dgm:t>
        <a:bodyPr/>
        <a:lstStyle/>
        <a:p>
          <a:endParaRPr lang="en-US"/>
        </a:p>
      </dgm:t>
    </dgm:pt>
    <dgm:pt modelId="{C8AD6D35-148C-41FB-AC30-C9018A075D4B}">
      <dgm:prSet phldrT="[Text]" custScaleX="163346" custScaleY="20035" custLinFactNeighborX="39547" custLinFactNeighborY="-33953"/>
      <dgm:spPr/>
      <dgm:t>
        <a:bodyPr/>
        <a:lstStyle/>
        <a:p>
          <a:endParaRPr lang="en-US"/>
        </a:p>
      </dgm:t>
    </dgm:pt>
    <dgm:pt modelId="{A83430FC-AA20-4B74-9E48-7EDC9AC396CA}" type="parTrans" cxnId="{A38DACDD-7E0B-45F2-B9FD-63CCD0DA067C}">
      <dgm:prSet/>
      <dgm:spPr/>
      <dgm:t>
        <a:bodyPr/>
        <a:lstStyle/>
        <a:p>
          <a:endParaRPr lang="en-US"/>
        </a:p>
      </dgm:t>
    </dgm:pt>
    <dgm:pt modelId="{A7E3EEF9-A153-4F6A-8BB3-E3531A8B088A}" type="sibTrans" cxnId="{A38DACDD-7E0B-45F2-B9FD-63CCD0DA067C}">
      <dgm:prSet/>
      <dgm:spPr/>
      <dgm:t>
        <a:bodyPr/>
        <a:lstStyle/>
        <a:p>
          <a:endParaRPr lang="en-US"/>
        </a:p>
      </dgm:t>
    </dgm:pt>
    <dgm:pt modelId="{18D67962-6D65-4C40-84D3-3E7F4AEFE461}">
      <dgm:prSet phldrT="[Text]" custScaleX="163346" custScaleY="20035" custLinFactNeighborX="39547" custLinFactNeighborY="-33953"/>
      <dgm:spPr/>
      <dgm:t>
        <a:bodyPr/>
        <a:lstStyle/>
        <a:p>
          <a:endParaRPr lang="en-US"/>
        </a:p>
      </dgm:t>
    </dgm:pt>
    <dgm:pt modelId="{C519052D-BD69-4531-B913-EBF12DED29B9}" type="parTrans" cxnId="{636F80CF-D840-4CDB-B6D8-F4C424A4D08E}">
      <dgm:prSet/>
      <dgm:spPr/>
      <dgm:t>
        <a:bodyPr/>
        <a:lstStyle/>
        <a:p>
          <a:endParaRPr lang="en-US"/>
        </a:p>
      </dgm:t>
    </dgm:pt>
    <dgm:pt modelId="{CB02D4A6-7A6B-4373-B596-509DF13CB1E3}" type="sibTrans" cxnId="{636F80CF-D840-4CDB-B6D8-F4C424A4D08E}">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t>
        <a:bodyPr/>
        <a:lstStyle/>
        <a:p>
          <a:endParaRPr lang="en-US"/>
        </a:p>
      </dgm:t>
    </dgm:pt>
    <dgm:pt modelId="{A0B6057C-B937-4C17-83EE-1379B4801F9C}" type="pres">
      <dgm:prSet presAssocID="{117D8BAD-65C0-428B-B763-D5C262BA017E}" presName="arrow" presStyleLbl="bgShp" presStyleIdx="0" presStyleCnt="1" custLinFactNeighborX="-2613" custLinFactNeighborY="968"/>
      <dgm:spPr/>
    </dgm:pt>
    <dgm:pt modelId="{BDAD95B3-7D45-430B-B0B4-8BADAD834390}" type="pres">
      <dgm:prSet presAssocID="{117D8BAD-65C0-428B-B763-D5C262BA017E}" presName="arrowDiagram5" presStyleCnt="0"/>
      <dgm:spPr/>
    </dgm:pt>
    <dgm:pt modelId="{4CBDE4F6-3F62-4002-A6C6-4AF8630124C6}" type="pres">
      <dgm:prSet presAssocID="{9DF16435-D83C-43CC-88F7-B2FF0728BDD3}" presName="bullet5a" presStyleLbl="node1" presStyleIdx="0" presStyleCnt="5" custScaleX="174504" custScaleY="170341" custLinFactNeighborX="-38618" custLinFactNeighborY="-53379"/>
      <dgm:spPr/>
    </dgm:pt>
    <dgm:pt modelId="{4675C157-FE39-48F3-8FCD-62DC7A908A50}" type="pres">
      <dgm:prSet presAssocID="{9DF16435-D83C-43CC-88F7-B2FF0728BDD3}" presName="textBox5a" presStyleLbl="revTx" presStyleIdx="0" presStyleCnt="5">
        <dgm:presLayoutVars>
          <dgm:bulletEnabled val="1"/>
        </dgm:presLayoutVars>
      </dgm:prSet>
      <dgm:spPr/>
      <dgm:t>
        <a:bodyPr/>
        <a:lstStyle/>
        <a:p>
          <a:endParaRPr lang="en-US"/>
        </a:p>
      </dgm:t>
    </dgm:pt>
    <dgm:pt modelId="{3D6BECE9-2A2A-48F0-8CAC-16A1E175B12F}" type="pres">
      <dgm:prSet presAssocID="{2D8EC281-7FD2-4949-B782-9554AE8D8903}" presName="bullet5b" presStyleLbl="node1" presStyleIdx="1" presStyleCnt="5" custLinFactX="-36670" custLinFactNeighborX="-100000" custLinFactNeighborY="35123"/>
      <dgm:spPr/>
    </dgm:pt>
    <dgm:pt modelId="{24017F44-50C4-4934-AD19-9F4253B00559}" type="pres">
      <dgm:prSet presAssocID="{2D8EC281-7FD2-4949-B782-9554AE8D8903}" presName="textBox5b" presStyleLbl="revTx" presStyleIdx="1" presStyleCnt="5" custScaleY="74573" custLinFactNeighborX="-80877" custLinFactNeighborY="-90445">
        <dgm:presLayoutVars>
          <dgm:bulletEnabled val="1"/>
        </dgm:presLayoutVars>
      </dgm:prSet>
      <dgm:spPr/>
      <dgm:t>
        <a:bodyPr/>
        <a:lstStyle/>
        <a:p>
          <a:endParaRPr lang="en-US"/>
        </a:p>
      </dgm:t>
    </dgm:pt>
    <dgm:pt modelId="{D94888E3-6E79-4533-8831-8017272D8154}" type="pres">
      <dgm:prSet presAssocID="{916EA4CA-F191-44E9-BDEC-685BAEB5F89C}" presName="bullet5c" presStyleLbl="node1" presStyleIdx="2" presStyleCnt="5"/>
      <dgm:spPr/>
    </dgm:pt>
    <dgm:pt modelId="{10692AC7-1074-4E3F-9857-A86C1F60D7BA}" type="pres">
      <dgm:prSet presAssocID="{916EA4CA-F191-44E9-BDEC-685BAEB5F89C}" presName="textBox5c" presStyleLbl="revTx" presStyleIdx="2" presStyleCnt="5" custLinFactNeighborX="1462" custLinFactNeighborY="-3744">
        <dgm:presLayoutVars>
          <dgm:bulletEnabled val="1"/>
        </dgm:presLayoutVars>
      </dgm:prSet>
      <dgm:spPr/>
      <dgm:t>
        <a:bodyPr/>
        <a:lstStyle/>
        <a:p>
          <a:endParaRPr lang="en-US"/>
        </a:p>
      </dgm:t>
    </dgm:pt>
    <dgm:pt modelId="{0F6DD07B-4D27-46C8-829F-6FE945D3C7E7}" type="pres">
      <dgm:prSet presAssocID="{A32A2CFC-DEDF-4AF9-BB15-25DA4E14E66A}" presName="bullet5d" presStyleLbl="node1" presStyleIdx="3" presStyleCnt="5" custLinFactX="-21849" custLinFactNeighborX="-100000" custLinFactNeighborY="14348"/>
      <dgm:spPr/>
    </dgm:pt>
    <dgm:pt modelId="{D5F6B250-8004-4B7E-8695-3FBB054938B3}" type="pres">
      <dgm:prSet presAssocID="{A32A2CFC-DEDF-4AF9-BB15-25DA4E14E66A}" presName="textBox5d" presStyleLbl="revTx" presStyleIdx="3" presStyleCnt="5" custScaleX="163346" custScaleY="20035" custLinFactNeighborX="39547" custLinFactNeighborY="-33953">
        <dgm:presLayoutVars>
          <dgm:bulletEnabled val="1"/>
        </dgm:presLayoutVars>
      </dgm:prSet>
      <dgm:spPr/>
      <dgm:t>
        <a:bodyPr/>
        <a:lstStyle/>
        <a:p>
          <a:endParaRPr lang="en-US"/>
        </a:p>
      </dgm:t>
    </dgm:pt>
    <dgm:pt modelId="{08713A7B-ABC3-4E5D-ACA6-A097B49BD8C2}" type="pres">
      <dgm:prSet presAssocID="{5AD8C294-35C3-4503-BD89-706B7887E7EB}" presName="bullet5e" presStyleLbl="node1" presStyleIdx="4" presStyleCnt="5" custLinFactNeighborX="35995" custLinFactNeighborY="-22384"/>
      <dgm:spPr/>
    </dgm:pt>
    <dgm:pt modelId="{1DF52922-9DBF-45E0-A06D-846C3E87A5AA}" type="pres">
      <dgm:prSet presAssocID="{5AD8C294-35C3-4503-BD89-706B7887E7EB}" presName="textBox5e" presStyleLbl="revTx" presStyleIdx="4" presStyleCnt="5" custScaleX="83486" custScaleY="33055" custLinFactX="-100000" custLinFactNeighborX="-116131" custLinFactNeighborY="-54941">
        <dgm:presLayoutVars>
          <dgm:bulletEnabled val="1"/>
        </dgm:presLayoutVars>
      </dgm:prSet>
      <dgm:spPr/>
      <dgm:t>
        <a:bodyPr/>
        <a:lstStyle/>
        <a:p>
          <a:endParaRPr lang="en-US"/>
        </a:p>
      </dgm:t>
    </dgm:pt>
  </dgm:ptLst>
  <dgm:cxnLst>
    <dgm:cxn modelId="{E5E3EBBE-56BA-409D-B4BF-EAAF5415530F}" srcId="{117D8BAD-65C0-428B-B763-D5C262BA017E}" destId="{5AD8C294-35C3-4503-BD89-706B7887E7EB}" srcOrd="4" destOrd="0" parTransId="{BD0A60B5-F8D5-4150-B83A-C235803A255F}" sibTransId="{078B0158-12CA-4146-BBC8-138CE6E8B697}"/>
    <dgm:cxn modelId="{A48A370B-90EA-45A2-ADC6-734DF189F990}" srcId="{117D8BAD-65C0-428B-B763-D5C262BA017E}" destId="{A32A2CFC-DEDF-4AF9-BB15-25DA4E14E66A}" srcOrd="3" destOrd="0" parTransId="{6846350A-49A0-4695-ACF0-67A9127A85EC}" sibTransId="{FDA99CAD-F24C-4922-976C-67DDBA92BCD8}"/>
    <dgm:cxn modelId="{33625C7A-1A05-4DAE-A2EF-161FACC12910}" srcId="{117D8BAD-65C0-428B-B763-D5C262BA017E}" destId="{78AD0AC7-0C6D-43E2-9A2D-F83753ACB771}" srcOrd="5" destOrd="0" parTransId="{2D3D8A4D-4072-48AB-A364-BB881A7D05F7}" sibTransId="{46082CF4-DD5F-471B-B722-07B79D9E1C8A}"/>
    <dgm:cxn modelId="{8A517886-B1DE-4194-94CD-5F7FD1872650}" srcId="{117D8BAD-65C0-428B-B763-D5C262BA017E}" destId="{2D8EC281-7FD2-4949-B782-9554AE8D8903}" srcOrd="1" destOrd="0" parTransId="{02539D6B-BCA0-40DA-AE90-785F17D4311C}" sibTransId="{DF2CC60B-4232-4347-8942-424BC47FE99D}"/>
    <dgm:cxn modelId="{0BE32255-8904-446C-B23E-69C6C7F1982D}" type="presOf" srcId="{A32A2CFC-DEDF-4AF9-BB15-25DA4E14E66A}" destId="{D5F6B250-8004-4B7E-8695-3FBB054938B3}" srcOrd="0" destOrd="0" presId="urn:microsoft.com/office/officeart/2005/8/layout/arrow2"/>
    <dgm:cxn modelId="{9693F586-B490-4B88-90A7-F464D797084B}" type="presOf" srcId="{117D8BAD-65C0-428B-B763-D5C262BA017E}" destId="{2CA1C279-8CAF-4522-A11C-0306FA8C7E1F}"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8F943D65-AC46-47C3-9F51-032FCA715579}" type="presOf" srcId="{916EA4CA-F191-44E9-BDEC-685BAEB5F89C}" destId="{10692AC7-1074-4E3F-9857-A86C1F60D7BA}" srcOrd="0" destOrd="0" presId="urn:microsoft.com/office/officeart/2005/8/layout/arrow2"/>
    <dgm:cxn modelId="{3901A425-1690-48B9-8363-4E3103950143}" type="presOf" srcId="{9DF16435-D83C-43CC-88F7-B2FF0728BDD3}" destId="{4675C157-FE39-48F3-8FCD-62DC7A908A50}" srcOrd="0" destOrd="0" presId="urn:microsoft.com/office/officeart/2005/8/layout/arrow2"/>
    <dgm:cxn modelId="{01DE960A-9462-4A36-88CA-49CA851A6411}" type="presOf" srcId="{5AD8C294-35C3-4503-BD89-706B7887E7EB}" destId="{1DF52922-9DBF-45E0-A06D-846C3E87A5AA}" srcOrd="0" destOrd="0" presId="urn:microsoft.com/office/officeart/2005/8/layout/arrow2"/>
    <dgm:cxn modelId="{636F80CF-D840-4CDB-B6D8-F4C424A4D08E}" srcId="{117D8BAD-65C0-428B-B763-D5C262BA017E}" destId="{18D67962-6D65-4C40-84D3-3E7F4AEFE461}" srcOrd="7" destOrd="0" parTransId="{C519052D-BD69-4531-B913-EBF12DED29B9}" sibTransId="{CB02D4A6-7A6B-4373-B596-509DF13CB1E3}"/>
    <dgm:cxn modelId="{60907C84-A466-4C68-A19E-003FA2F6249C}" type="presOf" srcId="{2D8EC281-7FD2-4949-B782-9554AE8D8903}" destId="{24017F44-50C4-4934-AD19-9F4253B00559}" srcOrd="0" destOrd="0" presId="urn:microsoft.com/office/officeart/2005/8/layout/arrow2"/>
    <dgm:cxn modelId="{A38DACDD-7E0B-45F2-B9FD-63CCD0DA067C}" srcId="{117D8BAD-65C0-428B-B763-D5C262BA017E}" destId="{C8AD6D35-148C-41FB-AC30-C9018A075D4B}" srcOrd="6" destOrd="0" parTransId="{A83430FC-AA20-4B74-9E48-7EDC9AC396CA}" sibTransId="{A7E3EEF9-A153-4F6A-8BB3-E3531A8B088A}"/>
    <dgm:cxn modelId="{4C08DC19-C4DB-42DD-AFF3-3B376FBE56A0}" srcId="{117D8BAD-65C0-428B-B763-D5C262BA017E}" destId="{9DF16435-D83C-43CC-88F7-B2FF0728BDD3}" srcOrd="0" destOrd="0" parTransId="{CA52AC76-7BB2-413C-9E11-86D38414CFD5}" sibTransId="{517BB5CF-1D96-4F22-8A23-281004CAC4AB}"/>
    <dgm:cxn modelId="{52D839BB-B8BD-4FA0-8BDA-C7D698AA6E52}" type="presParOf" srcId="{2CA1C279-8CAF-4522-A11C-0306FA8C7E1F}" destId="{A0B6057C-B937-4C17-83EE-1379B4801F9C}" srcOrd="0" destOrd="0" presId="urn:microsoft.com/office/officeart/2005/8/layout/arrow2"/>
    <dgm:cxn modelId="{12C0B234-09C3-4AFB-92D2-4FB1B580A0BA}" type="presParOf" srcId="{2CA1C279-8CAF-4522-A11C-0306FA8C7E1F}" destId="{BDAD95B3-7D45-430B-B0B4-8BADAD834390}" srcOrd="1" destOrd="0" presId="urn:microsoft.com/office/officeart/2005/8/layout/arrow2"/>
    <dgm:cxn modelId="{E9FDE432-DBD9-4793-A20F-127DBEF551EB}" type="presParOf" srcId="{BDAD95B3-7D45-430B-B0B4-8BADAD834390}" destId="{4CBDE4F6-3F62-4002-A6C6-4AF8630124C6}" srcOrd="0" destOrd="0" presId="urn:microsoft.com/office/officeart/2005/8/layout/arrow2"/>
    <dgm:cxn modelId="{545FCFD2-A59F-41D7-BA0C-DE80597A4814}" type="presParOf" srcId="{BDAD95B3-7D45-430B-B0B4-8BADAD834390}" destId="{4675C157-FE39-48F3-8FCD-62DC7A908A50}" srcOrd="1" destOrd="0" presId="urn:microsoft.com/office/officeart/2005/8/layout/arrow2"/>
    <dgm:cxn modelId="{9B933DBD-6A14-418A-8C54-6E9B572E8C09}" type="presParOf" srcId="{BDAD95B3-7D45-430B-B0B4-8BADAD834390}" destId="{3D6BECE9-2A2A-48F0-8CAC-16A1E175B12F}" srcOrd="2" destOrd="0" presId="urn:microsoft.com/office/officeart/2005/8/layout/arrow2"/>
    <dgm:cxn modelId="{F47C0F9F-830F-4B1E-AA7C-C15A22274B4D}" type="presParOf" srcId="{BDAD95B3-7D45-430B-B0B4-8BADAD834390}" destId="{24017F44-50C4-4934-AD19-9F4253B00559}" srcOrd="3" destOrd="0" presId="urn:microsoft.com/office/officeart/2005/8/layout/arrow2"/>
    <dgm:cxn modelId="{9AF0AC76-38B0-438F-B2A7-255C53E234C4}" type="presParOf" srcId="{BDAD95B3-7D45-430B-B0B4-8BADAD834390}" destId="{D94888E3-6E79-4533-8831-8017272D8154}" srcOrd="4" destOrd="0" presId="urn:microsoft.com/office/officeart/2005/8/layout/arrow2"/>
    <dgm:cxn modelId="{45D47628-C99A-490D-AA54-3D2C973B43CA}" type="presParOf" srcId="{BDAD95B3-7D45-430B-B0B4-8BADAD834390}" destId="{10692AC7-1074-4E3F-9857-A86C1F60D7BA}" srcOrd="5" destOrd="0" presId="urn:microsoft.com/office/officeart/2005/8/layout/arrow2"/>
    <dgm:cxn modelId="{832B3633-A6B2-4104-8E65-1604428282D5}" type="presParOf" srcId="{BDAD95B3-7D45-430B-B0B4-8BADAD834390}" destId="{0F6DD07B-4D27-46C8-829F-6FE945D3C7E7}" srcOrd="6" destOrd="0" presId="urn:microsoft.com/office/officeart/2005/8/layout/arrow2"/>
    <dgm:cxn modelId="{478DAC0E-5463-4036-BC93-216C2C5AA911}" type="presParOf" srcId="{BDAD95B3-7D45-430B-B0B4-8BADAD834390}" destId="{D5F6B250-8004-4B7E-8695-3FBB054938B3}" srcOrd="7" destOrd="0" presId="urn:microsoft.com/office/officeart/2005/8/layout/arrow2"/>
    <dgm:cxn modelId="{94006984-711C-43B4-9685-CA80AEB3D602}" type="presParOf" srcId="{BDAD95B3-7D45-430B-B0B4-8BADAD834390}" destId="{08713A7B-ABC3-4E5D-ACA6-A097B49BD8C2}" srcOrd="8" destOrd="0" presId="urn:microsoft.com/office/officeart/2005/8/layout/arrow2"/>
    <dgm:cxn modelId="{A3E1242A-349B-4189-9157-0B52C58630AE}" type="presParOf" srcId="{BDAD95B3-7D45-430B-B0B4-8BADAD834390}" destId="{1DF52922-9DBF-45E0-A06D-846C3E87A5AA}"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552CB-C3DE-4748-8079-2831CAFED3A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04BE936C-E0B1-4D94-8F24-2B83803AEF9F}">
      <dgm:prSet phldrT="[Text]"/>
      <dgm:spPr/>
      <dgm:t>
        <a:bodyPr/>
        <a:lstStyle/>
        <a:p>
          <a:r>
            <a:rPr lang="en-US" dirty="0" smtClean="0"/>
            <a:t>Real Estate Investment</a:t>
          </a:r>
        </a:p>
        <a:p>
          <a:r>
            <a:rPr lang="en-US" dirty="0" smtClean="0"/>
            <a:t>You eat what you kill!   Need to make good decisions and invest SOME of your own money.  Can be $0, can be  $x,000,000+</a:t>
          </a:r>
          <a:endParaRPr lang="en-US" dirty="0"/>
        </a:p>
      </dgm:t>
    </dgm:pt>
    <dgm:pt modelId="{103D153B-2538-44DD-874D-815EB7CE5F04}" type="parTrans" cxnId="{B4A24110-5D53-41B8-80A7-1616A7220855}">
      <dgm:prSet/>
      <dgm:spPr/>
      <dgm:t>
        <a:bodyPr/>
        <a:lstStyle/>
        <a:p>
          <a:endParaRPr lang="en-US"/>
        </a:p>
      </dgm:t>
    </dgm:pt>
    <dgm:pt modelId="{6799235D-F304-4F65-A690-60498E901C9A}" type="sibTrans" cxnId="{B4A24110-5D53-41B8-80A7-1616A7220855}">
      <dgm:prSet/>
      <dgm:spPr/>
      <dgm:t>
        <a:bodyPr/>
        <a:lstStyle/>
        <a:p>
          <a:endParaRPr lang="en-US"/>
        </a:p>
      </dgm:t>
    </dgm:pt>
    <dgm:pt modelId="{83D9F687-9DA9-42F4-8D14-24174BDEFAE2}">
      <dgm:prSet phldrT="[Text]"/>
      <dgm:spPr/>
      <dgm:t>
        <a:bodyPr/>
        <a:lstStyle/>
        <a:p>
          <a:r>
            <a:rPr lang="en-US" dirty="0" smtClean="0"/>
            <a:t>Investment banking </a:t>
          </a:r>
        </a:p>
        <a:p>
          <a:r>
            <a:rPr lang="en-US" dirty="0" smtClean="0"/>
            <a:t>$1M-$3M per year depending on business activity</a:t>
          </a:r>
        </a:p>
      </dgm:t>
    </dgm:pt>
    <dgm:pt modelId="{D6462131-C24D-4FFB-BF86-3729331DE4D8}" type="parTrans" cxnId="{14CE48F8-3033-4320-8E2C-A1455C4B4289}">
      <dgm:prSet/>
      <dgm:spPr/>
      <dgm:t>
        <a:bodyPr/>
        <a:lstStyle/>
        <a:p>
          <a:endParaRPr lang="en-US"/>
        </a:p>
      </dgm:t>
    </dgm:pt>
    <dgm:pt modelId="{4DF0029C-566B-495E-82DA-F6D0FEF2F06A}" type="sibTrans" cxnId="{14CE48F8-3033-4320-8E2C-A1455C4B4289}">
      <dgm:prSet/>
      <dgm:spPr/>
      <dgm:t>
        <a:bodyPr/>
        <a:lstStyle/>
        <a:p>
          <a:endParaRPr lang="en-US"/>
        </a:p>
      </dgm:t>
    </dgm:pt>
    <dgm:pt modelId="{3DDD2868-32EA-4C5D-BDB6-19E46529BCEA}">
      <dgm:prSet phldrT="[Text]"/>
      <dgm:spPr/>
      <dgm:t>
        <a:bodyPr/>
        <a:lstStyle/>
        <a:p>
          <a:r>
            <a:rPr lang="en-US" dirty="0" smtClean="0"/>
            <a:t>President of a </a:t>
          </a:r>
          <a:r>
            <a:rPr lang="en-US" dirty="0" err="1" smtClean="0"/>
            <a:t>StorAmerica</a:t>
          </a:r>
          <a:endParaRPr lang="en-US" dirty="0" smtClean="0"/>
        </a:p>
        <a:p>
          <a:r>
            <a:rPr lang="en-US" dirty="0" smtClean="0"/>
            <a:t>$250k PLUS share in profits</a:t>
          </a:r>
        </a:p>
        <a:p>
          <a:r>
            <a:rPr lang="en-US" dirty="0" smtClean="0"/>
            <a:t>Had to also invest my own money. </a:t>
          </a:r>
        </a:p>
      </dgm:t>
    </dgm:pt>
    <dgm:pt modelId="{9C3BE899-412C-4F21-9FE3-B8CD5CB55B74}" type="parTrans" cxnId="{C6365CFF-1423-4F8A-92D3-7C6F113477D1}">
      <dgm:prSet/>
      <dgm:spPr/>
      <dgm:t>
        <a:bodyPr/>
        <a:lstStyle/>
        <a:p>
          <a:endParaRPr lang="en-US"/>
        </a:p>
      </dgm:t>
    </dgm:pt>
    <dgm:pt modelId="{98E860F6-137E-4F38-ABAB-3407817523C3}" type="sibTrans" cxnId="{C6365CFF-1423-4F8A-92D3-7C6F113477D1}">
      <dgm:prSet/>
      <dgm:spPr/>
      <dgm:t>
        <a:bodyPr/>
        <a:lstStyle/>
        <a:p>
          <a:endParaRPr lang="en-US"/>
        </a:p>
      </dgm:t>
    </dgm:pt>
    <dgm:pt modelId="{6AC99C86-CBD3-4E84-97DC-EB6E0BC28CC6}">
      <dgm:prSet phldrT="[Text]"/>
      <dgm:spPr/>
      <dgm:t>
        <a:bodyPr/>
        <a:lstStyle/>
        <a:p>
          <a:r>
            <a:rPr lang="en-US" dirty="0" smtClean="0"/>
            <a:t>Analyst </a:t>
          </a:r>
        </a:p>
        <a:p>
          <a:r>
            <a:rPr lang="en-US" dirty="0" smtClean="0"/>
            <a:t>$60k (in 1993)</a:t>
          </a:r>
          <a:endParaRPr lang="en-US" dirty="0"/>
        </a:p>
      </dgm:t>
    </dgm:pt>
    <dgm:pt modelId="{D4F4BE75-6BE0-4470-B040-F6DC94613080}" type="parTrans" cxnId="{9E796EEA-95C0-4052-932A-3D09D44F71D1}">
      <dgm:prSet/>
      <dgm:spPr/>
      <dgm:t>
        <a:bodyPr/>
        <a:lstStyle/>
        <a:p>
          <a:endParaRPr lang="en-US"/>
        </a:p>
      </dgm:t>
    </dgm:pt>
    <dgm:pt modelId="{D50E2B80-2BFA-4ABF-AF16-BA37BC9EFC0A}" type="sibTrans" cxnId="{9E796EEA-95C0-4052-932A-3D09D44F71D1}">
      <dgm:prSet/>
      <dgm:spPr/>
      <dgm:t>
        <a:bodyPr/>
        <a:lstStyle/>
        <a:p>
          <a:endParaRPr lang="en-US"/>
        </a:p>
      </dgm:t>
    </dgm:pt>
    <dgm:pt modelId="{B68FDB90-5246-40EA-B6E8-D89223EF4A5D}" type="pres">
      <dgm:prSet presAssocID="{920552CB-C3DE-4748-8079-2831CAFED3A2}" presName="Name0" presStyleCnt="0">
        <dgm:presLayoutVars>
          <dgm:chMax val="7"/>
          <dgm:resizeHandles val="exact"/>
        </dgm:presLayoutVars>
      </dgm:prSet>
      <dgm:spPr/>
      <dgm:t>
        <a:bodyPr/>
        <a:lstStyle/>
        <a:p>
          <a:endParaRPr lang="en-US"/>
        </a:p>
      </dgm:t>
    </dgm:pt>
    <dgm:pt modelId="{F6202F08-D422-409B-9CCC-215963A07691}" type="pres">
      <dgm:prSet presAssocID="{920552CB-C3DE-4748-8079-2831CAFED3A2}" presName="comp1" presStyleCnt="0"/>
      <dgm:spPr/>
    </dgm:pt>
    <dgm:pt modelId="{280D03B2-5124-4FFE-B2EA-9D0C5DF14AE3}" type="pres">
      <dgm:prSet presAssocID="{920552CB-C3DE-4748-8079-2831CAFED3A2}" presName="circle1" presStyleLbl="node1" presStyleIdx="0" presStyleCnt="4"/>
      <dgm:spPr/>
      <dgm:t>
        <a:bodyPr/>
        <a:lstStyle/>
        <a:p>
          <a:endParaRPr lang="en-US"/>
        </a:p>
      </dgm:t>
    </dgm:pt>
    <dgm:pt modelId="{95DE5207-025A-425E-B3D3-E91D76216FF8}" type="pres">
      <dgm:prSet presAssocID="{920552CB-C3DE-4748-8079-2831CAFED3A2}" presName="c1text" presStyleLbl="node1" presStyleIdx="0" presStyleCnt="4">
        <dgm:presLayoutVars>
          <dgm:bulletEnabled val="1"/>
        </dgm:presLayoutVars>
      </dgm:prSet>
      <dgm:spPr/>
      <dgm:t>
        <a:bodyPr/>
        <a:lstStyle/>
        <a:p>
          <a:endParaRPr lang="en-US"/>
        </a:p>
      </dgm:t>
    </dgm:pt>
    <dgm:pt modelId="{D09EDDC0-0E95-4F7C-8BD4-F0A9DFDC5429}" type="pres">
      <dgm:prSet presAssocID="{920552CB-C3DE-4748-8079-2831CAFED3A2}" presName="comp2" presStyleCnt="0"/>
      <dgm:spPr/>
    </dgm:pt>
    <dgm:pt modelId="{82F6B587-BE75-4509-BA53-DBC19D7C7903}" type="pres">
      <dgm:prSet presAssocID="{920552CB-C3DE-4748-8079-2831CAFED3A2}" presName="circle2" presStyleLbl="node1" presStyleIdx="1" presStyleCnt="4"/>
      <dgm:spPr/>
      <dgm:t>
        <a:bodyPr/>
        <a:lstStyle/>
        <a:p>
          <a:endParaRPr lang="en-US"/>
        </a:p>
      </dgm:t>
    </dgm:pt>
    <dgm:pt modelId="{96334835-36AC-42F9-BFE0-8702FD97F429}" type="pres">
      <dgm:prSet presAssocID="{920552CB-C3DE-4748-8079-2831CAFED3A2}" presName="c2text" presStyleLbl="node1" presStyleIdx="1" presStyleCnt="4">
        <dgm:presLayoutVars>
          <dgm:bulletEnabled val="1"/>
        </dgm:presLayoutVars>
      </dgm:prSet>
      <dgm:spPr/>
      <dgm:t>
        <a:bodyPr/>
        <a:lstStyle/>
        <a:p>
          <a:endParaRPr lang="en-US"/>
        </a:p>
      </dgm:t>
    </dgm:pt>
    <dgm:pt modelId="{696232A9-0E2C-4EBD-BC2B-04B7B0EBC6C4}" type="pres">
      <dgm:prSet presAssocID="{920552CB-C3DE-4748-8079-2831CAFED3A2}" presName="comp3" presStyleCnt="0"/>
      <dgm:spPr/>
    </dgm:pt>
    <dgm:pt modelId="{7B201D4F-3ABB-4AA0-9DD1-4E34C1C24790}" type="pres">
      <dgm:prSet presAssocID="{920552CB-C3DE-4748-8079-2831CAFED3A2}" presName="circle3" presStyleLbl="node1" presStyleIdx="2" presStyleCnt="4"/>
      <dgm:spPr/>
      <dgm:t>
        <a:bodyPr/>
        <a:lstStyle/>
        <a:p>
          <a:endParaRPr lang="en-US"/>
        </a:p>
      </dgm:t>
    </dgm:pt>
    <dgm:pt modelId="{65173B94-3E04-4778-9AA5-85512EAA6E5C}" type="pres">
      <dgm:prSet presAssocID="{920552CB-C3DE-4748-8079-2831CAFED3A2}" presName="c3text" presStyleLbl="node1" presStyleIdx="2" presStyleCnt="4">
        <dgm:presLayoutVars>
          <dgm:bulletEnabled val="1"/>
        </dgm:presLayoutVars>
      </dgm:prSet>
      <dgm:spPr/>
      <dgm:t>
        <a:bodyPr/>
        <a:lstStyle/>
        <a:p>
          <a:endParaRPr lang="en-US"/>
        </a:p>
      </dgm:t>
    </dgm:pt>
    <dgm:pt modelId="{D5E0B7E8-DF5E-4977-9086-B4D4B8AEAFAE}" type="pres">
      <dgm:prSet presAssocID="{920552CB-C3DE-4748-8079-2831CAFED3A2}" presName="comp4" presStyleCnt="0"/>
      <dgm:spPr/>
    </dgm:pt>
    <dgm:pt modelId="{5B04C7D4-0C66-40B7-99AF-6C0E5E463AEB}" type="pres">
      <dgm:prSet presAssocID="{920552CB-C3DE-4748-8079-2831CAFED3A2}" presName="circle4" presStyleLbl="node1" presStyleIdx="3" presStyleCnt="4"/>
      <dgm:spPr/>
      <dgm:t>
        <a:bodyPr/>
        <a:lstStyle/>
        <a:p>
          <a:endParaRPr lang="en-US"/>
        </a:p>
      </dgm:t>
    </dgm:pt>
    <dgm:pt modelId="{138BC12D-E79A-46F1-9873-0ECF244904FC}" type="pres">
      <dgm:prSet presAssocID="{920552CB-C3DE-4748-8079-2831CAFED3A2}" presName="c4text" presStyleLbl="node1" presStyleIdx="3" presStyleCnt="4">
        <dgm:presLayoutVars>
          <dgm:bulletEnabled val="1"/>
        </dgm:presLayoutVars>
      </dgm:prSet>
      <dgm:spPr/>
      <dgm:t>
        <a:bodyPr/>
        <a:lstStyle/>
        <a:p>
          <a:endParaRPr lang="en-US"/>
        </a:p>
      </dgm:t>
    </dgm:pt>
  </dgm:ptLst>
  <dgm:cxnLst>
    <dgm:cxn modelId="{77858E6A-782A-4551-BEAF-0B02E17360AB}" type="presOf" srcId="{6AC99C86-CBD3-4E84-97DC-EB6E0BC28CC6}" destId="{5B04C7D4-0C66-40B7-99AF-6C0E5E463AEB}" srcOrd="0" destOrd="0" presId="urn:microsoft.com/office/officeart/2005/8/layout/venn2"/>
    <dgm:cxn modelId="{19602AF9-66B3-4124-B684-677B49280F7D}" type="presOf" srcId="{83D9F687-9DA9-42F4-8D14-24174BDEFAE2}" destId="{96334835-36AC-42F9-BFE0-8702FD97F429}" srcOrd="1" destOrd="0" presId="urn:microsoft.com/office/officeart/2005/8/layout/venn2"/>
    <dgm:cxn modelId="{9E796EEA-95C0-4052-932A-3D09D44F71D1}" srcId="{920552CB-C3DE-4748-8079-2831CAFED3A2}" destId="{6AC99C86-CBD3-4E84-97DC-EB6E0BC28CC6}" srcOrd="3" destOrd="0" parTransId="{D4F4BE75-6BE0-4470-B040-F6DC94613080}" sibTransId="{D50E2B80-2BFA-4ABF-AF16-BA37BC9EFC0A}"/>
    <dgm:cxn modelId="{60039824-EFA0-43CA-B3C3-17865D67F8EA}" type="presOf" srcId="{3DDD2868-32EA-4C5D-BDB6-19E46529BCEA}" destId="{7B201D4F-3ABB-4AA0-9DD1-4E34C1C24790}" srcOrd="0" destOrd="0" presId="urn:microsoft.com/office/officeart/2005/8/layout/venn2"/>
    <dgm:cxn modelId="{D14C4A3F-4729-442E-B508-1195EC25D650}" type="presOf" srcId="{04BE936C-E0B1-4D94-8F24-2B83803AEF9F}" destId="{95DE5207-025A-425E-B3D3-E91D76216FF8}" srcOrd="1" destOrd="0" presId="urn:microsoft.com/office/officeart/2005/8/layout/venn2"/>
    <dgm:cxn modelId="{DFF80984-E0E8-4A39-A2C4-683B97D495E1}" type="presOf" srcId="{6AC99C86-CBD3-4E84-97DC-EB6E0BC28CC6}" destId="{138BC12D-E79A-46F1-9873-0ECF244904FC}" srcOrd="1" destOrd="0" presId="urn:microsoft.com/office/officeart/2005/8/layout/venn2"/>
    <dgm:cxn modelId="{16D9D894-FA0A-4C33-8CE6-72E3496BD4FE}" type="presOf" srcId="{920552CB-C3DE-4748-8079-2831CAFED3A2}" destId="{B68FDB90-5246-40EA-B6E8-D89223EF4A5D}" srcOrd="0" destOrd="0" presId="urn:microsoft.com/office/officeart/2005/8/layout/venn2"/>
    <dgm:cxn modelId="{06FDBCFC-6CAF-4BB8-88CE-133B6033DD9C}" type="presOf" srcId="{04BE936C-E0B1-4D94-8F24-2B83803AEF9F}" destId="{280D03B2-5124-4FFE-B2EA-9D0C5DF14AE3}" srcOrd="0" destOrd="0" presId="urn:microsoft.com/office/officeart/2005/8/layout/venn2"/>
    <dgm:cxn modelId="{2A11669C-5BCF-4943-8E2F-F54AEADD5FF6}" type="presOf" srcId="{3DDD2868-32EA-4C5D-BDB6-19E46529BCEA}" destId="{65173B94-3E04-4778-9AA5-85512EAA6E5C}" srcOrd="1" destOrd="0" presId="urn:microsoft.com/office/officeart/2005/8/layout/venn2"/>
    <dgm:cxn modelId="{F2924DF5-3E0D-4798-9433-09ED9702A3A2}" type="presOf" srcId="{83D9F687-9DA9-42F4-8D14-24174BDEFAE2}" destId="{82F6B587-BE75-4509-BA53-DBC19D7C7903}" srcOrd="0" destOrd="0" presId="urn:microsoft.com/office/officeart/2005/8/layout/venn2"/>
    <dgm:cxn modelId="{C6365CFF-1423-4F8A-92D3-7C6F113477D1}" srcId="{920552CB-C3DE-4748-8079-2831CAFED3A2}" destId="{3DDD2868-32EA-4C5D-BDB6-19E46529BCEA}" srcOrd="2" destOrd="0" parTransId="{9C3BE899-412C-4F21-9FE3-B8CD5CB55B74}" sibTransId="{98E860F6-137E-4F38-ABAB-3407817523C3}"/>
    <dgm:cxn modelId="{14CE48F8-3033-4320-8E2C-A1455C4B4289}" srcId="{920552CB-C3DE-4748-8079-2831CAFED3A2}" destId="{83D9F687-9DA9-42F4-8D14-24174BDEFAE2}" srcOrd="1" destOrd="0" parTransId="{D6462131-C24D-4FFB-BF86-3729331DE4D8}" sibTransId="{4DF0029C-566B-495E-82DA-F6D0FEF2F06A}"/>
    <dgm:cxn modelId="{B4A24110-5D53-41B8-80A7-1616A7220855}" srcId="{920552CB-C3DE-4748-8079-2831CAFED3A2}" destId="{04BE936C-E0B1-4D94-8F24-2B83803AEF9F}" srcOrd="0" destOrd="0" parTransId="{103D153B-2538-44DD-874D-815EB7CE5F04}" sibTransId="{6799235D-F304-4F65-A690-60498E901C9A}"/>
    <dgm:cxn modelId="{DD2463B7-E78B-4DE3-9486-BF791773601F}" type="presParOf" srcId="{B68FDB90-5246-40EA-B6E8-D89223EF4A5D}" destId="{F6202F08-D422-409B-9CCC-215963A07691}" srcOrd="0" destOrd="0" presId="urn:microsoft.com/office/officeart/2005/8/layout/venn2"/>
    <dgm:cxn modelId="{A35711B8-26DB-412E-BBB7-FA1A1E8A8E91}" type="presParOf" srcId="{F6202F08-D422-409B-9CCC-215963A07691}" destId="{280D03B2-5124-4FFE-B2EA-9D0C5DF14AE3}" srcOrd="0" destOrd="0" presId="urn:microsoft.com/office/officeart/2005/8/layout/venn2"/>
    <dgm:cxn modelId="{8398B7F0-4D33-4163-B6A8-862342AD6A91}" type="presParOf" srcId="{F6202F08-D422-409B-9CCC-215963A07691}" destId="{95DE5207-025A-425E-B3D3-E91D76216FF8}" srcOrd="1" destOrd="0" presId="urn:microsoft.com/office/officeart/2005/8/layout/venn2"/>
    <dgm:cxn modelId="{89FB051A-11DD-4C49-B0F2-0ED2B75DD94D}" type="presParOf" srcId="{B68FDB90-5246-40EA-B6E8-D89223EF4A5D}" destId="{D09EDDC0-0E95-4F7C-8BD4-F0A9DFDC5429}" srcOrd="1" destOrd="0" presId="urn:microsoft.com/office/officeart/2005/8/layout/venn2"/>
    <dgm:cxn modelId="{57E75339-7164-46DC-950E-CAEA6FEC9B61}" type="presParOf" srcId="{D09EDDC0-0E95-4F7C-8BD4-F0A9DFDC5429}" destId="{82F6B587-BE75-4509-BA53-DBC19D7C7903}" srcOrd="0" destOrd="0" presId="urn:microsoft.com/office/officeart/2005/8/layout/venn2"/>
    <dgm:cxn modelId="{363049A4-0880-4834-B0E6-24DD7E8CFF77}" type="presParOf" srcId="{D09EDDC0-0E95-4F7C-8BD4-F0A9DFDC5429}" destId="{96334835-36AC-42F9-BFE0-8702FD97F429}" srcOrd="1" destOrd="0" presId="urn:microsoft.com/office/officeart/2005/8/layout/venn2"/>
    <dgm:cxn modelId="{67D85546-066C-46EF-8D2A-B416A92E699F}" type="presParOf" srcId="{B68FDB90-5246-40EA-B6E8-D89223EF4A5D}" destId="{696232A9-0E2C-4EBD-BC2B-04B7B0EBC6C4}" srcOrd="2" destOrd="0" presId="urn:microsoft.com/office/officeart/2005/8/layout/venn2"/>
    <dgm:cxn modelId="{EFCF62F4-B1BF-420F-AF54-2118D192AF87}" type="presParOf" srcId="{696232A9-0E2C-4EBD-BC2B-04B7B0EBC6C4}" destId="{7B201D4F-3ABB-4AA0-9DD1-4E34C1C24790}" srcOrd="0" destOrd="0" presId="urn:microsoft.com/office/officeart/2005/8/layout/venn2"/>
    <dgm:cxn modelId="{ECA93479-E4A5-4D56-8542-1DE24BBE4912}" type="presParOf" srcId="{696232A9-0E2C-4EBD-BC2B-04B7B0EBC6C4}" destId="{65173B94-3E04-4778-9AA5-85512EAA6E5C}" srcOrd="1" destOrd="0" presId="urn:microsoft.com/office/officeart/2005/8/layout/venn2"/>
    <dgm:cxn modelId="{787FDD3B-6DE6-422C-8503-CC37597A5C96}" type="presParOf" srcId="{B68FDB90-5246-40EA-B6E8-D89223EF4A5D}" destId="{D5E0B7E8-DF5E-4977-9086-B4D4B8AEAFAE}" srcOrd="3" destOrd="0" presId="urn:microsoft.com/office/officeart/2005/8/layout/venn2"/>
    <dgm:cxn modelId="{3DDF9D56-BF02-43C9-9ABD-B9919355937D}" type="presParOf" srcId="{D5E0B7E8-DF5E-4977-9086-B4D4B8AEAFAE}" destId="{5B04C7D4-0C66-40B7-99AF-6C0E5E463AEB}" srcOrd="0" destOrd="0" presId="urn:microsoft.com/office/officeart/2005/8/layout/venn2"/>
    <dgm:cxn modelId="{8C6E131C-0E59-46CC-B84E-165EA1603B59}" type="presParOf" srcId="{D5E0B7E8-DF5E-4977-9086-B4D4B8AEAFAE}" destId="{138BC12D-E79A-46F1-9873-0ECF244904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1/10/2015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8" name="Slide Number Placeholder 7"/>
          <p:cNvSpPr>
            <a:spLocks noGrp="1"/>
          </p:cNvSpPr>
          <p:nvPr>
            <p:ph type="sldNum" sz="quarter" idx="11"/>
          </p:nvPr>
        </p:nvSpPr>
        <p:spPr/>
        <p:txBody>
          <a:body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1/10/2015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5" y="1295400"/>
            <a:ext cx="9144000" cy="2895601"/>
          </a:xfrm>
        </p:spPr>
        <p:txBody>
          <a:bodyPr/>
          <a:lstStyle/>
          <a:p>
            <a:r>
              <a:rPr lang="en-US" sz="7200" dirty="0" smtClean="0">
                <a:latin typeface="Bauhaus 93" pitchFamily="82" charset="0"/>
              </a:rPr>
              <a:t>YBA GUEST </a:t>
            </a:r>
            <a:br>
              <a:rPr lang="en-US" sz="7200" dirty="0" smtClean="0">
                <a:latin typeface="Bauhaus 93" pitchFamily="82" charset="0"/>
              </a:rPr>
            </a:br>
            <a:r>
              <a:rPr lang="en-US" sz="7200" dirty="0" smtClean="0">
                <a:latin typeface="Bauhaus 93" pitchFamily="82" charset="0"/>
              </a:rPr>
              <a:t>VICKY SCHIFF</a:t>
            </a:r>
            <a:br>
              <a:rPr lang="en-US" sz="7200" dirty="0" smtClean="0">
                <a:latin typeface="Bauhaus 93" pitchFamily="82" charset="0"/>
              </a:rPr>
            </a:br>
            <a:r>
              <a:rPr lang="en-US" sz="4000" i="1" dirty="0" smtClean="0">
                <a:latin typeface="Bauhaus 93" pitchFamily="82" charset="0"/>
              </a:rPr>
              <a:t>Managing Partner, Oro Capital Advisors</a:t>
            </a:r>
            <a:endParaRPr lang="en-US" sz="4000" dirty="0">
              <a:latin typeface="Bauhaus 93" pitchFamily="82" charset="0"/>
            </a:endParaRPr>
          </a:p>
        </p:txBody>
      </p:sp>
      <p:sp>
        <p:nvSpPr>
          <p:cNvPr id="4" name="Subtitle 3"/>
          <p:cNvSpPr>
            <a:spLocks noGrp="1"/>
          </p:cNvSpPr>
          <p:nvPr>
            <p:ph type="subTitle" idx="1"/>
          </p:nvPr>
        </p:nvSpPr>
        <p:spPr/>
        <p:txBody>
          <a:bodyPr/>
          <a:lstStyle/>
          <a:p>
            <a:r>
              <a:rPr lang="en-US" dirty="0" smtClean="0"/>
              <a:t>Real Estate and Investing</a:t>
            </a:r>
            <a:endParaRPr lang="en-US" dirty="0"/>
          </a:p>
        </p:txBody>
      </p:sp>
    </p:spTree>
    <p:extLst>
      <p:ext uri="{BB962C8B-B14F-4D97-AF65-F5344CB8AC3E}">
        <p14:creationId xmlns:p14="http://schemas.microsoft.com/office/powerpoint/2010/main" val="188426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609600"/>
          </a:xfrm>
        </p:spPr>
        <p:txBody>
          <a:bodyPr/>
          <a:lstStyle/>
          <a:p>
            <a:r>
              <a:rPr lang="en-US" dirty="0" smtClean="0">
                <a:solidFill>
                  <a:srgbClr val="00B050"/>
                </a:solidFill>
              </a:rPr>
              <a:t>Fondest memories from HS</a:t>
            </a:r>
            <a:endParaRPr lang="en-US" dirty="0">
              <a:solidFill>
                <a:srgbClr val="00B050"/>
              </a:solidFill>
            </a:endParaRPr>
          </a:p>
        </p:txBody>
      </p:sp>
      <p:sp>
        <p:nvSpPr>
          <p:cNvPr id="5" name="Text Placeholder 4"/>
          <p:cNvSpPr>
            <a:spLocks noGrp="1"/>
          </p:cNvSpPr>
          <p:nvPr>
            <p:ph type="body" sz="quarter" idx="3"/>
          </p:nvPr>
        </p:nvSpPr>
        <p:spPr>
          <a:xfrm>
            <a:off x="4572000" y="1447800"/>
            <a:ext cx="4041775" cy="609600"/>
          </a:xfrm>
        </p:spPr>
        <p:txBody>
          <a:bodyPr>
            <a:noAutofit/>
          </a:bodyPr>
          <a:lstStyle/>
          <a:p>
            <a:r>
              <a:rPr lang="en-US" dirty="0" smtClean="0">
                <a:solidFill>
                  <a:srgbClr val="FF0000"/>
                </a:solidFill>
              </a:rPr>
              <a:t>Obstacles/Adversity I had to overcome in HS</a:t>
            </a:r>
            <a:endParaRPr lang="en-US" dirty="0">
              <a:solidFill>
                <a:srgbClr val="FF0000"/>
              </a:solidFill>
            </a:endParaRPr>
          </a:p>
        </p:txBody>
      </p:sp>
      <p:sp>
        <p:nvSpPr>
          <p:cNvPr id="4" name="Content Placeholder 3"/>
          <p:cNvSpPr>
            <a:spLocks noGrp="1"/>
          </p:cNvSpPr>
          <p:nvPr>
            <p:ph sz="quarter" idx="13"/>
          </p:nvPr>
        </p:nvSpPr>
        <p:spPr/>
        <p:txBody>
          <a:bodyPr/>
          <a:lstStyle/>
          <a:p>
            <a:r>
              <a:rPr lang="en-US" dirty="0" smtClean="0"/>
              <a:t>Spending time with my father at his office and working. </a:t>
            </a:r>
          </a:p>
          <a:p>
            <a:r>
              <a:rPr lang="en-US" dirty="0" smtClean="0"/>
              <a:t>Traveling with my family.</a:t>
            </a:r>
          </a:p>
          <a:p>
            <a:r>
              <a:rPr lang="en-US" dirty="0" smtClean="0"/>
              <a:t>Listening to music on a record player (have you ever seen one of those?)</a:t>
            </a:r>
          </a:p>
          <a:p>
            <a:r>
              <a:rPr lang="en-US" dirty="0" smtClean="0"/>
              <a:t>Driving around in my car with my friends. </a:t>
            </a:r>
          </a:p>
        </p:txBody>
      </p:sp>
      <p:sp>
        <p:nvSpPr>
          <p:cNvPr id="6" name="Content Placeholder 5"/>
          <p:cNvSpPr>
            <a:spLocks noGrp="1"/>
          </p:cNvSpPr>
          <p:nvPr>
            <p:ph sz="quarter" idx="14"/>
          </p:nvPr>
        </p:nvSpPr>
        <p:spPr/>
        <p:txBody>
          <a:bodyPr/>
          <a:lstStyle/>
          <a:p>
            <a:r>
              <a:rPr lang="en-US" dirty="0" smtClean="0"/>
              <a:t>Being shy. </a:t>
            </a:r>
          </a:p>
          <a:p>
            <a:r>
              <a:rPr lang="en-US" dirty="0" smtClean="0"/>
              <a:t>Not trying hard enough and getting to graduation. (I didn’t realize then that discipline is FREEDOM). </a:t>
            </a:r>
          </a:p>
          <a:p>
            <a:r>
              <a:rPr lang="en-US" dirty="0" smtClean="0"/>
              <a:t>Social conflicts. </a:t>
            </a:r>
          </a:p>
          <a:p>
            <a:r>
              <a:rPr lang="en-US" dirty="0" smtClean="0"/>
              <a:t>Disappointing my father with some of my bad behavior. </a:t>
            </a: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127629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
        <p:nvSpPr>
          <p:cNvPr id="3" name="Content Placeholder 2"/>
          <p:cNvSpPr>
            <a:spLocks noGrp="1"/>
          </p:cNvSpPr>
          <p:nvPr>
            <p:ph idx="1"/>
          </p:nvPr>
        </p:nvSpPr>
        <p:spPr>
          <a:xfrm>
            <a:off x="457200" y="1600200"/>
            <a:ext cx="8229600" cy="3399753"/>
          </a:xfrm>
        </p:spPr>
        <p:txBody>
          <a:bodyPr/>
          <a:lstStyle/>
          <a:p>
            <a:r>
              <a:rPr lang="en-US" dirty="0" smtClean="0"/>
              <a:t>I attended college/grad school  in Los Angeles, CA</a:t>
            </a: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990600" y="4991374"/>
            <a:ext cx="2315186" cy="646331"/>
          </a:xfrm>
          <a:prstGeom prst="rect">
            <a:avLst/>
          </a:prstGeom>
          <a:noFill/>
        </p:spPr>
        <p:txBody>
          <a:bodyPr wrap="none" rtlCol="0">
            <a:spAutoFit/>
          </a:bodyPr>
          <a:lstStyle/>
          <a:p>
            <a:pPr algn="ctr"/>
            <a:r>
              <a:rPr lang="en-US" dirty="0" smtClean="0"/>
              <a:t>Undergrad at USC </a:t>
            </a:r>
          </a:p>
          <a:p>
            <a:pPr algn="ctr"/>
            <a:r>
              <a:rPr lang="en-US" dirty="0" smtClean="0"/>
              <a:t>Exercise Science Major</a:t>
            </a:r>
            <a:endParaRPr lang="en-US" dirty="0"/>
          </a:p>
        </p:txBody>
      </p:sp>
      <p:sp>
        <p:nvSpPr>
          <p:cNvPr id="6" name="TextBox 5"/>
          <p:cNvSpPr txBox="1"/>
          <p:nvPr/>
        </p:nvSpPr>
        <p:spPr>
          <a:xfrm>
            <a:off x="5076906" y="4998848"/>
            <a:ext cx="3069174" cy="646331"/>
          </a:xfrm>
          <a:prstGeom prst="rect">
            <a:avLst/>
          </a:prstGeom>
          <a:noFill/>
        </p:spPr>
        <p:txBody>
          <a:bodyPr wrap="none" rtlCol="0">
            <a:spAutoFit/>
          </a:bodyPr>
          <a:lstStyle/>
          <a:p>
            <a:pPr algn="ctr"/>
            <a:r>
              <a:rPr lang="en-US" dirty="0" smtClean="0"/>
              <a:t>Graduate School/MBA at UCLA</a:t>
            </a:r>
          </a:p>
          <a:p>
            <a:pPr algn="ctr"/>
            <a:r>
              <a:rPr lang="en-US" dirty="0" smtClean="0"/>
              <a:t>MBA Finance</a:t>
            </a:r>
            <a:endParaRPr lang="en-US" dirty="0"/>
          </a:p>
        </p:txBody>
      </p:sp>
      <p:pic>
        <p:nvPicPr>
          <p:cNvPr id="5122" name="Picture 2" descr="https://tse1.mm.bing.net/th?&amp;id=HN.608006548778911716&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03" y="247781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se1.mm.bing.net/th?id=HN.608036557714493427&amp;w=242&amp;h=181&amp;c=7&amp;rs=1&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174" y="2458236"/>
            <a:ext cx="2859786" cy="213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295400"/>
            <a:ext cx="4040188" cy="609600"/>
          </a:xfrm>
        </p:spPr>
        <p:txBody>
          <a:bodyPr/>
          <a:lstStyle/>
          <a:p>
            <a:r>
              <a:rPr lang="en-US" dirty="0" smtClean="0">
                <a:solidFill>
                  <a:srgbClr val="00B0F0"/>
                </a:solidFill>
              </a:rPr>
              <a:t>Activities in College</a:t>
            </a:r>
            <a:endParaRPr lang="en-US" dirty="0">
              <a:solidFill>
                <a:srgbClr val="00B0F0"/>
              </a:solidFill>
            </a:endParaRPr>
          </a:p>
        </p:txBody>
      </p:sp>
      <p:sp>
        <p:nvSpPr>
          <p:cNvPr id="5" name="Text Placeholder 4"/>
          <p:cNvSpPr>
            <a:spLocks noGrp="1"/>
          </p:cNvSpPr>
          <p:nvPr>
            <p:ph type="body" sz="quarter" idx="3"/>
          </p:nvPr>
        </p:nvSpPr>
        <p:spPr>
          <a:xfrm>
            <a:off x="4648200" y="1295400"/>
            <a:ext cx="4495800" cy="609600"/>
          </a:xfrm>
        </p:spPr>
        <p:txBody>
          <a:bodyPr/>
          <a:lstStyle/>
          <a:p>
            <a:r>
              <a:rPr lang="en-US" dirty="0" smtClean="0">
                <a:solidFill>
                  <a:srgbClr val="00B0F0"/>
                </a:solidFill>
              </a:rPr>
              <a:t>Jobs I worked while in College</a:t>
            </a:r>
            <a:endParaRPr lang="en-US" dirty="0">
              <a:solidFill>
                <a:srgbClr val="00B0F0"/>
              </a:solidFill>
            </a:endParaRPr>
          </a:p>
        </p:txBody>
      </p:sp>
      <p:sp>
        <p:nvSpPr>
          <p:cNvPr id="4" name="Content Placeholder 3"/>
          <p:cNvSpPr>
            <a:spLocks noGrp="1"/>
          </p:cNvSpPr>
          <p:nvPr>
            <p:ph sz="quarter" idx="13"/>
          </p:nvPr>
        </p:nvSpPr>
        <p:spPr>
          <a:xfrm>
            <a:off x="381000" y="1905000"/>
            <a:ext cx="4041648" cy="3913632"/>
          </a:xfrm>
        </p:spPr>
        <p:txBody>
          <a:bodyPr/>
          <a:lstStyle/>
          <a:p>
            <a:r>
              <a:rPr lang="en-US" dirty="0" smtClean="0"/>
              <a:t>Joined a Sorority</a:t>
            </a:r>
          </a:p>
          <a:p>
            <a:r>
              <a:rPr lang="en-US" dirty="0" smtClean="0"/>
              <a:t>Worked with football team wrapping knees. </a:t>
            </a:r>
          </a:p>
          <a:p>
            <a:r>
              <a:rPr lang="en-US" dirty="0" smtClean="0"/>
              <a:t>Worked in the sports medicine lab. </a:t>
            </a:r>
          </a:p>
          <a:p>
            <a:r>
              <a:rPr lang="en-US" dirty="0" smtClean="0"/>
              <a:t>Started competitive bodybuilding. </a:t>
            </a:r>
            <a:endParaRPr lang="en-US" dirty="0"/>
          </a:p>
        </p:txBody>
      </p:sp>
      <p:sp>
        <p:nvSpPr>
          <p:cNvPr id="6" name="Content Placeholder 5"/>
          <p:cNvSpPr>
            <a:spLocks noGrp="1"/>
          </p:cNvSpPr>
          <p:nvPr>
            <p:ph sz="quarter" idx="14"/>
          </p:nvPr>
        </p:nvSpPr>
        <p:spPr>
          <a:xfrm>
            <a:off x="4648200" y="1981200"/>
            <a:ext cx="4041648" cy="3913187"/>
          </a:xfrm>
        </p:spPr>
        <p:txBody>
          <a:bodyPr/>
          <a:lstStyle/>
          <a:p>
            <a:r>
              <a:rPr lang="en-US" dirty="0" smtClean="0"/>
              <a:t>Worked at a few restaurants. </a:t>
            </a:r>
          </a:p>
          <a:p>
            <a:r>
              <a:rPr lang="en-US" dirty="0" smtClean="0"/>
              <a:t>Worked at a gym as a trainer. </a:t>
            </a:r>
          </a:p>
          <a:p>
            <a:endParaRPr lang="en-US" dirty="0"/>
          </a:p>
        </p:txBody>
      </p:sp>
      <p:sp>
        <p:nvSpPr>
          <p:cNvPr id="8" name="Title 1"/>
          <p:cNvSpPr>
            <a:spLocks noGrp="1"/>
          </p:cNvSpPr>
          <p:nvPr>
            <p:ph type="title"/>
          </p:nvPr>
        </p:nvSpPr>
        <p:spPr>
          <a:xfrm>
            <a:off x="609600" y="228600"/>
            <a:ext cx="8229600" cy="1143000"/>
          </a:xfrm>
        </p:spPr>
        <p:txBody>
          <a:bodyPr/>
          <a:lstStyle/>
          <a:p>
            <a:r>
              <a:rPr lang="en-US" dirty="0" smtClean="0">
                <a:latin typeface="Bauhaus 93" pitchFamily="82" charset="0"/>
              </a:rPr>
              <a:t>College</a:t>
            </a:r>
            <a:endParaRPr lang="en-US" dirty="0">
              <a:latin typeface="Bauhaus 93" pitchFamily="82" charset="0"/>
            </a:endParaRPr>
          </a:p>
        </p:txBody>
      </p:sp>
      <p:pic>
        <p:nvPicPr>
          <p:cNvPr id="6146" name="Picture 2" descr="https://tse1.mm.bing.net/th?&amp;id=HN.607989489169204377&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83485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se1.mm.bing.net/th?&amp;id=HN.608044696679287293&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2796"/>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55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Favorite classes </a:t>
            </a:r>
            <a:endParaRPr lang="en-US" dirty="0"/>
          </a:p>
        </p:txBody>
      </p:sp>
      <p:sp>
        <p:nvSpPr>
          <p:cNvPr id="4" name="Content Placeholder 3"/>
          <p:cNvSpPr>
            <a:spLocks noGrp="1"/>
          </p:cNvSpPr>
          <p:nvPr>
            <p:ph sz="quarter" idx="13"/>
          </p:nvPr>
        </p:nvSpPr>
        <p:spPr>
          <a:xfrm>
            <a:off x="276141" y="2225961"/>
            <a:ext cx="4114800" cy="4111752"/>
          </a:xfrm>
        </p:spPr>
        <p:txBody>
          <a:bodyPr>
            <a:normAutofit lnSpcReduction="10000"/>
          </a:bodyPr>
          <a:lstStyle/>
          <a:p>
            <a:r>
              <a:rPr lang="en-US" dirty="0" smtClean="0"/>
              <a:t>College</a:t>
            </a:r>
          </a:p>
          <a:p>
            <a:pPr lvl="1"/>
            <a:r>
              <a:rPr lang="en-US" dirty="0" smtClean="0"/>
              <a:t>Creative writing</a:t>
            </a:r>
          </a:p>
          <a:p>
            <a:pPr lvl="1"/>
            <a:r>
              <a:rPr lang="en-US" dirty="0" smtClean="0"/>
              <a:t>Biomechanics</a:t>
            </a:r>
            <a:endParaRPr lang="en-US" dirty="0"/>
          </a:p>
          <a:p>
            <a:r>
              <a:rPr lang="en-US" dirty="0" smtClean="0"/>
              <a:t>Graduate School</a:t>
            </a:r>
          </a:p>
          <a:p>
            <a:pPr lvl="1"/>
            <a:r>
              <a:rPr lang="en-US" dirty="0" smtClean="0"/>
              <a:t>Operations</a:t>
            </a:r>
          </a:p>
          <a:p>
            <a:pPr lvl="1"/>
            <a:r>
              <a:rPr lang="en-US" dirty="0" smtClean="0"/>
              <a:t>Critical thinking!! THE BEST CLASS EVER.  How to think backwards which is one of the most valuable things I have ever learned. </a:t>
            </a:r>
          </a:p>
          <a:p>
            <a:pPr lvl="1"/>
            <a:r>
              <a:rPr lang="en-US" dirty="0" smtClean="0"/>
              <a:t>Entrepreneurship.  Wonderful because the professor was engaged and excited and taught us to create our own destiny. </a:t>
            </a:r>
          </a:p>
          <a:p>
            <a:pPr lvl="1"/>
            <a:r>
              <a:rPr lang="en-US" dirty="0" smtClean="0"/>
              <a:t>Economics…the science of finance and behavior. </a:t>
            </a:r>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uhaus 93" pitchFamily="82" charset="0"/>
              </a:rPr>
              <a:t/>
            </a:r>
            <a:br>
              <a:rPr lang="en-US" dirty="0" smtClean="0">
                <a:latin typeface="Bauhaus 93" pitchFamily="82" charset="0"/>
              </a:rPr>
            </a:br>
            <a:r>
              <a:rPr lang="en-US" dirty="0" smtClean="0">
                <a:latin typeface="Bauhaus 93" pitchFamily="82" charset="0"/>
              </a:rPr>
              <a:t>College and Graduate School</a:t>
            </a:r>
            <a:endParaRPr lang="en-US" dirty="0">
              <a:latin typeface="Bauhaus 93" pitchFamily="82" charset="0"/>
            </a:endParaRPr>
          </a:p>
        </p:txBody>
      </p:sp>
      <p:pic>
        <p:nvPicPr>
          <p:cNvPr id="7170" name="Picture 2" descr="https://tse1.mm.bing.net/th?&amp;id=HN.608009495128572855&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05000"/>
            <a:ext cx="2514600" cy="3771900"/>
          </a:xfrm>
          <a:prstGeom prst="rect">
            <a:avLst/>
          </a:prstGeom>
          <a:noFill/>
          <a:extLst>
            <a:ext uri="{909E8E84-426E-40DD-AFC4-6F175D3DCCD1}">
              <a14:hiddenFill xmlns:a14="http://schemas.microsoft.com/office/drawing/2010/main">
                <a:solidFill>
                  <a:srgbClr val="FFFFFF"/>
                </a:solidFill>
              </a14:hiddenFill>
            </a:ext>
          </a:extLst>
        </p:spPr>
      </p:pic>
      <p:sp>
        <p:nvSpPr>
          <p:cNvPr id="7" name="Up Arrow 6"/>
          <p:cNvSpPr/>
          <p:nvPr/>
        </p:nvSpPr>
        <p:spPr>
          <a:xfrm rot="2248375">
            <a:off x="5039761" y="2827552"/>
            <a:ext cx="914400" cy="28498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5831528"/>
            <a:ext cx="4011331" cy="646331"/>
          </a:xfrm>
          <a:prstGeom prst="rect">
            <a:avLst/>
          </a:prstGeom>
          <a:noFill/>
        </p:spPr>
        <p:txBody>
          <a:bodyPr wrap="square" rtlCol="0">
            <a:spAutoFit/>
          </a:bodyPr>
          <a:lstStyle/>
          <a:p>
            <a:pPr algn="ctr"/>
            <a:r>
              <a:rPr lang="en-US" dirty="0" smtClean="0"/>
              <a:t>UCLA Graduate School of Management</a:t>
            </a:r>
          </a:p>
          <a:p>
            <a:pPr algn="ctr"/>
            <a:r>
              <a:rPr lang="en-US" dirty="0" smtClean="0"/>
              <a:t>Al Osborne Jr. </a:t>
            </a:r>
            <a:endParaRPr lang="en-US" dirty="0"/>
          </a:p>
        </p:txBody>
      </p:sp>
      <p:sp>
        <p:nvSpPr>
          <p:cNvPr id="10" name="Rectangle 9"/>
          <p:cNvSpPr/>
          <p:nvPr/>
        </p:nvSpPr>
        <p:spPr>
          <a:xfrm rot="18482366">
            <a:off x="4178049" y="4140615"/>
            <a:ext cx="2476897" cy="4001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a:solidFill>
                  <a:schemeClr val="accent3"/>
                </a:solidFill>
                <a:effectLst/>
              </a:rPr>
              <a:t>My favorite Professor</a:t>
            </a:r>
            <a:endParaRPr lang="en-US" sz="2000" b="1" cap="none" spc="0" dirty="0">
              <a:ln/>
              <a:solidFill>
                <a:schemeClr val="accent3"/>
              </a:solidFill>
              <a:effectLst/>
            </a:endParaRPr>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09600"/>
          </a:xfrm>
        </p:spPr>
        <p:txBody>
          <a:bodyPr/>
          <a:lstStyle/>
          <a:p>
            <a:r>
              <a:rPr lang="en-US" dirty="0" smtClean="0"/>
              <a:t>Fondest memories</a:t>
            </a:r>
            <a:endParaRPr lang="en-US" dirty="0"/>
          </a:p>
        </p:txBody>
      </p:sp>
      <p:sp>
        <p:nvSpPr>
          <p:cNvPr id="5" name="Text Placeholder 4"/>
          <p:cNvSpPr>
            <a:spLocks noGrp="1"/>
          </p:cNvSpPr>
          <p:nvPr>
            <p:ph type="body" sz="quarter" idx="3"/>
          </p:nvPr>
        </p:nvSpPr>
        <p:spPr>
          <a:xfrm>
            <a:off x="4648200" y="1600200"/>
            <a:ext cx="4267200" cy="609600"/>
          </a:xfrm>
        </p:spPr>
        <p:txBody>
          <a:bodyPr>
            <a:noAutofit/>
          </a:bodyPr>
          <a:lstStyle/>
          <a:p>
            <a:r>
              <a:rPr lang="en-US" dirty="0" smtClean="0"/>
              <a:t>Obstacles or adversity that I had to overcome</a:t>
            </a:r>
            <a:endParaRPr lang="en-US" dirty="0"/>
          </a:p>
        </p:txBody>
      </p:sp>
      <p:sp>
        <p:nvSpPr>
          <p:cNvPr id="4" name="Content Placeholder 3"/>
          <p:cNvSpPr>
            <a:spLocks noGrp="1"/>
          </p:cNvSpPr>
          <p:nvPr>
            <p:ph sz="quarter" idx="13"/>
          </p:nvPr>
        </p:nvSpPr>
        <p:spPr/>
        <p:txBody>
          <a:bodyPr>
            <a:noAutofit/>
          </a:bodyPr>
          <a:lstStyle/>
          <a:p>
            <a:r>
              <a:rPr lang="en-US" sz="1800" dirty="0" smtClean="0"/>
              <a:t>Getting to know the athletes at USC and how they </a:t>
            </a:r>
            <a:r>
              <a:rPr lang="en-US" sz="1800" dirty="0" err="1" smtClean="0"/>
              <a:t>thought..what</a:t>
            </a:r>
            <a:r>
              <a:rPr lang="en-US" sz="1800" dirty="0" smtClean="0"/>
              <a:t> drove them. </a:t>
            </a:r>
          </a:p>
          <a:p>
            <a:r>
              <a:rPr lang="en-US" sz="1800" dirty="0" smtClean="0"/>
              <a:t>The social life at USC and UCLA. </a:t>
            </a:r>
          </a:p>
          <a:p>
            <a:r>
              <a:rPr lang="en-US" sz="1800" dirty="0" smtClean="0"/>
              <a:t>The responsibility. </a:t>
            </a:r>
          </a:p>
          <a:p>
            <a:r>
              <a:rPr lang="en-US" sz="1800" dirty="0" smtClean="0"/>
              <a:t>Being around smart and motivated people.  Surrounding myself with excellence made me better. </a:t>
            </a:r>
          </a:p>
          <a:p>
            <a:r>
              <a:rPr lang="en-US" sz="1800" dirty="0" smtClean="0"/>
              <a:t>Study groups and working together to create presentations.</a:t>
            </a:r>
          </a:p>
          <a:p>
            <a:r>
              <a:rPr lang="en-US" sz="1800" dirty="0" smtClean="0"/>
              <a:t>The field study….we created a business plan for the largest company in Australia and presented in person at their offices for our MBA class.</a:t>
            </a:r>
            <a:endParaRPr lang="en-US" sz="1800" dirty="0"/>
          </a:p>
        </p:txBody>
      </p:sp>
      <p:sp>
        <p:nvSpPr>
          <p:cNvPr id="6" name="Content Placeholder 5"/>
          <p:cNvSpPr>
            <a:spLocks noGrp="1"/>
          </p:cNvSpPr>
          <p:nvPr>
            <p:ph sz="quarter" idx="14"/>
          </p:nvPr>
        </p:nvSpPr>
        <p:spPr/>
        <p:txBody>
          <a:bodyPr>
            <a:noAutofit/>
          </a:bodyPr>
          <a:lstStyle/>
          <a:p>
            <a:r>
              <a:rPr lang="en-US" sz="1800" dirty="0" smtClean="0"/>
              <a:t>My father died during the summer of my freshman year in college…that was the biggest one.  </a:t>
            </a:r>
            <a:endParaRPr lang="en-US" sz="1800" dirty="0"/>
          </a:p>
          <a:p>
            <a:pPr lvl="1"/>
            <a:r>
              <a:rPr lang="en-US" sz="1800" dirty="0" smtClean="0"/>
              <a:t>Realization 1 …… I am only here for a little while and if I’m afraid to do something or take a positive risk in life or business, I should do it.  (regret what you don’t try)</a:t>
            </a:r>
          </a:p>
          <a:p>
            <a:pPr lvl="1"/>
            <a:r>
              <a:rPr lang="en-US" sz="1800" dirty="0" smtClean="0"/>
              <a:t>Realization 2…..I was the only one who could be responsible for my destiny. </a:t>
            </a:r>
          </a:p>
          <a:p>
            <a:r>
              <a:rPr lang="en-US" sz="1800" dirty="0" smtClean="0"/>
              <a:t>Drinking too much in college</a:t>
            </a:r>
          </a:p>
          <a:p>
            <a:pPr lvl="1"/>
            <a:r>
              <a:rPr lang="en-US" sz="1800" dirty="0"/>
              <a:t> </a:t>
            </a:r>
            <a:r>
              <a:rPr lang="en-US" sz="1800" dirty="0" smtClean="0"/>
              <a:t>I quit completely when I was 22</a:t>
            </a:r>
            <a:endParaRPr lang="en-US" sz="1800" dirty="0"/>
          </a:p>
        </p:txBody>
      </p:sp>
      <p:sp>
        <p:nvSpPr>
          <p:cNvPr id="8" name="Title 1"/>
          <p:cNvSpPr>
            <a:spLocks noGrp="1"/>
          </p:cNvSpPr>
          <p:nvPr>
            <p:ph type="title"/>
          </p:nvPr>
        </p:nvSpPr>
        <p:spPr>
          <a:xfrm>
            <a:off x="533400" y="381000"/>
            <a:ext cx="8229600" cy="1143000"/>
          </a:xfrm>
        </p:spPr>
        <p:txBody>
          <a:bodyPr/>
          <a:lstStyle/>
          <a:p>
            <a:r>
              <a:rPr lang="en-US" dirty="0" smtClean="0">
                <a:latin typeface="Bauhaus 93" pitchFamily="82" charset="0"/>
              </a:rPr>
              <a:t>College and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Tree>
    <p:extLst>
      <p:ext uri="{BB962C8B-B14F-4D97-AF65-F5344CB8AC3E}">
        <p14:creationId xmlns:p14="http://schemas.microsoft.com/office/powerpoint/2010/main" val="103975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latin typeface="Bauhaus 93" pitchFamily="82" charset="0"/>
              </a:rPr>
              <a:t>Career Path</a:t>
            </a:r>
            <a:endParaRPr lang="en-US" dirty="0">
              <a:latin typeface="Bauhaus 93"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15640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5486400" y="2590800"/>
            <a:ext cx="549479" cy="5334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8194" name="Picture 2" descr="Step insi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638800"/>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bing.com/th?id=ApKbQ5gyOmfPeOA480x360&amp;w=502&amp;h=280&amp;c=5&amp;pid=loc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8506" y="1874838"/>
            <a:ext cx="1420233" cy="79216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castorage.com/client/resources/uploads/130074/slide-53c6f705d4f924.63028998--ontario%20(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1575" r="3195" b="4791"/>
          <a:stretch/>
        </p:blipFill>
        <p:spPr bwMode="auto">
          <a:xfrm>
            <a:off x="4074186" y="4876800"/>
            <a:ext cx="1592577" cy="9315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1644005"/>
            <a:ext cx="2887392" cy="461665"/>
          </a:xfrm>
          <a:prstGeom prst="rect">
            <a:avLst/>
          </a:prstGeom>
          <a:noFill/>
        </p:spPr>
        <p:txBody>
          <a:bodyPr wrap="none" lIns="91440" tIns="45720" rIns="91440" bIns="45720">
            <a:spAutoFit/>
          </a:bodyPr>
          <a:lstStyle/>
          <a:p>
            <a:pPr algn="ctr"/>
            <a:r>
              <a:rPr lang="en-US" sz="1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WCG</a:t>
            </a:r>
          </a:p>
          <a:p>
            <a:pPr algn="ctr"/>
            <a:r>
              <a:rPr lang="en-US" sz="1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Integration of Capital and Opportunity</a:t>
            </a:r>
            <a:endParaRPr lang="en-US" sz="1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8200" name="Picture 8" descr="http://avpadvisors.com/images/mainnav.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3962400"/>
            <a:ext cx="2623164" cy="4149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24600" y="1752600"/>
            <a:ext cx="2286000" cy="584775"/>
          </a:xfrm>
          <a:prstGeom prst="rect">
            <a:avLst/>
          </a:prstGeom>
          <a:noFill/>
        </p:spPr>
        <p:txBody>
          <a:bodyPr wrap="square" rtlCol="0">
            <a:spAutoFit/>
          </a:bodyPr>
          <a:lstStyle/>
          <a:p>
            <a:r>
              <a:rPr lang="en-US" sz="800" dirty="0" smtClean="0"/>
              <a:t>In 2010, after crisis in real estate, believed a good opportunity existed to buy real estate at deep discounts.  </a:t>
            </a:r>
          </a:p>
          <a:p>
            <a:r>
              <a:rPr lang="en-US" sz="800" b="1" dirty="0" smtClean="0"/>
              <a:t>FOUNDED FIRM</a:t>
            </a:r>
            <a:endParaRPr lang="en-US" sz="800" b="1" dirty="0"/>
          </a:p>
        </p:txBody>
      </p:sp>
      <p:pic>
        <p:nvPicPr>
          <p:cNvPr id="12" name="Picture 11" descr="Oro Logo"/>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1478280"/>
            <a:ext cx="2202180" cy="274320"/>
          </a:xfrm>
          <a:prstGeom prst="rect">
            <a:avLst/>
          </a:prstGeom>
          <a:noFill/>
          <a:ln>
            <a:noFill/>
          </a:ln>
        </p:spPr>
      </p:pic>
      <p:sp>
        <p:nvSpPr>
          <p:cNvPr id="8" name="TextBox 7"/>
          <p:cNvSpPr txBox="1"/>
          <p:nvPr/>
        </p:nvSpPr>
        <p:spPr>
          <a:xfrm>
            <a:off x="1532389" y="4826610"/>
            <a:ext cx="381000" cy="246221"/>
          </a:xfrm>
          <a:prstGeom prst="rect">
            <a:avLst/>
          </a:prstGeom>
          <a:noFill/>
        </p:spPr>
        <p:txBody>
          <a:bodyPr wrap="square" rtlCol="0">
            <a:spAutoFit/>
          </a:bodyPr>
          <a:lstStyle/>
          <a:p>
            <a:r>
              <a:rPr lang="en-US" sz="1000" b="1" dirty="0" smtClean="0">
                <a:solidFill>
                  <a:schemeClr val="bg1"/>
                </a:solidFill>
              </a:rPr>
              <a:t>21</a:t>
            </a:r>
            <a:endParaRPr lang="en-US" sz="1000" b="1" dirty="0">
              <a:solidFill>
                <a:schemeClr val="bg1"/>
              </a:solidFill>
            </a:endParaRPr>
          </a:p>
        </p:txBody>
      </p:sp>
      <p:sp>
        <p:nvSpPr>
          <p:cNvPr id="14" name="TextBox 13"/>
          <p:cNvSpPr txBox="1"/>
          <p:nvPr/>
        </p:nvSpPr>
        <p:spPr>
          <a:xfrm>
            <a:off x="2209800" y="4193360"/>
            <a:ext cx="381000" cy="246221"/>
          </a:xfrm>
          <a:prstGeom prst="rect">
            <a:avLst/>
          </a:prstGeom>
          <a:noFill/>
        </p:spPr>
        <p:txBody>
          <a:bodyPr wrap="square" rtlCol="0">
            <a:spAutoFit/>
          </a:bodyPr>
          <a:lstStyle/>
          <a:p>
            <a:r>
              <a:rPr lang="en-US" sz="1000" b="1" dirty="0" smtClean="0">
                <a:solidFill>
                  <a:schemeClr val="bg1"/>
                </a:solidFill>
              </a:rPr>
              <a:t>27</a:t>
            </a:r>
            <a:endParaRPr lang="en-US" sz="1000" b="1" dirty="0">
              <a:solidFill>
                <a:schemeClr val="bg1"/>
              </a:solidFill>
            </a:endParaRPr>
          </a:p>
        </p:txBody>
      </p:sp>
      <p:sp>
        <p:nvSpPr>
          <p:cNvPr id="15" name="TextBox 14"/>
          <p:cNvSpPr txBox="1"/>
          <p:nvPr/>
        </p:nvSpPr>
        <p:spPr>
          <a:xfrm>
            <a:off x="3733800" y="3429000"/>
            <a:ext cx="381000" cy="246221"/>
          </a:xfrm>
          <a:prstGeom prst="rect">
            <a:avLst/>
          </a:prstGeom>
          <a:noFill/>
        </p:spPr>
        <p:txBody>
          <a:bodyPr wrap="square" rtlCol="0">
            <a:spAutoFit/>
          </a:bodyPr>
          <a:lstStyle/>
          <a:p>
            <a:r>
              <a:rPr lang="en-US" sz="1000" b="1" dirty="0" smtClean="0">
                <a:solidFill>
                  <a:schemeClr val="bg1"/>
                </a:solidFill>
              </a:rPr>
              <a:t>31</a:t>
            </a:r>
            <a:endParaRPr lang="en-US" sz="1000" b="1" dirty="0">
              <a:solidFill>
                <a:schemeClr val="bg1"/>
              </a:solidFill>
            </a:endParaRPr>
          </a:p>
        </p:txBody>
      </p:sp>
      <p:sp>
        <p:nvSpPr>
          <p:cNvPr id="16" name="TextBox 15"/>
          <p:cNvSpPr txBox="1"/>
          <p:nvPr/>
        </p:nvSpPr>
        <p:spPr>
          <a:xfrm>
            <a:off x="4572000" y="3001089"/>
            <a:ext cx="381000" cy="246221"/>
          </a:xfrm>
          <a:prstGeom prst="rect">
            <a:avLst/>
          </a:prstGeom>
          <a:noFill/>
        </p:spPr>
        <p:txBody>
          <a:bodyPr wrap="square" rtlCol="0">
            <a:spAutoFit/>
          </a:bodyPr>
          <a:lstStyle/>
          <a:p>
            <a:r>
              <a:rPr lang="en-US" sz="1000" b="1" dirty="0" smtClean="0">
                <a:solidFill>
                  <a:schemeClr val="bg1"/>
                </a:solidFill>
              </a:rPr>
              <a:t>35</a:t>
            </a:r>
            <a:endParaRPr lang="en-US" sz="1000" b="1" dirty="0">
              <a:solidFill>
                <a:schemeClr val="bg1"/>
              </a:solidFill>
            </a:endParaRPr>
          </a:p>
        </p:txBody>
      </p:sp>
      <p:sp>
        <p:nvSpPr>
          <p:cNvPr id="17" name="TextBox 16"/>
          <p:cNvSpPr txBox="1"/>
          <p:nvPr/>
        </p:nvSpPr>
        <p:spPr>
          <a:xfrm>
            <a:off x="5554392" y="2741585"/>
            <a:ext cx="381000" cy="246221"/>
          </a:xfrm>
          <a:prstGeom prst="rect">
            <a:avLst/>
          </a:prstGeom>
          <a:noFill/>
        </p:spPr>
        <p:txBody>
          <a:bodyPr wrap="square" rtlCol="0">
            <a:spAutoFit/>
          </a:bodyPr>
          <a:lstStyle/>
          <a:p>
            <a:r>
              <a:rPr lang="en-US" sz="1000" b="1" dirty="0" smtClean="0">
                <a:solidFill>
                  <a:schemeClr val="bg1"/>
                </a:solidFill>
              </a:rPr>
              <a:t>40</a:t>
            </a:r>
            <a:endParaRPr lang="en-US" sz="1000" b="1" dirty="0">
              <a:solidFill>
                <a:schemeClr val="bg1"/>
              </a:solidFill>
            </a:endParaRPr>
          </a:p>
        </p:txBody>
      </p:sp>
      <p:sp>
        <p:nvSpPr>
          <p:cNvPr id="19" name="TextBox 18"/>
          <p:cNvSpPr txBox="1"/>
          <p:nvPr/>
        </p:nvSpPr>
        <p:spPr>
          <a:xfrm>
            <a:off x="6759882" y="2582194"/>
            <a:ext cx="381000" cy="246221"/>
          </a:xfrm>
          <a:prstGeom prst="rect">
            <a:avLst/>
          </a:prstGeom>
          <a:noFill/>
        </p:spPr>
        <p:txBody>
          <a:bodyPr wrap="square" rtlCol="0">
            <a:spAutoFit/>
          </a:bodyPr>
          <a:lstStyle/>
          <a:p>
            <a:r>
              <a:rPr lang="en-US" sz="1000" b="1" dirty="0" smtClean="0">
                <a:solidFill>
                  <a:schemeClr val="bg1"/>
                </a:solidFill>
              </a:rPr>
              <a:t>45</a:t>
            </a:r>
            <a:endParaRPr lang="en-US" sz="1000" b="1" dirty="0">
              <a:solidFill>
                <a:schemeClr val="bg1"/>
              </a:solidFill>
            </a:endParaRPr>
          </a:p>
        </p:txBody>
      </p:sp>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873179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57200" y="152400"/>
            <a:ext cx="8229600" cy="1219200"/>
          </a:xfrm>
        </p:spPr>
        <p:txBody>
          <a:bodyPr/>
          <a:lstStyle/>
          <a:p>
            <a:r>
              <a:rPr lang="en-US" dirty="0" smtClean="0">
                <a:latin typeface="Bauhaus 93" pitchFamily="82" charset="0"/>
              </a:rPr>
              <a:t>Career Compensation</a:t>
            </a:r>
            <a:endParaRPr lang="en-US" dirty="0">
              <a:latin typeface="Bauhaus 93" pitchFamily="82" charset="0"/>
            </a:endParaRPr>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smtClean="0"/>
              <a:t>Some challenges I had to overcome in my career</a:t>
            </a:r>
            <a:endParaRPr lang="en-US" dirty="0"/>
          </a:p>
        </p:txBody>
      </p:sp>
      <p:sp>
        <p:nvSpPr>
          <p:cNvPr id="4" name="Content Placeholder 3"/>
          <p:cNvSpPr>
            <a:spLocks noGrp="1"/>
          </p:cNvSpPr>
          <p:nvPr>
            <p:ph sz="quarter" idx="13"/>
          </p:nvPr>
        </p:nvSpPr>
        <p:spPr/>
        <p:txBody>
          <a:bodyPr/>
          <a:lstStyle/>
          <a:p>
            <a:r>
              <a:rPr lang="en-US" sz="1800" dirty="0" smtClean="0"/>
              <a:t>People having different points of view or motivations.   </a:t>
            </a:r>
          </a:p>
          <a:p>
            <a:r>
              <a:rPr lang="en-US" sz="1800" dirty="0" smtClean="0"/>
              <a:t>Markets. </a:t>
            </a:r>
          </a:p>
          <a:p>
            <a:r>
              <a:rPr lang="en-US" sz="1800" dirty="0" smtClean="0"/>
              <a:t>Power struggles within organizations/politics. </a:t>
            </a:r>
          </a:p>
          <a:p>
            <a:r>
              <a:rPr lang="en-US" sz="1800" dirty="0" smtClean="0"/>
              <a:t>Starting over after a business crisis. </a:t>
            </a:r>
          </a:p>
          <a:p>
            <a:endParaRPr lang="en-US" dirty="0" smtClean="0"/>
          </a:p>
          <a:p>
            <a:endParaRPr lang="en-US" dirty="0" smtClean="0"/>
          </a:p>
          <a:p>
            <a:endParaRPr lang="en-US" dirty="0"/>
          </a:p>
        </p:txBody>
      </p:sp>
      <p:sp>
        <p:nvSpPr>
          <p:cNvPr id="8" name="Content Placeholder 7"/>
          <p:cNvSpPr>
            <a:spLocks noGrp="1"/>
          </p:cNvSpPr>
          <p:nvPr>
            <p:ph sz="quarter" idx="14"/>
          </p:nvPr>
        </p:nvSpPr>
        <p:spPr/>
        <p:txBody>
          <a:bodyPr>
            <a:noAutofit/>
          </a:bodyPr>
          <a:lstStyle/>
          <a:p>
            <a:r>
              <a:rPr lang="en-US" sz="1600" dirty="0" smtClean="0"/>
              <a:t>Helping other people.</a:t>
            </a:r>
          </a:p>
          <a:p>
            <a:r>
              <a:rPr lang="en-US" sz="1600" dirty="0" smtClean="0"/>
              <a:t>Being able to write and communicate. </a:t>
            </a:r>
          </a:p>
          <a:p>
            <a:r>
              <a:rPr lang="en-US" sz="1600" dirty="0" smtClean="0"/>
              <a:t>Being good at simple math. </a:t>
            </a:r>
          </a:p>
          <a:p>
            <a:r>
              <a:rPr lang="en-US" sz="1600" dirty="0" smtClean="0"/>
              <a:t>Studying how money works. </a:t>
            </a:r>
          </a:p>
          <a:p>
            <a:r>
              <a:rPr lang="en-US" sz="1600" dirty="0" smtClean="0"/>
              <a:t>Being female. </a:t>
            </a:r>
          </a:p>
          <a:p>
            <a:r>
              <a:rPr lang="en-US" sz="1600" dirty="0" smtClean="0"/>
              <a:t>Believing in myself. </a:t>
            </a:r>
          </a:p>
          <a:p>
            <a:r>
              <a:rPr lang="en-US" sz="1600" dirty="0" smtClean="0"/>
              <a:t>The ability to move forward no matter what and change direction if necessary. </a:t>
            </a:r>
          </a:p>
          <a:p>
            <a:r>
              <a:rPr lang="en-US" sz="1600" dirty="0" smtClean="0"/>
              <a:t>Listening to a lot of peoples points of view/data points and then coming up with my own best answer. </a:t>
            </a:r>
          </a:p>
          <a:p>
            <a:r>
              <a:rPr lang="en-US" sz="1600" dirty="0" smtClean="0"/>
              <a:t>Being disciplined physically…gives me a reference point when things in life get difficult and also gives me time to think. </a:t>
            </a:r>
          </a:p>
          <a:p>
            <a:r>
              <a:rPr lang="en-US" sz="1600" dirty="0" smtClean="0"/>
              <a:t>Starting over after a business crisis. </a:t>
            </a:r>
          </a:p>
        </p:txBody>
      </p:sp>
      <p:sp>
        <p:nvSpPr>
          <p:cNvPr id="12" name="Title 1"/>
          <p:cNvSpPr>
            <a:spLocks noGrp="1"/>
          </p:cNvSpPr>
          <p:nvPr>
            <p:ph type="title"/>
          </p:nvPr>
        </p:nvSpPr>
        <p:spPr>
          <a:xfrm>
            <a:off x="457200" y="152400"/>
            <a:ext cx="8229600" cy="1219200"/>
          </a:xfrm>
        </p:spPr>
        <p:txBody>
          <a:bodyPr/>
          <a:lstStyle/>
          <a:p>
            <a:r>
              <a:rPr lang="en-US" dirty="0" smtClean="0">
                <a:latin typeface="Bauhaus 93" pitchFamily="82" charset="0"/>
              </a:rPr>
              <a:t>Career</a:t>
            </a:r>
            <a:endParaRPr lang="en-US" dirty="0">
              <a:latin typeface="Bauhaus 93" pitchFamily="82" charset="0"/>
            </a:endParaRPr>
          </a:p>
        </p:txBody>
      </p:sp>
      <p:sp>
        <p:nvSpPr>
          <p:cNvPr id="7" name="Text Placeholder 2"/>
          <p:cNvSpPr>
            <a:spLocks noGrp="1"/>
          </p:cNvSpPr>
          <p:nvPr>
            <p:ph type="body" idx="1"/>
          </p:nvPr>
        </p:nvSpPr>
        <p:spPr>
          <a:xfrm>
            <a:off x="4648200" y="1600200"/>
            <a:ext cx="4040188" cy="609600"/>
          </a:xfrm>
        </p:spPr>
        <p:txBody>
          <a:bodyPr>
            <a:normAutofit fontScale="85000" lnSpcReduction="20000"/>
          </a:bodyPr>
          <a:lstStyle/>
          <a:p>
            <a:r>
              <a:rPr lang="en-US" dirty="0" smtClean="0"/>
              <a:t>Things that have helped me in my career</a:t>
            </a:r>
            <a:endParaRPr lang="en-US" dirty="0"/>
          </a:p>
        </p:txBody>
      </p:sp>
    </p:spTree>
    <p:extLst>
      <p:ext uri="{BB962C8B-B14F-4D97-AF65-F5344CB8AC3E}">
        <p14:creationId xmlns:p14="http://schemas.microsoft.com/office/powerpoint/2010/main" val="1144766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04800" y="1219200"/>
            <a:ext cx="8229600" cy="4495800"/>
          </a:xfrm>
        </p:spPr>
        <p:txBody>
          <a:bodyPr>
            <a:noAutofit/>
          </a:bodyPr>
          <a:lstStyle/>
          <a:p>
            <a:r>
              <a:rPr lang="en-US" sz="1400" dirty="0" smtClean="0"/>
              <a:t>Schedule a meeting with at least 3 people each year that motivate/inspire you and ask questions…get mentor(s). </a:t>
            </a:r>
          </a:p>
          <a:p>
            <a:r>
              <a:rPr lang="en-US" sz="1400" dirty="0" smtClean="0"/>
              <a:t>Give back to people in your family, community, etc.  Give what you can when you can. </a:t>
            </a:r>
          </a:p>
          <a:p>
            <a:r>
              <a:rPr lang="en-US" sz="1400" dirty="0" smtClean="0"/>
              <a:t>Write letters…real ones in an envelope and mail them as follow up to meetings OR as a Thank you to friends and family for nice things people do or who they are. </a:t>
            </a:r>
          </a:p>
          <a:p>
            <a:r>
              <a:rPr lang="en-US" sz="1400" dirty="0" smtClean="0"/>
              <a:t>Subscribe to 1 business publication and read it.</a:t>
            </a:r>
          </a:p>
          <a:p>
            <a:pPr lvl="1"/>
            <a:r>
              <a:rPr lang="en-US" sz="1400" dirty="0" smtClean="0"/>
              <a:t>Harvard Business Review</a:t>
            </a:r>
          </a:p>
          <a:p>
            <a:pPr lvl="1"/>
            <a:r>
              <a:rPr lang="en-US" sz="1400" dirty="0" smtClean="0"/>
              <a:t>Wall Street Journal</a:t>
            </a:r>
          </a:p>
          <a:p>
            <a:pPr lvl="1"/>
            <a:r>
              <a:rPr lang="en-US" sz="1400" dirty="0" smtClean="0"/>
              <a:t>Forbes</a:t>
            </a:r>
          </a:p>
          <a:p>
            <a:pPr lvl="1"/>
            <a:r>
              <a:rPr lang="en-US" sz="1400" dirty="0" smtClean="0"/>
              <a:t>Entrepreneur, </a:t>
            </a:r>
          </a:p>
          <a:p>
            <a:pPr lvl="1"/>
            <a:r>
              <a:rPr lang="en-US" sz="1400" dirty="0" smtClean="0"/>
              <a:t>Etc. </a:t>
            </a:r>
          </a:p>
          <a:p>
            <a:r>
              <a:rPr lang="en-US" sz="1400" dirty="0" smtClean="0"/>
              <a:t>Pay attention to patterns in history and around you.</a:t>
            </a:r>
          </a:p>
          <a:p>
            <a:pPr lvl="1"/>
            <a:r>
              <a:rPr lang="en-US" sz="1400" dirty="0" smtClean="0"/>
              <a:t>Example:  Go to a Starbucks and notice what kind of customers come in, when and how many.   What do you think drives their behavior. </a:t>
            </a:r>
          </a:p>
          <a:p>
            <a:pPr lvl="1"/>
            <a:r>
              <a:rPr lang="en-US" sz="1400" dirty="0" smtClean="0"/>
              <a:t>Go to a business that always seems to be empty and talk to the owner.  Get their perception.</a:t>
            </a:r>
          </a:p>
          <a:p>
            <a:r>
              <a:rPr lang="en-US" sz="1400" dirty="0" smtClean="0"/>
              <a:t>Read biographies. </a:t>
            </a:r>
          </a:p>
          <a:p>
            <a:r>
              <a:rPr lang="en-US" sz="1400" dirty="0" smtClean="0"/>
              <a:t>Keep going no matter what.  If something doesn’t work, get creative, think of another way…if that doesn’t work, do it again. </a:t>
            </a:r>
          </a:p>
          <a:p>
            <a:r>
              <a:rPr lang="en-US" sz="1400" dirty="0" smtClean="0"/>
              <a:t>On the wealth creation front, </a:t>
            </a:r>
            <a:r>
              <a:rPr lang="en-US" sz="1400" b="1" dirty="0" smtClean="0"/>
              <a:t>Save at least 10% of EVERYTHING YOU MAKE NO MATTER WHAT. </a:t>
            </a:r>
          </a:p>
          <a:p>
            <a:pPr lvl="1"/>
            <a:r>
              <a:rPr lang="en-US" sz="1400" dirty="0" smtClean="0"/>
              <a:t>Do it early in your life.</a:t>
            </a:r>
          </a:p>
          <a:p>
            <a:pPr lvl="1"/>
            <a:r>
              <a:rPr lang="en-US" sz="1400" dirty="0" smtClean="0"/>
              <a:t>Research investments that pay a dividend/return and keep adding to them over time.</a:t>
            </a:r>
          </a:p>
          <a:p>
            <a:endParaRPr lang="en-US" sz="1400" dirty="0" smtClean="0"/>
          </a:p>
          <a:p>
            <a:endParaRPr lang="en-US" sz="1400" dirty="0" smtClean="0"/>
          </a:p>
          <a:p>
            <a:endParaRPr lang="en-US" sz="1400" dirty="0" smtClean="0"/>
          </a:p>
          <a:p>
            <a:endParaRPr lang="en-US" sz="1400" dirty="0"/>
          </a:p>
        </p:txBody>
      </p:sp>
      <p:sp>
        <p:nvSpPr>
          <p:cNvPr id="12" name="Title 1"/>
          <p:cNvSpPr>
            <a:spLocks noGrp="1"/>
          </p:cNvSpPr>
          <p:nvPr>
            <p:ph type="title"/>
          </p:nvPr>
        </p:nvSpPr>
        <p:spPr>
          <a:xfrm>
            <a:off x="457200" y="152400"/>
            <a:ext cx="8229600" cy="1219200"/>
          </a:xfrm>
        </p:spPr>
        <p:txBody>
          <a:bodyPr/>
          <a:lstStyle/>
          <a:p>
            <a:r>
              <a:rPr lang="en-US" dirty="0" smtClean="0">
                <a:latin typeface="Bauhaus 93" pitchFamily="82" charset="0"/>
              </a:rPr>
              <a:t>LESSONS LEARNED- ADVICE</a:t>
            </a:r>
            <a:endParaRPr lang="en-US" dirty="0">
              <a:latin typeface="Bauhaus 93" pitchFamily="82" charset="0"/>
            </a:endParaRPr>
          </a:p>
        </p:txBody>
      </p:sp>
    </p:spTree>
    <p:extLst>
      <p:ext uri="{BB962C8B-B14F-4D97-AF65-F5344CB8AC3E}">
        <p14:creationId xmlns:p14="http://schemas.microsoft.com/office/powerpoint/2010/main" val="842936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066800"/>
          </a:xfrm>
        </p:spPr>
        <p:txBody>
          <a:bodyPr/>
          <a:lstStyle/>
          <a:p>
            <a:r>
              <a:rPr lang="en-US" dirty="0" smtClean="0">
                <a:latin typeface="Bauhaus 93" pitchFamily="82" charset="0"/>
              </a:rPr>
              <a:t>RECOMMENDED READING NOW – I READ THIS WHEN I WAS 16</a:t>
            </a:r>
            <a:endParaRPr lang="en-US" dirty="0">
              <a:latin typeface="Bauhaus 93" pitchFamily="82" charset="0"/>
            </a:endParaRPr>
          </a:p>
        </p:txBody>
      </p:sp>
      <p:pic>
        <p:nvPicPr>
          <p:cNvPr id="9218" name="Picture 2" descr="http://judyoz.com/media/ccp0/prodlg/richest-man-in-babylon-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590800"/>
            <a:ext cx="2286000" cy="390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40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Bauhaus 93" pitchFamily="82" charset="0"/>
              </a:rPr>
              <a:t>INTRODUCTION</a:t>
            </a:r>
            <a:endParaRPr lang="en-US" dirty="0">
              <a:latin typeface="Bauhaus 93" pitchFamily="82" charset="0"/>
            </a:endParaRPr>
          </a:p>
        </p:txBody>
      </p:sp>
      <p:sp>
        <p:nvSpPr>
          <p:cNvPr id="3" name="Content Placeholder 2"/>
          <p:cNvSpPr>
            <a:spLocks noGrp="1"/>
          </p:cNvSpPr>
          <p:nvPr>
            <p:ph idx="1"/>
          </p:nvPr>
        </p:nvSpPr>
        <p:spPr>
          <a:xfrm>
            <a:off x="457200" y="1066800"/>
            <a:ext cx="8229600" cy="4525963"/>
          </a:xfrm>
        </p:spPr>
        <p:txBody>
          <a:bodyPr>
            <a:normAutofit fontScale="92500"/>
          </a:bodyPr>
          <a:lstStyle/>
          <a:p>
            <a:r>
              <a:rPr lang="en-US" dirty="0" smtClean="0"/>
              <a:t>My name is Vicky Schiff and I am 49 (don’t tell anyone!) years old.</a:t>
            </a:r>
          </a:p>
          <a:p>
            <a:r>
              <a:rPr lang="en-US" dirty="0" smtClean="0"/>
              <a:t>I live with my husband and son in Pacific Palisades, CA</a:t>
            </a:r>
          </a:p>
          <a:p>
            <a:r>
              <a:rPr lang="en-US" dirty="0" smtClean="0"/>
              <a:t>My husband restores vintage Ford Broncos (cool!)</a:t>
            </a:r>
          </a:p>
          <a:p>
            <a:r>
              <a:rPr lang="en-US" dirty="0" smtClean="0"/>
              <a:t>I am a partner at Oro Capital Advisors and in my career history, I have founded 4 companies in real estate investment and advisory businesses. </a:t>
            </a:r>
          </a:p>
          <a:p>
            <a:r>
              <a:rPr lang="en-US" dirty="0" smtClean="0"/>
              <a:t>Oro Capital buys apartments, industrial properties and grocery anchored retail centers across the US. </a:t>
            </a:r>
            <a:endParaRPr lang="en-US" dirty="0"/>
          </a:p>
          <a:p>
            <a:r>
              <a:rPr lang="en-US" dirty="0" smtClean="0"/>
              <a:t>I am the Founder and Co-Managing Partner of the firm and am active in management of the firm, sourcing transactions and developing new opportunities both inside and outside the firm. </a:t>
            </a:r>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Bauhaus 93" pitchFamily="82" charset="0"/>
              </a:rPr>
              <a:t>ACADEMIC EXERCISE</a:t>
            </a:r>
            <a:endParaRPr lang="en-US" dirty="0">
              <a:latin typeface="Bauhaus 93" pitchFamily="82" charset="0"/>
            </a:endParaRPr>
          </a:p>
        </p:txBody>
      </p:sp>
      <p:sp>
        <p:nvSpPr>
          <p:cNvPr id="3" name="Content Placeholder 2"/>
          <p:cNvSpPr>
            <a:spLocks noGrp="1"/>
          </p:cNvSpPr>
          <p:nvPr>
            <p:ph idx="1"/>
          </p:nvPr>
        </p:nvSpPr>
        <p:spPr/>
        <p:txBody>
          <a:bodyPr/>
          <a:lstStyle/>
          <a:p>
            <a:r>
              <a:rPr lang="en-US" dirty="0" smtClean="0"/>
              <a:t>We will now spend several minutes discussing the day’s academic module and how it is relevant in the ‘real world’</a:t>
            </a:r>
          </a:p>
          <a:p>
            <a:endParaRPr lang="en-US" dirty="0"/>
          </a:p>
        </p:txBody>
      </p:sp>
    </p:spTree>
    <p:extLst>
      <p:ext uri="{BB962C8B-B14F-4D97-AF65-F5344CB8AC3E}">
        <p14:creationId xmlns:p14="http://schemas.microsoft.com/office/powerpoint/2010/main" val="3127016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latin typeface="Bauhaus 93" pitchFamily="82" charset="0"/>
              </a:rPr>
              <a:t>QUESTION AND ANSWER</a:t>
            </a:r>
            <a:endParaRPr lang="en-US" dirty="0">
              <a:latin typeface="Bauhaus 93" pitchFamily="82" charset="0"/>
            </a:endParaRPr>
          </a:p>
        </p:txBody>
      </p:sp>
      <p:pic>
        <p:nvPicPr>
          <p:cNvPr id="10242" name="Picture 2" descr="http://e13c7623ea07ffe9c5c6-e19f06f73efdb5028989d1916204cd71.r73.cf2.rackcdn.com/69590_1420569440_VickySchiffOroCapital2013-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4495800" cy="30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Bauhaus 93" pitchFamily="82" charset="0"/>
              </a:rPr>
              <a:t>INTRODUCTION</a:t>
            </a:r>
            <a:endParaRPr lang="en-US" dirty="0">
              <a:latin typeface="Bauhaus 93" pitchFamily="82" charset="0"/>
            </a:endParaRPr>
          </a:p>
        </p:txBody>
      </p:sp>
      <p:sp>
        <p:nvSpPr>
          <p:cNvPr id="3" name="Content Placeholder 2"/>
          <p:cNvSpPr>
            <a:spLocks noGrp="1"/>
          </p:cNvSpPr>
          <p:nvPr>
            <p:ph idx="1"/>
          </p:nvPr>
        </p:nvSpPr>
        <p:spPr>
          <a:xfrm>
            <a:off x="457200" y="1066800"/>
            <a:ext cx="8229600" cy="4525963"/>
          </a:xfrm>
        </p:spPr>
        <p:txBody>
          <a:bodyPr>
            <a:normAutofit/>
          </a:bodyPr>
          <a:lstStyle/>
          <a:p>
            <a:r>
              <a:rPr lang="en-US" dirty="0" smtClean="0"/>
              <a:t>I’m a mom of a 6 year old boy and love doing triathlons for fun (really, it is fun!)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2133600" cy="31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43200"/>
            <a:ext cx="3522453"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41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The </a:t>
            </a:r>
            <a:r>
              <a:rPr lang="en-US" dirty="0" smtClean="0">
                <a:latin typeface="Bauhaus 93" pitchFamily="82" charset="0"/>
              </a:rPr>
              <a:t>Early</a:t>
            </a:r>
            <a:r>
              <a:rPr lang="en-US" dirty="0" smtClean="0"/>
              <a:t> Years…</a:t>
            </a:r>
            <a:endParaRPr lang="en-US" dirty="0"/>
          </a:p>
        </p:txBody>
      </p:sp>
      <p:sp>
        <p:nvSpPr>
          <p:cNvPr id="7" name="Content Placeholder 2"/>
          <p:cNvSpPr txBox="1">
            <a:spLocks/>
          </p:cNvSpPr>
          <p:nvPr/>
        </p:nvSpPr>
        <p:spPr>
          <a:xfrm>
            <a:off x="429237" y="1828800"/>
            <a:ext cx="4038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This is a picture of me at 3 years old at the construction of Circus </a:t>
            </a:r>
            <a:r>
              <a:rPr lang="en-US" dirty="0" err="1" smtClean="0"/>
              <a:t>Circus</a:t>
            </a:r>
            <a:r>
              <a:rPr lang="en-US" dirty="0" smtClean="0"/>
              <a:t>!</a:t>
            </a:r>
          </a:p>
        </p:txBody>
      </p:sp>
      <p:sp>
        <p:nvSpPr>
          <p:cNvPr id="8" name="Content Placeholder 2"/>
          <p:cNvSpPr txBox="1">
            <a:spLocks/>
          </p:cNvSpPr>
          <p:nvPr/>
        </p:nvSpPr>
        <p:spPr>
          <a:xfrm>
            <a:off x="4890661" y="1981200"/>
            <a:ext cx="40386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This is a picture of me at 14 on a field trip with my best girl friends. </a:t>
            </a:r>
            <a:endParaRPr lang="en-US" dirty="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solidFill>
                  <a:srgbClr val="00B0F0"/>
                </a:solidFill>
              </a:rPr>
              <a:t>I was born and raised in Las Vegas, Nevada</a:t>
            </a:r>
          </a:p>
          <a:p>
            <a:pPr marL="0" indent="0">
              <a:buFont typeface="Arial" pitchFamily="34" charset="0"/>
              <a:buNone/>
            </a:pPr>
            <a:endParaRPr lang="en-US" dirty="0"/>
          </a:p>
        </p:txBody>
      </p:sp>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0788"/>
          <a:stretch/>
        </p:blipFill>
        <p:spPr>
          <a:xfrm>
            <a:off x="494251" y="2286000"/>
            <a:ext cx="3995232" cy="3048000"/>
          </a:xfrm>
        </p:spPr>
      </p:pic>
      <p:pic>
        <p:nvPicPr>
          <p:cNvPr id="1026" name="Picture 2" descr="https://fbcdn-sphotos-a-a.akamaihd.net/hphotos-ak-xaf1/v/t1.0-9/208552_1026255063765_2503_n.jpg?oh=2c859108a3f1cf6c26c9f03fd4a9a766&amp;oe=5524E578&amp;__gda__=1429223216_207f76c57518dfe9cb8843acb44ac7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0"/>
            <a:ext cx="4218723" cy="310118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rot="12809458">
            <a:off x="6914690" y="4902161"/>
            <a:ext cx="557639" cy="28178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My </a:t>
            </a:r>
            <a:r>
              <a:rPr lang="en-US" dirty="0" smtClean="0">
                <a:latin typeface="Bauhaus 93" pitchFamily="82" charset="0"/>
              </a:rPr>
              <a:t>FAMILY</a:t>
            </a:r>
            <a:r>
              <a:rPr lang="en-US" dirty="0" smtClean="0"/>
              <a:t>…</a:t>
            </a:r>
            <a:endParaRPr lang="en-US" dirty="0"/>
          </a:p>
        </p:txBody>
      </p:sp>
      <p:sp>
        <p:nvSpPr>
          <p:cNvPr id="7" name="Content Placeholder 2"/>
          <p:cNvSpPr txBox="1">
            <a:spLocks/>
          </p:cNvSpPr>
          <p:nvPr/>
        </p:nvSpPr>
        <p:spPr>
          <a:xfrm>
            <a:off x="4605556" y="1600200"/>
            <a:ext cx="4038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This is a picture of my vision board</a:t>
            </a:r>
            <a:endParaRPr lang="en-US" dirty="0"/>
          </a:p>
        </p:txBody>
      </p:sp>
      <p:sp>
        <p:nvSpPr>
          <p:cNvPr id="8" name="Content Placeholder 2"/>
          <p:cNvSpPr txBox="1">
            <a:spLocks/>
          </p:cNvSpPr>
          <p:nvPr/>
        </p:nvSpPr>
        <p:spPr>
          <a:xfrm>
            <a:off x="437626" y="1828800"/>
            <a:ext cx="40386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None/>
            </a:pPr>
            <a:r>
              <a:rPr lang="en-US" dirty="0" smtClean="0"/>
              <a:t>This is a picture of my son Jake with his first share of dividend paying stock! (More about that later)</a:t>
            </a:r>
            <a:endParaRPr lang="en-US" dirty="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solidFill>
                  <a:srgbClr val="00B0F0"/>
                </a:solidFill>
              </a:rPr>
              <a:t>A little more about me and my family…</a:t>
            </a:r>
          </a:p>
          <a:p>
            <a:pPr marL="0" indent="0">
              <a:buFont typeface="Arial" pitchFamily="34" charset="0"/>
              <a:buNone/>
            </a:pPr>
            <a:endParaRPr lang="en-US" dirty="0"/>
          </a:p>
        </p:txBody>
      </p:sp>
      <p:pic>
        <p:nvPicPr>
          <p:cNvPr id="2050" name="Picture 2" descr="C:\Users\vschiff\Pictures\2014-02-03\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164" y="2209800"/>
            <a:ext cx="3498209" cy="26236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schiff\Pictures\2014-03-12 LD Native American 2012\LD Native American 2012 00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13360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
        <p:nvSpPr>
          <p:cNvPr id="3" name="Content Placeholder 2"/>
          <p:cNvSpPr>
            <a:spLocks noGrp="1"/>
          </p:cNvSpPr>
          <p:nvPr>
            <p:ph idx="1"/>
          </p:nvPr>
        </p:nvSpPr>
        <p:spPr>
          <a:xfrm>
            <a:off x="457200" y="1600200"/>
            <a:ext cx="8229600" cy="3399753"/>
          </a:xfrm>
        </p:spPr>
        <p:txBody>
          <a:bodyPr/>
          <a:lstStyle/>
          <a:p>
            <a:r>
              <a:rPr lang="en-US" dirty="0" smtClean="0"/>
              <a:t>I attended Bishop Gorman High School in Las Vegas</a:t>
            </a:r>
          </a:p>
          <a:p>
            <a:endParaRPr lang="en-US" dirty="0" smtClean="0"/>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pic>
        <p:nvPicPr>
          <p:cNvPr id="3074" name="Picture 2" descr="http://bishopgorman.org/view.image?Id=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88860"/>
            <a:ext cx="3429000" cy="28217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ishopgorman.org/view.image?Id=4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6750"/>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86000"/>
          </a:xfrm>
        </p:spPr>
        <p:txBody>
          <a:bodyPr>
            <a:normAutofit fontScale="92500" lnSpcReduction="10000"/>
          </a:bodyPr>
          <a:lstStyle/>
          <a:p>
            <a:r>
              <a:rPr lang="en-US" dirty="0" smtClean="0"/>
              <a:t>As a HS student I was involved in yearbook but mostly I didn’t take school seriously overall.  Being naturally smart was a handicap for me because at the time I didn’t realize I should have worked twice as hard.  </a:t>
            </a:r>
          </a:p>
          <a:p>
            <a:r>
              <a:rPr lang="en-US" dirty="0" smtClean="0"/>
              <a:t>As a HS student I was always trying to be cool and hung out with a diverse group of people but sometimes didn’t feel like I fit in.  Las Vegas was also an interesting environment…I’ll explain. </a:t>
            </a:r>
          </a:p>
          <a:p>
            <a:pPr marL="0" indent="0">
              <a:buNone/>
            </a:pPr>
            <a:endParaRPr lang="en-US" dirty="0"/>
          </a:p>
        </p:txBody>
      </p:sp>
      <p:sp>
        <p:nvSpPr>
          <p:cNvPr id="12"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
        <p:nvSpPr>
          <p:cNvPr id="2" name="AutoShape 2" descr="data:image/jpeg;base64,/9j/4AAQSkZJRgABAQEAYABgAAD/2wBDAAoHBwkHBgoJCAkLCwoMDxkQDw4ODx4WFxIZJCAmJSMgIyIoLTkwKCo2KyIjMkQyNjs9QEBAJjBGS0U+Sjk/QD3/2wBDAQsLCw8NDx0QEB09KSMpPT09PT09PT09PT09PT09PT09PT09PT09PT09PT09PT09PT09PT09PT09PT09PT09PT3/wAARCAC5AR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GiiikIKKKKACiiigAooooAKKKKYgooooGFFFFABRRRQAUUUUAFFFLSASiiigAooopgFFFFIAooooAKKKKACiiloASiiigAooooAKKKKACiiigAooooAKKKKACiiigAooooAKKKKACiiimAUUuKMUAJRS0lIAooooAKKKKACiilxQAlFLijFACUUtJQAUtJS0AJRRRQAUUUUALSU4AEHJxgUmPSgdgpKeEJUnjj3puKQCUU4CkIxQFhKWjFGKYhKWjFGM0AJS0GigBKKWgCgBKWlxRt4oASijFLQAlJSk4opAJS0u2kxQMKSlxRigQUUuKKYBSUuKMUAIaSnYpKACkpaKAEooooAKKXFJQBeEFoWCtJLGcjcSgZR+IOasw2Fk1pdO1xcSSo6+W0UBaMJyWZycEcDj6Gqn2qM20qGIGd2DGTgdOgxjjjOfXj0qyuoz2iJGtusaRlPNCO6ibGR8+G75PI59MVFma3RPqWmaXaKgtdRmmkWJTMr2xXbIRyoOcYz61NY6Fpl6rytrkdnCZEWN7q2cb0x87DbkZU8be/qKrXmuSSXs11bfaoJZFXczXJkYsANzFiMnPb06c1BbzJsaZrvybtZN6kbiST9OB1Jz17Uaisrk8Wj2z3c8cusWUMcRf962471X7pUY+bd2rPuoUhkCwzJOpRXLICACQCV5wcgnH4cVtQTXLictqNvOeFQT3PIOQwIDDnoRj3qG30m/nkhMdhcPj5W8tQwbGWOMei+uT70lKzsxuPYxcE8YOT0oAO4AjHNXZFQZMkZRy2Y8phAnOcg8k9MfSm3HkCRvsxdrfeTE8qqHZenIBwOnQdKq9yeUiliSEKVlVpM9E+YD3J9famRq9w6DOP4dxOABUzJF5rADaODypU/Rfz7+lNlCNGQmABtIzjkkY656cZovcOVIilhMWBlWJGflYH+X8qRYwSMsACM5zVjyiqlsRFYyA4Zsbic++SPcVDuCqp28gnJz1HHH8/zp3Bqw3y02bt/PYY600DIzUm+MiTERyxyuD93np78VMZbeQ82gAAVVCSY6dSeOSaLiGRW3mLKxeJQihjukAJz2A7n27VEceuT609l3uRGGxydud3H4ClnRBKBGJVAAzvxuz3PFAEQHI96CNue9SzrG5Lwq6pkkB3DMB2ycCnRQLJbyM0oWRedndhQFiuAD1OPwpyqWYKiliegAyaVlJx8oz3Oa09K0W4v7/wAm1jE7qjyFUk2kBV3E5/p3pNpDUWzMjRpG2oMk54HWm4qUqqRqdrq5Od2ccdxio/L5H+1TFZiYoCluFBJwTgegp4i/dlgHLbc4UcYzjn/61JtK43ZGenuKBB5LjkI+PXbx+dNKnPNSCNyVBJUMMqWOBj1p0drLM6pEu5n6c8fj6CgdiHY23ODt6Z96TFWZLR1dQq/fxtJcHPB7+nBqE/KRnvQKwykNSyqFbCsrDA5U8UzaScAZoAbjjPagipJAYyYwykKx+ZOn4H0p8ztMBLLLukc8liSWoAgopSOaTH6UCF2N12tj6Gk2HOMHP0qSKaWFg0UsiMMEFXIIIOf5irkWt6jAhSO7dQWLHaACxPUk4yT7mh36DVupVkgeONJCMJKCUPrjg/rTDM/2YQZ/d7t+Md8YzVnUdSudTlSS6KbkTywEjVBjJPRR15NUzQvMba+ySiWZt5yW3YLE8nj3q3HPeRxAARvG3zbSisvpVVEJiZgTxirGl6hcabfxXNvK0csZJVgAcZBHfI6GpfkNOPUr72aQkcbjyqrx+Aq1HqckMymeOOcKSUDApg4IBBGDxnOK05fFF5c6ONPmgtWQKqrL5W2VcHswqdfGt9GqpHBaKghWHY0O8DaMbhk9TnntWTlU/l19f+AaL2fSRkrqZFssUtuXlBKtM8r7mQj7hGcAck8etXbnX2nsvss1pYxyW0itEYbdQ4ZQFbL9wQM/X2qrPaLNi6hlWSUktJbycFOcKM9GJHPHQVARBOuYlEWSBhpNxyfwFXoxNtbMn/tWSS6e6LNDOxYPIhBZwx9CMYA4wMVsW+vWUVretvWWUrsgjudPibeCcEMRypxzkelb2peDLCCU262pES7XO1yPmKjJzg/lnFZEnhfTxNGGS7giLgMyyh8D1AK/1rP2kL7MvUxpbnR57dUisI4JdqKWZm3b8fM4xwBxwMHr7UyGxsrpfO8q7ghEgXYoMjSD+LadvUd/TIq7r2laZZadF9jubqW6EhXZIiqAhyc/LyT06+tUNCivJNYtYbJS87vhE8woGJHQkEHt61opJq6ZCWtmiG8tbaCfyo5JXCgGVlA+ufyIH698Vd0/Rvtmm3F3ILcJGcIj3axOdq5YgE5PbHHPatPWfC3iWPT5bvVTIUt3Zm81izEtjLA45zjrntVbwZpcOs60sN0XdUieTZjg4A7/AI0KaavcbhZ7GXp+rXei3zXWlzNBK0ZjLYVjtYfMORiqqIhBzuG0BgC2AcdR6n/9desw+BtN1G7bzRLhSDjcMYOd3brjv2rGu/Alnbaw9rafaZHV8R5flh1GeKuPvK6M52jZXONjig2sZbYJsUtIwnKlgxAChSOoyMj0FJ9hiazF1Fb3YtEby5rg4ZWkIyFHTAP51383hhb+11PUL43VzcOsjlmYMTIq4GOOD2+grAsfCWqTi8tboG2WNVkCSKdrtnbu/p+IrNzS0vqaRh1MKwsbGS6jgvZ5IFd8SE8xx9cnI6gD9TXXW2pP4aDafon2HVZbg+bI8asxc/dAU+wG7HbJrG1Tw3NosAmneErJuVdinIwAcfrWXZ5kAkUd+npUSkpI1iuXQdrr30/iGbzoXS4uWUGIAlmJAxgdTnirWn+EtQnjeVrZbmMpx9mnRmRjjk56YJwc+9W5NPjtba11Jol+fdlleQOCuTnCkew4xgHPrWOju13axW4mYTQqhgs5TJI3X5cc4Jbkr27VSvZKJmrXu9Slc201nNIVhuYIxnHnRlW254zxj0/GmuqPONzuWODLuXBVj1Fa8X9otrUOk6vJPbtNIkc6SA7kU4IOz24YD1rqx4LOpytE19HFbI5d5J52L3jHP7wjnawGBinKpy7iUE9UchFpFhcCJBrlvjed4MTKVGOxOc/yqa38IX908n9n+VcBSpR4pVA5JAJyQRyMe1dG3wxEdyEfUkeNgMSJtCBiQAuSeTnt6c1W0fw1NezzaHePcpDDO0m9ZYljV8bW5PBJ+XGD0BqHU7P8C1TvuvxMb/hEbyKCN5Z7AO+z9zJJtbLgFRtwc5yOlMm8G6wjyD7IrbZBDtjcE+YcYjwcENz061pp4Q1gakLaytjdT2mWYhgqscjoxAyM+/ToaseI9G1LT8ajImqWTSXO99zblVv4TGV5yBkcnOKam+4nBdjnToV/Ghjew3E4DFiP3WDyDhucgjP5Vn+WIJZre4jQSK+0hiQwx15H+ea2bvw7dWtk9zfGcTzLHNbgJuWWJs5dj1GCBxjvVC00lry5NubmNJFeNEUK0jSF+gVVGTVxkZyiUGkDRxrHFEhGQWHJbnvmp4ohc7yBFEi5YFmIyTjABAP15xVkaFI1xcRxz27pC4TzN+xZMnHy7sZx39M06TQJ7azM9wXQSHEewB1bkDOQcck446Gq5o7XEot62KkdqTKPLaJnXBw0gAY9eM/qKgMaKxWR/nIzkcqO/wDn0rbk8P28InzcrcSRRKxgVmSSJgRuJUr8ygZ5H61nXGkyW80kczpEyqZNvLfLkYOQOmDn+dKMk+oOLXQotsG3aTnHPHemHNbX/CM3jWSXUPlurq7CLkSYXr8pH/6+nWoodJhYyCfUrO3ZW2hHLZPAOeB7/wA6rmRFincxCKbYCO2SGyPzpjRqhIJz7jvV+WK2vbpINPhnUMAimedAN3UktgADFRTRW9vKIporuF1ch1cDeOOBjjBoT0BpkKnZEyfwtjP4VG3GNv4Vq2Wn6dc2PnXOsQWciqcwG3dmPOOo6mq0NgL6+lgtZY2QZ2PK4i3c4GN36inYgjO0W+R1pjqPlx+NbE3h+4acWsT6ekqqAyNqMeScZ4JwPwFE3hq5tbZ5b+9021YA+XC9yHM2MEgFcgde5FTYCtpGomwumdoUmRwA6P0ZfT9aiYvHcvPGiLl8lQOCM5xj0qhKxdwsa/eAAUdz6VI0Nwlz9maOUTswQRlTu3Htjrmi3UaTPWrfx1o+rW4nv3+xXLj95EFLqMeh9Kjn1fQLtQqahGWPCjy2yT6YxXlUbm3dopgyspIKsCCCOoI7V0fheH7TqUKtAzI8kb7RzlQ3JI7Dpz+VZOkr3NPatdCXUore61GeITsmw5jkkQgOMAbcdR9T6VZ0XSfKujqdpeGzaznQSshDtEG+XIHvmuls9IsDqUi/ZIhsgBAZfmB3d/eo9ZaG2i1aC38iLzrGMhVUBmZbjOc9yAf1qZRaWjNqFTnmk0W9V8TabfeGLi0m1ye4lnj2x+YCqTAMck/L/nArmvCV1aaTrxuLu7hCNFJEJN2BztxnjrXMfbOY0eUttbacgnjHb0GalhaYGQIGlVgjKFGCDkbgCenGRmkouK1Z0Wi9L/1Y9n0W9tbictbzpIr42sOh4z39jWlYIzrJdI20IZSRtwxJPBJPbgcV5j/bgtNCvHgD2/2mRUhtlZ3ntEQk/fIwcg469O/FVtN8W3s8RjvNUmR0cmCU2xYRHBYkjuc4AHQZzVwckmkc04K56Xa2ptXc3U0LrdyEvluWkD5wR0wACPwqbU/9JklYbSBbLINjZwC3BFecaP4qlt7RpJLhVvBcGQI1vvXYy/NndwMkdjnNaGneN4JjNDrICRTR5leJsCTnhVA6df0olJtWaD2aWqZS8fEGyt9pJ5fn/vmuc8M2X2iCRsEhWx+OK6bWU07U5LmE3zfY4bczo8UiOyjIBjyx+Z8kHjtXN+GdYj0yGbzJHjQ/MqIoJYnjBJI4rCTbpvlWptGK5lc6LXtNx4R0mFTdM/nyBY4FyzttOAWPA56+oJrlvPtrZYBpqyymIYHy+VJvPLtvU5GMbQPSuj1vxXb6xY2kUNnLax20vmRzLcKz56HC8d/qfzrL1CNNRgs4oZ5nlGUKSbFEY6Arjk7iCTWkLqOpNvesLpDSXF7YWys8kBvDKTPa4lZtuSfN5Lck8Z6AV6AumjI+Udc5xXG6doeq6PqNlfvbwy28JLeUt4qZOMHhj+fFdda+LoZJ0hudLntFzteY3Ecir+C8n8Kzqe89x8rj0IdWs9n2MFFIa5z09FJqjo1jKdK8vL+WJCQhY7c5znHStfWNRsruSz+xzecsUjM+xTx8uPSn6Lc2S21tbSSMLiVm+QRscE9MnGBWa7Cak3sZNzbzAEK0gUnBHmNwB6c1nO17Gw8m4uUOc5EhOPz4ruJNLL4yD83tVd9D3YyMVWojzDW9U1XTIFtra6lht7r5pVyP3rA9Tnr2rAGp3VtpMtiI4BBI4YubcByR0xJjNd14+Wx065ign00TXLQLIszSlQnznqByRx0yOua5OS7ud6RJLftCC7RL52MjHGOvTnp1FdMH7trGTWtzE8xTGR/Gw4fd0H+e9Xo5I9hdtPJt5Ai5BcAbRzjHYnn+ValhqXkSoZL2eO42IAbm2WVFPGGAzxgZwcHgkd60YI9JS5nuV8WTI67pVRbTYHfdjAGSAMHIHoKbkUoGHDrdzLqjTyyTr5ibJipLP8vI5bkkEA80afeafCgW9jfe0Mi7w/yAvgK21e4Gc7uue2K1rPUmtbCSU6zaTTIY9ttLan97hic+ZwRg9zgnpS6ddS6hBcXckljBACQtr9uMUpUc7UBDDBY7vm6kGjmdg5dSnBpGopYna06h3Vo5VD/Kp5LswyQgAyfzrRk1i5u7SyeXTtNuWWAR+c8ModwrEZbAweh5HUYzzmq11b3ssBS0hnmeaGRniikExVBwC3yDBHcg854wa1/D/hvUda077VFaX0tvvZYQHjARQcFQD0+bcSBxk+5pOcbczDklexxl7pl3p99Fp2oym1idwwaVGWMA8FwCAT6cDtWn9j1eOzvf7Mv4b3TbMtJJNGyIMsu1iFfDklTg4q1peqagFuLttSt55UQIqXsX2h5ATzt3AgY69qdLp2lx6bbTT6XIkzSEeezOUuOSSAAAB1H0pSrJDjSvsc5Y2RW/jt7sR2kd0pQTXiOEiB6P26djyK0o/Dd/qrSy6baK0cM4haWFgtuOMBgzndyRnP8A+qpn8UanZ3jTzGK+iAaGFb1ftCRLnopPccf5NZ6Rz6h595GIo40ZQYwxzn1C+nFaOUrXJ5Yp2FU6jp0sYut8SGUqVmGSMEZOCM45696raibhpCZk24d1+6FJIPIOPTIrdt9b1fVJJLy/jt9QWG2a3BvRu2Ke6jj5h69s1ma1GJ7mNobl7gsANxTb82Og7dhUJxU7NamsvaSp/E2vUz445BHEPsqu9w2IW3ZbIOMAA8HPqKSeC7t7t4pklFwkhRkbJcOpwR65GKtLZStfC0k3u6kIrJztzz0Aye9amkxHRdfgvd19bgMTG42tI6nIIVsYJKkjI9a050c/IzD+xyzxI8KTPIyNNJ8uQFB5bjJx6k1saV4o1LSoZo0u3UTwLDu8lZD5WfuhjyABnGD1x6VLqFrp/h+SSNHivGuIgskbFlkgzzkMB0PH1HBFZsN/FZadeWkc03l3oj844G3apyARjP3scgjvRzXHy20bL9nqWqQAK8l2IpATHI+4Hc33TvGSenC9+a1LHWZL6Fbe8uJp5vLO2RwOckE5GM8euecVyNtqM9qR5TtsVt4Q/Mu7GM7TxnB61seEVafVnZ+dkJGSfVhVRp80kmCn7NXjvr/kUZE23DnK8lsHPoT+vFTCTdAnloyyDJLBscduPam3T+a/mzOS7+gBHBI/kKfHalkLBeV+YHNNRuVdoRpyh3pI8RI+dR/CP/r9fxqwkk1wrrDPcTA7iVk5x15J+gzUTwDYjMv8J7+pHP4Ve0q2YpePyIxbMCc9eelaRT+EzlZ62B7qaLT22EKr7CcAknjr/WoDerJtErNKpX5iyKDu9B1yM4/WtjXIOJnY5fz1BPc4RazprVpp3c7TICoJDKQc9AB64q5uV7XM4RguhmPtkfzZng37VygjIB+nb61duJUOnQw+VHBMJGcuyEdedu3rjuKjvbPy2AckNtAIOcAY45z9KZc3EVp8i3CuygMXXliCBwD/AEzWE03ubQkkJY2zXCoBhj9oUZXpwM1oGIw+IYiP4Iy+B2+RjmtHwtcWkt5aGeMJDNdyQoyxgb38sYz268VNPbf8VJeoVwY7Vz9MQn/GtaUbxaa6oznK0lYy2jMjnezDCIqKc9MAd62rjQIpvC1k9vGPtMo3yHbg4JOMHvVO93veXChVYLII8kZ6YH9K7hFafwvpKEKu2AABfpXPXhyu6Nac7p3OUh0+JNNiim0ZHkRQPNWV1Zyeece1OKyRywXOk6WbG4ifO9ZWfkjgYPHHNdDNYnywRkkP/wCy0+1sJFEa4YFmBGB14Ncr3N/bStYxG8WeJYlV5CzjBYZiUng49K2ZvEOuwSyqVQ7duD5QycjPHFVrm1fagLFfkA/8eP8AjWvfK0fn7WbardPotNsiO+pxuvsviW+ivNWtLvzBGkamMhQq7u49eSaqXfg7TjNGNPkuDHjEjPMgPXtux2roNXhJ0uT++wXn8s1yZsDKxZmLZPesIYh3al0OuWHi0nErav4ce0SW4nukNuoyN91G8rjOAuFY9unpVew0T+1Umks/NiQzbYo5GBCgE/KT1LdAD0zmuksdDtxsbyI9x5zgZra0y3UatBbKowJFC5Ocj/8AXSeM15YlfVLJykcTD4R1Oe0uJXRnWOPCyI/yRSdSkhI/u55HAP1qhJpkkNxHatP5SmZIpldBJJHJtyzKqZLIOgIPNafiPWL86nqVjFdSpZm4b9wp+U4OOlc/Fc3NlKktvNLE8eGV1JUqccEHt3rtjzPc4W4m3Z6tr1noxt7fWvs9psMsdvJJtZ1B6pkZzntkGrvh3xP4h0rT3t7CAGEymTMuQckA8AkcYwf+BGsKxuvs0s07Wry2cq7JFePdvXIJXdjgn1GDVrWJbPUdReezt7qzgwFW3ny5jwMYBx09KYN2DV4/EOrazKl1Z3hvbSDdKgj2tHH1ycdB81P0Nb77Zp8tvfAvcz/ZmRW+dQR8/B7be9Ts94mpXsdvq0008iiIBQY3uFZM9HP3QflwTnuBU+nCLw9ILmRNNvL61zI6tKFeBwT91slZcADp0PHNQ4PlskCmr3bOeGlzzqUSFnd9wiRXHJDc57LgDvjqKbcWt2gFvJKGMONy+YCqFsHH19aqm4y8srS8O5ZkPRs9eB+VakGhlkuYpxZpcG3WeINchTFn5lVecMxXrn7vfmtrMyuiTw7DeX2o21sjsIriRoMKw5wuTx1xW34o0efw+tkTMYPNYsn+8vBP4A1znhnVZNB1RdQha2EsYxtliL5BODj3A5rpfFes3+uWMB1S2/dRQfaFnggOF3n5VOCQAwHU9MdK5qkJe1TWxrGa5bdTmtMupk1B7hGmManMhD7SwIIHJ+tS6neXV7ANSZJlgeQwxfLlVYKCwXPseO/vWdvVpbcqsrlCAAcHBzwF9vrTpZLeSKMoZ1OGIdm4/wCA1tyrmvYXO7WudTBpulSaNa32pX9m0skIeYCTdKCW24KjknHUe1c5fNaCRmsGkxFlI1KcKvOSCT39O1WbjUhLACkGDbxIjwyIHDAYJbd23YAPfBqqLeWa4uAtpICo811iQkRIcHO30GR+daud1a1hKPvb3KCeYkpxgEg8nH9a7bwLpDRaddarJJCsbgRQhnAYlTknHpzXJ3el3VrdTW1ynlyxKWYM68YxxwSCeRwKYhnJitpPM2FuIyeOTxjtycc1UZcvvIzau7M6XXjaXFlpEWnqpa3t9k7qmzL5B5P8RznmoF0y/wD7JTUY7fNsJPIL7wfnHOcdhitLRNTsbqW3N4LGOHTlz9nZCm75ySCRkN17+g+tTRatpd1Y2lvDf3e2GczfZblgkKc5GWVTxgAVwxqThojvcYT1MGGKWaGXzLedmEW2PYMjfkAZ9uv41Z0OC7uNQNgq7Jpv3SrIcAMWHJ/KtW88QxPpd1bWjRW8t2BGI7R2Kkh937wMCMn+EoRjJyKz7fX73SrzT7iXT1W1RxdwwsdzSrkKTvPJBI6HpnpW8ak9+pjyQehZ1pLl7i5+VSyXrwkq2fnCDgdsY7061H2a5Z7ohYt4wWxjb+FZOq30/wDbCxm1kjmlId1kO5wWHAAA4AGPlIyOc1a12S2eSK100vlHYSGSQNGo4+beOMbs89OlN1qvMvMaoU3Bu+xr69BpD6Bc3K3hS5RAscXXzWxjIPpyfxFedyDBAHTA4FXZ72WeyRShEMWEZgDtDHPU9ATz+VVWVgpdkZV3FMkEDI6j61pzSfxHN7vQkt7i5tcNA7oFYOCv8JzwR6dK7vQrhLy7M+prJLJMp826aRmYjHI445HrXEBimnXIzgny1x7ZY1NFrt9BZNawXDRwSDDovfp/gKqNSS2JlFHey6XJFJ9oknjEVz+9j3IwBTrnp29a7aOBItHskJyBEmCeONprxK38QagssTSX980UeAyicglAc7Rn8a7K5+JVxqdt5K6QZZWAjhbJ++TjnHByO3HPNZz5pb6lJrodlexedZlBKsKSTeUZGG4KCvJxXP8Ak3Gnzz2dneedGgFw7Q7UAxgcHCk9Rxk1S0TxQ+rXLRTosbqC7YBwpB24znngdqtX0Yj1eKEKZZJV3RrGQSSQT/IH3rroU17O8jlrXlUtEvG8eVYk8y1cooGScdOeeasTau0qOdtviVuueAe+OenvTraxsHhMkcMOx2Ys20bScCseNofIKxGJ/LnkO1cfICTjjtVPD029UJVJLRMvTTCe0JYI25M4Tp6VhWMQePkdD/Wr7Ku1I1VQcKpLHp+A61nxRvEkRMa5kmCjD9yT7V8xWilUnbufTUH+7jfsbNpGApbHAqa0kFlqFvemMv5Mm4rnGR0/+vS2IkkjzLGEwegbNOvYyLCbbySDjJxjtXFGbjO5tKzTRyGu+HvturXN1BBeusrs+6Fo8YJ7hsEGsK80G5tNjNOFGdywyKVkAHXnG3jPY1HM15CSkl7IFUjdtkbOM9vU1El1PKzefPJJgHG9icZNfUyq03D3VqfOwoVVUXPLQVoZLYN5ctwgPJBPDfl9B+VU3vbtmJ8+YnPUk1dkumUht2Sv3d3PTtTv7dnbloIdx64QVz80lsrneqdKXxSt8jJkVWn22ok9QWb5sY5zU6XEkQtQqw3BiUyosmWUDrsKtxgHJwB1PeqwhLoJjG0cb7vLZkO12GMqD0zyPpkVH5inPyrnpkH88+tdKPONNZbS30+Z7VN1wZSglnK5MTIQVWPBAOcnfnI+XFauh6Nb38Fiupvc2Ud1vFo1varIbkqcMxLN2+gHFc3BBLMJnQLtiTe+XC4GQOATyckcCmx3DrJG7kP5f3Vb5lHcDB7Z7UAyZbd7m+MFkktySWCBVy7Aew9hXQ22m6l4ZayvNSku9KaaQbH8vexj5D/IeMjg4PY1jx6pcQWFosEk0DwPLIkisVB3YB24HHTk5/Krl5qtz4gaGC9vLu9njdn+0Sy/dj2gsqox2jBBOc5NJpPQcXy6lMw2UKTztMtwEmPkRAf60Ag5kGQVVh3BznP1q3eI+qauZ9U1W28kll8y3G7AVchVj4wpOFBOO55xWStvLLDLLCkkkKY3uoyq54GT2zURDDDlWAOcHHU96SV+pXNbodLdaHLpuj2d+0Gn3FnPayFZhNktIeoKlh86ZwMDHfBqvYxxW9vLEJbWa5kCNBLDMysQOZI2bICgjPUduOuawizMACxIXoPSkPA6Gny33BStsdhplhql5Pci202z+w2EbfaIPOTbGjKDvyW3MQMHPY+lUNStbNLaJIEtUkkJYJb3TSsUblVcnK8HjA59fWueWRo9wUsFYYIBxken0ozmp5OzKdS61Ne20iSWW1t2Eds9w3zTNLkBCAQSo6AdffPtWzNoOsWWlyQ2d5aXWmuhl3wzom5jgfMrfMceh6dq4/sccD0oBNDi31BTjtY6ey8OanfkKqWRLKBFC8qRySgrkMoPODjk9eT61YgsbcXYieSzgNn5gk3B3MzMDgICCMLwBnBrklldDlGZT6qcUqzyAk73ye4Y1PJJ9RqpFdDpzo+p6RcWl9fxTI32gAtuRiyghjgZJJ4PJ4/WoTYXc1vO0GlFbSRjhlB/dhQSee5x3PHtXPLIynKsQR3B5qdNRvEUqt1cBSCCBK2CO/GaOSfcftIvSx0D+D7u5MX2VYX8yDzxHayFywPCjDY5B6/WrNlDeT3Yt52e8vfJVytyUAQrgbP3gIzgkZOf0rmhq12F2vcSOuOAzZx/n1qzceIry9kD3UjTOvCsxGR+nsKnlqFKVMv3OjRrLcadbmJI9sb/AGu6YwiRl4IDEkdWPTrjPFVLXw9czRx3Esc0Vh5oQ3Yj3RkZI+Vu5yOKsW3ie6jUK0gmQEMIpxujQ9MhelEPiOS01IXscMYmBbO0DZyCOF+7jBOOKIua3QpKD2Jb/QTpbQzSWCfZLqLzLdnmLkY4PKkc55II4zUO/wAiHASWEldyjJQMMcN7g9vXnmsu41Jp5mmff5jEtuBxye/FW5tZnuL6OS4iBl8pYkZsuRxgHHfrnHvVvmeplaJo2Wo3lzi4+1CKSEBotsancw757YH51YYXCRCdbzbIY/MwGzvHPQfXn86pi60yRUs/LhVRtDXVuGjLYA9fTB/EmrCyTWkEstq4dBKoijlMcwkDZ6Y59OvTIqW5N7iajHoLLrmq27vA13PIsYCjLdRjp9K6Sz1w2xuZ9Ra21H7Raof3QCLE5GMN8ucqOMiuJv7+5FzMZLeEMr4bEO0A+lSaf4ku7CNXitofMjGY5WiOUPPzeh69+OlVPmmlrsOEoxd0jpLrWRe65BHbW6W8LmNiiszgHBzywz6V0OmTRW8Ks8EMzSJsXeM7T13D3ryhL6eFtyyOGzkkNyKswa7f26bftEwC8oC2ApPf8q4q+ElKXNFnbRxajHlkerxSxw+bvbaAM81Xvrsz6ZiKGUyTuEiRVJMhz/D61xFv4ns54C2pwSy3pz+9DfKVHRdvY9eab/wmU7wQwtLLGkR/d4cnZjuvpXJHATTuzoeLh3MfUo5DcBHSRHViHVlIKnuDVYCQfPsYL93PbPWux0LxpZ6dZ6hFPcXEpvF+YyWyyEE8HBJ/nXF3UkBcmFn65wVr1ox0szzpVVzNoc8oYHccVAORnmmb81p6bLpEdu39o2l5PMX+UxTBFC4GBjHXOf0rRKxLqcxkku0QUsdgyVBJwM9cCrLTR/bIZZxHcJkSSRIDEp9U4Ax07fhVeW4lmbMkjucYyxzUYPGKpGRYuHgPlrbRyIAg8ze+7c/cjA4HoP1qDo1JSihaCuSopk3AMFCISdzdfYe9PFsxIXzIs7lX/WDvz+Xqe1QUfjj6UDNzTNY1PSgkUNxGIC/m+Wxym77oYgc5HUD2BxWz4nhvPKjbVNNjjgtZCouLeRV3M53cx5z833iCAee1cUOOhNKTnHTis/Zrm5jTn0sW0FsL2ZpEM0IRiqhvKyexPXgZ6D061Pp+lJe2kszX9nblM/u5i25uR0wMdMn8PeszNBPGO1W03syE+5vL4a8zzMarpY8uISENIwznHA+Xk/4VBe6UmmxFZbq0nmeMSL5E+Qg/iDAryxyAAD2PWsgHilz2yT9alRlfVluS6Ima1dGYboWKyeX8sqnJ9Rz09+lasHhLWLm2NxBBBJEJBF8t3FuLnoMbs5rE3UocjGO1W7mZo3eiXVpG/mQSiWAkXA4KoeoAIJzx1pBoWqkSFdNvMRBWf9y3yg9M8d+1U0uZFjZMjaTnkAnPqDTxf3G9maeVi2N25yc46Z+lLUZtaPp9tp+q2T+IrOaKIyK4guI2jWZOhJPXAPselaV1Z+GXaTy0lhL7vKAZtvXggkcjtXMHVb123SyvLtbcDIxbb1xyenerkHinUbdVEdxJhYmiAL5AQnJXnOFPoPesKlKcno38jso4iEFZxT+8z7uKK3uXjSaOYDgMh4NR+RIsAnKMIWYoHxwWABIz68itZfFl9gJKlvMggEAEluhwgIOAccdMZqb/AISlFRzDpmnxysuwSJCMquAPlB+UE45bGSfStVzJbHPJxk21oUoNDvZTb/udgn3bGkcKqlTg7j/Dzjg46j1qScWKaMoV7k6isrLLGyjy1TsQeufWs+W8d5HbzJTvO5t75JPqT3NAunNk1qRHsMnmbtg35xjG7rj2pOLYuZLYs2ejz3kk8ajEkVq10FVTIWAwcfLnbxk5PTFQ2McjTgRXMds6gyiZyQVKgsACBnJPA98ZqJrlkldoR5Ib+FGIGPSn2rQqszThi4T90APlLZGdx6gYz074q3cSsWrzSrux+eRRJG0aypMhJjdW4BB+uR9QauXGnW73UselyXFyG24DqqyYI5PBx1z07VmySwmONldt/dSDhQPQ961YZIo7K2kdLC9eSQgeaGLIqqVCkAjC85HqQDWbfcfLfYdf6PcadbGS7dIXmIZYWYl9vOSVx345B9a2fD3xDn0CyaNdNhuTvyZJCcBRjA6cYwOc1yKExf8ALaQThhtIcbAOf64roTrdxZo1n4cmiuLZLYvM5txvPQyF93BIOBx2x3qkZ8rRz13JJqFxNNFDgO5conO3J4FQXEE0EhjuYpI5VAyrgg4IyOD7UeZKqkncqud3purfsbXQdTkaTUdXuLSVovlVoTIocDABbJOPem7pjuc4N3XpTSSec1au1gicJbytKmMFyuM/QVCJVZdnlgt0BphcjDY5plLQqsxIUEkUxAMsdqglsZwKUTPgYY4+tOti4nRkm8lidofJG33yOfamEH2/DtQMZRRRTJCiiigAooooAUcUnOaWigBKKKDQAtGaXY6ojFWCuCVJHBxxx603pQMUdKO1JRQIXNLkfjSUnTmkMvW00Q028jnluEY7GijTHlsQeS+eeh4x3qOCxuLm0uLmGJngtgvnOOibjhc/U+lSaZfpZ3AmMKSyIQ0ZIBwR7Hg/jVt204hpxdzrK4ZvKEAwG7DOcfpUOTT2NFBNbmUIyUzzjvirN9dzX04nljjVgiphYwgwoABwO/FAupCwIkw3CqB8tXYr4O2y7UuUJyXkyvHWk3LewKMe5Qv47WO6YWUsstuFG1pUCsTj5uAfXOKfNpd3azSQ3SC3mjUM0U7BGAIyOD7EGtJ7S3vG/cReWxTeFaQHK+wHX6VFFYRy3DLc3himJAJYZCDOMvnngUvaLqP2d9jOisbicnyo9+BnAIyfoM5PXtRNbXFjcPBcxSQzJwySIQy/UGrerC0huxHZSrLEsYDOucM/cjIBwafp1zYmdG1Jd6dCWUtgD6HNNzaV7ByK9rlE2tz9lW7aF/s8khjSXbhSwGSAfUAj86lsLuCxvIpprWK6CnJimyUcYIwwHPfP4Vvz3vha4hkijs9RtNkbNEY5dymTtlWJwD6jmueg1CSJApCMvoVU/wBKUZua2sNxUHuFjFb3V/FFdXH2O2dsSTCPzNg9do61eMupapaSL5r3FrpsZfDMFESE7QRn6jjmq8ZsZyTIrox7r0zV+b+zbG8zpd0txAYhk3ce1wSPmHp16UOXSwJO2hhElgOeO3NWIEEEKXMscM8bl0EfmEEMB95gDkdQR61sX8S6fMbbULMWdwuC0csKkAEZHTn0/OnQKLiFIHi862t5DKbRC0eScBv9zIA5x2q1JNGWqepzgGB2zTRyQM8n3q9cQIpUmJE3hnUJISVAJABHrx37c1ajhWHRZDBeN+9INzbYC5APykH+LB7dRTuhFCP7K1hN5xkW5DKYigyrDuG54xxjA7nNRIjMsjBlUKBwTgtyOF9T3qW8EQ8kRwGLag3neW8xv73tn0HFXrWyt40ma8mktibcvGGUfveQNqn35P4U2wMk8etOCkjNaGn6cbi4LC2luoocSSpE2GZM4wCMnr6A1G1nK0jCOGbCntE1TzFqJQZCpwQQfQ02rV//AMfkv/XRqq1oZhRRRSAKKKDTAKKKKQBRRRTAUsSACxIXoCelGTSUUAFFFFFgFpOetFB6UgNG1vA1q9rNHbOjhtryJhoiecqRz278c1ZtvDV3fWoksmtrmUj5raKdTKPTCn734ZPtWOnWus+G/wDyOVr/AL6/zFZVG4q6OilFT0ZgtoepAHOnXnGM/uW4z+FQSWdzbwq81vNCjHKmRCoJxnjPXiva/wDlxuP9+KuC8af8i1pv++v/AKKWsIYlymo2OieEjGm532OQgnlil8+Fysi8hl4Iz6Vf1HxBqWq20VvfXbTRw8JvAyPxxk9e9ZkP+rf6D+dLJ/qx/vV1HDZCByoKg4DDDHGeKFIVSAASe/pTf4qKYhVIwd3B7UFQrkZBA9O9IaD/AKxfpTtoAqkq/wCNdFFqkK2zW8ZDtIQVZogcH2JrnO9W7b78X++KyqwUlqaU5uOxevroXN0r3LMrYBWSSQsRjoP5fSq95qF3dX7ahdSvLcTEl5MEFiOCcj8Kbf8AVfo1J/zDbb/ek/pRFJJBLVjkvLZ5N1wspbIIIbPP40Xklm9oFheQyF8lWQAAc96zx3pTVcupN9BNx/pXVeDb3TLGW7fV4obsTQ+VFHL92Ns53cjiuV71NH9xvpSqK8bBTkou9rnp8+qeG7a9ttU0HTVjuLNzIFQE7iRj7i9QOfpV638cawLdEg8OTSKufneNgWyc964Tw/8A8hH/ALZH+Yr16w/484/pXl4ibpPuejFJpW0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EAYABgAAD/2wBDAAoHBwkHBgoJCAkLCwoMDxkQDw4ODx4WFxIZJCAmJSMgIyIoLTkwKCo2KyIjMkQyNjs9QEBAJjBGS0U+Sjk/QD3/2wBDAQsLCw8NDx0QEB09KSMpPT09PT09PT09PT09PT09PT09PT09PT09PT09PT09PT09PT09PT09PT09PT09PT09PT3/wAARCAC5AR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GiiikIKKKKACiiigAooooAKKKKYgooooGFFFFABRRRQAUUUUAFFFLSASiiigAooopgFFFFIAooooAKKKKACiiloASiiigAooooAKKKKACiiigAooooAKKKKACiiigAooooAKKKKACiiimAUUuKMUAJRS0lIAooooAKKKKACiilxQAlFLijFACUUtJQAUtJS0AJRRRQAUUUUALSU4AEHJxgUmPSgdgpKeEJUnjj3puKQCUU4CkIxQFhKWjFGKYhKWjFGM0AJS0GigBKKWgCgBKWlxRt4oASijFLQAlJSk4opAJS0u2kxQMKSlxRigQUUuKKYBSUuKMUAIaSnYpKACkpaKAEooooAKKXFJQBeEFoWCtJLGcjcSgZR+IOasw2Fk1pdO1xcSSo6+W0UBaMJyWZycEcDj6Gqn2qM20qGIGd2DGTgdOgxjjjOfXj0qyuoz2iJGtusaRlPNCO6ibGR8+G75PI59MVFma3RPqWmaXaKgtdRmmkWJTMr2xXbIRyoOcYz61NY6Fpl6rytrkdnCZEWN7q2cb0x87DbkZU8be/qKrXmuSSXs11bfaoJZFXczXJkYsANzFiMnPb06c1BbzJsaZrvybtZN6kbiST9OB1Jz17Uaisrk8Wj2z3c8cusWUMcRf962471X7pUY+bd2rPuoUhkCwzJOpRXLICACQCV5wcgnH4cVtQTXLictqNvOeFQT3PIOQwIDDnoRj3qG30m/nkhMdhcPj5W8tQwbGWOMei+uT70lKzsxuPYxcE8YOT0oAO4AjHNXZFQZMkZRy2Y8phAnOcg8k9MfSm3HkCRvsxdrfeTE8qqHZenIBwOnQdKq9yeUiliSEKVlVpM9E+YD3J9famRq9w6DOP4dxOABUzJF5rADaODypU/Rfz7+lNlCNGQmABtIzjkkY656cZovcOVIilhMWBlWJGflYH+X8qRYwSMsACM5zVjyiqlsRFYyA4Zsbic++SPcVDuCqp28gnJz1HHH8/zp3Bqw3y02bt/PYY600DIzUm+MiTERyxyuD93np78VMZbeQ82gAAVVCSY6dSeOSaLiGRW3mLKxeJQihjukAJz2A7n27VEceuT609l3uRGGxydud3H4ClnRBKBGJVAAzvxuz3PFAEQHI96CNue9SzrG5Lwq6pkkB3DMB2ycCnRQLJbyM0oWRedndhQFiuAD1OPwpyqWYKiliegAyaVlJx8oz3Oa09K0W4v7/wAm1jE7qjyFUk2kBV3E5/p3pNpDUWzMjRpG2oMk54HWm4qUqqRqdrq5Od2ccdxio/L5H+1TFZiYoCluFBJwTgegp4i/dlgHLbc4UcYzjn/61JtK43ZGenuKBB5LjkI+PXbx+dNKnPNSCNyVBJUMMqWOBj1p0drLM6pEu5n6c8fj6CgdiHY23ODt6Z96TFWZLR1dQq/fxtJcHPB7+nBqE/KRnvQKwykNSyqFbCsrDA5U8UzaScAZoAbjjPagipJAYyYwykKx+ZOn4H0p8ztMBLLLukc8liSWoAgopSOaTH6UCF2N12tj6Gk2HOMHP0qSKaWFg0UsiMMEFXIIIOf5irkWt6jAhSO7dQWLHaACxPUk4yT7mh36DVupVkgeONJCMJKCUPrjg/rTDM/2YQZ/d7t+Md8YzVnUdSudTlSS6KbkTywEjVBjJPRR15NUzQvMba+ySiWZt5yW3YLE8nj3q3HPeRxAARvG3zbSisvpVVEJiZgTxirGl6hcabfxXNvK0csZJVgAcZBHfI6GpfkNOPUr72aQkcbjyqrx+Aq1HqckMymeOOcKSUDApg4IBBGDxnOK05fFF5c6ONPmgtWQKqrL5W2VcHswqdfGt9GqpHBaKghWHY0O8DaMbhk9TnntWTlU/l19f+AaL2fSRkrqZFssUtuXlBKtM8r7mQj7hGcAck8etXbnX2nsvss1pYxyW0itEYbdQ4ZQFbL9wQM/X2qrPaLNi6hlWSUktJbycFOcKM9GJHPHQVARBOuYlEWSBhpNxyfwFXoxNtbMn/tWSS6e6LNDOxYPIhBZwx9CMYA4wMVsW+vWUVretvWWUrsgjudPibeCcEMRypxzkelb2peDLCCU262pES7XO1yPmKjJzg/lnFZEnhfTxNGGS7giLgMyyh8D1AK/1rP2kL7MvUxpbnR57dUisI4JdqKWZm3b8fM4xwBxwMHr7UyGxsrpfO8q7ghEgXYoMjSD+LadvUd/TIq7r2laZZadF9jubqW6EhXZIiqAhyc/LyT06+tUNCivJNYtYbJS87vhE8woGJHQkEHt61opJq6ZCWtmiG8tbaCfyo5JXCgGVlA+ufyIH698Vd0/Rvtmm3F3ILcJGcIj3axOdq5YgE5PbHHPatPWfC3iWPT5bvVTIUt3Zm81izEtjLA45zjrntVbwZpcOs60sN0XdUieTZjg4A7/AI0KaavcbhZ7GXp+rXei3zXWlzNBK0ZjLYVjtYfMORiqqIhBzuG0BgC2AcdR6n/9desw+BtN1G7bzRLhSDjcMYOd3brjv2rGu/Alnbaw9rafaZHV8R5flh1GeKuPvK6M52jZXONjig2sZbYJsUtIwnKlgxAChSOoyMj0FJ9hiazF1Fb3YtEby5rg4ZWkIyFHTAP51383hhb+11PUL43VzcOsjlmYMTIq4GOOD2+grAsfCWqTi8tboG2WNVkCSKdrtnbu/p+IrNzS0vqaRh1MKwsbGS6jgvZ5IFd8SE8xx9cnI6gD9TXXW2pP4aDafon2HVZbg+bI8asxc/dAU+wG7HbJrG1Tw3NosAmneErJuVdinIwAcfrWXZ5kAkUd+npUSkpI1iuXQdrr30/iGbzoXS4uWUGIAlmJAxgdTnirWn+EtQnjeVrZbmMpx9mnRmRjjk56YJwc+9W5NPjtba11Jol+fdlleQOCuTnCkew4xgHPrWOju13axW4mYTQqhgs5TJI3X5cc4Jbkr27VSvZKJmrXu9Slc201nNIVhuYIxnHnRlW254zxj0/GmuqPONzuWODLuXBVj1Fa8X9otrUOk6vJPbtNIkc6SA7kU4IOz24YD1rqx4LOpytE19HFbI5d5J52L3jHP7wjnawGBinKpy7iUE9UchFpFhcCJBrlvjed4MTKVGOxOc/yqa38IX908n9n+VcBSpR4pVA5JAJyQRyMe1dG3wxEdyEfUkeNgMSJtCBiQAuSeTnt6c1W0fw1NezzaHePcpDDO0m9ZYljV8bW5PBJ+XGD0BqHU7P8C1TvuvxMb/hEbyKCN5Z7AO+z9zJJtbLgFRtwc5yOlMm8G6wjyD7IrbZBDtjcE+YcYjwcENz061pp4Q1gakLaytjdT2mWYhgqscjoxAyM+/ToaseI9G1LT8ajImqWTSXO99zblVv4TGV5yBkcnOKam+4nBdjnToV/Ghjew3E4DFiP3WDyDhucgjP5Vn+WIJZre4jQSK+0hiQwx15H+ea2bvw7dWtk9zfGcTzLHNbgJuWWJs5dj1GCBxjvVC00lry5NubmNJFeNEUK0jSF+gVVGTVxkZyiUGkDRxrHFEhGQWHJbnvmp4ohc7yBFEi5YFmIyTjABAP15xVkaFI1xcRxz27pC4TzN+xZMnHy7sZx39M06TQJ7azM9wXQSHEewB1bkDOQcck446Gq5o7XEot62KkdqTKPLaJnXBw0gAY9eM/qKgMaKxWR/nIzkcqO/wDn0rbk8P28InzcrcSRRKxgVmSSJgRuJUr8ygZ5H61nXGkyW80kczpEyqZNvLfLkYOQOmDn+dKMk+oOLXQotsG3aTnHPHemHNbX/CM3jWSXUPlurq7CLkSYXr8pH/6+nWoodJhYyCfUrO3ZW2hHLZPAOeB7/wA6rmRFincxCKbYCO2SGyPzpjRqhIJz7jvV+WK2vbpINPhnUMAimedAN3UktgADFRTRW9vKIporuF1ch1cDeOOBjjBoT0BpkKnZEyfwtjP4VG3GNv4Vq2Wn6dc2PnXOsQWciqcwG3dmPOOo6mq0NgL6+lgtZY2QZ2PK4i3c4GN36inYgjO0W+R1pjqPlx+NbE3h+4acWsT6ekqqAyNqMeScZ4JwPwFE3hq5tbZ5b+9021YA+XC9yHM2MEgFcgde5FTYCtpGomwumdoUmRwA6P0ZfT9aiYvHcvPGiLl8lQOCM5xj0qhKxdwsa/eAAUdz6VI0Nwlz9maOUTswQRlTu3Htjrmi3UaTPWrfx1o+rW4nv3+xXLj95EFLqMeh9Kjn1fQLtQqahGWPCjy2yT6YxXlUbm3dopgyspIKsCCCOoI7V0fheH7TqUKtAzI8kb7RzlQ3JI7Dpz+VZOkr3NPatdCXUore61GeITsmw5jkkQgOMAbcdR9T6VZ0XSfKujqdpeGzaznQSshDtEG+XIHvmuls9IsDqUi/ZIhsgBAZfmB3d/eo9ZaG2i1aC38iLzrGMhVUBmZbjOc9yAf1qZRaWjNqFTnmk0W9V8TabfeGLi0m1ye4lnj2x+YCqTAMck/L/nArmvCV1aaTrxuLu7hCNFJEJN2BztxnjrXMfbOY0eUttbacgnjHb0GalhaYGQIGlVgjKFGCDkbgCenGRmkouK1Z0Wi9L/1Y9n0W9tbictbzpIr42sOh4z39jWlYIzrJdI20IZSRtwxJPBJPbgcV5j/bgtNCvHgD2/2mRUhtlZ3ntEQk/fIwcg469O/FVtN8W3s8RjvNUmR0cmCU2xYRHBYkjuc4AHQZzVwckmkc04K56Xa2ptXc3U0LrdyEvluWkD5wR0wACPwqbU/9JklYbSBbLINjZwC3BFecaP4qlt7RpJLhVvBcGQI1vvXYy/NndwMkdjnNaGneN4JjNDrICRTR5leJsCTnhVA6df0olJtWaD2aWqZS8fEGyt9pJ5fn/vmuc8M2X2iCRsEhWx+OK6bWU07U5LmE3zfY4bczo8UiOyjIBjyx+Z8kHjtXN+GdYj0yGbzJHjQ/MqIoJYnjBJI4rCTbpvlWptGK5lc6LXtNx4R0mFTdM/nyBY4FyzttOAWPA56+oJrlvPtrZYBpqyymIYHy+VJvPLtvU5GMbQPSuj1vxXb6xY2kUNnLax20vmRzLcKz56HC8d/qfzrL1CNNRgs4oZ5nlGUKSbFEY6Arjk7iCTWkLqOpNvesLpDSXF7YWys8kBvDKTPa4lZtuSfN5Lck8Z6AV6AumjI+Udc5xXG6doeq6PqNlfvbwy28JLeUt4qZOMHhj+fFdda+LoZJ0hudLntFzteY3Ecir+C8n8Kzqe89x8rj0IdWs9n2MFFIa5z09FJqjo1jKdK8vL+WJCQhY7c5znHStfWNRsruSz+xzecsUjM+xTx8uPSn6Lc2S21tbSSMLiVm+QRscE9MnGBWa7Cak3sZNzbzAEK0gUnBHmNwB6c1nO17Gw8m4uUOc5EhOPz4ruJNLL4yD83tVd9D3YyMVWojzDW9U1XTIFtra6lht7r5pVyP3rA9Tnr2rAGp3VtpMtiI4BBI4YubcByR0xJjNd14+Wx065ign00TXLQLIszSlQnznqByRx0yOua5OS7ud6RJLftCC7RL52MjHGOvTnp1FdMH7trGTWtzE8xTGR/Gw4fd0H+e9Xo5I9hdtPJt5Ai5BcAbRzjHYnn+ValhqXkSoZL2eO42IAbm2WVFPGGAzxgZwcHgkd60YI9JS5nuV8WTI67pVRbTYHfdjAGSAMHIHoKbkUoGHDrdzLqjTyyTr5ibJipLP8vI5bkkEA80afeafCgW9jfe0Mi7w/yAvgK21e4Gc7uue2K1rPUmtbCSU6zaTTIY9ttLan97hic+ZwRg9zgnpS6ddS6hBcXckljBACQtr9uMUpUc7UBDDBY7vm6kGjmdg5dSnBpGopYna06h3Vo5VD/Kp5LswyQgAyfzrRk1i5u7SyeXTtNuWWAR+c8ModwrEZbAweh5HUYzzmq11b3ssBS0hnmeaGRniikExVBwC3yDBHcg854wa1/D/hvUda077VFaX0tvvZYQHjARQcFQD0+bcSBxk+5pOcbczDklexxl7pl3p99Fp2oym1idwwaVGWMA8FwCAT6cDtWn9j1eOzvf7Mv4b3TbMtJJNGyIMsu1iFfDklTg4q1peqagFuLttSt55UQIqXsX2h5ATzt3AgY69qdLp2lx6bbTT6XIkzSEeezOUuOSSAAAB1H0pSrJDjSvsc5Y2RW/jt7sR2kd0pQTXiOEiB6P26djyK0o/Dd/qrSy6baK0cM4haWFgtuOMBgzndyRnP8A+qpn8UanZ3jTzGK+iAaGFb1ftCRLnopPccf5NZ6Rz6h595GIo40ZQYwxzn1C+nFaOUrXJ5Yp2FU6jp0sYut8SGUqVmGSMEZOCM45696raibhpCZk24d1+6FJIPIOPTIrdt9b1fVJJLy/jt9QWG2a3BvRu2Ke6jj5h69s1ma1GJ7mNobl7gsANxTb82Og7dhUJxU7NamsvaSp/E2vUz445BHEPsqu9w2IW3ZbIOMAA8HPqKSeC7t7t4pklFwkhRkbJcOpwR65GKtLZStfC0k3u6kIrJztzz0Aye9amkxHRdfgvd19bgMTG42tI6nIIVsYJKkjI9a050c/IzD+xyzxI8KTPIyNNJ8uQFB5bjJx6k1saV4o1LSoZo0u3UTwLDu8lZD5WfuhjyABnGD1x6VLqFrp/h+SSNHivGuIgskbFlkgzzkMB0PH1HBFZsN/FZadeWkc03l3oj844G3apyARjP3scgjvRzXHy20bL9nqWqQAK8l2IpATHI+4Hc33TvGSenC9+a1LHWZL6Fbe8uJp5vLO2RwOckE5GM8euecVyNtqM9qR5TtsVt4Q/Mu7GM7TxnB61seEVafVnZ+dkJGSfVhVRp80kmCn7NXjvr/kUZE23DnK8lsHPoT+vFTCTdAnloyyDJLBscduPam3T+a/mzOS7+gBHBI/kKfHalkLBeV+YHNNRuVdoRpyh3pI8RI+dR/CP/r9fxqwkk1wrrDPcTA7iVk5x15J+gzUTwDYjMv8J7+pHP4Ve0q2YpePyIxbMCc9eelaRT+EzlZ62B7qaLT22EKr7CcAknjr/WoDerJtErNKpX5iyKDu9B1yM4/WtjXIOJnY5fz1BPc4RazprVpp3c7TICoJDKQc9AB64q5uV7XM4RguhmPtkfzZng37VygjIB+nb61duJUOnQw+VHBMJGcuyEdedu3rjuKjvbPy2AckNtAIOcAY45z9KZc3EVp8i3CuygMXXliCBwD/AEzWE03ubQkkJY2zXCoBhj9oUZXpwM1oGIw+IYiP4Iy+B2+RjmtHwtcWkt5aGeMJDNdyQoyxgb38sYz268VNPbf8VJeoVwY7Vz9MQn/GtaUbxaa6oznK0lYy2jMjnezDCIqKc9MAd62rjQIpvC1k9vGPtMo3yHbg4JOMHvVO93veXChVYLII8kZ6YH9K7hFafwvpKEKu2AABfpXPXhyu6Nac7p3OUh0+JNNiim0ZHkRQPNWV1Zyeece1OKyRywXOk6WbG4ifO9ZWfkjgYPHHNdDNYnywRkkP/wCy0+1sJFEa4YFmBGB14Ncr3N/bStYxG8WeJYlV5CzjBYZiUng49K2ZvEOuwSyqVQ7duD5QycjPHFVrm1fagLFfkA/8eP8AjWvfK0fn7WbardPotNsiO+pxuvsviW+ivNWtLvzBGkamMhQq7u49eSaqXfg7TjNGNPkuDHjEjPMgPXtux2roNXhJ0uT++wXn8s1yZsDKxZmLZPesIYh3al0OuWHi0nErav4ce0SW4nukNuoyN91G8rjOAuFY9unpVew0T+1Umks/NiQzbYo5GBCgE/KT1LdAD0zmuksdDtxsbyI9x5zgZra0y3UatBbKowJFC5Ocj/8AXSeM15YlfVLJykcTD4R1Oe0uJXRnWOPCyI/yRSdSkhI/u55HAP1qhJpkkNxHatP5SmZIpldBJJHJtyzKqZLIOgIPNafiPWL86nqVjFdSpZm4b9wp+U4OOlc/Fc3NlKktvNLE8eGV1JUqccEHt3rtjzPc4W4m3Z6tr1noxt7fWvs9psMsdvJJtZ1B6pkZzntkGrvh3xP4h0rT3t7CAGEymTMuQckA8AkcYwf+BGsKxuvs0s07Wry2cq7JFePdvXIJXdjgn1GDVrWJbPUdReezt7qzgwFW3ny5jwMYBx09KYN2DV4/EOrazKl1Z3hvbSDdKgj2tHH1ycdB81P0Nb77Zp8tvfAvcz/ZmRW+dQR8/B7be9Ts94mpXsdvq0008iiIBQY3uFZM9HP3QflwTnuBU+nCLw9ILmRNNvL61zI6tKFeBwT91slZcADp0PHNQ4PlskCmr3bOeGlzzqUSFnd9wiRXHJDc57LgDvjqKbcWt2gFvJKGMONy+YCqFsHH19aqm4y8srS8O5ZkPRs9eB+VakGhlkuYpxZpcG3WeINchTFn5lVecMxXrn7vfmtrMyuiTw7DeX2o21sjsIriRoMKw5wuTx1xW34o0efw+tkTMYPNYsn+8vBP4A1znhnVZNB1RdQha2EsYxtliL5BODj3A5rpfFes3+uWMB1S2/dRQfaFnggOF3n5VOCQAwHU9MdK5qkJe1TWxrGa5bdTmtMupk1B7hGmManMhD7SwIIHJ+tS6neXV7ANSZJlgeQwxfLlVYKCwXPseO/vWdvVpbcqsrlCAAcHBzwF9vrTpZLeSKMoZ1OGIdm4/wCA1tyrmvYXO7WudTBpulSaNa32pX9m0skIeYCTdKCW24KjknHUe1c5fNaCRmsGkxFlI1KcKvOSCT39O1WbjUhLACkGDbxIjwyIHDAYJbd23YAPfBqqLeWa4uAtpICo811iQkRIcHO30GR+daud1a1hKPvb3KCeYkpxgEg8nH9a7bwLpDRaddarJJCsbgRQhnAYlTknHpzXJ3el3VrdTW1ynlyxKWYM68YxxwSCeRwKYhnJitpPM2FuIyeOTxjtycc1UZcvvIzau7M6XXjaXFlpEWnqpa3t9k7qmzL5B5P8RznmoF0y/wD7JTUY7fNsJPIL7wfnHOcdhitLRNTsbqW3N4LGOHTlz9nZCm75ySCRkN17+g+tTRatpd1Y2lvDf3e2GczfZblgkKc5GWVTxgAVwxqThojvcYT1MGGKWaGXzLedmEW2PYMjfkAZ9uv41Z0OC7uNQNgq7Jpv3SrIcAMWHJ/KtW88QxPpd1bWjRW8t2BGI7R2Kkh937wMCMn+EoRjJyKz7fX73SrzT7iXT1W1RxdwwsdzSrkKTvPJBI6HpnpW8ak9+pjyQehZ1pLl7i5+VSyXrwkq2fnCDgdsY7061H2a5Z7ohYt4wWxjb+FZOq30/wDbCxm1kjmlId1kO5wWHAAA4AGPlIyOc1a12S2eSK100vlHYSGSQNGo4+beOMbs89OlN1qvMvMaoU3Bu+xr69BpD6Bc3K3hS5RAscXXzWxjIPpyfxFedyDBAHTA4FXZ72WeyRShEMWEZgDtDHPU9ATz+VVWVgpdkZV3FMkEDI6j61pzSfxHN7vQkt7i5tcNA7oFYOCv8JzwR6dK7vQrhLy7M+prJLJMp826aRmYjHI445HrXEBimnXIzgny1x7ZY1NFrt9BZNawXDRwSDDovfp/gKqNSS2JlFHey6XJFJ9oknjEVz+9j3IwBTrnp29a7aOBItHskJyBEmCeONprxK38QagssTSX980UeAyicglAc7Rn8a7K5+JVxqdt5K6QZZWAjhbJ++TjnHByO3HPNZz5pb6lJrodlexedZlBKsKSTeUZGG4KCvJxXP8Ak3Gnzz2dneedGgFw7Q7UAxgcHCk9Rxk1S0TxQ+rXLRTosbqC7YBwpB24znngdqtX0Yj1eKEKZZJV3RrGQSSQT/IH3rroU17O8jlrXlUtEvG8eVYk8y1cooGScdOeeasTau0qOdtviVuueAe+OenvTraxsHhMkcMOx2Ys20bScCseNofIKxGJ/LnkO1cfICTjjtVPD029UJVJLRMvTTCe0JYI25M4Tp6VhWMQePkdD/Wr7Ku1I1VQcKpLHp+A61nxRvEkRMa5kmCjD9yT7V8xWilUnbufTUH+7jfsbNpGApbHAqa0kFlqFvemMv5Mm4rnGR0/+vS2IkkjzLGEwegbNOvYyLCbbySDjJxjtXFGbjO5tKzTRyGu+HvturXN1BBeusrs+6Fo8YJ7hsEGsK80G5tNjNOFGdywyKVkAHXnG3jPY1HM15CSkl7IFUjdtkbOM9vU1El1PKzefPJJgHG9icZNfUyq03D3VqfOwoVVUXPLQVoZLYN5ctwgPJBPDfl9B+VU3vbtmJ8+YnPUk1dkumUht2Sv3d3PTtTv7dnbloIdx64QVz80lsrneqdKXxSt8jJkVWn22ok9QWb5sY5zU6XEkQtQqw3BiUyosmWUDrsKtxgHJwB1PeqwhLoJjG0cb7vLZkO12GMqD0zyPpkVH5inPyrnpkH88+tdKPONNZbS30+Z7VN1wZSglnK5MTIQVWPBAOcnfnI+XFauh6Nb38Fiupvc2Ud1vFo1varIbkqcMxLN2+gHFc3BBLMJnQLtiTe+XC4GQOATyckcCmx3DrJG7kP5f3Vb5lHcDB7Z7UAyZbd7m+MFkktySWCBVy7Aew9hXQ22m6l4ZayvNSku9KaaQbH8vexj5D/IeMjg4PY1jx6pcQWFosEk0DwPLIkisVB3YB24HHTk5/Krl5qtz4gaGC9vLu9njdn+0Sy/dj2gsqox2jBBOc5NJpPQcXy6lMw2UKTztMtwEmPkRAf60Ag5kGQVVh3BznP1q3eI+qauZ9U1W28kll8y3G7AVchVj4wpOFBOO55xWStvLLDLLCkkkKY3uoyq54GT2zURDDDlWAOcHHU96SV+pXNbodLdaHLpuj2d+0Gn3FnPayFZhNktIeoKlh86ZwMDHfBqvYxxW9vLEJbWa5kCNBLDMysQOZI2bICgjPUduOuawizMACxIXoPSkPA6Gny33BStsdhplhql5Pci202z+w2EbfaIPOTbGjKDvyW3MQMHPY+lUNStbNLaJIEtUkkJYJb3TSsUblVcnK8HjA59fWueWRo9wUsFYYIBxken0ozmp5OzKdS61Ne20iSWW1t2Eds9w3zTNLkBCAQSo6AdffPtWzNoOsWWlyQ2d5aXWmuhl3wzom5jgfMrfMceh6dq4/sccD0oBNDi31BTjtY6ey8OanfkKqWRLKBFC8qRySgrkMoPODjk9eT61YgsbcXYieSzgNn5gk3B3MzMDgICCMLwBnBrklldDlGZT6qcUqzyAk73ye4Y1PJJ9RqpFdDpzo+p6RcWl9fxTI32gAtuRiyghjgZJJ4PJ4/WoTYXc1vO0GlFbSRjhlB/dhQSee5x3PHtXPLIynKsQR3B5qdNRvEUqt1cBSCCBK2CO/GaOSfcftIvSx0D+D7u5MX2VYX8yDzxHayFywPCjDY5B6/WrNlDeT3Yt52e8vfJVytyUAQrgbP3gIzgkZOf0rmhq12F2vcSOuOAzZx/n1qzceIry9kD3UjTOvCsxGR+nsKnlqFKVMv3OjRrLcadbmJI9sb/AGu6YwiRl4IDEkdWPTrjPFVLXw9czRx3Esc0Vh5oQ3Yj3RkZI+Vu5yOKsW3ie6jUK0gmQEMIpxujQ9MhelEPiOS01IXscMYmBbO0DZyCOF+7jBOOKIua3QpKD2Jb/QTpbQzSWCfZLqLzLdnmLkY4PKkc55II4zUO/wAiHASWEldyjJQMMcN7g9vXnmsu41Jp5mmff5jEtuBxye/FW5tZnuL6OS4iBl8pYkZsuRxgHHfrnHvVvmeplaJo2Wo3lzi4+1CKSEBotsancw757YH51YYXCRCdbzbIY/MwGzvHPQfXn86pi60yRUs/LhVRtDXVuGjLYA9fTB/EmrCyTWkEstq4dBKoijlMcwkDZ6Y59OvTIqW5N7iajHoLLrmq27vA13PIsYCjLdRjp9K6Sz1w2xuZ9Ra21H7Raof3QCLE5GMN8ucqOMiuJv7+5FzMZLeEMr4bEO0A+lSaf4ku7CNXitofMjGY5WiOUPPzeh69+OlVPmmlrsOEoxd0jpLrWRe65BHbW6W8LmNiiszgHBzywz6V0OmTRW8Ks8EMzSJsXeM7T13D3ryhL6eFtyyOGzkkNyKswa7f26bftEwC8oC2ApPf8q4q+ElKXNFnbRxajHlkerxSxw+bvbaAM81Xvrsz6ZiKGUyTuEiRVJMhz/D61xFv4ns54C2pwSy3pz+9DfKVHRdvY9eab/wmU7wQwtLLGkR/d4cnZjuvpXJHATTuzoeLh3MfUo5DcBHSRHViHVlIKnuDVYCQfPsYL93PbPWux0LxpZ6dZ6hFPcXEpvF+YyWyyEE8HBJ/nXF3UkBcmFn65wVr1ox0szzpVVzNoc8oYHccVAORnmmb81p6bLpEdu39o2l5PMX+UxTBFC4GBjHXOf0rRKxLqcxkku0QUsdgyVBJwM9cCrLTR/bIZZxHcJkSSRIDEp9U4Ax07fhVeW4lmbMkjucYyxzUYPGKpGRYuHgPlrbRyIAg8ze+7c/cjA4HoP1qDo1JSihaCuSopk3AMFCISdzdfYe9PFsxIXzIs7lX/WDvz+Xqe1QUfjj6UDNzTNY1PSgkUNxGIC/m+Wxym77oYgc5HUD2BxWz4nhvPKjbVNNjjgtZCouLeRV3M53cx5z833iCAee1cUOOhNKTnHTis/Zrm5jTn0sW0FsL2ZpEM0IRiqhvKyexPXgZ6D061Pp+lJe2kszX9nblM/u5i25uR0wMdMn8PeszNBPGO1W03syE+5vL4a8zzMarpY8uISENIwznHA+Xk/4VBe6UmmxFZbq0nmeMSL5E+Qg/iDAryxyAAD2PWsgHilz2yT9alRlfVluS6Ima1dGYboWKyeX8sqnJ9Rz09+lasHhLWLm2NxBBBJEJBF8t3FuLnoMbs5rE3UocjGO1W7mZo3eiXVpG/mQSiWAkXA4KoeoAIJzx1pBoWqkSFdNvMRBWf9y3yg9M8d+1U0uZFjZMjaTnkAnPqDTxf3G9maeVi2N25yc46Z+lLUZtaPp9tp+q2T+IrOaKIyK4guI2jWZOhJPXAPselaV1Z+GXaTy0lhL7vKAZtvXggkcjtXMHVb123SyvLtbcDIxbb1xyenerkHinUbdVEdxJhYmiAL5AQnJXnOFPoPesKlKcno38jso4iEFZxT+8z7uKK3uXjSaOYDgMh4NR+RIsAnKMIWYoHxwWABIz68itZfFl9gJKlvMggEAEluhwgIOAccdMZqb/AISlFRzDpmnxysuwSJCMquAPlB+UE45bGSfStVzJbHPJxk21oUoNDvZTb/udgn3bGkcKqlTg7j/Dzjg46j1qScWKaMoV7k6isrLLGyjy1TsQeufWs+W8d5HbzJTvO5t75JPqT3NAunNk1qRHsMnmbtg35xjG7rj2pOLYuZLYs2ejz3kk8ajEkVq10FVTIWAwcfLnbxk5PTFQ2McjTgRXMds6gyiZyQVKgsACBnJPA98ZqJrlkldoR5Ib+FGIGPSn2rQqszThi4T90APlLZGdx6gYz074q3cSsWrzSrux+eRRJG0aypMhJjdW4BB+uR9QauXGnW73UselyXFyG24DqqyYI5PBx1z07VmySwmONldt/dSDhQPQ961YZIo7K2kdLC9eSQgeaGLIqqVCkAjC85HqQDWbfcfLfYdf6PcadbGS7dIXmIZYWYl9vOSVx345B9a2fD3xDn0CyaNdNhuTvyZJCcBRjA6cYwOc1yKExf8ALaQThhtIcbAOf64roTrdxZo1n4cmiuLZLYvM5txvPQyF93BIOBx2x3qkZ8rRz13JJqFxNNFDgO5conO3J4FQXEE0EhjuYpI5VAyrgg4IyOD7UeZKqkncqud3purfsbXQdTkaTUdXuLSVovlVoTIocDABbJOPem7pjuc4N3XpTSSec1au1gicJbytKmMFyuM/QVCJVZdnlgt0BphcjDY5plLQqsxIUEkUxAMsdqglsZwKUTPgYY4+tOti4nRkm8lidofJG33yOfamEH2/DtQMZRRRTJCiiigAooooAUcUnOaWigBKKKDQAtGaXY6ojFWCuCVJHBxxx603pQMUdKO1JRQIXNLkfjSUnTmkMvW00Q028jnluEY7GijTHlsQeS+eeh4x3qOCxuLm0uLmGJngtgvnOOibjhc/U+lSaZfpZ3AmMKSyIQ0ZIBwR7Hg/jVt204hpxdzrK4ZvKEAwG7DOcfpUOTT2NFBNbmUIyUzzjvirN9dzX04nljjVgiphYwgwoABwO/FAupCwIkw3CqB8tXYr4O2y7UuUJyXkyvHWk3LewKMe5Qv47WO6YWUsstuFG1pUCsTj5uAfXOKfNpd3azSQ3SC3mjUM0U7BGAIyOD7EGtJ7S3vG/cReWxTeFaQHK+wHX6VFFYRy3DLc3himJAJYZCDOMvnngUvaLqP2d9jOisbicnyo9+BnAIyfoM5PXtRNbXFjcPBcxSQzJwySIQy/UGrerC0huxHZSrLEsYDOucM/cjIBwafp1zYmdG1Jd6dCWUtgD6HNNzaV7ByK9rlE2tz9lW7aF/s8khjSXbhSwGSAfUAj86lsLuCxvIpprWK6CnJimyUcYIwwHPfP4Vvz3vha4hkijs9RtNkbNEY5dymTtlWJwD6jmueg1CSJApCMvoVU/wBKUZua2sNxUHuFjFb3V/FFdXH2O2dsSTCPzNg9do61eMupapaSL5r3FrpsZfDMFESE7QRn6jjmq8ZsZyTIrox7r0zV+b+zbG8zpd0txAYhk3ce1wSPmHp16UOXSwJO2hhElgOeO3NWIEEEKXMscM8bl0EfmEEMB95gDkdQR61sX8S6fMbbULMWdwuC0csKkAEZHTn0/OnQKLiFIHi862t5DKbRC0eScBv9zIA5x2q1JNGWqepzgGB2zTRyQM8n3q9cQIpUmJE3hnUJISVAJABHrx37c1ajhWHRZDBeN+9INzbYC5APykH+LB7dRTuhFCP7K1hN5xkW5DKYigyrDuG54xxjA7nNRIjMsjBlUKBwTgtyOF9T3qW8EQ8kRwGLag3neW8xv73tn0HFXrWyt40ma8mktibcvGGUfveQNqn35P4U2wMk8etOCkjNaGn6cbi4LC2luoocSSpE2GZM4wCMnr6A1G1nK0jCOGbCntE1TzFqJQZCpwQQfQ02rV//AMfkv/XRqq1oZhRRRSAKKKDTAKKKKQBRRRTAUsSACxIXoCelGTSUUAFFFFFgFpOetFB6UgNG1vA1q9rNHbOjhtryJhoiecqRz278c1ZtvDV3fWoksmtrmUj5raKdTKPTCn734ZPtWOnWus+G/wDyOVr/AL6/zFZVG4q6OilFT0ZgtoepAHOnXnGM/uW4z+FQSWdzbwq81vNCjHKmRCoJxnjPXiva/wDlxuP9+KuC8af8i1pv++v/AKKWsIYlymo2OieEjGm532OQgnlil8+Fysi8hl4Iz6Vf1HxBqWq20VvfXbTRw8JvAyPxxk9e9ZkP+rf6D+dLJ/qx/vV1HDZCByoKg4DDDHGeKFIVSAASe/pTf4qKYhVIwd3B7UFQrkZBA9O9IaD/AKxfpTtoAqkq/wCNdFFqkK2zW8ZDtIQVZogcH2JrnO9W7b78X++KyqwUlqaU5uOxevroXN0r3LMrYBWSSQsRjoP5fSq95qF3dX7ahdSvLcTEl5MEFiOCcj8Kbf8AVfo1J/zDbb/ek/pRFJJBLVjkvLZ5N1wspbIIIbPP40Xklm9oFheQyF8lWQAAc96zx3pTVcupN9BNx/pXVeDb3TLGW7fV4obsTQ+VFHL92Ns53cjiuV71NH9xvpSqK8bBTkou9rnp8+qeG7a9ttU0HTVjuLNzIFQE7iRj7i9QOfpV638cawLdEg8OTSKufneNgWyc964Tw/8A8hH/ALZH+Yr16w/484/pXl4ibpPuejFJpW0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EAYABgAAD/2wBDAAoHBwkHBgoJCAkLCwoMDxkQDw4ODx4WFxIZJCAmJSMgIyIoLTkwKCo2KyIjMkQyNjs9QEBAJjBGS0U+Sjk/QD3/2wBDAQsLCw8NDx0QEB09KSMpPT09PT09PT09PT09PT09PT09PT09PT09PT09PT09PT09PT09PT09PT09PT09PT09PT3/wAARCAC5AR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GiiikIKKKKACiiigAooooAKKKKYgooooGFFFFABRRRQAUUUUAFFFLSASiiigAooopgFFFFIAooooAKKKKACiiloASiiigAooooAKKKKACiiigAooooAKKKKACiiigAooooAKKKKACiiimAUUuKMUAJRS0lIAooooAKKKKACiilxQAlFLijFACUUtJQAUtJS0AJRRRQAUUUUALSU4AEHJxgUmPSgdgpKeEJUnjj3puKQCUU4CkIxQFhKWjFGKYhKWjFGM0AJS0GigBKKWgCgBKWlxRt4oASijFLQAlJSk4opAJS0u2kxQMKSlxRigQUUuKKYBSUuKMUAIaSnYpKACkpaKAEooooAKKXFJQBeEFoWCtJLGcjcSgZR+IOasw2Fk1pdO1xcSSo6+W0UBaMJyWZycEcDj6Gqn2qM20qGIGd2DGTgdOgxjjjOfXj0qyuoz2iJGtusaRlPNCO6ibGR8+G75PI59MVFma3RPqWmaXaKgtdRmmkWJTMr2xXbIRyoOcYz61NY6Fpl6rytrkdnCZEWN7q2cb0x87DbkZU8be/qKrXmuSSXs11bfaoJZFXczXJkYsANzFiMnPb06c1BbzJsaZrvybtZN6kbiST9OB1Jz17Uaisrk8Wj2z3c8cusWUMcRf962471X7pUY+bd2rPuoUhkCwzJOpRXLICACQCV5wcgnH4cVtQTXLictqNvOeFQT3PIOQwIDDnoRj3qG30m/nkhMdhcPj5W8tQwbGWOMei+uT70lKzsxuPYxcE8YOT0oAO4AjHNXZFQZMkZRy2Y8phAnOcg8k9MfSm3HkCRvsxdrfeTE8qqHZenIBwOnQdKq9yeUiliSEKVlVpM9E+YD3J9famRq9w6DOP4dxOABUzJF5rADaODypU/Rfz7+lNlCNGQmABtIzjkkY656cZovcOVIilhMWBlWJGflYH+X8qRYwSMsACM5zVjyiqlsRFYyA4Zsbic++SPcVDuCqp28gnJz1HHH8/zp3Bqw3y02bt/PYY600DIzUm+MiTERyxyuD93np78VMZbeQ82gAAVVCSY6dSeOSaLiGRW3mLKxeJQihjukAJz2A7n27VEceuT609l3uRGGxydud3H4ClnRBKBGJVAAzvxuz3PFAEQHI96CNue9SzrG5Lwq6pkkB3DMB2ycCnRQLJbyM0oWRedndhQFiuAD1OPwpyqWYKiliegAyaVlJx8oz3Oa09K0W4v7/wAm1jE7qjyFUk2kBV3E5/p3pNpDUWzMjRpG2oMk54HWm4qUqqRqdrq5Od2ccdxio/L5H+1TFZiYoCluFBJwTgegp4i/dlgHLbc4UcYzjn/61JtK43ZGenuKBB5LjkI+PXbx+dNKnPNSCNyVBJUMMqWOBj1p0drLM6pEu5n6c8fj6CgdiHY23ODt6Z96TFWZLR1dQq/fxtJcHPB7+nBqE/KRnvQKwykNSyqFbCsrDA5U8UzaScAZoAbjjPagipJAYyYwykKx+ZOn4H0p8ztMBLLLukc8liSWoAgopSOaTH6UCF2N12tj6Gk2HOMHP0qSKaWFg0UsiMMEFXIIIOf5irkWt6jAhSO7dQWLHaACxPUk4yT7mh36DVupVkgeONJCMJKCUPrjg/rTDM/2YQZ/d7t+Md8YzVnUdSudTlSS6KbkTywEjVBjJPRR15NUzQvMba+ySiWZt5yW3YLE8nj3q3HPeRxAARvG3zbSisvpVVEJiZgTxirGl6hcabfxXNvK0csZJVgAcZBHfI6GpfkNOPUr72aQkcbjyqrx+Aq1HqckMymeOOcKSUDApg4IBBGDxnOK05fFF5c6ONPmgtWQKqrL5W2VcHswqdfGt9GqpHBaKghWHY0O8DaMbhk9TnntWTlU/l19f+AaL2fSRkrqZFssUtuXlBKtM8r7mQj7hGcAck8etXbnX2nsvss1pYxyW0itEYbdQ4ZQFbL9wQM/X2qrPaLNi6hlWSUktJbycFOcKM9GJHPHQVARBOuYlEWSBhpNxyfwFXoxNtbMn/tWSS6e6LNDOxYPIhBZwx9CMYA4wMVsW+vWUVretvWWUrsgjudPibeCcEMRypxzkelb2peDLCCU262pES7XO1yPmKjJzg/lnFZEnhfTxNGGS7giLgMyyh8D1AK/1rP2kL7MvUxpbnR57dUisI4JdqKWZm3b8fM4xwBxwMHr7UyGxsrpfO8q7ghEgXYoMjSD+LadvUd/TIq7r2laZZadF9jubqW6EhXZIiqAhyc/LyT06+tUNCivJNYtYbJS87vhE8woGJHQkEHt61opJq6ZCWtmiG8tbaCfyo5JXCgGVlA+ufyIH698Vd0/Rvtmm3F3ILcJGcIj3axOdq5YgE5PbHHPatPWfC3iWPT5bvVTIUt3Zm81izEtjLA45zjrntVbwZpcOs60sN0XdUieTZjg4A7/AI0KaavcbhZ7GXp+rXei3zXWlzNBK0ZjLYVjtYfMORiqqIhBzuG0BgC2AcdR6n/9desw+BtN1G7bzRLhSDjcMYOd3brjv2rGu/Alnbaw9rafaZHV8R5flh1GeKuPvK6M52jZXONjig2sZbYJsUtIwnKlgxAChSOoyMj0FJ9hiazF1Fb3YtEby5rg4ZWkIyFHTAP51383hhb+11PUL43VzcOsjlmYMTIq4GOOD2+grAsfCWqTi8tboG2WNVkCSKdrtnbu/p+IrNzS0vqaRh1MKwsbGS6jgvZ5IFd8SE8xx9cnI6gD9TXXW2pP4aDafon2HVZbg+bI8asxc/dAU+wG7HbJrG1Tw3NosAmneErJuVdinIwAcfrWXZ5kAkUd+npUSkpI1iuXQdrr30/iGbzoXS4uWUGIAlmJAxgdTnirWn+EtQnjeVrZbmMpx9mnRmRjjk56YJwc+9W5NPjtba11Jol+fdlleQOCuTnCkew4xgHPrWOju13axW4mYTQqhgs5TJI3X5cc4Jbkr27VSvZKJmrXu9Slc201nNIVhuYIxnHnRlW254zxj0/GmuqPONzuWODLuXBVj1Fa8X9otrUOk6vJPbtNIkc6SA7kU4IOz24YD1rqx4LOpytE19HFbI5d5J52L3jHP7wjnawGBinKpy7iUE9UchFpFhcCJBrlvjed4MTKVGOxOc/yqa38IX908n9n+VcBSpR4pVA5JAJyQRyMe1dG3wxEdyEfUkeNgMSJtCBiQAuSeTnt6c1W0fw1NezzaHePcpDDO0m9ZYljV8bW5PBJ+XGD0BqHU7P8C1TvuvxMb/hEbyKCN5Z7AO+z9zJJtbLgFRtwc5yOlMm8G6wjyD7IrbZBDtjcE+YcYjwcENz061pp4Q1gakLaytjdT2mWYhgqscjoxAyM+/ToaseI9G1LT8ajImqWTSXO99zblVv4TGV5yBkcnOKam+4nBdjnToV/Ghjew3E4DFiP3WDyDhucgjP5Vn+WIJZre4jQSK+0hiQwx15H+ea2bvw7dWtk9zfGcTzLHNbgJuWWJs5dj1GCBxjvVC00lry5NubmNJFeNEUK0jSF+gVVGTVxkZyiUGkDRxrHFEhGQWHJbnvmp4ohc7yBFEi5YFmIyTjABAP15xVkaFI1xcRxz27pC4TzN+xZMnHy7sZx39M06TQJ7azM9wXQSHEewB1bkDOQcck446Gq5o7XEot62KkdqTKPLaJnXBw0gAY9eM/qKgMaKxWR/nIzkcqO/wDn0rbk8P28InzcrcSRRKxgVmSSJgRuJUr8ygZ5H61nXGkyW80kczpEyqZNvLfLkYOQOmDn+dKMk+oOLXQotsG3aTnHPHemHNbX/CM3jWSXUPlurq7CLkSYXr8pH/6+nWoodJhYyCfUrO3ZW2hHLZPAOeB7/wA6rmRFincxCKbYCO2SGyPzpjRqhIJz7jvV+WK2vbpINPhnUMAimedAN3UktgADFRTRW9vKIporuF1ch1cDeOOBjjBoT0BpkKnZEyfwtjP4VG3GNv4Vq2Wn6dc2PnXOsQWciqcwG3dmPOOo6mq0NgL6+lgtZY2QZ2PK4i3c4GN36inYgjO0W+R1pjqPlx+NbE3h+4acWsT6ekqqAyNqMeScZ4JwPwFE3hq5tbZ5b+9021YA+XC9yHM2MEgFcgde5FTYCtpGomwumdoUmRwA6P0ZfT9aiYvHcvPGiLl8lQOCM5xj0qhKxdwsa/eAAUdz6VI0Nwlz9maOUTswQRlTu3Htjrmi3UaTPWrfx1o+rW4nv3+xXLj95EFLqMeh9Kjn1fQLtQqahGWPCjy2yT6YxXlUbm3dopgyspIKsCCCOoI7V0fheH7TqUKtAzI8kb7RzlQ3JI7Dpz+VZOkr3NPatdCXUore61GeITsmw5jkkQgOMAbcdR9T6VZ0XSfKujqdpeGzaznQSshDtEG+XIHvmuls9IsDqUi/ZIhsgBAZfmB3d/eo9ZaG2i1aC38iLzrGMhVUBmZbjOc9yAf1qZRaWjNqFTnmk0W9V8TabfeGLi0m1ye4lnj2x+YCqTAMck/L/nArmvCV1aaTrxuLu7hCNFJEJN2BztxnjrXMfbOY0eUttbacgnjHb0GalhaYGQIGlVgjKFGCDkbgCenGRmkouK1Z0Wi9L/1Y9n0W9tbictbzpIr42sOh4z39jWlYIzrJdI20IZSRtwxJPBJPbgcV5j/bgtNCvHgD2/2mRUhtlZ3ntEQk/fIwcg469O/FVtN8W3s8RjvNUmR0cmCU2xYRHBYkjuc4AHQZzVwckmkc04K56Xa2ptXc3U0LrdyEvluWkD5wR0wACPwqbU/9JklYbSBbLINjZwC3BFecaP4qlt7RpJLhVvBcGQI1vvXYy/NndwMkdjnNaGneN4JjNDrICRTR5leJsCTnhVA6df0olJtWaD2aWqZS8fEGyt9pJ5fn/vmuc8M2X2iCRsEhWx+OK6bWU07U5LmE3zfY4bczo8UiOyjIBjyx+Z8kHjtXN+GdYj0yGbzJHjQ/MqIoJYnjBJI4rCTbpvlWptGK5lc6LXtNx4R0mFTdM/nyBY4FyzttOAWPA56+oJrlvPtrZYBpqyymIYHy+VJvPLtvU5GMbQPSuj1vxXb6xY2kUNnLax20vmRzLcKz56HC8d/qfzrL1CNNRgs4oZ5nlGUKSbFEY6Arjk7iCTWkLqOpNvesLpDSXF7YWys8kBvDKTPa4lZtuSfN5Lck8Z6AV6AumjI+Udc5xXG6doeq6PqNlfvbwy28JLeUt4qZOMHhj+fFdda+LoZJ0hudLntFzteY3Ecir+C8n8Kzqe89x8rj0IdWs9n2MFFIa5z09FJqjo1jKdK8vL+WJCQhY7c5znHStfWNRsruSz+xzecsUjM+xTx8uPSn6Lc2S21tbSSMLiVm+QRscE9MnGBWa7Cak3sZNzbzAEK0gUnBHmNwB6c1nO17Gw8m4uUOc5EhOPz4ruJNLL4yD83tVd9D3YyMVWojzDW9U1XTIFtra6lht7r5pVyP3rA9Tnr2rAGp3VtpMtiI4BBI4YubcByR0xJjNd14+Wx065ign00TXLQLIszSlQnznqByRx0yOua5OS7ud6RJLftCC7RL52MjHGOvTnp1FdMH7trGTWtzE8xTGR/Gw4fd0H+e9Xo5I9hdtPJt5Ai5BcAbRzjHYnn+ValhqXkSoZL2eO42IAbm2WVFPGGAzxgZwcHgkd60YI9JS5nuV8WTI67pVRbTYHfdjAGSAMHIHoKbkUoGHDrdzLqjTyyTr5ibJipLP8vI5bkkEA80afeafCgW9jfe0Mi7w/yAvgK21e4Gc7uue2K1rPUmtbCSU6zaTTIY9ttLan97hic+ZwRg9zgnpS6ddS6hBcXckljBACQtr9uMUpUc7UBDDBY7vm6kGjmdg5dSnBpGopYna06h3Vo5VD/Kp5LswyQgAyfzrRk1i5u7SyeXTtNuWWAR+c8ModwrEZbAweh5HUYzzmq11b3ssBS0hnmeaGRniikExVBwC3yDBHcg854wa1/D/hvUda077VFaX0tvvZYQHjARQcFQD0+bcSBxk+5pOcbczDklexxl7pl3p99Fp2oym1idwwaVGWMA8FwCAT6cDtWn9j1eOzvf7Mv4b3TbMtJJNGyIMsu1iFfDklTg4q1peqagFuLttSt55UQIqXsX2h5ATzt3AgY69qdLp2lx6bbTT6XIkzSEeezOUuOSSAAAB1H0pSrJDjSvsc5Y2RW/jt7sR2kd0pQTXiOEiB6P26djyK0o/Dd/qrSy6baK0cM4haWFgtuOMBgzndyRnP8A+qpn8UanZ3jTzGK+iAaGFb1ftCRLnopPccf5NZ6Rz6h595GIo40ZQYwxzn1C+nFaOUrXJ5Yp2FU6jp0sYut8SGUqVmGSMEZOCM45696raibhpCZk24d1+6FJIPIOPTIrdt9b1fVJJLy/jt9QWG2a3BvRu2Ke6jj5h69s1ma1GJ7mNobl7gsANxTb82Og7dhUJxU7NamsvaSp/E2vUz445BHEPsqu9w2IW3ZbIOMAA8HPqKSeC7t7t4pklFwkhRkbJcOpwR65GKtLZStfC0k3u6kIrJztzz0Aye9amkxHRdfgvd19bgMTG42tI6nIIVsYJKkjI9a050c/IzD+xyzxI8KTPIyNNJ8uQFB5bjJx6k1saV4o1LSoZo0u3UTwLDu8lZD5WfuhjyABnGD1x6VLqFrp/h+SSNHivGuIgskbFlkgzzkMB0PH1HBFZsN/FZadeWkc03l3oj844G3apyARjP3scgjvRzXHy20bL9nqWqQAK8l2IpATHI+4Hc33TvGSenC9+a1LHWZL6Fbe8uJp5vLO2RwOckE5GM8euecVyNtqM9qR5TtsVt4Q/Mu7GM7TxnB61seEVafVnZ+dkJGSfVhVRp80kmCn7NXjvr/kUZE23DnK8lsHPoT+vFTCTdAnloyyDJLBscduPam3T+a/mzOS7+gBHBI/kKfHalkLBeV+YHNNRuVdoRpyh3pI8RI+dR/CP/r9fxqwkk1wrrDPcTA7iVk5x15J+gzUTwDYjMv8J7+pHP4Ve0q2YpePyIxbMCc9eelaRT+EzlZ62B7qaLT22EKr7CcAknjr/WoDerJtErNKpX5iyKDu9B1yM4/WtjXIOJnY5fz1BPc4RazprVpp3c7TICoJDKQc9AB64q5uV7XM4RguhmPtkfzZng37VygjIB+nb61duJUOnQw+VHBMJGcuyEdedu3rjuKjvbPy2AckNtAIOcAY45z9KZc3EVp8i3CuygMXXliCBwD/AEzWE03ubQkkJY2zXCoBhj9oUZXpwM1oGIw+IYiP4Iy+B2+RjmtHwtcWkt5aGeMJDNdyQoyxgb38sYz268VNPbf8VJeoVwY7Vz9MQn/GtaUbxaa6oznK0lYy2jMjnezDCIqKc9MAd62rjQIpvC1k9vGPtMo3yHbg4JOMHvVO93veXChVYLII8kZ6YH9K7hFafwvpKEKu2AABfpXPXhyu6Nac7p3OUh0+JNNiim0ZHkRQPNWV1Zyeece1OKyRywXOk6WbG4ifO9ZWfkjgYPHHNdDNYnywRkkP/wCy0+1sJFEa4YFmBGB14Ncr3N/bStYxG8WeJYlV5CzjBYZiUng49K2ZvEOuwSyqVQ7duD5QycjPHFVrm1fagLFfkA/8eP8AjWvfK0fn7WbardPotNsiO+pxuvsviW+ivNWtLvzBGkamMhQq7u49eSaqXfg7TjNGNPkuDHjEjPMgPXtux2roNXhJ0uT++wXn8s1yZsDKxZmLZPesIYh3al0OuWHi0nErav4ce0SW4nukNuoyN91G8rjOAuFY9unpVew0T+1Umks/NiQzbYo5GBCgE/KT1LdAD0zmuksdDtxsbyI9x5zgZra0y3UatBbKowJFC5Ocj/8AXSeM15YlfVLJykcTD4R1Oe0uJXRnWOPCyI/yRSdSkhI/u55HAP1qhJpkkNxHatP5SmZIpldBJJHJtyzKqZLIOgIPNafiPWL86nqVjFdSpZm4b9wp+U4OOlc/Fc3NlKktvNLE8eGV1JUqccEHt3rtjzPc4W4m3Z6tr1noxt7fWvs9psMsdvJJtZ1B6pkZzntkGrvh3xP4h0rT3t7CAGEymTMuQckA8AkcYwf+BGsKxuvs0s07Wry2cq7JFePdvXIJXdjgn1GDVrWJbPUdReezt7qzgwFW3ny5jwMYBx09KYN2DV4/EOrazKl1Z3hvbSDdKgj2tHH1ycdB81P0Nb77Zp8tvfAvcz/ZmRW+dQR8/B7be9Ts94mpXsdvq0008iiIBQY3uFZM9HP3QflwTnuBU+nCLw9ILmRNNvL61zI6tKFeBwT91slZcADp0PHNQ4PlskCmr3bOeGlzzqUSFnd9wiRXHJDc57LgDvjqKbcWt2gFvJKGMONy+YCqFsHH19aqm4y8srS8O5ZkPRs9eB+VakGhlkuYpxZpcG3WeINchTFn5lVecMxXrn7vfmtrMyuiTw7DeX2o21sjsIriRoMKw5wuTx1xW34o0efw+tkTMYPNYsn+8vBP4A1znhnVZNB1RdQha2EsYxtliL5BODj3A5rpfFes3+uWMB1S2/dRQfaFnggOF3n5VOCQAwHU9MdK5qkJe1TWxrGa5bdTmtMupk1B7hGmManMhD7SwIIHJ+tS6neXV7ANSZJlgeQwxfLlVYKCwXPseO/vWdvVpbcqsrlCAAcHBzwF9vrTpZLeSKMoZ1OGIdm4/wCA1tyrmvYXO7WudTBpulSaNa32pX9m0skIeYCTdKCW24KjknHUe1c5fNaCRmsGkxFlI1KcKvOSCT39O1WbjUhLACkGDbxIjwyIHDAYJbd23YAPfBqqLeWa4uAtpICo811iQkRIcHO30GR+daud1a1hKPvb3KCeYkpxgEg8nH9a7bwLpDRaddarJJCsbgRQhnAYlTknHpzXJ3el3VrdTW1ynlyxKWYM68YxxwSCeRwKYhnJitpPM2FuIyeOTxjtycc1UZcvvIzau7M6XXjaXFlpEWnqpa3t9k7qmzL5B5P8RznmoF0y/wD7JTUY7fNsJPIL7wfnHOcdhitLRNTsbqW3N4LGOHTlz9nZCm75ySCRkN17+g+tTRatpd1Y2lvDf3e2GczfZblgkKc5GWVTxgAVwxqThojvcYT1MGGKWaGXzLedmEW2PYMjfkAZ9uv41Z0OC7uNQNgq7Jpv3SrIcAMWHJ/KtW88QxPpd1bWjRW8t2BGI7R2Kkh937wMCMn+EoRjJyKz7fX73SrzT7iXT1W1RxdwwsdzSrkKTvPJBI6HpnpW8ak9+pjyQehZ1pLl7i5+VSyXrwkq2fnCDgdsY7061H2a5Z7ohYt4wWxjb+FZOq30/wDbCxm1kjmlId1kO5wWHAAA4AGPlIyOc1a12S2eSK100vlHYSGSQNGo4+beOMbs89OlN1qvMvMaoU3Bu+xr69BpD6Bc3K3hS5RAscXXzWxjIPpyfxFedyDBAHTA4FXZ72WeyRShEMWEZgDtDHPU9ATz+VVWVgpdkZV3FMkEDI6j61pzSfxHN7vQkt7i5tcNA7oFYOCv8JzwR6dK7vQrhLy7M+prJLJMp826aRmYjHI445HrXEBimnXIzgny1x7ZY1NFrt9BZNawXDRwSDDovfp/gKqNSS2JlFHey6XJFJ9oknjEVz+9j3IwBTrnp29a7aOBItHskJyBEmCeONprxK38QagssTSX980UeAyicglAc7Rn8a7K5+JVxqdt5K6QZZWAjhbJ++TjnHByO3HPNZz5pb6lJrodlexedZlBKsKSTeUZGG4KCvJxXP8Ak3Gnzz2dneedGgFw7Q7UAxgcHCk9Rxk1S0TxQ+rXLRTosbqC7YBwpB24znngdqtX0Yj1eKEKZZJV3RrGQSSQT/IH3rroU17O8jlrXlUtEvG8eVYk8y1cooGScdOeeasTau0qOdtviVuueAe+OenvTraxsHhMkcMOx2Ys20bScCseNofIKxGJ/LnkO1cfICTjjtVPD029UJVJLRMvTTCe0JYI25M4Tp6VhWMQePkdD/Wr7Ku1I1VQcKpLHp+A61nxRvEkRMa5kmCjD9yT7V8xWilUnbufTUH+7jfsbNpGApbHAqa0kFlqFvemMv5Mm4rnGR0/+vS2IkkjzLGEwegbNOvYyLCbbySDjJxjtXFGbjO5tKzTRyGu+HvturXN1BBeusrs+6Fo8YJ7hsEGsK80G5tNjNOFGdywyKVkAHXnG3jPY1HM15CSkl7IFUjdtkbOM9vU1El1PKzefPJJgHG9icZNfUyq03D3VqfOwoVVUXPLQVoZLYN5ctwgPJBPDfl9B+VU3vbtmJ8+YnPUk1dkumUht2Sv3d3PTtTv7dnbloIdx64QVz80lsrneqdKXxSt8jJkVWn22ok9QWb5sY5zU6XEkQtQqw3BiUyosmWUDrsKtxgHJwB1PeqwhLoJjG0cb7vLZkO12GMqD0zyPpkVH5inPyrnpkH88+tdKPONNZbS30+Z7VN1wZSglnK5MTIQVWPBAOcnfnI+XFauh6Nb38Fiupvc2Ud1vFo1varIbkqcMxLN2+gHFc3BBLMJnQLtiTe+XC4GQOATyckcCmx3DrJG7kP5f3Vb5lHcDB7Z7UAyZbd7m+MFkktySWCBVy7Aew9hXQ22m6l4ZayvNSku9KaaQbH8vexj5D/IeMjg4PY1jx6pcQWFosEk0DwPLIkisVB3YB24HHTk5/Krl5qtz4gaGC9vLu9njdn+0Sy/dj2gsqox2jBBOc5NJpPQcXy6lMw2UKTztMtwEmPkRAf60Ag5kGQVVh3BznP1q3eI+qauZ9U1W28kll8y3G7AVchVj4wpOFBOO55xWStvLLDLLCkkkKY3uoyq54GT2zURDDDlWAOcHHU96SV+pXNbodLdaHLpuj2d+0Gn3FnPayFZhNktIeoKlh86ZwMDHfBqvYxxW9vLEJbWa5kCNBLDMysQOZI2bICgjPUduOuawizMACxIXoPSkPA6Gny33BStsdhplhql5Pci202z+w2EbfaIPOTbGjKDvyW3MQMHPY+lUNStbNLaJIEtUkkJYJb3TSsUblVcnK8HjA59fWueWRo9wUsFYYIBxken0ozmp5OzKdS61Ne20iSWW1t2Eds9w3zTNLkBCAQSo6AdffPtWzNoOsWWlyQ2d5aXWmuhl3wzom5jgfMrfMceh6dq4/sccD0oBNDi31BTjtY6ey8OanfkKqWRLKBFC8qRySgrkMoPODjk9eT61YgsbcXYieSzgNn5gk3B3MzMDgICCMLwBnBrklldDlGZT6qcUqzyAk73ye4Y1PJJ9RqpFdDpzo+p6RcWl9fxTI32gAtuRiyghjgZJJ4PJ4/WoTYXc1vO0GlFbSRjhlB/dhQSee5x3PHtXPLIynKsQR3B5qdNRvEUqt1cBSCCBK2CO/GaOSfcftIvSx0D+D7u5MX2VYX8yDzxHayFywPCjDY5B6/WrNlDeT3Yt52e8vfJVytyUAQrgbP3gIzgkZOf0rmhq12F2vcSOuOAzZx/n1qzceIry9kD3UjTOvCsxGR+nsKnlqFKVMv3OjRrLcadbmJI9sb/AGu6YwiRl4IDEkdWPTrjPFVLXw9czRx3Esc0Vh5oQ3Yj3RkZI+Vu5yOKsW3ie6jUK0gmQEMIpxujQ9MhelEPiOS01IXscMYmBbO0DZyCOF+7jBOOKIua3QpKD2Jb/QTpbQzSWCfZLqLzLdnmLkY4PKkc55II4zUO/wAiHASWEldyjJQMMcN7g9vXnmsu41Jp5mmff5jEtuBxye/FW5tZnuL6OS4iBl8pYkZsuRxgHHfrnHvVvmeplaJo2Wo3lzi4+1CKSEBotsancw757YH51YYXCRCdbzbIY/MwGzvHPQfXn86pi60yRUs/LhVRtDXVuGjLYA9fTB/EmrCyTWkEstq4dBKoijlMcwkDZ6Y59OvTIqW5N7iajHoLLrmq27vA13PIsYCjLdRjp9K6Sz1w2xuZ9Ra21H7Raof3QCLE5GMN8ucqOMiuJv7+5FzMZLeEMr4bEO0A+lSaf4ku7CNXitofMjGY5WiOUPPzeh69+OlVPmmlrsOEoxd0jpLrWRe65BHbW6W8LmNiiszgHBzywz6V0OmTRW8Ks8EMzSJsXeM7T13D3ryhL6eFtyyOGzkkNyKswa7f26bftEwC8oC2ApPf8q4q+ElKXNFnbRxajHlkerxSxw+bvbaAM81Xvrsz6ZiKGUyTuEiRVJMhz/D61xFv4ns54C2pwSy3pz+9DfKVHRdvY9eab/wmU7wQwtLLGkR/d4cnZjuvpXJHATTuzoeLh3MfUo5DcBHSRHViHVlIKnuDVYCQfPsYL93PbPWux0LxpZ6dZ6hFPcXEpvF+YyWyyEE8HBJ/nXF3UkBcmFn65wVr1ox0szzpVVzNoc8oYHccVAORnmmb81p6bLpEdu39o2l5PMX+UxTBFC4GBjHXOf0rRKxLqcxkku0QUsdgyVBJwM9cCrLTR/bIZZxHcJkSSRIDEp9U4Ax07fhVeW4lmbMkjucYyxzUYPGKpGRYuHgPlrbRyIAg8ze+7c/cjA4HoP1qDo1JSihaCuSopk3AMFCISdzdfYe9PFsxIXzIs7lX/WDvz+Xqe1QUfjj6UDNzTNY1PSgkUNxGIC/m+Wxym77oYgc5HUD2BxWz4nhvPKjbVNNjjgtZCouLeRV3M53cx5z833iCAee1cUOOhNKTnHTis/Zrm5jTn0sW0FsL2ZpEM0IRiqhvKyexPXgZ6D061Pp+lJe2kszX9nblM/u5i25uR0wMdMn8PeszNBPGO1W03syE+5vL4a8zzMarpY8uISENIwznHA+Xk/4VBe6UmmxFZbq0nmeMSL5E+Qg/iDAryxyAAD2PWsgHilz2yT9alRlfVluS6Ima1dGYboWKyeX8sqnJ9Rz09+lasHhLWLm2NxBBBJEJBF8t3FuLnoMbs5rE3UocjGO1W7mZo3eiXVpG/mQSiWAkXA4KoeoAIJzx1pBoWqkSFdNvMRBWf9y3yg9M8d+1U0uZFjZMjaTnkAnPqDTxf3G9maeVi2N25yc46Z+lLUZtaPp9tp+q2T+IrOaKIyK4guI2jWZOhJPXAPselaV1Z+GXaTy0lhL7vKAZtvXggkcjtXMHVb123SyvLtbcDIxbb1xyenerkHinUbdVEdxJhYmiAL5AQnJXnOFPoPesKlKcno38jso4iEFZxT+8z7uKK3uXjSaOYDgMh4NR+RIsAnKMIWYoHxwWABIz68itZfFl9gJKlvMggEAEluhwgIOAccdMZqb/AISlFRzDpmnxysuwSJCMquAPlB+UE45bGSfStVzJbHPJxk21oUoNDvZTb/udgn3bGkcKqlTg7j/Dzjg46j1qScWKaMoV7k6isrLLGyjy1TsQeufWs+W8d5HbzJTvO5t75JPqT3NAunNk1qRHsMnmbtg35xjG7rj2pOLYuZLYs2ejz3kk8ajEkVq10FVTIWAwcfLnbxk5PTFQ2McjTgRXMds6gyiZyQVKgsACBnJPA98ZqJrlkldoR5Ib+FGIGPSn2rQqszThi4T90APlLZGdx6gYz074q3cSsWrzSrux+eRRJG0aypMhJjdW4BB+uR9QauXGnW73UselyXFyG24DqqyYI5PBx1z07VmySwmONldt/dSDhQPQ961YZIo7K2kdLC9eSQgeaGLIqqVCkAjC85HqQDWbfcfLfYdf6PcadbGS7dIXmIZYWYl9vOSVx345B9a2fD3xDn0CyaNdNhuTvyZJCcBRjA6cYwOc1yKExf8ALaQThhtIcbAOf64roTrdxZo1n4cmiuLZLYvM5txvPQyF93BIOBx2x3qkZ8rRz13JJqFxNNFDgO5conO3J4FQXEE0EhjuYpI5VAyrgg4IyOD7UeZKqkncqud3purfsbXQdTkaTUdXuLSVovlVoTIocDABbJOPem7pjuc4N3XpTSSec1au1gicJbytKmMFyuM/QVCJVZdnlgt0BphcjDY5plLQqsxIUEkUxAMsdqglsZwKUTPgYY4+tOti4nRkm8lidofJG33yOfamEH2/DtQMZRRRTJCiiigAooooAUcUnOaWigBKKKDQAtGaXY6ojFWCuCVJHBxxx603pQMUdKO1JRQIXNLkfjSUnTmkMvW00Q028jnluEY7GijTHlsQeS+eeh4x3qOCxuLm0uLmGJngtgvnOOibjhc/U+lSaZfpZ3AmMKSyIQ0ZIBwR7Hg/jVt204hpxdzrK4ZvKEAwG7DOcfpUOTT2NFBNbmUIyUzzjvirN9dzX04nljjVgiphYwgwoABwO/FAupCwIkw3CqB8tXYr4O2y7UuUJyXkyvHWk3LewKMe5Qv47WO6YWUsstuFG1pUCsTj5uAfXOKfNpd3azSQ3SC3mjUM0U7BGAIyOD7EGtJ7S3vG/cReWxTeFaQHK+wHX6VFFYRy3DLc3himJAJYZCDOMvnngUvaLqP2d9jOisbicnyo9+BnAIyfoM5PXtRNbXFjcPBcxSQzJwySIQy/UGrerC0huxHZSrLEsYDOucM/cjIBwafp1zYmdG1Jd6dCWUtgD6HNNzaV7ByK9rlE2tz9lW7aF/s8khjSXbhSwGSAfUAj86lsLuCxvIpprWK6CnJimyUcYIwwHPfP4Vvz3vha4hkijs9RtNkbNEY5dymTtlWJwD6jmueg1CSJApCMvoVU/wBKUZua2sNxUHuFjFb3V/FFdXH2O2dsSTCPzNg9do61eMupapaSL5r3FrpsZfDMFESE7QRn6jjmq8ZsZyTIrox7r0zV+b+zbG8zpd0txAYhk3ce1wSPmHp16UOXSwJO2hhElgOeO3NWIEEEKXMscM8bl0EfmEEMB95gDkdQR61sX8S6fMbbULMWdwuC0csKkAEZHTn0/OnQKLiFIHi862t5DKbRC0eScBv9zIA5x2q1JNGWqepzgGB2zTRyQM8n3q9cQIpUmJE3hnUJISVAJABHrx37c1ajhWHRZDBeN+9INzbYC5APykH+LB7dRTuhFCP7K1hN5xkW5DKYigyrDuG54xxjA7nNRIjMsjBlUKBwTgtyOF9T3qW8EQ8kRwGLag3neW8xv73tn0HFXrWyt40ma8mktibcvGGUfveQNqn35P4U2wMk8etOCkjNaGn6cbi4LC2luoocSSpE2GZM4wCMnr6A1G1nK0jCOGbCntE1TzFqJQZCpwQQfQ02rV//AMfkv/XRqq1oZhRRRSAKKKDTAKKKKQBRRRTAUsSACxIXoCelGTSUUAFFFFFgFpOetFB6UgNG1vA1q9rNHbOjhtryJhoiecqRz278c1ZtvDV3fWoksmtrmUj5raKdTKPTCn734ZPtWOnWus+G/wDyOVr/AL6/zFZVG4q6OilFT0ZgtoepAHOnXnGM/uW4z+FQSWdzbwq81vNCjHKmRCoJxnjPXiva/wDlxuP9+KuC8af8i1pv++v/AKKWsIYlymo2OieEjGm532OQgnlil8+Fysi8hl4Iz6Vf1HxBqWq20VvfXbTRw8JvAyPxxk9e9ZkP+rf6D+dLJ/qx/vV1HDZCByoKg4DDDHGeKFIVSAASe/pTf4qKYhVIwd3B7UFQrkZBA9O9IaD/AKxfpTtoAqkq/wCNdFFqkK2zW8ZDtIQVZogcH2JrnO9W7b78X++KyqwUlqaU5uOxevroXN0r3LMrYBWSSQsRjoP5fSq95qF3dX7ahdSvLcTEl5MEFiOCcj8Kbf8AVfo1J/zDbb/ek/pRFJJBLVjkvLZ5N1wspbIIIbPP40Xklm9oFheQyF8lWQAAc96zx3pTVcupN9BNx/pXVeDb3TLGW7fV4obsTQ+VFHL92Ns53cjiuV71NH9xvpSqK8bBTkou9rnp8+qeG7a9ttU0HTVjuLNzIFQE7iRj7i9QOfpV638cawLdEg8OTSKufneNgWyc964Tw/8A8hH/ALZH+Yr16w/484/pXl4ibpPuejFJpW0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www.bigfoto.com/america/las-vegas/strip-las-veg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114800"/>
            <a:ext cx="3750432" cy="245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solidFill>
                  <a:srgbClr val="00B050"/>
                </a:solidFill>
              </a:rPr>
              <a:t>Things I enjoyed in HS</a:t>
            </a:r>
            <a:endParaRPr lang="en-US" dirty="0">
              <a:solidFill>
                <a:srgbClr val="00B050"/>
              </a:solidFill>
            </a:endParaRPr>
          </a:p>
        </p:txBody>
      </p:sp>
      <p:sp>
        <p:nvSpPr>
          <p:cNvPr id="5" name="Text Placeholder 4"/>
          <p:cNvSpPr>
            <a:spLocks noGrp="1"/>
          </p:cNvSpPr>
          <p:nvPr>
            <p:ph type="body" sz="quarter" idx="3"/>
          </p:nvPr>
        </p:nvSpPr>
        <p:spPr/>
        <p:txBody>
          <a:bodyPr/>
          <a:lstStyle/>
          <a:p>
            <a:r>
              <a:rPr lang="en-US" dirty="0" smtClean="0">
                <a:solidFill>
                  <a:srgbClr val="FF0000"/>
                </a:solidFill>
              </a:rPr>
              <a:t>Things I did not enjoy in HS</a:t>
            </a:r>
            <a:endParaRPr lang="en-US" dirty="0">
              <a:solidFill>
                <a:srgbClr val="FF0000"/>
              </a:solidFill>
            </a:endParaRPr>
          </a:p>
        </p:txBody>
      </p:sp>
      <p:sp>
        <p:nvSpPr>
          <p:cNvPr id="4" name="Content Placeholder 3"/>
          <p:cNvSpPr>
            <a:spLocks noGrp="1"/>
          </p:cNvSpPr>
          <p:nvPr>
            <p:ph sz="quarter" idx="13"/>
          </p:nvPr>
        </p:nvSpPr>
        <p:spPr/>
        <p:txBody>
          <a:bodyPr>
            <a:normAutofit fontScale="92500" lnSpcReduction="10000"/>
          </a:bodyPr>
          <a:lstStyle/>
          <a:p>
            <a:r>
              <a:rPr lang="en-US" dirty="0" smtClean="0"/>
              <a:t>Being in a smaller school.</a:t>
            </a:r>
          </a:p>
          <a:p>
            <a:r>
              <a:rPr lang="en-US" dirty="0" smtClean="0"/>
              <a:t>Hanging out with my friends.</a:t>
            </a:r>
          </a:p>
          <a:p>
            <a:r>
              <a:rPr lang="en-US" dirty="0" smtClean="0"/>
              <a:t>Theology Class….had a very interesting priest as a teacher. </a:t>
            </a:r>
          </a:p>
          <a:p>
            <a:r>
              <a:rPr lang="en-US" dirty="0" smtClean="0"/>
              <a:t>Football games. </a:t>
            </a:r>
          </a:p>
          <a:p>
            <a:r>
              <a:rPr lang="en-US" dirty="0" smtClean="0"/>
              <a:t>Writing. </a:t>
            </a:r>
          </a:p>
          <a:p>
            <a:r>
              <a:rPr lang="en-US" dirty="0" smtClean="0"/>
              <a:t>Math. </a:t>
            </a:r>
          </a:p>
          <a:p>
            <a:r>
              <a:rPr lang="en-US" dirty="0" smtClean="0"/>
              <a:t>I liked the routine and wearing a uniform (less to think about in the morning!) </a:t>
            </a:r>
            <a:endParaRPr lang="en-US" dirty="0"/>
          </a:p>
        </p:txBody>
      </p:sp>
      <p:sp>
        <p:nvSpPr>
          <p:cNvPr id="6" name="Content Placeholder 5"/>
          <p:cNvSpPr>
            <a:spLocks noGrp="1"/>
          </p:cNvSpPr>
          <p:nvPr>
            <p:ph sz="quarter" idx="14"/>
          </p:nvPr>
        </p:nvSpPr>
        <p:spPr/>
        <p:txBody>
          <a:bodyPr/>
          <a:lstStyle/>
          <a:p>
            <a:r>
              <a:rPr lang="en-US" dirty="0" smtClean="0"/>
              <a:t>Being in a small school.</a:t>
            </a:r>
          </a:p>
          <a:p>
            <a:r>
              <a:rPr lang="en-US" dirty="0" smtClean="0"/>
              <a:t>German class!  I’m not great at languages. </a:t>
            </a:r>
          </a:p>
          <a:p>
            <a:r>
              <a:rPr lang="en-US" dirty="0" smtClean="0"/>
              <a:t>Some of the social games that went on with girls. </a:t>
            </a:r>
          </a:p>
          <a:p>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3118577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2514600" y="1143000"/>
            <a:ext cx="4041775" cy="609600"/>
          </a:xfrm>
        </p:spPr>
        <p:txBody>
          <a:bodyPr/>
          <a:lstStyle/>
          <a:p>
            <a:r>
              <a:rPr lang="en-US" dirty="0" smtClean="0">
                <a:solidFill>
                  <a:srgbClr val="00B0F0"/>
                </a:solidFill>
              </a:rPr>
              <a:t>Jobs I worked while in HS</a:t>
            </a:r>
            <a:endParaRPr lang="en-US" dirty="0">
              <a:solidFill>
                <a:srgbClr val="00B0F0"/>
              </a:solidFill>
            </a:endParaRPr>
          </a:p>
        </p:txBody>
      </p:sp>
      <p:sp>
        <p:nvSpPr>
          <p:cNvPr id="6" name="Content Placeholder 5"/>
          <p:cNvSpPr>
            <a:spLocks noGrp="1"/>
          </p:cNvSpPr>
          <p:nvPr>
            <p:ph sz="quarter" idx="14"/>
          </p:nvPr>
        </p:nvSpPr>
        <p:spPr>
          <a:xfrm>
            <a:off x="1295400" y="1752600"/>
            <a:ext cx="6248400" cy="1752600"/>
          </a:xfrm>
        </p:spPr>
        <p:txBody>
          <a:bodyPr/>
          <a:lstStyle/>
          <a:p>
            <a:r>
              <a:rPr lang="en-US" dirty="0" smtClean="0"/>
              <a:t>I was a lifeguard at Caesars Palace Hotel Pool. YEA!!!</a:t>
            </a:r>
          </a:p>
          <a:p>
            <a:r>
              <a:rPr lang="en-US" dirty="0" smtClean="0"/>
              <a:t>I worked at the front desk of a hotel (family business). </a:t>
            </a:r>
          </a:p>
        </p:txBody>
      </p:sp>
      <p:sp>
        <p:nvSpPr>
          <p:cNvPr id="8" name="Title 1"/>
          <p:cNvSpPr>
            <a:spLocks noGrp="1"/>
          </p:cNvSpPr>
          <p:nvPr>
            <p:ph type="title"/>
          </p:nvPr>
        </p:nvSpPr>
        <p:spPr>
          <a:xfrm>
            <a:off x="381000" y="0"/>
            <a:ext cx="8229600" cy="1219200"/>
          </a:xfrm>
        </p:spPr>
        <p:txBody>
          <a:bodyPr/>
          <a:lstStyle/>
          <a:p>
            <a:r>
              <a:rPr lang="en-US" dirty="0" smtClean="0">
                <a:latin typeface="Bauhaus 93" pitchFamily="82" charset="0"/>
              </a:rPr>
              <a:t>HIGH SCHOOL</a:t>
            </a:r>
            <a:endParaRPr lang="en-US" dirty="0">
              <a:latin typeface="Bauhaus 93" pitchFamily="8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429000"/>
            <a:ext cx="4064000" cy="3048000"/>
          </a:xfrm>
          <a:prstGeom prst="rect">
            <a:avLst/>
          </a:prstGeom>
        </p:spPr>
      </p:pic>
    </p:spTree>
    <p:extLst>
      <p:ext uri="{BB962C8B-B14F-4D97-AF65-F5344CB8AC3E}">
        <p14:creationId xmlns:p14="http://schemas.microsoft.com/office/powerpoint/2010/main" val="4124766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463</TotalTime>
  <Words>1567</Words>
  <Application>Microsoft Office PowerPoint</Application>
  <PresentationFormat>On-screen Show (4:3)</PresentationFormat>
  <Paragraphs>233</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Bauhaus 93</vt:lpstr>
      <vt:lpstr>Calibri</vt:lpstr>
      <vt:lpstr>Cambria</vt:lpstr>
      <vt:lpstr>Century Gothic</vt:lpstr>
      <vt:lpstr>Courier New</vt:lpstr>
      <vt:lpstr>Executive</vt:lpstr>
      <vt:lpstr>YBA GUEST  VICKY SCHIFF Managing Partner, Oro Capital Advisors</vt:lpstr>
      <vt:lpstr>INTRODUCTION</vt:lpstr>
      <vt:lpstr>INTRODUCTION</vt:lpstr>
      <vt:lpstr>The Early Years…</vt:lpstr>
      <vt:lpstr>My FAMILY…</vt:lpstr>
      <vt:lpstr>HIGH SCHOOL</vt:lpstr>
      <vt:lpstr>HIGH SCHOOL</vt:lpstr>
      <vt:lpstr>HIGH SCHOOL</vt:lpstr>
      <vt:lpstr>HIGH SCHOOL</vt:lpstr>
      <vt:lpstr>HIGH SCHOOL</vt:lpstr>
      <vt:lpstr>College or  Graduate School</vt:lpstr>
      <vt:lpstr>College</vt:lpstr>
      <vt:lpstr> College and Graduate School</vt:lpstr>
      <vt:lpstr>College and  Graduate School</vt:lpstr>
      <vt:lpstr>Career Path</vt:lpstr>
      <vt:lpstr>Career Compensation</vt:lpstr>
      <vt:lpstr>Career</vt:lpstr>
      <vt:lpstr>LESSONS LEARNED- ADVICE</vt:lpstr>
      <vt:lpstr>RECOMMENDED READING NOW – I READ THIS WHEN I WAS 16</vt:lpstr>
      <vt:lpstr>ACADEMIC EXERCISE</vt:lpstr>
      <vt:lpstr>QUESTION AND ANSWER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EHSAdmin</cp:lastModifiedBy>
  <cp:revision>36</cp:revision>
  <dcterms:created xsi:type="dcterms:W3CDTF">2013-01-02T21:12:08Z</dcterms:created>
  <dcterms:modified xsi:type="dcterms:W3CDTF">2015-01-10T18:20:47Z</dcterms:modified>
</cp:coreProperties>
</file>