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33"/>
  </p:notesMasterIdLst>
  <p:sldIdLst>
    <p:sldId id="346" r:id="rId2"/>
    <p:sldId id="347" r:id="rId3"/>
    <p:sldId id="339" r:id="rId4"/>
    <p:sldId id="340" r:id="rId5"/>
    <p:sldId id="341" r:id="rId6"/>
    <p:sldId id="342" r:id="rId7"/>
    <p:sldId id="343" r:id="rId8"/>
    <p:sldId id="348" r:id="rId9"/>
    <p:sldId id="344" r:id="rId10"/>
    <p:sldId id="314" r:id="rId11"/>
    <p:sldId id="258" r:id="rId12"/>
    <p:sldId id="259" r:id="rId13"/>
    <p:sldId id="263" r:id="rId14"/>
    <p:sldId id="349" r:id="rId15"/>
    <p:sldId id="350" r:id="rId16"/>
    <p:sldId id="351" r:id="rId17"/>
    <p:sldId id="352" r:id="rId18"/>
    <p:sldId id="357" r:id="rId19"/>
    <p:sldId id="353" r:id="rId20"/>
    <p:sldId id="354" r:id="rId21"/>
    <p:sldId id="358" r:id="rId22"/>
    <p:sldId id="301" r:id="rId23"/>
    <p:sldId id="315" r:id="rId24"/>
    <p:sldId id="356" r:id="rId25"/>
    <p:sldId id="359" r:id="rId26"/>
    <p:sldId id="360" r:id="rId27"/>
    <p:sldId id="361" r:id="rId28"/>
    <p:sldId id="281" r:id="rId29"/>
    <p:sldId id="355" r:id="rId30"/>
    <p:sldId id="273" r:id="rId31"/>
    <p:sldId id="264" r:id="rId32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R Miller" initials="TRM" lastIdx="1" clrIdx="0">
    <p:extLst>
      <p:ext uri="{19B8F6BF-5375-455C-9EA6-DF929625EA0E}">
        <p15:presenceInfo xmlns:p15="http://schemas.microsoft.com/office/powerpoint/2012/main" userId="Thomas R Mil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81325" autoAdjust="0"/>
  </p:normalViewPr>
  <p:slideViewPr>
    <p:cSldViewPr snapToGrid="0">
      <p:cViewPr varScale="1">
        <p:scale>
          <a:sx n="82" d="100"/>
          <a:sy n="82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27F787C7-C519-4738-9938-4EE2858CDA0E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AED58AE-6D5B-4BF8-8BBE-695ED7A30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1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8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Nephew</a:t>
            </a:r>
            <a:r>
              <a:rPr lang="en-US" baseline="0" dirty="0"/>
              <a:t> and his 3 cousins, my sons David, Jon, and Sam</a:t>
            </a:r>
          </a:p>
          <a:p>
            <a:r>
              <a:rPr lang="en-US" baseline="0" dirty="0"/>
              <a:t>A bit older now – Sam, the one in blue, just started his second year at Bob Cole Conservatory at CSULB</a:t>
            </a:r>
          </a:p>
          <a:p>
            <a:r>
              <a:rPr lang="en-US" baseline="0" dirty="0"/>
              <a:t>Jon, the one with long hair is at Golden West and David is at Concordia  (Which is why I need referrals)</a:t>
            </a:r>
          </a:p>
          <a:p>
            <a:r>
              <a:rPr lang="en-US" baseline="0" dirty="0"/>
              <a:t>All 3 are now Eagle Scouts</a:t>
            </a:r>
          </a:p>
          <a:p>
            <a:r>
              <a:rPr lang="en-US" baseline="0" dirty="0"/>
              <a:t>Wife doesn’t like her picture taken, but this is her artwork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5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and Kitty Luther – Married Karen, who was introduced to me a blind date because she was smart and Lutheran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77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 few of my favorite</a:t>
            </a:r>
            <a:r>
              <a:rPr lang="en-US" baseline="0" dirty="0"/>
              <a:t> things – and if I was as musically talented as the rest of my family, I would sing a few bars but I’m not so I’ll spare you the experience.</a:t>
            </a:r>
          </a:p>
          <a:p>
            <a:endParaRPr lang="en-US" baseline="0" dirty="0"/>
          </a:p>
          <a:p>
            <a:r>
              <a:rPr lang="en-US" baseline="0" dirty="0"/>
              <a:t>Sailing – Gaming – Cooking – Reading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3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Connector and Promotors before I learned those teams in Referral Mindset. . . .</a:t>
            </a:r>
          </a:p>
          <a:p>
            <a:r>
              <a:rPr lang="en-US" dirty="0"/>
              <a:t>As</a:t>
            </a:r>
            <a:r>
              <a:rPr lang="en-US" baseline="0" dirty="0"/>
              <a:t> a consultant, I don’t need to have all the answers, but to know who the person who does . .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14E7-8BE4-4A10-98A9-6CE4C5784B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5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ABD PhD in Finance – Greg – understood math; I understood the technology</a:t>
            </a:r>
          </a:p>
          <a:p>
            <a:endParaRPr lang="en-US" dirty="0"/>
          </a:p>
          <a:p>
            <a:r>
              <a:rPr lang="en-US" dirty="0"/>
              <a:t>Small banks couldn’t afford it</a:t>
            </a:r>
          </a:p>
          <a:p>
            <a:r>
              <a:rPr lang="en-US" dirty="0"/>
              <a:t>Big banks were already doing it</a:t>
            </a:r>
          </a:p>
          <a:p>
            <a:r>
              <a:rPr lang="en-US" dirty="0"/>
              <a:t>Mid size banks were a target, but we had to get real jobs. . .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4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play politics well enough to succeed in a fortune 500 firms.</a:t>
            </a:r>
          </a:p>
          <a:p>
            <a:endParaRPr lang="en-US" dirty="0"/>
          </a:p>
          <a:p>
            <a:r>
              <a:rPr lang="en-US" dirty="0"/>
              <a:t>Internal Consulting for Typesetting Division</a:t>
            </a:r>
          </a:p>
          <a:p>
            <a:r>
              <a:rPr lang="en-US" dirty="0"/>
              <a:t>Business Manager for R &amp; D Center</a:t>
            </a:r>
          </a:p>
          <a:p>
            <a:r>
              <a:rPr lang="en-US" dirty="0"/>
              <a:t>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27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Patents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5054984 – Binding Line Book Tracking System and Method (Oct 8, 1991)</a:t>
            </a:r>
          </a:p>
          <a:p>
            <a:r>
              <a:rPr lang="en-US" dirty="0"/>
              <a:t>5122179 – Binding Line Book Tracking System and Method (May 12, 1992)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1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AEP Story</a:t>
            </a:r>
          </a:p>
          <a:p>
            <a:r>
              <a:rPr lang="en-US" dirty="0"/>
              <a:t>Embezzlement</a:t>
            </a:r>
          </a:p>
          <a:p>
            <a:r>
              <a:rPr lang="en-US" dirty="0"/>
              <a:t>Systems, Policies, Procedures,</a:t>
            </a:r>
          </a:p>
          <a:p>
            <a:endParaRPr lang="en-US" dirty="0"/>
          </a:p>
          <a:p>
            <a:r>
              <a:rPr lang="en-US" dirty="0"/>
              <a:t>Two issues – 	Lifestyle vs Wealth Building Entrepreneur</a:t>
            </a:r>
          </a:p>
          <a:p>
            <a:r>
              <a:rPr lang="en-US" dirty="0"/>
              <a:t>	Reactive vs proactive management styles.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2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Kathleen Jennings – now in Washington</a:t>
            </a:r>
          </a:p>
          <a:p>
            <a:endParaRPr lang="en-US" dirty="0"/>
          </a:p>
          <a:p>
            <a:r>
              <a:rPr lang="en-US" dirty="0"/>
              <a:t>Like Variety</a:t>
            </a:r>
          </a:p>
          <a:p>
            <a:r>
              <a:rPr lang="en-US" dirty="0"/>
              <a:t>Like Project Work – things that have a beginning and an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01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 was unsuitable</a:t>
            </a:r>
          </a:p>
          <a:p>
            <a:r>
              <a:rPr lang="en-US" dirty="0"/>
              <a:t>Owner (me) not involved in the business on day to day basis</a:t>
            </a:r>
          </a:p>
          <a:p>
            <a:r>
              <a:rPr lang="en-US" dirty="0"/>
              <a:t>Dishonest and/or lazy Employees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8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is key – I believe that we are HARD WIRED to respond to STORY - PERSONAL HISTORY AND THOUGHT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2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Client #1 – Help people understand the being a plumber is really different than running a plumbing business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54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have made the transition from Employee to Owner?</a:t>
            </a:r>
          </a:p>
          <a:p>
            <a:r>
              <a:rPr lang="en-US" dirty="0"/>
              <a:t>Was it harder than you though?</a:t>
            </a:r>
          </a:p>
          <a:p>
            <a:endParaRPr lang="en-US" dirty="0"/>
          </a:p>
          <a:p>
            <a:r>
              <a:rPr lang="en-US" dirty="0"/>
              <a:t>Let’s look at why that may be. 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6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Client #2 - Need to find key executive (Human Capital) or raise in excess of $500,000 (Financial Capital)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99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Client #2 - Need to find key executive (Human Capital) or raise in excess of $500,000 (Financial Capital)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6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Client #4 – Has a bookkeeper or data entry person, may have a CPA, but not invested in administration or using technology / numbers to help manage their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96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Client #5 – Sick Businesses – know symptoms but need a doctor to diagnose and prescribe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79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/>
              <a:t>These</a:t>
            </a:r>
            <a:r>
              <a:rPr lang="en-US" baseline="0" dirty="0"/>
              <a:t> are just a few of the client I’ve helped over the past couple of years.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DAD92-43EB-484B-B82A-AB9E34A258A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5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Graduate MBA Program @ Concordia</a:t>
            </a:r>
          </a:p>
          <a:p>
            <a:r>
              <a:rPr lang="en-US" dirty="0"/>
              <a:t>Undergraduate Entrepreneurship @ Chapman &amp; Fullerton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0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exercise that I do with my College Seniors because culture and values in an organization are evident.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71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you have questions, let’s set up a one-to-one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9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Washington 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Jamestown</a:t>
            </a:r>
          </a:p>
          <a:p>
            <a:r>
              <a:rPr lang="en-US" dirty="0"/>
              <a:t>Colonial Williamsburg</a:t>
            </a:r>
          </a:p>
          <a:p>
            <a:r>
              <a:rPr lang="en-US" dirty="0"/>
              <a:t>Uncle who had Pharmacy in Yorktown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– Temple City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Grade – Monterey Park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Grade to </a:t>
            </a:r>
            <a:r>
              <a:rPr lang="en-US"/>
              <a:t>8</a:t>
            </a:r>
            <a:r>
              <a:rPr lang="en-US" baseline="30000"/>
              <a:t>th</a:t>
            </a:r>
            <a:r>
              <a:rPr lang="en-US"/>
              <a:t> Grade </a:t>
            </a:r>
            <a:r>
              <a:rPr lang="en-US" dirty="0"/>
              <a:t>- Whittier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0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Richard Nixon</a:t>
            </a:r>
          </a:p>
          <a:p>
            <a:r>
              <a:rPr lang="en-US" dirty="0"/>
              <a:t>     held same ASB office - Treasurer</a:t>
            </a:r>
          </a:p>
          <a:p>
            <a:r>
              <a:rPr lang="en-US" dirty="0"/>
              <a:t>John Lasseter</a:t>
            </a:r>
          </a:p>
          <a:p>
            <a:r>
              <a:rPr lang="en-US" dirty="0"/>
              <a:t>     Story of his Passion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6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Chose UCI because of Computer Science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Electrical Engineering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Math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5 year program – not for me – added Econ in Jr. Yr.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MBA in Finance</a:t>
            </a:r>
            <a:r>
              <a:rPr lang="en-US" baseline="0" dirty="0"/>
              <a:t> – this is my finance professor receiving his Nobel Prize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4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Gamer</a:t>
            </a:r>
            <a:r>
              <a:rPr lang="en-US" baseline="0" dirty="0"/>
              <a:t> forever; Helped Scouts develop a Merit Badge in Game Design, spend 10 days in West Virginia in 2013 and 2017; likes to play electronic games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58AE-6D5B-4BF8-8BBE-695ED7A30D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3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33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022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75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57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43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3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97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309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4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2DA82-B7BE-4F77-A713-CEB92442D672}" type="datetimeFigureOut">
              <a:rPr lang="en-US" smtClean="0"/>
              <a:t>07-Sep-18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72411D4-613D-4EA3-9A31-9AF53DCD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17096"/>
            <a:ext cx="7807568" cy="143666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Passion precedes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2A345-B536-42F5-989B-4CD9C2FC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756"/>
            <a:ext cx="9181845" cy="394609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BC7C613-AE25-4E9C-A0CF-47748F9607E5}"/>
              </a:ext>
            </a:extLst>
          </p:cNvPr>
          <p:cNvSpPr txBox="1">
            <a:spLocks/>
          </p:cNvSpPr>
          <p:nvPr/>
        </p:nvSpPr>
        <p:spPr>
          <a:xfrm>
            <a:off x="0" y="6142891"/>
            <a:ext cx="9144000" cy="6220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00"/>
                </a:solidFill>
              </a:rPr>
              <a:t> </a:t>
            </a:r>
            <a:r>
              <a:rPr lang="en-US" sz="3600" b="1">
                <a:solidFill>
                  <a:srgbClr val="FFFF00"/>
                </a:solidFill>
              </a:rPr>
              <a:t>by Tom Miller     Persuasive Business Plans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9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357188"/>
            <a:ext cx="6571343" cy="1496567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Family!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20691"/>
          <a:stretch/>
        </p:blipFill>
        <p:spPr>
          <a:xfrm>
            <a:off x="1051605" y="1975323"/>
            <a:ext cx="3900487" cy="40582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37" y="1973090"/>
            <a:ext cx="3149892" cy="40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3490" y="233020"/>
            <a:ext cx="6571343" cy="141004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Faith!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E02EE-789B-42F1-9B8D-9997A731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91" y="1978468"/>
            <a:ext cx="5773109" cy="46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3491" y="175870"/>
            <a:ext cx="6571343" cy="146719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FUN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76317-3403-4926-9BEC-8D20E0029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91" y="1936423"/>
            <a:ext cx="6433183" cy="49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3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443491" y="175870"/>
            <a:ext cx="6571343" cy="146719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Fraternal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FA579-2332-4E73-A946-C299BF34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" y="2526029"/>
            <a:ext cx="2811780" cy="2796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C77857-B7CA-43FB-A9DD-35A8C4F4B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187" y="2838258"/>
            <a:ext cx="1562100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28C9D-738E-47CF-9832-E53FE7AB7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912" y="4149090"/>
            <a:ext cx="3962400" cy="148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7EAF94-B1E2-4DE1-9B41-794ACBF39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912" y="2101870"/>
            <a:ext cx="3962400" cy="18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5C8-B713-4FA8-B514-56264DF2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First failure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C3785-E005-478E-890A-22DB0E18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72" y="2325007"/>
            <a:ext cx="2138362" cy="32897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0BB5E4-2060-42AE-B1D5-761A6C365F1E}"/>
              </a:ext>
            </a:extLst>
          </p:cNvPr>
          <p:cNvSpPr/>
          <p:nvPr/>
        </p:nvSpPr>
        <p:spPr>
          <a:xfrm>
            <a:off x="1443491" y="2230963"/>
            <a:ext cx="34490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Hedging Of Interest Rate Risk with Interest Rate</a:t>
            </a:r>
          </a:p>
          <a:p>
            <a:pPr algn="ctr"/>
            <a:r>
              <a:rPr lang="en-US" sz="4400" dirty="0"/>
              <a:t>Futures </a:t>
            </a:r>
          </a:p>
        </p:txBody>
      </p:sp>
    </p:spTree>
    <p:extLst>
      <p:ext uri="{BB962C8B-B14F-4D97-AF65-F5344CB8AC3E}">
        <p14:creationId xmlns:p14="http://schemas.microsoft.com/office/powerpoint/2010/main" val="37478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5C8-B713-4FA8-B514-56264DF2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Not a (Great) fit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D5898-0F11-4719-BA10-2A8023BE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91" y="2082923"/>
            <a:ext cx="6571343" cy="127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66782-2D91-4AF9-B9A5-8E9CB6637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93" b="18590"/>
          <a:stretch/>
        </p:blipFill>
        <p:spPr>
          <a:xfrm>
            <a:off x="1392106" y="3584181"/>
            <a:ext cx="6651428" cy="26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5C8-B713-4FA8-B514-56264DF2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Legacy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114F52-9C55-40DE-87CD-2BA4E8114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577367"/>
              </p:ext>
            </p:extLst>
          </p:nvPr>
        </p:nvGraphicFramePr>
        <p:xfrm>
          <a:off x="5110317" y="2219621"/>
          <a:ext cx="3405103" cy="440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5829180" imgH="7543481" progId="AcroExch.Document.DC">
                  <p:embed/>
                </p:oleObj>
              </mc:Choice>
              <mc:Fallback>
                <p:oleObj name="Acrobat Document" r:id="rId4" imgW="5829180" imgH="75434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0317" y="2219621"/>
                        <a:ext cx="3405103" cy="4407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FF4655-BEBD-42C9-8A49-EA9262E2D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051805"/>
              </p:ext>
            </p:extLst>
          </p:nvPr>
        </p:nvGraphicFramePr>
        <p:xfrm>
          <a:off x="1058612" y="2219622"/>
          <a:ext cx="3405104" cy="4407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6" imgW="5829180" imgH="7543481" progId="AcroExch.Document.DC">
                  <p:embed/>
                </p:oleObj>
              </mc:Choice>
              <mc:Fallback>
                <p:oleObj name="Acrobat Document" r:id="rId6" imgW="5829180" imgH="75434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8612" y="2219622"/>
                        <a:ext cx="3405104" cy="4407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18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5C8-B713-4FA8-B514-56264DF2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85" y="624047"/>
            <a:ext cx="657134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Worked myself out of a job!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A5A64-2D16-4B55-BCD2-F75BFCEAA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55" y="2131594"/>
            <a:ext cx="5787489" cy="43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22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57B87-EEEE-433E-BA30-3F25AB01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Career Counseling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FFAB8-C0FF-46EE-BCD3-C78E5963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983538"/>
            <a:ext cx="2564759" cy="3901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14FA6-3500-4BD4-B257-CAA1F908A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1" t="15543" r="13995"/>
          <a:stretch/>
        </p:blipFill>
        <p:spPr>
          <a:xfrm>
            <a:off x="4572000" y="2316046"/>
            <a:ext cx="1954271" cy="336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AA40C-3057-43BC-93A7-8B8223A45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353" y="3274463"/>
            <a:ext cx="1468456" cy="1330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07648A-E00F-4922-AF77-BEB5BDFF85FB}"/>
              </a:ext>
            </a:extLst>
          </p:cNvPr>
          <p:cNvSpPr/>
          <p:nvPr/>
        </p:nvSpPr>
        <p:spPr>
          <a:xfrm>
            <a:off x="157162" y="6144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It’s not Who you know, but who knows YOU</a:t>
            </a:r>
          </a:p>
        </p:txBody>
      </p:sp>
    </p:spTree>
    <p:extLst>
      <p:ext uri="{BB962C8B-B14F-4D97-AF65-F5344CB8AC3E}">
        <p14:creationId xmlns:p14="http://schemas.microsoft.com/office/powerpoint/2010/main" val="421296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2CC5-3A0C-4508-9711-39BE3E9E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Consulting!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C0361-BFDA-41E4-9211-D6D998F09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" t="8138" r="1913"/>
          <a:stretch/>
        </p:blipFill>
        <p:spPr>
          <a:xfrm>
            <a:off x="826168" y="5004246"/>
            <a:ext cx="7491664" cy="1540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3C2E1-C558-4BCC-9B4A-5D9D7DE0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2002887"/>
            <a:ext cx="5259982" cy="1108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BA8AA-2ECC-4AB1-B841-CC95B01C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89" y="3381502"/>
            <a:ext cx="1352347" cy="1352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A3192-B094-4659-8D99-72DF33B58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411" y="2025985"/>
            <a:ext cx="2971800" cy="1533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28E90-8487-42BC-A75A-BAE03D8CB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861" y="3731740"/>
            <a:ext cx="62293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17096"/>
            <a:ext cx="7807568" cy="143666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You will remember the stories . .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C61B2-BBA0-44F2-A844-4A60C79C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5" y="1987636"/>
            <a:ext cx="6533641" cy="43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23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45C8-B713-4FA8-B514-56264DF2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Second failure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BB5E4-2060-42AE-B1D5-761A6C365F1E}"/>
              </a:ext>
            </a:extLst>
          </p:cNvPr>
          <p:cNvSpPr/>
          <p:nvPr/>
        </p:nvSpPr>
        <p:spPr>
          <a:xfrm>
            <a:off x="1443491" y="2230963"/>
            <a:ext cx="3449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45828-9017-4BA1-8C04-B02C8ED9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659" y="2101516"/>
            <a:ext cx="2650175" cy="37458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0D444F-8C89-4158-BFC5-51F41EE3455F}"/>
              </a:ext>
            </a:extLst>
          </p:cNvPr>
          <p:cNvSpPr/>
          <p:nvPr/>
        </p:nvSpPr>
        <p:spPr>
          <a:xfrm>
            <a:off x="1510808" y="2101516"/>
            <a:ext cx="34490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Is there a better way to do Private Armed Security?</a:t>
            </a:r>
          </a:p>
        </p:txBody>
      </p:sp>
    </p:spTree>
    <p:extLst>
      <p:ext uri="{BB962C8B-B14F-4D97-AF65-F5344CB8AC3E}">
        <p14:creationId xmlns:p14="http://schemas.microsoft.com/office/powerpoint/2010/main" val="359377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0331-9CFC-4DEB-921E-4ED89DF2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Five basic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D5BB-8DE0-4107-A8FB-73EB0988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32" y="1703693"/>
            <a:ext cx="7397260" cy="345061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Transition into Business Ownership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Obtaining Key Human and/or Financial Capital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Business Remodeling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Fractional CFO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Profit Doctor</a:t>
            </a:r>
          </a:p>
        </p:txBody>
      </p:sp>
    </p:spTree>
    <p:extLst>
      <p:ext uri="{BB962C8B-B14F-4D97-AF65-F5344CB8AC3E}">
        <p14:creationId xmlns:p14="http://schemas.microsoft.com/office/powerpoint/2010/main" val="2431909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6624-75EC-4EF8-BFCE-5BF7AFF3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957" y="348029"/>
            <a:ext cx="6571343" cy="104923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The Transition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D75AF-B230-4E03-897B-4B327C2C4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57" y="1869754"/>
            <a:ext cx="6491581" cy="4305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6314CB-008B-45C0-82BF-FEF24ED84A5A}"/>
              </a:ext>
            </a:extLst>
          </p:cNvPr>
          <p:cNvSpPr txBox="1"/>
          <p:nvPr/>
        </p:nvSpPr>
        <p:spPr>
          <a:xfrm>
            <a:off x="1466957" y="6094308"/>
            <a:ext cx="6491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 THIS . . 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9EF4B4-6D4C-4EF1-90AA-C4C9B794B28F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6993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72349-DB98-46DA-A4BD-80153C61F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57" y="1860725"/>
            <a:ext cx="6491581" cy="432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EC6624-75EC-4EF8-BFCE-5BF7AFF3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077" y="486021"/>
            <a:ext cx="6571343" cy="104923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The Transition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444F6-BAD8-4BCF-B6A9-8E534B37CD39}"/>
              </a:ext>
            </a:extLst>
          </p:cNvPr>
          <p:cNvSpPr txBox="1"/>
          <p:nvPr/>
        </p:nvSpPr>
        <p:spPr>
          <a:xfrm>
            <a:off x="1466957" y="6094308"/>
            <a:ext cx="6491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 THIS 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C732C2-32AC-4108-9A62-7ABC0A304918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9529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>
        <p:fade/>
      </p:transition>
    </mc:Choice>
    <mc:Fallback xmlns="">
      <p:transition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8D6E-FC45-4EAD-8BE9-D27443B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318" y="330398"/>
            <a:ext cx="657134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Human and/or financial capital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DBFFF-6463-4D88-B90F-95662FE2D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922" y="2011679"/>
            <a:ext cx="3387240" cy="398607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D06500-93B8-47AA-8337-7E3B4D94C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80730"/>
              </p:ext>
            </p:extLst>
          </p:nvPr>
        </p:nvGraphicFramePr>
        <p:xfrm>
          <a:off x="4986738" y="2011679"/>
          <a:ext cx="3122923" cy="404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5" imgW="5829180" imgH="7543481" progId="AcroExch.Document.DC">
                  <p:embed/>
                </p:oleObj>
              </mc:Choice>
              <mc:Fallback>
                <p:oleObj name="Acrobat Document" r:id="rId5" imgW="5829180" imgH="75434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6738" y="2011679"/>
                        <a:ext cx="3122923" cy="4041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E0A847F-CD88-4B70-8F56-D0FF55396E7F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566141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8D6E-FC45-4EAD-8BE9-D27443B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318" y="330398"/>
            <a:ext cx="657134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Business remodeling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0A847F-CD88-4B70-8F56-D0FF55396E7F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1E187-D323-4FCA-8E99-C6B391AE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51" y="1984403"/>
            <a:ext cx="76104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9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8D6E-FC45-4EAD-8BE9-D27443B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318" y="330398"/>
            <a:ext cx="6571343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Fractional (P/T) CFO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0A847F-CD88-4B70-8F56-D0FF55396E7F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50196-6D8A-4228-9AE3-E75B366D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58" y="2044930"/>
            <a:ext cx="4823283" cy="460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8D6E-FC45-4EAD-8BE9-D27443B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318" y="330398"/>
            <a:ext cx="6571343" cy="104923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Fix sick businesses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0A847F-CD88-4B70-8F56-D0FF55396E7F}"/>
              </a:ext>
            </a:extLst>
          </p:cNvPr>
          <p:cNvSpPr/>
          <p:nvPr/>
        </p:nvSpPr>
        <p:spPr>
          <a:xfrm>
            <a:off x="108511" y="163150"/>
            <a:ext cx="1359877" cy="1383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#5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72E1D-8786-4962-A328-5ACF4C745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8" r="16823"/>
          <a:stretch/>
        </p:blipFill>
        <p:spPr>
          <a:xfrm>
            <a:off x="1538318" y="1948815"/>
            <a:ext cx="6137294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96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B52ED2B-1199-460E-829A-AB9765B7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175870"/>
            <a:ext cx="6571343" cy="146719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FOR WHOM DOES A CONSULTANT WORK?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ADBB41-CDD3-445C-96B4-4123E41C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03" y="4981574"/>
            <a:ext cx="4033705" cy="1341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6B385-F08F-42D9-87A3-111887407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959" y="3441101"/>
            <a:ext cx="3125391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7C68F-BC7E-4658-B969-AF53575A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1" y="4364679"/>
            <a:ext cx="19050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2AA42-2248-49EF-9A86-18FC97E80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060" y="1979563"/>
            <a:ext cx="1394918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091A77-1A0C-4577-84A9-86C77F445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809" y="2008088"/>
            <a:ext cx="4076699" cy="117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6234D3-E678-412F-8DFD-278DDA92B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312" y="4417949"/>
            <a:ext cx="1847850" cy="190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6D221-344B-4BBE-A3D5-39DDC693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92" y="1979563"/>
            <a:ext cx="3365737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28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2CC5-3A0C-4508-9711-39BE3E9E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Teaching!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FDC63-D305-4FC8-A9FB-F1C506F67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36840"/>
            <a:ext cx="5986142" cy="152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22652-ED78-43C1-A129-1D8315DD0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0" y="2084165"/>
            <a:ext cx="2228850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87438A-53D1-4C21-A0CC-2D86F4346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543425"/>
            <a:ext cx="8534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357188"/>
            <a:ext cx="6571343" cy="1496567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I was born in the us</a:t>
            </a:r>
            <a:br>
              <a:rPr lang="en-US" sz="4800" dirty="0"/>
            </a:br>
            <a:r>
              <a:rPr lang="en-US" sz="4800" dirty="0"/>
              <a:t>but not in a state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86BF1-1F0E-40B9-BE0C-A308F0C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91" y="1978191"/>
            <a:ext cx="6568908" cy="39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32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82" y="4970824"/>
            <a:ext cx="6706542" cy="151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978" y="1986179"/>
            <a:ext cx="2952750" cy="28856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E29AEF-FAE4-42EF-AFAA-EE46D5408E6E}"/>
              </a:ext>
            </a:extLst>
          </p:cNvPr>
          <p:cNvSpPr txBox="1">
            <a:spLocks/>
          </p:cNvSpPr>
          <p:nvPr/>
        </p:nvSpPr>
        <p:spPr>
          <a:xfrm>
            <a:off x="0" y="631132"/>
            <a:ext cx="894470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WHAT ARE YOUR CORE VALUES?</a:t>
            </a:r>
          </a:p>
        </p:txBody>
      </p:sp>
    </p:spTree>
    <p:extLst>
      <p:ext uri="{BB962C8B-B14F-4D97-AF65-F5344CB8AC3E}">
        <p14:creationId xmlns:p14="http://schemas.microsoft.com/office/powerpoint/2010/main" val="2964862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580"/>
          <a:stretch/>
        </p:blipFill>
        <p:spPr>
          <a:xfrm>
            <a:off x="0" y="0"/>
            <a:ext cx="9144000" cy="6100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502402">
            <a:off x="-327933" y="976864"/>
            <a:ext cx="544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24522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504286"/>
            <a:ext cx="6571343" cy="13494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US History!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40AF3-B180-4AF1-B174-39A8D802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777" y="2041358"/>
            <a:ext cx="5390446" cy="43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0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5" y="430936"/>
            <a:ext cx="7807568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California here I come!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A1A17-9B55-45F3-8D82-9F8AE63A5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4" r="11324"/>
          <a:stretch/>
        </p:blipFill>
        <p:spPr>
          <a:xfrm>
            <a:off x="267164" y="1996740"/>
            <a:ext cx="3737810" cy="219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5058E-C6EA-4307-BAE7-5CD6F8E6C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3" t="21873" r="-1348" b="14127"/>
          <a:stretch/>
        </p:blipFill>
        <p:spPr>
          <a:xfrm>
            <a:off x="3139008" y="3102215"/>
            <a:ext cx="2865983" cy="217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780DA-A499-4AF3-A582-709B1351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694" y="4135353"/>
            <a:ext cx="3278141" cy="24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1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6" y="419510"/>
            <a:ext cx="7807568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Cardinal!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1B54C-74C7-4643-86DD-FFB8A8F9F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3" y="2204533"/>
            <a:ext cx="2360281" cy="3554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2FBAB-7CD8-438B-ACCC-B91E1B7EF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6272674" y="2204534"/>
            <a:ext cx="2593832" cy="348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4D359-60BF-4222-B721-9DF3839AC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828" y="2204533"/>
            <a:ext cx="3486792" cy="34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7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17096"/>
            <a:ext cx="7807568" cy="143666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Anteater!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70B3C-19EC-4B24-B43E-E6284A95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3" y="2456056"/>
            <a:ext cx="8575874" cy="3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6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981F-4A02-4B0C-990A-588A3C6A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17096"/>
            <a:ext cx="7807568" cy="143666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Maroon!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0200A-7C05-4DF2-98E8-45B0F66B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48" y="1981616"/>
            <a:ext cx="6537157" cy="400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9D8A0-47EF-45CD-BA46-4CB63927B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989" y="4907698"/>
            <a:ext cx="1824790" cy="18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3491" y="175870"/>
            <a:ext cx="6571343" cy="146719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 is tom?</a:t>
            </a:r>
            <a:br>
              <a:rPr lang="en-US" sz="4800" dirty="0"/>
            </a:br>
            <a:r>
              <a:rPr lang="en-US" sz="4800" dirty="0"/>
              <a:t>Scout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33CE1-0501-46C5-A41D-4D3B75DCC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10041" r="6420" b="1152"/>
          <a:stretch/>
        </p:blipFill>
        <p:spPr>
          <a:xfrm>
            <a:off x="794337" y="1982219"/>
            <a:ext cx="4820554" cy="3928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49E1F3-88A2-4F53-8294-0A956F02F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387" y="1986844"/>
            <a:ext cx="2758998" cy="39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0142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889</TotalTime>
  <Words>913</Words>
  <Application>Microsoft Office PowerPoint</Application>
  <PresentationFormat>On-screen Show (4:3)</PresentationFormat>
  <Paragraphs>149</Paragraphs>
  <Slides>31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MT</vt:lpstr>
      <vt:lpstr>Verdana</vt:lpstr>
      <vt:lpstr>Gallery</vt:lpstr>
      <vt:lpstr>Acrobat Document</vt:lpstr>
      <vt:lpstr>Passion precedes performance</vt:lpstr>
      <vt:lpstr>You will remember the stories . . . </vt:lpstr>
      <vt:lpstr>I was born in the us but not in a state</vt:lpstr>
      <vt:lpstr>WHO is Tom? US History!</vt:lpstr>
      <vt:lpstr>WHO is Tom? California here I come!</vt:lpstr>
      <vt:lpstr>WHO is Tom? Cardinal!</vt:lpstr>
      <vt:lpstr>WHO is Tom? Anteater!</vt:lpstr>
      <vt:lpstr>WHO is Tom? Maroon!</vt:lpstr>
      <vt:lpstr>Who is tom? Scout</vt:lpstr>
      <vt:lpstr>WHO is Tom? Family! </vt:lpstr>
      <vt:lpstr>Who is tom? Faith!</vt:lpstr>
      <vt:lpstr>Who is tom? FUN</vt:lpstr>
      <vt:lpstr>Who is tom? Fraternal</vt:lpstr>
      <vt:lpstr>First failure</vt:lpstr>
      <vt:lpstr>Not a (Great) fit</vt:lpstr>
      <vt:lpstr>Legacy</vt:lpstr>
      <vt:lpstr>Worked myself out of a job!</vt:lpstr>
      <vt:lpstr>Career Counseling</vt:lpstr>
      <vt:lpstr>Consulting!</vt:lpstr>
      <vt:lpstr>Second failure</vt:lpstr>
      <vt:lpstr>Five basic Services</vt:lpstr>
      <vt:lpstr>The Transition</vt:lpstr>
      <vt:lpstr>The Transition</vt:lpstr>
      <vt:lpstr>Human and/or financial capital</vt:lpstr>
      <vt:lpstr>Business remodeling</vt:lpstr>
      <vt:lpstr>Fractional (P/T) CFO</vt:lpstr>
      <vt:lpstr>Fix sick businesses</vt:lpstr>
      <vt:lpstr>FOR WHOM DOES A CONSULTANT WORK?</vt:lpstr>
      <vt:lpstr>Teaching!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does it Make (Dollars and) Sense to Use a Consultant</dc:title>
  <dc:creator>Thomas R Miller</dc:creator>
  <cp:lastModifiedBy>Tom</cp:lastModifiedBy>
  <cp:revision>97</cp:revision>
  <cp:lastPrinted>2018-08-30T04:38:54Z</cp:lastPrinted>
  <dcterms:created xsi:type="dcterms:W3CDTF">2017-05-03T17:57:47Z</dcterms:created>
  <dcterms:modified xsi:type="dcterms:W3CDTF">2018-09-08T03:13:09Z</dcterms:modified>
</cp:coreProperties>
</file>