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80" r:id="rId4"/>
    <p:sldId id="27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69" r:id="rId16"/>
    <p:sldId id="270" r:id="rId17"/>
    <p:sldId id="272" r:id="rId18"/>
    <p:sldId id="273" r:id="rId19"/>
    <p:sldId id="271" r:id="rId20"/>
    <p:sldId id="275" r:id="rId21"/>
    <p:sldId id="274" r:id="rId22"/>
    <p:sldId id="276" r:id="rId23"/>
    <p:sldId id="277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en.wikipedia.org/wiki/Big_Four_(audit_firms)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en.wikipedia.org/wiki/Big_Four_(audit_firms)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A92BB5-202E-4C43-A0C7-EA8EBEBBD3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2410D-D72C-42D7-898F-A0C468AE9E3B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6F6C4B08-68DA-4328-BC4D-B3799EA7934D}" type="parTrans" cxnId="{562779D4-6019-4905-B1AD-EED24B70F4C4}">
      <dgm:prSet/>
      <dgm:spPr/>
      <dgm:t>
        <a:bodyPr/>
        <a:lstStyle/>
        <a:p>
          <a:endParaRPr lang="en-US"/>
        </a:p>
      </dgm:t>
    </dgm:pt>
    <dgm:pt modelId="{18905D7A-29FC-4387-BFC8-9D0DB0547B38}" type="sibTrans" cxnId="{562779D4-6019-4905-B1AD-EED24B70F4C4}">
      <dgm:prSet/>
      <dgm:spPr/>
      <dgm:t>
        <a:bodyPr/>
        <a:lstStyle/>
        <a:p>
          <a:endParaRPr lang="en-US"/>
        </a:p>
      </dgm:t>
    </dgm:pt>
    <dgm:pt modelId="{EA158EEE-DF82-452F-8259-9EA9C74E1B5F}">
      <dgm:prSet phldrT="[Text]" custT="1"/>
      <dgm:spPr/>
      <dgm:t>
        <a:bodyPr/>
        <a:lstStyle/>
        <a:p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Founded 1989 through the merger of Ernst &amp; </a:t>
          </a:r>
          <a:r>
            <a:rPr lang="en-US" sz="1600" kern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Whinney</a:t>
          </a:r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 and Arthur Young &amp; Co.</a:t>
          </a:r>
          <a:endParaRPr lang="en-US" sz="1600" kern="1200" dirty="0">
            <a:solidFill>
              <a:schemeClr val="tx1">
                <a:lumMod val="50000"/>
                <a:lumOff val="50000"/>
              </a:schemeClr>
            </a:solidFill>
            <a:latin typeface="+mj-lt"/>
            <a:ea typeface="+mn-ea"/>
            <a:cs typeface="+mn-cs"/>
          </a:endParaRPr>
        </a:p>
      </dgm:t>
    </dgm:pt>
    <dgm:pt modelId="{C119AB39-B01B-4994-9FA3-CCB1751E41BC}" type="parTrans" cxnId="{34FB3A0F-A27A-4D59-BD69-EA5A9EAA1198}">
      <dgm:prSet/>
      <dgm:spPr/>
      <dgm:t>
        <a:bodyPr/>
        <a:lstStyle/>
        <a:p>
          <a:endParaRPr lang="en-US"/>
        </a:p>
      </dgm:t>
    </dgm:pt>
    <dgm:pt modelId="{7AACA0E2-8A47-47A6-BBF8-D19D27326923}" type="sibTrans" cxnId="{34FB3A0F-A27A-4D59-BD69-EA5A9EAA1198}">
      <dgm:prSet/>
      <dgm:spPr/>
      <dgm:t>
        <a:bodyPr/>
        <a:lstStyle/>
        <a:p>
          <a:endParaRPr lang="en-US"/>
        </a:p>
      </dgm:t>
    </dgm:pt>
    <dgm:pt modelId="{FE0ADAFD-A01D-43ED-85A8-D2F5157453BA}">
      <dgm:prSet phldrT="[Text]" custT="1"/>
      <dgm:spPr/>
      <dgm:t>
        <a:bodyPr/>
        <a:lstStyle/>
        <a:p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The 3rd largest professional services firm in the world by aggregated revenue in 2012 and is one of the "</a:t>
          </a:r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  <a:hlinkClick xmlns:r="http://schemas.openxmlformats.org/officeDocument/2006/relationships" r:id="rId1" tooltip="Big Four (audit firms)"/>
            </a:rPr>
            <a:t>Big Four</a:t>
          </a:r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" audit firms.</a:t>
          </a:r>
          <a:endParaRPr lang="en-US" sz="1600" kern="1200" dirty="0">
            <a:solidFill>
              <a:schemeClr val="tx1">
                <a:lumMod val="50000"/>
                <a:lumOff val="50000"/>
              </a:schemeClr>
            </a:solidFill>
            <a:latin typeface="+mj-lt"/>
            <a:ea typeface="+mn-ea"/>
            <a:cs typeface="+mn-cs"/>
          </a:endParaRPr>
        </a:p>
      </dgm:t>
    </dgm:pt>
    <dgm:pt modelId="{78A8E93B-89C5-45E2-BF58-D0FA92149791}" type="parTrans" cxnId="{47481575-5887-4B05-8558-4392F3EA3292}">
      <dgm:prSet/>
      <dgm:spPr/>
      <dgm:t>
        <a:bodyPr/>
        <a:lstStyle/>
        <a:p>
          <a:endParaRPr lang="en-US"/>
        </a:p>
      </dgm:t>
    </dgm:pt>
    <dgm:pt modelId="{A7AFAA62-3964-4EC2-8B11-7410442E3FF9}" type="sibTrans" cxnId="{47481575-5887-4B05-8558-4392F3EA3292}">
      <dgm:prSet/>
      <dgm:spPr/>
      <dgm:t>
        <a:bodyPr/>
        <a:lstStyle/>
        <a:p>
          <a:endParaRPr lang="en-US"/>
        </a:p>
      </dgm:t>
    </dgm:pt>
    <dgm:pt modelId="{38F9CBC8-3D92-431C-8160-40C6AEECE7E8}">
      <dgm:prSet phldrT="[Text]"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E45ABB2A-7B32-470C-96ED-D6EA021DAFC6}" type="parTrans" cxnId="{307940D6-AE71-487C-9267-33AD5A64A32B}">
      <dgm:prSet/>
      <dgm:spPr/>
      <dgm:t>
        <a:bodyPr/>
        <a:lstStyle/>
        <a:p>
          <a:endParaRPr lang="en-US"/>
        </a:p>
      </dgm:t>
    </dgm:pt>
    <dgm:pt modelId="{198EBE32-0C6A-43C7-BD4A-1CC7DF9789AB}" type="sibTrans" cxnId="{307940D6-AE71-487C-9267-33AD5A64A32B}">
      <dgm:prSet/>
      <dgm:spPr/>
      <dgm:t>
        <a:bodyPr/>
        <a:lstStyle/>
        <a:p>
          <a:endParaRPr lang="en-US"/>
        </a:p>
      </dgm:t>
    </dgm:pt>
    <dgm:pt modelId="{F81E93E4-D69A-489B-8428-E516A27E1840}">
      <dgm:prSet phldrT="[Text]" custT="1"/>
      <dgm:spPr/>
      <dgm:t>
        <a:bodyPr/>
        <a:lstStyle/>
        <a:p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700 offices in over 150 countries</a:t>
          </a:r>
          <a:endParaRPr lang="en-US" sz="1600" kern="1200" dirty="0">
            <a:solidFill>
              <a:schemeClr val="tx1">
                <a:lumMod val="50000"/>
                <a:lumOff val="50000"/>
              </a:schemeClr>
            </a:solidFill>
            <a:latin typeface="+mj-lt"/>
            <a:ea typeface="+mn-ea"/>
            <a:cs typeface="+mn-cs"/>
          </a:endParaRPr>
        </a:p>
      </dgm:t>
    </dgm:pt>
    <dgm:pt modelId="{7CE558BF-E3F5-4592-9430-24572B927E93}" type="parTrans" cxnId="{F1BF17F4-50ED-4621-8F69-44A412EB74EC}">
      <dgm:prSet/>
      <dgm:spPr/>
      <dgm:t>
        <a:bodyPr/>
        <a:lstStyle/>
        <a:p>
          <a:endParaRPr lang="en-US"/>
        </a:p>
      </dgm:t>
    </dgm:pt>
    <dgm:pt modelId="{87F4E6FD-95E1-4BC1-AED6-A2279CD649AA}" type="sibTrans" cxnId="{F1BF17F4-50ED-4621-8F69-44A412EB74EC}">
      <dgm:prSet/>
      <dgm:spPr/>
      <dgm:t>
        <a:bodyPr/>
        <a:lstStyle/>
        <a:p>
          <a:endParaRPr lang="en-US"/>
        </a:p>
      </dgm:t>
    </dgm:pt>
    <dgm:pt modelId="{6F4C6983-267D-4CFA-ACED-F2942F56055C}">
      <dgm:prSet phldrT="[Text]" custT="1"/>
      <dgm:spPr/>
      <dgm:t>
        <a:bodyPr/>
        <a:lstStyle/>
        <a:p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190,000 employees worldwide</a:t>
          </a:r>
          <a:endParaRPr lang="en-US" sz="1600" kern="1200" dirty="0">
            <a:solidFill>
              <a:schemeClr val="tx1">
                <a:lumMod val="50000"/>
                <a:lumOff val="50000"/>
              </a:schemeClr>
            </a:solidFill>
            <a:latin typeface="+mj-lt"/>
            <a:ea typeface="+mn-ea"/>
            <a:cs typeface="+mn-cs"/>
          </a:endParaRPr>
        </a:p>
      </dgm:t>
    </dgm:pt>
    <dgm:pt modelId="{B04F007F-4995-48C3-B0DF-834089FEBFB2}" type="parTrans" cxnId="{28825E35-9242-4A05-9E94-3D372BD1C8E5}">
      <dgm:prSet/>
      <dgm:spPr/>
      <dgm:t>
        <a:bodyPr/>
        <a:lstStyle/>
        <a:p>
          <a:endParaRPr lang="en-US"/>
        </a:p>
      </dgm:t>
    </dgm:pt>
    <dgm:pt modelId="{C323FA82-0CB4-4CED-A2C1-ABAE1B717CD6}" type="sibTrans" cxnId="{28825E35-9242-4A05-9E94-3D372BD1C8E5}">
      <dgm:prSet/>
      <dgm:spPr/>
      <dgm:t>
        <a:bodyPr/>
        <a:lstStyle/>
        <a:p>
          <a:endParaRPr lang="en-US"/>
        </a:p>
      </dgm:t>
    </dgm:pt>
    <dgm:pt modelId="{E8206E11-8E3A-4C5A-80D2-8EE3F2B25B49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4F80268D-41F0-4A9D-9730-FAFDD9BF9FFA}" type="parTrans" cxnId="{CCFB9A03-CA5D-4E43-BCDB-182A2097BF63}">
      <dgm:prSet/>
      <dgm:spPr/>
      <dgm:t>
        <a:bodyPr/>
        <a:lstStyle/>
        <a:p>
          <a:endParaRPr lang="en-US"/>
        </a:p>
      </dgm:t>
    </dgm:pt>
    <dgm:pt modelId="{C303C23A-E801-4041-A451-DE58587DF924}" type="sibTrans" cxnId="{CCFB9A03-CA5D-4E43-BCDB-182A2097BF63}">
      <dgm:prSet/>
      <dgm:spPr/>
      <dgm:t>
        <a:bodyPr/>
        <a:lstStyle/>
        <a:p>
          <a:endParaRPr lang="en-US"/>
        </a:p>
      </dgm:t>
    </dgm:pt>
    <dgm:pt modelId="{4AC71B69-18A1-4E21-95E4-294A53361936}">
      <dgm:prSet phldrT="[Text]" custT="1"/>
      <dgm:spPr/>
      <dgm:t>
        <a:bodyPr/>
        <a:lstStyle/>
        <a:p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Global</a:t>
          </a:r>
          <a:endParaRPr lang="en-US" sz="1600" kern="1200" dirty="0">
            <a:solidFill>
              <a:schemeClr val="tx1">
                <a:lumMod val="50000"/>
                <a:lumOff val="50000"/>
              </a:schemeClr>
            </a:solidFill>
            <a:latin typeface="+mj-lt"/>
            <a:ea typeface="+mn-ea"/>
            <a:cs typeface="+mn-cs"/>
          </a:endParaRPr>
        </a:p>
      </dgm:t>
    </dgm:pt>
    <dgm:pt modelId="{F3BE9EBB-5E95-4912-AF1F-8B1A1A5856C0}" type="parTrans" cxnId="{127F3911-A053-4E21-B1D7-965F7C73E78D}">
      <dgm:prSet/>
      <dgm:spPr/>
      <dgm:t>
        <a:bodyPr/>
        <a:lstStyle/>
        <a:p>
          <a:endParaRPr lang="en-US"/>
        </a:p>
      </dgm:t>
    </dgm:pt>
    <dgm:pt modelId="{B72094D3-8D58-4939-B968-2D480DBCFFAF}" type="sibTrans" cxnId="{127F3911-A053-4E21-B1D7-965F7C73E78D}">
      <dgm:prSet/>
      <dgm:spPr/>
      <dgm:t>
        <a:bodyPr/>
        <a:lstStyle/>
        <a:p>
          <a:endParaRPr lang="en-US"/>
        </a:p>
      </dgm:t>
    </dgm:pt>
    <dgm:pt modelId="{806E6D4F-9930-45FB-A7F1-CB66DFBEF2EE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6EC7F99E-C040-4A30-B62E-3FA0B41BEC88}" type="parTrans" cxnId="{3F0DC7DA-2C0B-4D1E-BF2A-08011D3FCE36}">
      <dgm:prSet/>
      <dgm:spPr/>
      <dgm:t>
        <a:bodyPr/>
        <a:lstStyle/>
        <a:p>
          <a:endParaRPr lang="en-US"/>
        </a:p>
      </dgm:t>
    </dgm:pt>
    <dgm:pt modelId="{A6EC1592-86E2-46FF-863F-177132CD9991}" type="sibTrans" cxnId="{3F0DC7DA-2C0B-4D1E-BF2A-08011D3FCE36}">
      <dgm:prSet/>
      <dgm:spPr/>
      <dgm:t>
        <a:bodyPr/>
        <a:lstStyle/>
        <a:p>
          <a:endParaRPr lang="en-US"/>
        </a:p>
      </dgm:t>
    </dgm:pt>
    <dgm:pt modelId="{CCA72812-E16E-4256-A746-E3BDE2DCF4F8}">
      <dgm:prSet phldrT="[Text]" custT="1"/>
      <dgm:spPr/>
      <dgm:t>
        <a:bodyPr/>
        <a:lstStyle/>
        <a:p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Headquarter in London</a:t>
          </a:r>
          <a:endParaRPr lang="en-US" sz="1600" kern="1200" dirty="0">
            <a:solidFill>
              <a:schemeClr val="tx1">
                <a:lumMod val="50000"/>
                <a:lumOff val="50000"/>
              </a:schemeClr>
            </a:solidFill>
            <a:latin typeface="+mj-lt"/>
            <a:ea typeface="+mn-ea"/>
            <a:cs typeface="+mn-cs"/>
          </a:endParaRPr>
        </a:p>
      </dgm:t>
    </dgm:pt>
    <dgm:pt modelId="{6A21ACCC-B472-483D-BBD1-E426B65B2229}" type="parTrans" cxnId="{A81E9553-53DD-4503-A75D-6ABA174D9AA4}">
      <dgm:prSet/>
      <dgm:spPr/>
      <dgm:t>
        <a:bodyPr/>
        <a:lstStyle/>
        <a:p>
          <a:endParaRPr lang="en-US"/>
        </a:p>
      </dgm:t>
    </dgm:pt>
    <dgm:pt modelId="{7A42AAB4-C4B9-4D2A-915A-EA605E4CA355}" type="sibTrans" cxnId="{A81E9553-53DD-4503-A75D-6ABA174D9AA4}">
      <dgm:prSet/>
      <dgm:spPr/>
      <dgm:t>
        <a:bodyPr/>
        <a:lstStyle/>
        <a:p>
          <a:endParaRPr lang="en-US"/>
        </a:p>
      </dgm:t>
    </dgm:pt>
    <dgm:pt modelId="{822F96A4-29A1-40FC-86D2-C452ECCA452F}">
      <dgm:prSet custT="1"/>
      <dgm:spPr/>
      <dgm:t>
        <a:bodyPr/>
        <a:lstStyle/>
        <a:p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Audit</a:t>
          </a:r>
          <a:endParaRPr lang="en-US" sz="1600" kern="1200" dirty="0">
            <a:solidFill>
              <a:schemeClr val="tx1">
                <a:lumMod val="50000"/>
                <a:lumOff val="50000"/>
              </a:schemeClr>
            </a:solidFill>
            <a:latin typeface="+mj-lt"/>
            <a:ea typeface="+mn-ea"/>
            <a:cs typeface="+mn-cs"/>
          </a:endParaRPr>
        </a:p>
      </dgm:t>
    </dgm:pt>
    <dgm:pt modelId="{DACA0077-9399-4C91-B45C-16CFDCD3BF64}" type="parTrans" cxnId="{7CD213B3-6338-4B4D-8FB1-16B8EBFEFB8D}">
      <dgm:prSet/>
      <dgm:spPr/>
      <dgm:t>
        <a:bodyPr/>
        <a:lstStyle/>
        <a:p>
          <a:endParaRPr lang="en-US"/>
        </a:p>
      </dgm:t>
    </dgm:pt>
    <dgm:pt modelId="{E15C4A15-3326-4618-912C-EDF17DB12512}" type="sibTrans" cxnId="{7CD213B3-6338-4B4D-8FB1-16B8EBFEFB8D}">
      <dgm:prSet/>
      <dgm:spPr/>
      <dgm:t>
        <a:bodyPr/>
        <a:lstStyle/>
        <a:p>
          <a:endParaRPr lang="en-US"/>
        </a:p>
      </dgm:t>
    </dgm:pt>
    <dgm:pt modelId="{5D2034F2-1555-4C7A-97AF-C05120A0AD58}">
      <dgm:prSet custT="1"/>
      <dgm:spPr/>
      <dgm:t>
        <a:bodyPr/>
        <a:lstStyle/>
        <a:p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Tax</a:t>
          </a:r>
          <a:endParaRPr lang="en-US" sz="1600" kern="1200" dirty="0">
            <a:solidFill>
              <a:schemeClr val="tx1">
                <a:lumMod val="50000"/>
                <a:lumOff val="50000"/>
              </a:schemeClr>
            </a:solidFill>
            <a:latin typeface="+mj-lt"/>
            <a:ea typeface="+mn-ea"/>
            <a:cs typeface="+mn-cs"/>
          </a:endParaRPr>
        </a:p>
      </dgm:t>
    </dgm:pt>
    <dgm:pt modelId="{54D180C2-4F6E-4DEE-8DFA-5F9BF02525B1}" type="parTrans" cxnId="{0EFF6FC9-6616-4497-AE0B-FDAC1772B6BD}">
      <dgm:prSet/>
      <dgm:spPr/>
      <dgm:t>
        <a:bodyPr/>
        <a:lstStyle/>
        <a:p>
          <a:endParaRPr lang="en-US"/>
        </a:p>
      </dgm:t>
    </dgm:pt>
    <dgm:pt modelId="{592C8785-876A-4A55-AA42-EBAEA3AD4E60}" type="sibTrans" cxnId="{0EFF6FC9-6616-4497-AE0B-FDAC1772B6BD}">
      <dgm:prSet/>
      <dgm:spPr/>
      <dgm:t>
        <a:bodyPr/>
        <a:lstStyle/>
        <a:p>
          <a:endParaRPr lang="en-US"/>
        </a:p>
      </dgm:t>
    </dgm:pt>
    <dgm:pt modelId="{5642DD8F-48F8-4FAA-9584-9742425D2088}" type="pres">
      <dgm:prSet presAssocID="{4CA92BB5-202E-4C43-A0C7-EA8EBEBBD3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DFBCC-F6FE-45E8-A8D8-4074B5D19ECE}" type="pres">
      <dgm:prSet presAssocID="{A972410D-D72C-42D7-898F-A0C468AE9E3B}" presName="composite" presStyleCnt="0"/>
      <dgm:spPr/>
    </dgm:pt>
    <dgm:pt modelId="{7F1C463A-ECAA-453B-A73C-388F5AFB4F96}" type="pres">
      <dgm:prSet presAssocID="{A972410D-D72C-42D7-898F-A0C468AE9E3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EA41-AF18-431B-B159-8FD3441BA876}" type="pres">
      <dgm:prSet presAssocID="{A972410D-D72C-42D7-898F-A0C468AE9E3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E851-AF0E-48D2-A3C3-DA93A15D57CF}" type="pres">
      <dgm:prSet presAssocID="{18905D7A-29FC-4387-BFC8-9D0DB0547B38}" presName="sp" presStyleCnt="0"/>
      <dgm:spPr/>
    </dgm:pt>
    <dgm:pt modelId="{F7CD4FA8-1649-41A0-9841-AB9BF1C75DDD}" type="pres">
      <dgm:prSet presAssocID="{38F9CBC8-3D92-431C-8160-40C6AEECE7E8}" presName="composite" presStyleCnt="0"/>
      <dgm:spPr/>
    </dgm:pt>
    <dgm:pt modelId="{ABE2B68B-272C-4A0C-9E50-25D1C7CA2FAD}" type="pres">
      <dgm:prSet presAssocID="{38F9CBC8-3D92-431C-8160-40C6AEECE7E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14BE-46D7-4D38-A415-D7FF022783BA}" type="pres">
      <dgm:prSet presAssocID="{38F9CBC8-3D92-431C-8160-40C6AEECE7E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FE78-6B23-44D4-BB98-E358778BDC85}" type="pres">
      <dgm:prSet presAssocID="{198EBE32-0C6A-43C7-BD4A-1CC7DF9789AB}" presName="sp" presStyleCnt="0"/>
      <dgm:spPr/>
    </dgm:pt>
    <dgm:pt modelId="{DBAB7456-C711-4248-BCE1-6F1232513F49}" type="pres">
      <dgm:prSet presAssocID="{E8206E11-8E3A-4C5A-80D2-8EE3F2B25B49}" presName="composite" presStyleCnt="0"/>
      <dgm:spPr/>
    </dgm:pt>
    <dgm:pt modelId="{11A6DF24-183C-4118-AD2D-2316AB1CB656}" type="pres">
      <dgm:prSet presAssocID="{E8206E11-8E3A-4C5A-80D2-8EE3F2B25B4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40C1-F354-44D9-A398-5161A3DBB89F}" type="pres">
      <dgm:prSet presAssocID="{E8206E11-8E3A-4C5A-80D2-8EE3F2B25B4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B1EE-EEC4-4C5F-B215-96759E4301C0}" type="pres">
      <dgm:prSet presAssocID="{C303C23A-E801-4041-A451-DE58587DF924}" presName="sp" presStyleCnt="0"/>
      <dgm:spPr/>
    </dgm:pt>
    <dgm:pt modelId="{6435DB90-AA5E-4CDC-BC67-FB72FA1F5E13}" type="pres">
      <dgm:prSet presAssocID="{806E6D4F-9930-45FB-A7F1-CB66DFBEF2EE}" presName="composite" presStyleCnt="0"/>
      <dgm:spPr/>
    </dgm:pt>
    <dgm:pt modelId="{B909DF7A-9810-49F1-8644-6B5E54C44566}" type="pres">
      <dgm:prSet presAssocID="{806E6D4F-9930-45FB-A7F1-CB66DFBEF2E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4153D-BF13-46DC-AF90-F6C03C8C874D}" type="pres">
      <dgm:prSet presAssocID="{806E6D4F-9930-45FB-A7F1-CB66DFBEF2E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B27E74-5C4F-4BAF-A813-CF983648142D}" type="presOf" srcId="{4AC71B69-18A1-4E21-95E4-294A53361936}" destId="{2E4840C1-F354-44D9-A398-5161A3DBB89F}" srcOrd="0" destOrd="0" presId="urn:microsoft.com/office/officeart/2005/8/layout/chevron2"/>
    <dgm:cxn modelId="{C483EA88-DACC-4483-B205-BD5BA8C71419}" type="presOf" srcId="{EA158EEE-DF82-452F-8259-9EA9C74E1B5F}" destId="{66A0EA41-AF18-431B-B159-8FD3441BA876}" srcOrd="0" destOrd="0" presId="urn:microsoft.com/office/officeart/2005/8/layout/chevron2"/>
    <dgm:cxn modelId="{F19C354F-2C09-406E-BA1A-BD49BCE98096}" type="presOf" srcId="{FE0ADAFD-A01D-43ED-85A8-D2F5157453BA}" destId="{66A0EA41-AF18-431B-B159-8FD3441BA876}" srcOrd="0" destOrd="1" presId="urn:microsoft.com/office/officeart/2005/8/layout/chevron2"/>
    <dgm:cxn modelId="{94088D96-A4BC-47C3-8435-57B32011FBC3}" type="presOf" srcId="{806E6D4F-9930-45FB-A7F1-CB66DFBEF2EE}" destId="{B909DF7A-9810-49F1-8644-6B5E54C44566}" srcOrd="0" destOrd="0" presId="urn:microsoft.com/office/officeart/2005/8/layout/chevron2"/>
    <dgm:cxn modelId="{127F3911-A053-4E21-B1D7-965F7C73E78D}" srcId="{E8206E11-8E3A-4C5A-80D2-8EE3F2B25B49}" destId="{4AC71B69-18A1-4E21-95E4-294A53361936}" srcOrd="0" destOrd="0" parTransId="{F3BE9EBB-5E95-4912-AF1F-8B1A1A5856C0}" sibTransId="{B72094D3-8D58-4939-B968-2D480DBCFFAF}"/>
    <dgm:cxn modelId="{47481575-5887-4B05-8558-4392F3EA3292}" srcId="{A972410D-D72C-42D7-898F-A0C468AE9E3B}" destId="{FE0ADAFD-A01D-43ED-85A8-D2F5157453BA}" srcOrd="1" destOrd="0" parTransId="{78A8E93B-89C5-45E2-BF58-D0FA92149791}" sibTransId="{A7AFAA62-3964-4EC2-8B11-7410442E3FF9}"/>
    <dgm:cxn modelId="{2AC9E730-AA0C-40E4-BA6B-22ADFEAE19E9}" type="presOf" srcId="{CCA72812-E16E-4256-A746-E3BDE2DCF4F8}" destId="{2E4840C1-F354-44D9-A398-5161A3DBB89F}" srcOrd="0" destOrd="1" presId="urn:microsoft.com/office/officeart/2005/8/layout/chevron2"/>
    <dgm:cxn modelId="{C774A12B-8658-4F1F-8D7A-F4F042AC66E5}" type="presOf" srcId="{5D2034F2-1555-4C7A-97AF-C05120A0AD58}" destId="{1BD4153D-BF13-46DC-AF90-F6C03C8C874D}" srcOrd="0" destOrd="1" presId="urn:microsoft.com/office/officeart/2005/8/layout/chevron2"/>
    <dgm:cxn modelId="{CCFB9A03-CA5D-4E43-BCDB-182A2097BF63}" srcId="{4CA92BB5-202E-4C43-A0C7-EA8EBEBBD3BF}" destId="{E8206E11-8E3A-4C5A-80D2-8EE3F2B25B49}" srcOrd="2" destOrd="0" parTransId="{4F80268D-41F0-4A9D-9730-FAFDD9BF9FFA}" sibTransId="{C303C23A-E801-4041-A451-DE58587DF924}"/>
    <dgm:cxn modelId="{D47A7F0D-CB3D-4CF4-B9DA-BC7CB2FBDE7F}" type="presOf" srcId="{4CA92BB5-202E-4C43-A0C7-EA8EBEBBD3BF}" destId="{5642DD8F-48F8-4FAA-9584-9742425D2088}" srcOrd="0" destOrd="0" presId="urn:microsoft.com/office/officeart/2005/8/layout/chevron2"/>
    <dgm:cxn modelId="{3F0DC7DA-2C0B-4D1E-BF2A-08011D3FCE36}" srcId="{4CA92BB5-202E-4C43-A0C7-EA8EBEBBD3BF}" destId="{806E6D4F-9930-45FB-A7F1-CB66DFBEF2EE}" srcOrd="3" destOrd="0" parTransId="{6EC7F99E-C040-4A30-B62E-3FA0B41BEC88}" sibTransId="{A6EC1592-86E2-46FF-863F-177132CD9991}"/>
    <dgm:cxn modelId="{307940D6-AE71-487C-9267-33AD5A64A32B}" srcId="{4CA92BB5-202E-4C43-A0C7-EA8EBEBBD3BF}" destId="{38F9CBC8-3D92-431C-8160-40C6AEECE7E8}" srcOrd="1" destOrd="0" parTransId="{E45ABB2A-7B32-470C-96ED-D6EA021DAFC6}" sibTransId="{198EBE32-0C6A-43C7-BD4A-1CC7DF9789AB}"/>
    <dgm:cxn modelId="{34FB3A0F-A27A-4D59-BD69-EA5A9EAA1198}" srcId="{A972410D-D72C-42D7-898F-A0C468AE9E3B}" destId="{EA158EEE-DF82-452F-8259-9EA9C74E1B5F}" srcOrd="0" destOrd="0" parTransId="{C119AB39-B01B-4994-9FA3-CCB1751E41BC}" sibTransId="{7AACA0E2-8A47-47A6-BBF8-D19D27326923}"/>
    <dgm:cxn modelId="{8F9718DD-19C9-4F6A-9C11-B488CD21EED2}" type="presOf" srcId="{F81E93E4-D69A-489B-8428-E516A27E1840}" destId="{30B514BE-46D7-4D38-A415-D7FF022783BA}" srcOrd="0" destOrd="0" presId="urn:microsoft.com/office/officeart/2005/8/layout/chevron2"/>
    <dgm:cxn modelId="{28825E35-9242-4A05-9E94-3D372BD1C8E5}" srcId="{38F9CBC8-3D92-431C-8160-40C6AEECE7E8}" destId="{6F4C6983-267D-4CFA-ACED-F2942F56055C}" srcOrd="1" destOrd="0" parTransId="{B04F007F-4995-48C3-B0DF-834089FEBFB2}" sibTransId="{C323FA82-0CB4-4CED-A2C1-ABAE1B717CD6}"/>
    <dgm:cxn modelId="{F1BF17F4-50ED-4621-8F69-44A412EB74EC}" srcId="{38F9CBC8-3D92-431C-8160-40C6AEECE7E8}" destId="{F81E93E4-D69A-489B-8428-E516A27E1840}" srcOrd="0" destOrd="0" parTransId="{7CE558BF-E3F5-4592-9430-24572B927E93}" sibTransId="{87F4E6FD-95E1-4BC1-AED6-A2279CD649AA}"/>
    <dgm:cxn modelId="{A81E9553-53DD-4503-A75D-6ABA174D9AA4}" srcId="{E8206E11-8E3A-4C5A-80D2-8EE3F2B25B49}" destId="{CCA72812-E16E-4256-A746-E3BDE2DCF4F8}" srcOrd="1" destOrd="0" parTransId="{6A21ACCC-B472-483D-BBD1-E426B65B2229}" sibTransId="{7A42AAB4-C4B9-4D2A-915A-EA605E4CA355}"/>
    <dgm:cxn modelId="{C62ADAC9-D877-4FE2-B21D-239FF6B31425}" type="presOf" srcId="{E8206E11-8E3A-4C5A-80D2-8EE3F2B25B49}" destId="{11A6DF24-183C-4118-AD2D-2316AB1CB656}" srcOrd="0" destOrd="0" presId="urn:microsoft.com/office/officeart/2005/8/layout/chevron2"/>
    <dgm:cxn modelId="{035F63A9-048C-4786-9FF5-B9A89A2553A7}" type="presOf" srcId="{6F4C6983-267D-4CFA-ACED-F2942F56055C}" destId="{30B514BE-46D7-4D38-A415-D7FF022783BA}" srcOrd="0" destOrd="1" presId="urn:microsoft.com/office/officeart/2005/8/layout/chevron2"/>
    <dgm:cxn modelId="{0EFF6FC9-6616-4497-AE0B-FDAC1772B6BD}" srcId="{806E6D4F-9930-45FB-A7F1-CB66DFBEF2EE}" destId="{5D2034F2-1555-4C7A-97AF-C05120A0AD58}" srcOrd="1" destOrd="0" parTransId="{54D180C2-4F6E-4DEE-8DFA-5F9BF02525B1}" sibTransId="{592C8785-876A-4A55-AA42-EBAEA3AD4E60}"/>
    <dgm:cxn modelId="{7CD213B3-6338-4B4D-8FB1-16B8EBFEFB8D}" srcId="{806E6D4F-9930-45FB-A7F1-CB66DFBEF2EE}" destId="{822F96A4-29A1-40FC-86D2-C452ECCA452F}" srcOrd="0" destOrd="0" parTransId="{DACA0077-9399-4C91-B45C-16CFDCD3BF64}" sibTransId="{E15C4A15-3326-4618-912C-EDF17DB12512}"/>
    <dgm:cxn modelId="{C2BF7B7A-29C7-4920-A51D-D217E9AD49BB}" type="presOf" srcId="{38F9CBC8-3D92-431C-8160-40C6AEECE7E8}" destId="{ABE2B68B-272C-4A0C-9E50-25D1C7CA2FAD}" srcOrd="0" destOrd="0" presId="urn:microsoft.com/office/officeart/2005/8/layout/chevron2"/>
    <dgm:cxn modelId="{1D5D19F6-4243-4839-A845-D44454474B77}" type="presOf" srcId="{822F96A4-29A1-40FC-86D2-C452ECCA452F}" destId="{1BD4153D-BF13-46DC-AF90-F6C03C8C874D}" srcOrd="0" destOrd="0" presId="urn:microsoft.com/office/officeart/2005/8/layout/chevron2"/>
    <dgm:cxn modelId="{7213E7D7-971B-4F5F-9ED1-D24921611C65}" type="presOf" srcId="{A972410D-D72C-42D7-898F-A0C468AE9E3B}" destId="{7F1C463A-ECAA-453B-A73C-388F5AFB4F96}" srcOrd="0" destOrd="0" presId="urn:microsoft.com/office/officeart/2005/8/layout/chevron2"/>
    <dgm:cxn modelId="{562779D4-6019-4905-B1AD-EED24B70F4C4}" srcId="{4CA92BB5-202E-4C43-A0C7-EA8EBEBBD3BF}" destId="{A972410D-D72C-42D7-898F-A0C468AE9E3B}" srcOrd="0" destOrd="0" parTransId="{6F6C4B08-68DA-4328-BC4D-B3799EA7934D}" sibTransId="{18905D7A-29FC-4387-BFC8-9D0DB0547B38}"/>
    <dgm:cxn modelId="{528E4A11-4F52-4E70-92EC-6648CA5C4A79}" type="presParOf" srcId="{5642DD8F-48F8-4FAA-9584-9742425D2088}" destId="{145DFBCC-F6FE-45E8-A8D8-4074B5D19ECE}" srcOrd="0" destOrd="0" presId="urn:microsoft.com/office/officeart/2005/8/layout/chevron2"/>
    <dgm:cxn modelId="{CDCA146A-90AF-4B1E-BA71-46350B4E57E2}" type="presParOf" srcId="{145DFBCC-F6FE-45E8-A8D8-4074B5D19ECE}" destId="{7F1C463A-ECAA-453B-A73C-388F5AFB4F96}" srcOrd="0" destOrd="0" presId="urn:microsoft.com/office/officeart/2005/8/layout/chevron2"/>
    <dgm:cxn modelId="{937EA832-ACA6-4C79-8C0F-7A704E7F06DB}" type="presParOf" srcId="{145DFBCC-F6FE-45E8-A8D8-4074B5D19ECE}" destId="{66A0EA41-AF18-431B-B159-8FD3441BA876}" srcOrd="1" destOrd="0" presId="urn:microsoft.com/office/officeart/2005/8/layout/chevron2"/>
    <dgm:cxn modelId="{BAC67576-4833-44F4-B596-357B0FFF1DD1}" type="presParOf" srcId="{5642DD8F-48F8-4FAA-9584-9742425D2088}" destId="{5223E851-AF0E-48D2-A3C3-DA93A15D57CF}" srcOrd="1" destOrd="0" presId="urn:microsoft.com/office/officeart/2005/8/layout/chevron2"/>
    <dgm:cxn modelId="{48198347-B1AE-4E56-A98D-2FD6DD34CF9A}" type="presParOf" srcId="{5642DD8F-48F8-4FAA-9584-9742425D2088}" destId="{F7CD4FA8-1649-41A0-9841-AB9BF1C75DDD}" srcOrd="2" destOrd="0" presId="urn:microsoft.com/office/officeart/2005/8/layout/chevron2"/>
    <dgm:cxn modelId="{2867B7E3-5A31-4E48-8761-A0CF644EB00A}" type="presParOf" srcId="{F7CD4FA8-1649-41A0-9841-AB9BF1C75DDD}" destId="{ABE2B68B-272C-4A0C-9E50-25D1C7CA2FAD}" srcOrd="0" destOrd="0" presId="urn:microsoft.com/office/officeart/2005/8/layout/chevron2"/>
    <dgm:cxn modelId="{A93A5495-5FEA-4B44-8EDA-7A3ECED31C34}" type="presParOf" srcId="{F7CD4FA8-1649-41A0-9841-AB9BF1C75DDD}" destId="{30B514BE-46D7-4D38-A415-D7FF022783BA}" srcOrd="1" destOrd="0" presId="urn:microsoft.com/office/officeart/2005/8/layout/chevron2"/>
    <dgm:cxn modelId="{C77836C6-DC50-4A0B-AD42-A4275373AABB}" type="presParOf" srcId="{5642DD8F-48F8-4FAA-9584-9742425D2088}" destId="{F0C2FE78-6B23-44D4-BB98-E358778BDC85}" srcOrd="3" destOrd="0" presId="urn:microsoft.com/office/officeart/2005/8/layout/chevron2"/>
    <dgm:cxn modelId="{92B75EA3-776B-4F2C-AF0C-066B2183720B}" type="presParOf" srcId="{5642DD8F-48F8-4FAA-9584-9742425D2088}" destId="{DBAB7456-C711-4248-BCE1-6F1232513F49}" srcOrd="4" destOrd="0" presId="urn:microsoft.com/office/officeart/2005/8/layout/chevron2"/>
    <dgm:cxn modelId="{ACD672C8-B225-42D9-81F1-8B2E0F6A7F0F}" type="presParOf" srcId="{DBAB7456-C711-4248-BCE1-6F1232513F49}" destId="{11A6DF24-183C-4118-AD2D-2316AB1CB656}" srcOrd="0" destOrd="0" presId="urn:microsoft.com/office/officeart/2005/8/layout/chevron2"/>
    <dgm:cxn modelId="{9ACB8050-DB45-451C-84D9-723A68655440}" type="presParOf" srcId="{DBAB7456-C711-4248-BCE1-6F1232513F49}" destId="{2E4840C1-F354-44D9-A398-5161A3DBB89F}" srcOrd="1" destOrd="0" presId="urn:microsoft.com/office/officeart/2005/8/layout/chevron2"/>
    <dgm:cxn modelId="{1465E170-5183-4449-9100-47B1EBA8A4CA}" type="presParOf" srcId="{5642DD8F-48F8-4FAA-9584-9742425D2088}" destId="{313FB1EE-EEC4-4C5F-B215-96759E4301C0}" srcOrd="5" destOrd="0" presId="urn:microsoft.com/office/officeart/2005/8/layout/chevron2"/>
    <dgm:cxn modelId="{63791AB5-6726-4350-937D-CC6981A19FAC}" type="presParOf" srcId="{5642DD8F-48F8-4FAA-9584-9742425D2088}" destId="{6435DB90-AA5E-4CDC-BC67-FB72FA1F5E13}" srcOrd="6" destOrd="0" presId="urn:microsoft.com/office/officeart/2005/8/layout/chevron2"/>
    <dgm:cxn modelId="{5C14E91B-01ED-4373-B0A5-B912F5BEA876}" type="presParOf" srcId="{6435DB90-AA5E-4CDC-BC67-FB72FA1F5E13}" destId="{B909DF7A-9810-49F1-8644-6B5E54C44566}" srcOrd="0" destOrd="0" presId="urn:microsoft.com/office/officeart/2005/8/layout/chevron2"/>
    <dgm:cxn modelId="{CB47B1A1-7C43-432B-8AAA-922D141A43E9}" type="presParOf" srcId="{6435DB90-AA5E-4CDC-BC67-FB72FA1F5E13}" destId="{1BD4153D-BF13-46DC-AF90-F6C03C8C87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/>
      <dgm:t>
        <a:bodyPr/>
        <a:lstStyle/>
        <a:p>
          <a:r>
            <a:rPr lang="en-US" dirty="0" smtClean="0"/>
            <a:t>Consultant</a:t>
          </a:r>
          <a:endParaRPr lang="en-US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 custT="1"/>
      <dgm:spPr/>
      <dgm:t>
        <a:bodyPr/>
        <a:lstStyle/>
        <a:p>
          <a:r>
            <a:rPr lang="en-US" sz="1400" dirty="0" smtClean="0"/>
            <a:t>Analysis</a:t>
          </a:r>
          <a:endParaRPr lang="en-US" sz="1400" dirty="0"/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 custT="1"/>
      <dgm:spPr/>
      <dgm:t>
        <a:bodyPr/>
        <a:lstStyle/>
        <a:p>
          <a:r>
            <a:rPr lang="en-US" sz="1400" dirty="0" smtClean="0"/>
            <a:t>Strategy dev.</a:t>
          </a:r>
          <a:endParaRPr lang="en-US" sz="1400" dirty="0"/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 custT="1"/>
      <dgm:spPr/>
      <dgm:t>
        <a:bodyPr/>
        <a:lstStyle/>
        <a:p>
          <a:r>
            <a:rPr lang="en-US" sz="1400" dirty="0" err="1" smtClean="0"/>
            <a:t>Implemen-tation</a:t>
          </a:r>
          <a:endParaRPr lang="en-US" sz="1400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 custT="1"/>
      <dgm:spPr/>
      <dgm:t>
        <a:bodyPr/>
        <a:lstStyle/>
        <a:p>
          <a:r>
            <a:rPr lang="en-US" sz="1400" dirty="0" smtClean="0"/>
            <a:t>Business dev.</a:t>
          </a:r>
          <a:endParaRPr lang="en-US" sz="1400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0552CB-C3DE-4748-8079-2831CAFED3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E936C-E0B1-4D94-8F24-2B83803AEF9F}">
      <dgm:prSet phldrT="[Text]" custT="1"/>
      <dgm:spPr/>
      <dgm:t>
        <a:bodyPr/>
        <a:lstStyle/>
        <a:p>
          <a:r>
            <a:rPr lang="en-US" sz="1600" dirty="0" smtClean="0"/>
            <a:t>Partner</a:t>
          </a:r>
        </a:p>
        <a:p>
          <a:r>
            <a:rPr lang="en-US" sz="1600" dirty="0" smtClean="0"/>
            <a:t>~350- +1M</a:t>
          </a:r>
          <a:endParaRPr lang="en-US" sz="1600" dirty="0"/>
        </a:p>
      </dgm:t>
    </dgm:pt>
    <dgm:pt modelId="{103D153B-2538-44DD-874D-815EB7CE5F04}" type="parTrans" cxnId="{B4A24110-5D53-41B8-80A7-1616A7220855}">
      <dgm:prSet/>
      <dgm:spPr/>
      <dgm:t>
        <a:bodyPr/>
        <a:lstStyle/>
        <a:p>
          <a:endParaRPr lang="en-US"/>
        </a:p>
      </dgm:t>
    </dgm:pt>
    <dgm:pt modelId="{6799235D-F304-4F65-A690-60498E901C9A}" type="sibTrans" cxnId="{B4A24110-5D53-41B8-80A7-1616A7220855}">
      <dgm:prSet/>
      <dgm:spPr/>
      <dgm:t>
        <a:bodyPr/>
        <a:lstStyle/>
        <a:p>
          <a:endParaRPr lang="en-US"/>
        </a:p>
      </dgm:t>
    </dgm:pt>
    <dgm:pt modelId="{83D9F687-9DA9-42F4-8D14-24174BDEFAE2}">
      <dgm:prSet phldrT="[Text]" custT="1"/>
      <dgm:spPr/>
      <dgm:t>
        <a:bodyPr/>
        <a:lstStyle/>
        <a:p>
          <a:r>
            <a:rPr lang="en-US" sz="1600" dirty="0" smtClean="0"/>
            <a:t>Sr. Manager</a:t>
          </a:r>
          <a:br>
            <a:rPr lang="en-US" sz="1600" dirty="0" smtClean="0"/>
          </a:br>
          <a:r>
            <a:rPr lang="en-US" sz="1600" dirty="0" smtClean="0"/>
            <a:t>~150-250K</a:t>
          </a:r>
          <a:endParaRPr lang="en-US" sz="1600" dirty="0"/>
        </a:p>
      </dgm:t>
    </dgm:pt>
    <dgm:pt modelId="{D6462131-C24D-4FFB-BF86-3729331DE4D8}" type="parTrans" cxnId="{14CE48F8-3033-4320-8E2C-A1455C4B4289}">
      <dgm:prSet/>
      <dgm:spPr/>
      <dgm:t>
        <a:bodyPr/>
        <a:lstStyle/>
        <a:p>
          <a:endParaRPr lang="en-US"/>
        </a:p>
      </dgm:t>
    </dgm:pt>
    <dgm:pt modelId="{4DF0029C-566B-495E-82DA-F6D0FEF2F06A}" type="sibTrans" cxnId="{14CE48F8-3033-4320-8E2C-A1455C4B4289}">
      <dgm:prSet/>
      <dgm:spPr/>
      <dgm:t>
        <a:bodyPr/>
        <a:lstStyle/>
        <a:p>
          <a:endParaRPr lang="en-US"/>
        </a:p>
      </dgm:t>
    </dgm:pt>
    <dgm:pt modelId="{3DDD2868-32EA-4C5D-BDB6-19E46529BCEA}">
      <dgm:prSet phldrT="[Text]" custT="1"/>
      <dgm:spPr/>
      <dgm:t>
        <a:bodyPr/>
        <a:lstStyle/>
        <a:p>
          <a:r>
            <a:rPr lang="en-US" sz="1400" dirty="0" smtClean="0"/>
            <a:t>Sr. Consultant</a:t>
          </a:r>
        </a:p>
        <a:p>
          <a:r>
            <a:rPr lang="en-US" sz="1400" dirty="0" smtClean="0"/>
            <a:t>/Manager</a:t>
          </a:r>
        </a:p>
        <a:p>
          <a:r>
            <a:rPr lang="en-US" sz="1600" dirty="0" smtClean="0"/>
            <a:t>~ 90-180K</a:t>
          </a:r>
          <a:endParaRPr lang="en-US" sz="1600" dirty="0"/>
        </a:p>
      </dgm:t>
    </dgm:pt>
    <dgm:pt modelId="{9C3BE899-412C-4F21-9FE3-B8CD5CB55B74}" type="parTrans" cxnId="{C6365CFF-1423-4F8A-92D3-7C6F113477D1}">
      <dgm:prSet/>
      <dgm:spPr/>
      <dgm:t>
        <a:bodyPr/>
        <a:lstStyle/>
        <a:p>
          <a:endParaRPr lang="en-US"/>
        </a:p>
      </dgm:t>
    </dgm:pt>
    <dgm:pt modelId="{98E860F6-137E-4F38-ABAB-3407817523C3}" type="sibTrans" cxnId="{C6365CFF-1423-4F8A-92D3-7C6F113477D1}">
      <dgm:prSet/>
      <dgm:spPr/>
      <dgm:t>
        <a:bodyPr/>
        <a:lstStyle/>
        <a:p>
          <a:endParaRPr lang="en-US"/>
        </a:p>
      </dgm:t>
    </dgm:pt>
    <dgm:pt modelId="{6AC99C86-CBD3-4E84-97DC-EB6E0BC28CC6}">
      <dgm:prSet phldrT="[Text]" custT="1"/>
      <dgm:spPr/>
      <dgm:t>
        <a:bodyPr/>
        <a:lstStyle/>
        <a:p>
          <a:r>
            <a:rPr lang="en-US" sz="1600" dirty="0" smtClean="0"/>
            <a:t>Consultant</a:t>
          </a:r>
        </a:p>
        <a:p>
          <a:r>
            <a:rPr lang="en-US" sz="1600" dirty="0" smtClean="0"/>
            <a:t>~$60-80k</a:t>
          </a:r>
          <a:endParaRPr lang="en-US" sz="1600" dirty="0"/>
        </a:p>
      </dgm:t>
    </dgm:pt>
    <dgm:pt modelId="{D4F4BE75-6BE0-4470-B040-F6DC94613080}" type="parTrans" cxnId="{9E796EEA-95C0-4052-932A-3D09D44F71D1}">
      <dgm:prSet/>
      <dgm:spPr/>
      <dgm:t>
        <a:bodyPr/>
        <a:lstStyle/>
        <a:p>
          <a:endParaRPr lang="en-US"/>
        </a:p>
      </dgm:t>
    </dgm:pt>
    <dgm:pt modelId="{D50E2B80-2BFA-4ABF-AF16-BA37BC9EFC0A}" type="sibTrans" cxnId="{9E796EEA-95C0-4052-932A-3D09D44F71D1}">
      <dgm:prSet/>
      <dgm:spPr/>
      <dgm:t>
        <a:bodyPr/>
        <a:lstStyle/>
        <a:p>
          <a:endParaRPr lang="en-US"/>
        </a:p>
      </dgm:t>
    </dgm:pt>
    <dgm:pt modelId="{B68FDB90-5246-40EA-B6E8-D89223EF4A5D}" type="pres">
      <dgm:prSet presAssocID="{920552CB-C3DE-4748-8079-2831CAFED3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2F08-D422-409B-9CCC-215963A07691}" type="pres">
      <dgm:prSet presAssocID="{920552CB-C3DE-4748-8079-2831CAFED3A2}" presName="comp1" presStyleCnt="0"/>
      <dgm:spPr/>
    </dgm:pt>
    <dgm:pt modelId="{280D03B2-5124-4FFE-B2EA-9D0C5DF14AE3}" type="pres">
      <dgm:prSet presAssocID="{920552CB-C3DE-4748-8079-2831CAFED3A2}" presName="circle1" presStyleLbl="node1" presStyleIdx="0" presStyleCnt="4"/>
      <dgm:spPr/>
      <dgm:t>
        <a:bodyPr/>
        <a:lstStyle/>
        <a:p>
          <a:endParaRPr lang="en-US"/>
        </a:p>
      </dgm:t>
    </dgm:pt>
    <dgm:pt modelId="{95DE5207-025A-425E-B3D3-E91D76216FF8}" type="pres">
      <dgm:prSet presAssocID="{920552CB-C3DE-4748-8079-2831CAFED3A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EDDC0-0E95-4F7C-8BD4-F0A9DFDC5429}" type="pres">
      <dgm:prSet presAssocID="{920552CB-C3DE-4748-8079-2831CAFED3A2}" presName="comp2" presStyleCnt="0"/>
      <dgm:spPr/>
    </dgm:pt>
    <dgm:pt modelId="{82F6B587-BE75-4509-BA53-DBC19D7C7903}" type="pres">
      <dgm:prSet presAssocID="{920552CB-C3DE-4748-8079-2831CAFED3A2}" presName="circle2" presStyleLbl="node1" presStyleIdx="1" presStyleCnt="4"/>
      <dgm:spPr/>
      <dgm:t>
        <a:bodyPr/>
        <a:lstStyle/>
        <a:p>
          <a:endParaRPr lang="en-US"/>
        </a:p>
      </dgm:t>
    </dgm:pt>
    <dgm:pt modelId="{96334835-36AC-42F9-BFE0-8702FD97F429}" type="pres">
      <dgm:prSet presAssocID="{920552CB-C3DE-4748-8079-2831CAFED3A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32A9-0E2C-4EBD-BC2B-04B7B0EBC6C4}" type="pres">
      <dgm:prSet presAssocID="{920552CB-C3DE-4748-8079-2831CAFED3A2}" presName="comp3" presStyleCnt="0"/>
      <dgm:spPr/>
    </dgm:pt>
    <dgm:pt modelId="{7B201D4F-3ABB-4AA0-9DD1-4E34C1C24790}" type="pres">
      <dgm:prSet presAssocID="{920552CB-C3DE-4748-8079-2831CAFED3A2}" presName="circle3" presStyleLbl="node1" presStyleIdx="2" presStyleCnt="4"/>
      <dgm:spPr/>
      <dgm:t>
        <a:bodyPr/>
        <a:lstStyle/>
        <a:p>
          <a:endParaRPr lang="en-US"/>
        </a:p>
      </dgm:t>
    </dgm:pt>
    <dgm:pt modelId="{65173B94-3E04-4778-9AA5-85512EAA6E5C}" type="pres">
      <dgm:prSet presAssocID="{920552CB-C3DE-4748-8079-2831CAFED3A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0B7E8-DF5E-4977-9086-B4D4B8AEAFAE}" type="pres">
      <dgm:prSet presAssocID="{920552CB-C3DE-4748-8079-2831CAFED3A2}" presName="comp4" presStyleCnt="0"/>
      <dgm:spPr/>
    </dgm:pt>
    <dgm:pt modelId="{5B04C7D4-0C66-40B7-99AF-6C0E5E463AEB}" type="pres">
      <dgm:prSet presAssocID="{920552CB-C3DE-4748-8079-2831CAFED3A2}" presName="circle4" presStyleLbl="node1" presStyleIdx="3" presStyleCnt="4"/>
      <dgm:spPr/>
      <dgm:t>
        <a:bodyPr/>
        <a:lstStyle/>
        <a:p>
          <a:endParaRPr lang="en-US"/>
        </a:p>
      </dgm:t>
    </dgm:pt>
    <dgm:pt modelId="{138BC12D-E79A-46F1-9873-0ECF244904FC}" type="pres">
      <dgm:prSet presAssocID="{920552CB-C3DE-4748-8079-2831CAFED3A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58E6A-782A-4551-BEAF-0B02E17360AB}" type="presOf" srcId="{6AC99C86-CBD3-4E84-97DC-EB6E0BC28CC6}" destId="{5B04C7D4-0C66-40B7-99AF-6C0E5E463AEB}" srcOrd="0" destOrd="0" presId="urn:microsoft.com/office/officeart/2005/8/layout/venn2"/>
    <dgm:cxn modelId="{19602AF9-66B3-4124-B684-677B49280F7D}" type="presOf" srcId="{83D9F687-9DA9-42F4-8D14-24174BDEFAE2}" destId="{96334835-36AC-42F9-BFE0-8702FD97F429}" srcOrd="1" destOrd="0" presId="urn:microsoft.com/office/officeart/2005/8/layout/venn2"/>
    <dgm:cxn modelId="{9E796EEA-95C0-4052-932A-3D09D44F71D1}" srcId="{920552CB-C3DE-4748-8079-2831CAFED3A2}" destId="{6AC99C86-CBD3-4E84-97DC-EB6E0BC28CC6}" srcOrd="3" destOrd="0" parTransId="{D4F4BE75-6BE0-4470-B040-F6DC94613080}" sibTransId="{D50E2B80-2BFA-4ABF-AF16-BA37BC9EFC0A}"/>
    <dgm:cxn modelId="{60039824-EFA0-43CA-B3C3-17865D67F8EA}" type="presOf" srcId="{3DDD2868-32EA-4C5D-BDB6-19E46529BCEA}" destId="{7B201D4F-3ABB-4AA0-9DD1-4E34C1C24790}" srcOrd="0" destOrd="0" presId="urn:microsoft.com/office/officeart/2005/8/layout/venn2"/>
    <dgm:cxn modelId="{D14C4A3F-4729-442E-B508-1195EC25D650}" type="presOf" srcId="{04BE936C-E0B1-4D94-8F24-2B83803AEF9F}" destId="{95DE5207-025A-425E-B3D3-E91D76216FF8}" srcOrd="1" destOrd="0" presId="urn:microsoft.com/office/officeart/2005/8/layout/venn2"/>
    <dgm:cxn modelId="{DFF80984-E0E8-4A39-A2C4-683B97D495E1}" type="presOf" srcId="{6AC99C86-CBD3-4E84-97DC-EB6E0BC28CC6}" destId="{138BC12D-E79A-46F1-9873-0ECF244904FC}" srcOrd="1" destOrd="0" presId="urn:microsoft.com/office/officeart/2005/8/layout/venn2"/>
    <dgm:cxn modelId="{16D9D894-FA0A-4C33-8CE6-72E3496BD4FE}" type="presOf" srcId="{920552CB-C3DE-4748-8079-2831CAFED3A2}" destId="{B68FDB90-5246-40EA-B6E8-D89223EF4A5D}" srcOrd="0" destOrd="0" presId="urn:microsoft.com/office/officeart/2005/8/layout/venn2"/>
    <dgm:cxn modelId="{06FDBCFC-6CAF-4BB8-88CE-133B6033DD9C}" type="presOf" srcId="{04BE936C-E0B1-4D94-8F24-2B83803AEF9F}" destId="{280D03B2-5124-4FFE-B2EA-9D0C5DF14AE3}" srcOrd="0" destOrd="0" presId="urn:microsoft.com/office/officeart/2005/8/layout/venn2"/>
    <dgm:cxn modelId="{2A11669C-5BCF-4943-8E2F-F54AEADD5FF6}" type="presOf" srcId="{3DDD2868-32EA-4C5D-BDB6-19E46529BCEA}" destId="{65173B94-3E04-4778-9AA5-85512EAA6E5C}" srcOrd="1" destOrd="0" presId="urn:microsoft.com/office/officeart/2005/8/layout/venn2"/>
    <dgm:cxn modelId="{F2924DF5-3E0D-4798-9433-09ED9702A3A2}" type="presOf" srcId="{83D9F687-9DA9-42F4-8D14-24174BDEFAE2}" destId="{82F6B587-BE75-4509-BA53-DBC19D7C7903}" srcOrd="0" destOrd="0" presId="urn:microsoft.com/office/officeart/2005/8/layout/venn2"/>
    <dgm:cxn modelId="{C6365CFF-1423-4F8A-92D3-7C6F113477D1}" srcId="{920552CB-C3DE-4748-8079-2831CAFED3A2}" destId="{3DDD2868-32EA-4C5D-BDB6-19E46529BCEA}" srcOrd="2" destOrd="0" parTransId="{9C3BE899-412C-4F21-9FE3-B8CD5CB55B74}" sibTransId="{98E860F6-137E-4F38-ABAB-3407817523C3}"/>
    <dgm:cxn modelId="{14CE48F8-3033-4320-8E2C-A1455C4B4289}" srcId="{920552CB-C3DE-4748-8079-2831CAFED3A2}" destId="{83D9F687-9DA9-42F4-8D14-24174BDEFAE2}" srcOrd="1" destOrd="0" parTransId="{D6462131-C24D-4FFB-BF86-3729331DE4D8}" sibTransId="{4DF0029C-566B-495E-82DA-F6D0FEF2F06A}"/>
    <dgm:cxn modelId="{B4A24110-5D53-41B8-80A7-1616A7220855}" srcId="{920552CB-C3DE-4748-8079-2831CAFED3A2}" destId="{04BE936C-E0B1-4D94-8F24-2B83803AEF9F}" srcOrd="0" destOrd="0" parTransId="{103D153B-2538-44DD-874D-815EB7CE5F04}" sibTransId="{6799235D-F304-4F65-A690-60498E901C9A}"/>
    <dgm:cxn modelId="{DD2463B7-E78B-4DE3-9486-BF791773601F}" type="presParOf" srcId="{B68FDB90-5246-40EA-B6E8-D89223EF4A5D}" destId="{F6202F08-D422-409B-9CCC-215963A07691}" srcOrd="0" destOrd="0" presId="urn:microsoft.com/office/officeart/2005/8/layout/venn2"/>
    <dgm:cxn modelId="{A35711B8-26DB-412E-BBB7-FA1A1E8A8E91}" type="presParOf" srcId="{F6202F08-D422-409B-9CCC-215963A07691}" destId="{280D03B2-5124-4FFE-B2EA-9D0C5DF14AE3}" srcOrd="0" destOrd="0" presId="urn:microsoft.com/office/officeart/2005/8/layout/venn2"/>
    <dgm:cxn modelId="{8398B7F0-4D33-4163-B6A8-862342AD6A91}" type="presParOf" srcId="{F6202F08-D422-409B-9CCC-215963A07691}" destId="{95DE5207-025A-425E-B3D3-E91D76216FF8}" srcOrd="1" destOrd="0" presId="urn:microsoft.com/office/officeart/2005/8/layout/venn2"/>
    <dgm:cxn modelId="{89FB051A-11DD-4C49-B0F2-0ED2B75DD94D}" type="presParOf" srcId="{B68FDB90-5246-40EA-B6E8-D89223EF4A5D}" destId="{D09EDDC0-0E95-4F7C-8BD4-F0A9DFDC5429}" srcOrd="1" destOrd="0" presId="urn:microsoft.com/office/officeart/2005/8/layout/venn2"/>
    <dgm:cxn modelId="{57E75339-7164-46DC-950E-CAEA6FEC9B61}" type="presParOf" srcId="{D09EDDC0-0E95-4F7C-8BD4-F0A9DFDC5429}" destId="{82F6B587-BE75-4509-BA53-DBC19D7C7903}" srcOrd="0" destOrd="0" presId="urn:microsoft.com/office/officeart/2005/8/layout/venn2"/>
    <dgm:cxn modelId="{363049A4-0880-4834-B0E6-24DD7E8CFF77}" type="presParOf" srcId="{D09EDDC0-0E95-4F7C-8BD4-F0A9DFDC5429}" destId="{96334835-36AC-42F9-BFE0-8702FD97F429}" srcOrd="1" destOrd="0" presId="urn:microsoft.com/office/officeart/2005/8/layout/venn2"/>
    <dgm:cxn modelId="{67D85546-066C-46EF-8D2A-B416A92E699F}" type="presParOf" srcId="{B68FDB90-5246-40EA-B6E8-D89223EF4A5D}" destId="{696232A9-0E2C-4EBD-BC2B-04B7B0EBC6C4}" srcOrd="2" destOrd="0" presId="urn:microsoft.com/office/officeart/2005/8/layout/venn2"/>
    <dgm:cxn modelId="{EFCF62F4-B1BF-420F-AF54-2118D192AF87}" type="presParOf" srcId="{696232A9-0E2C-4EBD-BC2B-04B7B0EBC6C4}" destId="{7B201D4F-3ABB-4AA0-9DD1-4E34C1C24790}" srcOrd="0" destOrd="0" presId="urn:microsoft.com/office/officeart/2005/8/layout/venn2"/>
    <dgm:cxn modelId="{ECA93479-E4A5-4D56-8542-1DE24BBE4912}" type="presParOf" srcId="{696232A9-0E2C-4EBD-BC2B-04B7B0EBC6C4}" destId="{65173B94-3E04-4778-9AA5-85512EAA6E5C}" srcOrd="1" destOrd="0" presId="urn:microsoft.com/office/officeart/2005/8/layout/venn2"/>
    <dgm:cxn modelId="{787FDD3B-6DE6-422C-8503-CC37597A5C96}" type="presParOf" srcId="{B68FDB90-5246-40EA-B6E8-D89223EF4A5D}" destId="{D5E0B7E8-DF5E-4977-9086-B4D4B8AEAFAE}" srcOrd="3" destOrd="0" presId="urn:microsoft.com/office/officeart/2005/8/layout/venn2"/>
    <dgm:cxn modelId="{3DDF9D56-BF02-43C9-9ABD-B9919355937D}" type="presParOf" srcId="{D5E0B7E8-DF5E-4977-9086-B4D4B8AEAFAE}" destId="{5B04C7D4-0C66-40B7-99AF-6C0E5E463AEB}" srcOrd="0" destOrd="0" presId="urn:microsoft.com/office/officeart/2005/8/layout/venn2"/>
    <dgm:cxn modelId="{8C6E131C-0E59-46CC-B84E-165EA1603B59}" type="presParOf" srcId="{D5E0B7E8-DF5E-4977-9086-B4D4B8AEAFAE}" destId="{138BC12D-E79A-46F1-9873-0ECF244904F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C463A-ECAA-453B-A73C-388F5AFB4F96}">
      <dsp:nvSpPr>
        <dsp:cNvPr id="0" name=""/>
        <dsp:cNvSpPr/>
      </dsp:nvSpPr>
      <dsp:spPr>
        <a:xfrm rot="5400000">
          <a:off x="-224486" y="228811"/>
          <a:ext cx="1496578" cy="10476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History</a:t>
          </a:r>
          <a:endParaRPr lang="en-US" sz="2300" kern="1200" dirty="0"/>
        </a:p>
      </dsp:txBody>
      <dsp:txXfrm rot="-5400000">
        <a:off x="1" y="528126"/>
        <a:ext cx="1047604" cy="448974"/>
      </dsp:txXfrm>
    </dsp:sp>
    <dsp:sp modelId="{66A0EA41-AF18-431B-B159-8FD3441BA876}">
      <dsp:nvSpPr>
        <dsp:cNvPr id="0" name=""/>
        <dsp:cNvSpPr/>
      </dsp:nvSpPr>
      <dsp:spPr>
        <a:xfrm rot="5400000">
          <a:off x="4342714" y="-3290784"/>
          <a:ext cx="972775" cy="7562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Founded 1989 through the merger of Ernst &amp; </a:t>
          </a:r>
          <a:r>
            <a:rPr lang="en-US" sz="1600" kern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Whinney</a:t>
          </a:r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 and Arthur Young &amp; Co.</a:t>
          </a:r>
          <a:endParaRPr lang="en-US" sz="1600" kern="1200" dirty="0">
            <a:solidFill>
              <a:schemeClr val="tx1">
                <a:lumMod val="50000"/>
                <a:lumOff val="50000"/>
              </a:schemeClr>
            </a:solidFill>
            <a:latin typeface="+mj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The 3rd largest professional services firm in the world by aggregated revenue in 2012 and is one of the "</a:t>
          </a:r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  <a:hlinkClick xmlns:r="http://schemas.openxmlformats.org/officeDocument/2006/relationships" r:id="rId1" tooltip="Big Four (audit firms)"/>
            </a:rPr>
            <a:t>Big Four</a:t>
          </a:r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" audit firms.</a:t>
          </a:r>
          <a:endParaRPr lang="en-US" sz="1600" kern="1200" dirty="0">
            <a:solidFill>
              <a:schemeClr val="tx1">
                <a:lumMod val="50000"/>
                <a:lumOff val="50000"/>
              </a:schemeClr>
            </a:solidFill>
            <a:latin typeface="+mj-lt"/>
            <a:ea typeface="+mn-ea"/>
            <a:cs typeface="+mn-cs"/>
          </a:endParaRPr>
        </a:p>
      </dsp:txBody>
      <dsp:txXfrm rot="-5400000">
        <a:off x="1047605" y="51812"/>
        <a:ext cx="7515508" cy="877801"/>
      </dsp:txXfrm>
    </dsp:sp>
    <dsp:sp modelId="{ABE2B68B-272C-4A0C-9E50-25D1C7CA2FAD}">
      <dsp:nvSpPr>
        <dsp:cNvPr id="0" name=""/>
        <dsp:cNvSpPr/>
      </dsp:nvSpPr>
      <dsp:spPr>
        <a:xfrm rot="5400000">
          <a:off x="-224486" y="1581268"/>
          <a:ext cx="1496578" cy="10476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Size</a:t>
          </a:r>
          <a:endParaRPr lang="en-US" sz="2300" kern="1200" dirty="0"/>
        </a:p>
      </dsp:txBody>
      <dsp:txXfrm rot="-5400000">
        <a:off x="1" y="1880583"/>
        <a:ext cx="1047604" cy="448974"/>
      </dsp:txXfrm>
    </dsp:sp>
    <dsp:sp modelId="{30B514BE-46D7-4D38-A415-D7FF022783BA}">
      <dsp:nvSpPr>
        <dsp:cNvPr id="0" name=""/>
        <dsp:cNvSpPr/>
      </dsp:nvSpPr>
      <dsp:spPr>
        <a:xfrm rot="5400000">
          <a:off x="4342714" y="-1938327"/>
          <a:ext cx="972775" cy="7562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700 offices in over 150 countries</a:t>
          </a:r>
          <a:endParaRPr lang="en-US" sz="1600" kern="1200" dirty="0">
            <a:solidFill>
              <a:schemeClr val="tx1">
                <a:lumMod val="50000"/>
                <a:lumOff val="50000"/>
              </a:schemeClr>
            </a:solidFill>
            <a:latin typeface="+mj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190,000 employees worldwide</a:t>
          </a:r>
          <a:endParaRPr lang="en-US" sz="1600" kern="1200" dirty="0">
            <a:solidFill>
              <a:schemeClr val="tx1">
                <a:lumMod val="50000"/>
                <a:lumOff val="50000"/>
              </a:schemeClr>
            </a:solidFill>
            <a:latin typeface="+mj-lt"/>
            <a:ea typeface="+mn-ea"/>
            <a:cs typeface="+mn-cs"/>
          </a:endParaRPr>
        </a:p>
      </dsp:txBody>
      <dsp:txXfrm rot="-5400000">
        <a:off x="1047605" y="1404269"/>
        <a:ext cx="7515508" cy="877801"/>
      </dsp:txXfrm>
    </dsp:sp>
    <dsp:sp modelId="{11A6DF24-183C-4118-AD2D-2316AB1CB656}">
      <dsp:nvSpPr>
        <dsp:cNvPr id="0" name=""/>
        <dsp:cNvSpPr/>
      </dsp:nvSpPr>
      <dsp:spPr>
        <a:xfrm rot="5400000">
          <a:off x="-224486" y="2933726"/>
          <a:ext cx="1496578" cy="10476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Location</a:t>
          </a:r>
          <a:endParaRPr lang="en-US" sz="2300" kern="1200" dirty="0"/>
        </a:p>
      </dsp:txBody>
      <dsp:txXfrm rot="-5400000">
        <a:off x="1" y="3233041"/>
        <a:ext cx="1047604" cy="448974"/>
      </dsp:txXfrm>
    </dsp:sp>
    <dsp:sp modelId="{2E4840C1-F354-44D9-A398-5161A3DBB89F}">
      <dsp:nvSpPr>
        <dsp:cNvPr id="0" name=""/>
        <dsp:cNvSpPr/>
      </dsp:nvSpPr>
      <dsp:spPr>
        <a:xfrm rot="5400000">
          <a:off x="4342714" y="-585870"/>
          <a:ext cx="972775" cy="7562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Global</a:t>
          </a:r>
          <a:endParaRPr lang="en-US" sz="1600" kern="1200" dirty="0">
            <a:solidFill>
              <a:schemeClr val="tx1">
                <a:lumMod val="50000"/>
                <a:lumOff val="50000"/>
              </a:schemeClr>
            </a:solidFill>
            <a:latin typeface="+mj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Headquarter in London</a:t>
          </a:r>
          <a:endParaRPr lang="en-US" sz="1600" kern="1200" dirty="0">
            <a:solidFill>
              <a:schemeClr val="tx1">
                <a:lumMod val="50000"/>
                <a:lumOff val="50000"/>
              </a:schemeClr>
            </a:solidFill>
            <a:latin typeface="+mj-lt"/>
            <a:ea typeface="+mn-ea"/>
            <a:cs typeface="+mn-cs"/>
          </a:endParaRPr>
        </a:p>
      </dsp:txBody>
      <dsp:txXfrm rot="-5400000">
        <a:off x="1047605" y="2756726"/>
        <a:ext cx="7515508" cy="877801"/>
      </dsp:txXfrm>
    </dsp:sp>
    <dsp:sp modelId="{B909DF7A-9810-49F1-8644-6B5E54C44566}">
      <dsp:nvSpPr>
        <dsp:cNvPr id="0" name=""/>
        <dsp:cNvSpPr/>
      </dsp:nvSpPr>
      <dsp:spPr>
        <a:xfrm rot="5400000">
          <a:off x="-224486" y="4286183"/>
          <a:ext cx="1496578" cy="10476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Services</a:t>
          </a:r>
          <a:endParaRPr lang="en-US" sz="2300" kern="1200" dirty="0"/>
        </a:p>
      </dsp:txBody>
      <dsp:txXfrm rot="-5400000">
        <a:off x="1" y="4585498"/>
        <a:ext cx="1047604" cy="448974"/>
      </dsp:txXfrm>
    </dsp:sp>
    <dsp:sp modelId="{1BD4153D-BF13-46DC-AF90-F6C03C8C874D}">
      <dsp:nvSpPr>
        <dsp:cNvPr id="0" name=""/>
        <dsp:cNvSpPr/>
      </dsp:nvSpPr>
      <dsp:spPr>
        <a:xfrm rot="5400000">
          <a:off x="4342714" y="766587"/>
          <a:ext cx="972775" cy="7562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Audit</a:t>
          </a:r>
          <a:endParaRPr lang="en-US" sz="1600" kern="1200" dirty="0">
            <a:solidFill>
              <a:schemeClr val="tx1">
                <a:lumMod val="50000"/>
                <a:lumOff val="50000"/>
              </a:schemeClr>
            </a:solidFill>
            <a:latin typeface="+mj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rPr>
            <a:t>Tax</a:t>
          </a:r>
          <a:endParaRPr lang="en-US" sz="1600" kern="1200" dirty="0">
            <a:solidFill>
              <a:schemeClr val="tx1">
                <a:lumMod val="50000"/>
                <a:lumOff val="50000"/>
              </a:schemeClr>
            </a:solidFill>
            <a:latin typeface="+mj-lt"/>
            <a:ea typeface="+mn-ea"/>
            <a:cs typeface="+mn-cs"/>
          </a:endParaRPr>
        </a:p>
      </dsp:txBody>
      <dsp:txXfrm rot="-5400000">
        <a:off x="1047605" y="4109184"/>
        <a:ext cx="7515508" cy="877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current company (history, size, location, products and services,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7200" dirty="0" smtClean="0">
                <a:latin typeface="Bauhaus 93" pitchFamily="82" charset="0"/>
              </a:rPr>
              <a:t>YBA GUEST </a:t>
            </a:r>
            <a:br>
              <a:rPr lang="en-US" sz="7200" dirty="0" smtClean="0">
                <a:latin typeface="Bauhaus 93" pitchFamily="82" charset="0"/>
              </a:rPr>
            </a:br>
            <a:r>
              <a:rPr lang="en-US" sz="7200" dirty="0" smtClean="0">
                <a:latin typeface="Bauhaus 93" pitchFamily="82" charset="0"/>
              </a:rPr>
              <a:t>RESOURCE TEMPLATE</a:t>
            </a:r>
            <a:endParaRPr lang="en-US" sz="7200" dirty="0"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Saara Vakil</a:t>
            </a:r>
          </a:p>
          <a:p>
            <a:r>
              <a:rPr lang="en-US" dirty="0" smtClean="0"/>
              <a:t>Nov 17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University of Pennsylvania for my undergraduate and USC’s Marshall School of Business for my graduate degree.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3" t="21628" r="35244" b="36595"/>
          <a:stretch/>
        </p:blipFill>
        <p:spPr bwMode="auto">
          <a:xfrm>
            <a:off x="838200" y="2959322"/>
            <a:ext cx="3886948" cy="267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7" t="24231" r="30991" b="33004"/>
          <a:stretch/>
        </p:blipFill>
        <p:spPr bwMode="auto">
          <a:xfrm>
            <a:off x="4953000" y="2959322"/>
            <a:ext cx="3505200" cy="267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upload.wikimedia.org/wikipedia/en/thumb/d/de/USC_Marshall_Logo.svg/240px-USC_Marshall_Logo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26112"/>
            <a:ext cx="2286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7" descr="data:image/jpeg;base64,/9j/4AAQSkZJRgABAQAAAQABAAD/2wCEAAkGBxQSEhMUERQVFBUXFhUVFxgYFBgYGRgeGBkYFxkaGBocHighGBolHRoUIjEjJSkrLi4uGB8zODMsNygtLisBCgoKDg0OGhAQGy0kICYtLCwsLCwsLCwsLCwsLCwsLCwsLCwsLCwsLCwsLCwsLCwsLCwsLCwsLCwsLCwsLCwsLP/AABEIAIABigMBEQACEQEDEQH/xAAcAAABBAMBAAAAAAAAAAAAAAAABQYHCAEDBAL/xABKEAABAwICBQcHCgUCBAcAAAABAAIDBBEFEgYHITFBEyJRYXGRsRcyUlNyc4EUFSMzNDVCYpKyJIOhwdEI8CWi4vEWQ1RVgpPh/8QAGgEBAAMBAQEAAAAAAAAAAAAAAAIDBAEFBv/EADERAAICAQMCBQQBBAIDAQAAAAABAgMRBBIxIUETIjJRYQUVM5EUQnGBsaHBI1LxQ//aAAwDAQACEQMRAD8AnFARFjOtiaGeWJsLCGOLQb71ZN1w6M3aX6ddqIb4tYOPyx1HqGd6h4lPyaPsuo90HljqPUM708Sn5H2XUe6Dyx1HqGd6eJV8j7LqPdB5Y6j1DO9PEq+R9l1Hug8sdR6hneniU/I+y6j3QeWOo9QzvTxKfkfZdR7oPLHUeoZ3p4lXyPsuo90HljqPUM708Sr5H2XUe6Dyx1HqGd6eJV8j7LqPdB5Y6j1DO9PEp+R9l1Hug8sdR6hneniU/I+y6j3Rh2uScf8AkM4cVKEqpSUVnqVXfSr6q5WNrCWSZaaTMxrvSaD3i6i1h4PNXVCJpljk1HE18FO+pcX5S1m8CxNyrKoKbw3g5JtcEez655GOLZKNzHDeHOsVqWjT4kUu7B48tzv/AEv/ADrv8L5Hjm2DXJK++Sic+2/K6649GlzI6rsm3ytVH/t8n9Vz+JH/ANh4rPI11ZbCWikafat4hP4WeJDxhbwzW9QyECTPET0tJHxPBVy0k1wdV0WPbDsThqG5oJGSN6WuB71nlFx5RamnwdaidBACAEAIAQAgBACAEAIAQAgBACAEAIAQAgBACAEAIAQAgMoAQAgK6yYE+txKqjYQ0NL3ucdzQB/dTsr3z68YPZ0uu/i6RY6tse9BqnpzTZpJZDI5ma4sANl9gUdkE8YM8/q2pk9yePgzQ6qKZ9M13KSco5ubNcWB6LdCOEE8YI/ddU5bt3+OxG2k2j7qN0Qc7OJGZw4Cw3kW7VVdUodUe59N+oPVZUkk0KGi2iD6gxPma4QyZgzLsc8jgCdg6VbVQsbpfox/UPq7jJ108+4+YdWkADLwSnKSXXkb9IOjZuU9tfsjyn9R1Tz5mN/SDV7zv4YOZI4kiGRwtl4Br91+pRlRGSyjZpfrNlbxb1X/ACR/LGWuc1wsWktI6CDYrJKLi8M+mqtjbBTi+htw+ifPIyKJuZ7zZo/3uXYQcnhENRqIUV75itSaLSvrDSGzZGglx3gW2lXRo82G+h5tv1ZLT+LGPVvCTJFwnVRT8gXTSPc8gm7dgbboCnsgumM/3PIs+q6mb3J4+EbMM1U0r4DmkkL3Xs645vYEcIJ42nH9U1Ted3+CNNL9GnUTrF2dpe5rXW35SLrsalGyDj7m6P1KWp090JpJqLxjuWQw/wCqj9hn7QkuWeDHhHQonRi62dG46iiklDQJYRnDgNpA3jrWnTWOM8dmVWxzHJXgFeqZCXNQbATU3AO7eLrDrexfR3Jh5Bvot7gsGWaTRU4XDIC18Ubgd92BdUmuGcwiNdONU8T2OloBybwLmL8LuzoK106tp4mUzp7oiLDcSqKOXNC98UjDYi+y43gt3LfKMZrr1M6bXBOurnWE2vHIzAMqGj4PHS3r6l5t+ncOq4NVdm7ox+rKWggBACAEAIAQAgBACAEAIAQAgBACAEAIAQAgBACAEAIDKAEAICCNHs3z3Plvb6fNbdbKd/VdXSzv/wAI3y2/wY55yyZaeVopmZnNH0Q3kD8Kg15jz+xjAZWmmjs5p5g3EFJrzM5HghXTandNWUkJJDXgNFzzRmeQSOtLYuU0ux6/062NWnsmvUStU04Bp6SnexjogHEm2ZoAtzW8SVNcOTPHbbfyboJKh0z43SgFoBbZoIeOJd6Lupce3GcDrk8Vwe28dSDLE62WUNAMbibbegDZtXVjmPIfyRdrRwnk3Mk2X3ZmgBsjeDtm9yhfHdDcux6/0bUuu7wnxL/YoarcEgikhqZ6hrZX5hHDs7z0FchXsj07nPqWslfN148sX/yjVj9HJHj1mXu+0hsfwnffqXVnen2wRVkHoHGXKfQlmmlaIBdzQMp3kAcUa8x5i4MYFM0xNs5p37nA8epJp5OrghDWuX/KXXzZM5y+je4vbhdTed1f9z0dDs/j3++CeMP+qj9hngFXLlnnR4R0KJ0TdJY81JUA8Y3eCnX6kRlwVRI2ntPivbMJLuoDfU/BYdb2L6O5Ma880ggBAQbrw0eEUzKqMWbLzZOjMNx+K9LR2ZW1ma6OHkjejq3wyMliOV7CHNPYtbSawyhPHVFpdF8XFXSwzt/G0E9R4rxbIbJOJui8rIqqBIEAIAQAgBACAEAIAQAgBACAEAIAQAgBACAEAIAQAgMoAQAgK6uxb5Lis8hzFmd7XtabFwcLWU7LFCzrxg9nT6SWp0KUOU+go12kWHSxmN0VURawvMSB8FJayKef+jM/oWpft+zGF6Q4fAwMZHVDpLZiL/BJayMnl/6C+hale37ErSDHYqmpp3DlI6eLI217uABuSOtVO2M5rr/9N9Ogu0+msyk5P/RI1bilDHKK1lxK5jWiSQ35oH4GcXELV5lHbJ9D52FcpzxCLbI4xrS6Z9RLLTSSQNeb2DtptxP+Fks1D6KPCPptH9HrjDN3qYs4BrPnj5lW0VER2G/nAcdv4lyNyfq6fKK9V9F6Zpf+GPWhNDiULoOUYYTzo2HmSwu6B1LQ3lZ59/k8TZbp7FlNNcCDT6uIqOVs9RWtEUbg4X2E24b9nwVaj5k1nobLPqE51uvavNy13G5j2lzZsUbVx5hGyzBbYXsF737VF2xjPHb/ALNtX02yWkaa8zfTPZHdW6TYdK1zXxVJabmxmNhfoCtWriuH/wAGJ/Q9S/b9nPhOOYdTttHFUg7bkTEXXZa1S5/0F9C1K9v2I2meOMqXMEIe2JgFmvdmOYna6/SVBXKdkEvc2V/T56bS3Ssxnb0LG4f9VH7DPAKMuWeFHhHQuHRP0g+zT+7d4KcPUjkuCp7t57T4r2zAS7qA31PwWHW9i+juTGvPNIIAQDC1004fhzifwPa4fBatI8WFV3pK9heoZCetRVQXUDwdzJnNHZYFeZrFiZqp9JI6yFwIAQAgBACAEAIAQAgBACAEAIAQAgBACAEAIAQAgBAZQAgAoCIqXV2yukqJnSlhMrhYDoVl0INpvPBs0n1K6iGyGMfJ1eRyP17u4Knwq/n9mn71qfaP6DyOR+vd3BPCr+f2PvWp9o/oPI5H693cE8Kv5H3rU+0f0ZOp6PjUPPwXfDr+f2RX1e9PKjH9GPI5H693cFzwq/kl961PtH9CNVaDUEdSylfW2mfuFhYdRPAnoVi0sXHdh4I/fNQnjyiyNTsfCoeOwWUFXBcZ/Yl9XvmsSjF/4Mu1PMO+pkPbt8V1xi+W/wBkIfUrYPMYx/RjyOR+vd3BR8Kv5LfvWp9o/oPI5H693cE8Kv5/Y+9an2j+g8jkfr3dwTwq/n9j71qfaP6E/SHVXHT000wmcTGwvAtvttVtNdfiRazyVaj6tqLKpQklhrBLWGn6GL3bP2hRlyzzlwdC4dE/SD7NP7t3gpw9SOS4Knu3ntPivbMBLuoDfU/BYdb2L6O5Ma880ggBARtrzxEMomRA86R42flG9a9HHM8lNz6YIHXpmUsLqYw4w4c1xFuVcZO/Z/ZeVq5Zs/sa6ViI7cTxmCnF55WR+04AnsHFURhKXCLHJLkbFRrVw1hsZnHsjcR3hXLS2PsQ8WJ24XrCw+cgMqGgn0xk8VGWnsjyjqsixzxyBwBaQQdxBuCqSZ6QCVUaSUkdw+phBG8co2/cpqub4RHcvcS6rWFh7N9Q09m1TWnsfYi7IruesA09oq2bkaeRzn2LrFjgLDrKTonBZZ2NilwOdUkxvYxpvQ0xtLO243hvOI+AVsaJy4RB2RXIlU+tXDXkATOHbG4DvKselsXYj4sR2YfiMU7c0MjZG9LXA9/QqJRcejLE0+DqUTp5kkDQS4gAbydgCASJ9LKJnnVMPweD4KxVTfYjvj7iVU6ysOZvnv2NJ8FNaax9iPixFPRnSqmxBr3UrnODDZ12lu34qFlUq/USjJS4FmSQNBc4gAbSSbAKskNXE9Y+HwGz5w4/kBf4K+Omsl2K3bFGvD9ZmHTOytnyndz2lo7yuy01i7BWxY7IJ2vaHMcHNO4g3B+KoaxyWGxcAIDKAEBgoBuaE/Vze+erbeUQgONVEwQAgBARzrK1ispGugpiHVBFieEfWfzLXp9O5+aXBTZZjoiCpXyPJkdnc4nMX7d/Tdel0XQykwastZYfkpa13P8ANjlO53QHdawajTY80TTXb2ZLawl4IAQAgELTr7vq/cv8FbT+RELPSxUwz6mL3bP2hVy5ZJcHSuHRP0g+zT+7d4KcPUjkuCp7t57T4r2zAS7qA31XwWHW9i+juTGvPNIIBMx7H4KOMyVEgaANgvzj1AcVOFcpvCIyko8lcNNdJ34hUmVwysHNjZ6I/wAletTUq44Mc5bnk26D6JSYjO1oBEIN5H8ABwB4lLrVXH5Owg5MkPTrWK2jb8jw+2Zjcjn7wy2yzelyyU6dz88y2dm3pE4NDtXEleBVYnI8h3OawnaR0m+4HqU7dSoeWCEK2+rJBj1eYc0WFKy3x/ysn8iz3LfDj7DU0t1PwPY59D9FINoYdrT1dIKvq1kk8TK50p8EeaNaY1eGSlhLnMa60kTyTu2G19y1WUwtWf8AkpjNxZYHRzHYq6Bs0J2OFiOLTxBXl2VuEsM1xkpLKGjimqGilzOBex7iTmvfadvHgtEdXNEHUiEMewh1JUS08li6M2uOIO0HuXowmpxUkZZLDwOnU9Usir3PkcGsbC8kk2AVOqTcMIsqeGLmkOmNZi0zqXDGubFuc4bC4dJd+EKqFMKlunySlOU3iJso9SkhbeaobnO3YCe8nej1q7IeA+7G3pZq1qqJhk2TRDaXMBu3tCtr1MJ9OGQlU4jdwDHZ6ORstO8tI3tvzXDiCFbOuM1hkYyaeUWR0M0lZiFM2Zmx3mvb6LhvHYvJtqdcsM2QluWRWxCjbNG+N/mvGU2VcXh5R1rKwRnjupqmMb3UznMkAJaDtaT1rZDWSz5iqVPToQm5liQRtBIPwNl6JlJU1R49DRUdXNO6zRILDi423DrWLU1uc0kX1SUU2zjmqcSx+U8jeGmBsNpDR2kecVJKuhdeTmZWPpwKI1IvyfaW5/ZOX/Kh/NWeDvgfIx9LdCqnDz9M0OjJsJG+b8ehaaro2cFcoOJs0M00nw+QEOc+EkZ4ybi3S3oXLaY2L5EJuJZHDK9lREyWI3Y9ocD2ryZRcXhmxPKydSidMoAQGCgG5oT9XN756tt5RCA41UTBACAi/WXrJFPmpqMh0pFnv4R9nS5bNPpt3mlwUWW46IY2q3RcYhVPfOS6OOzn3O17jtF+padTb4ccIrrhufUnxmEwBuUQxhtrWyCy8zfL3NWEQzrk0PipTHU07cjXuyvaNwdvDh0L0NLc5eVma2CXVCjqy1lWDaWud0NjlP8AQP8A8qGo039UCVdvZkwg32jaFgNBlACAQtOvu+r9y/wVtP5EQs9LFTDPqYvds/aFXLlklwdK4dE/SD7NP7t3gpw9SOS4Knu3ntPivbMA69AqbEHOkdhzrFvnDgfhxVFzr/rLK93Ye3ztpGzYacSdYYz/ACs+zTPuW5sOSrxLSSTZyDmA7OaxgPfdSUdMu5xuwRjq5xWqfmn87plfe3YrP5FUF0IeHN8jqwHUxG0h1ZKX23sZsafjvVE9Y/6UWRo9xZ1jYxHhVCIaVrY3ycxgaLWFuc7tVdEHbPMiVj2RwiHdBMJ+V18ET9oLs7uvLzjftW+6eyDZmhHdLBaFjQAANgAsB2LxjcZQAgIK154QIqqOdgtyrTn9obB/Relo55i0Zblh5E7U/pAaatbET9HPzSPzcCp6qvdDPscqliWCwy8o1lctb4/4pN2N8F62l/GjHb6xvaOYNLWTsgh2F/nHgG8SepW2TUI7mQim3hFltF9HYaGFsULRsHOdba49JXkWWObyzbGKisIWFWSPMjA4EOFwRYg8UBWHT/CRS188TNjb52joDuC9mie6CZhmsSwOjUXiZZWSQ/hlZcDoLdt1TrI5hkspfXBPC8w1HmTcewoCpeL/AF83vHeJXux4RgfI4dXuiL8RmyuJbTxkOkPSegdZVN9yrXySrhuZY3D6GOCNsUTQxjRYAf73ryZScnlmxLHRHQuHThxzDGVMEkMgDmvaRY9PA96lCTjJNHJLKwVSrafk5JIztLHuZ3Gy9tPKyYGsE2aiMTL6WWAm/JPuOoP4dmxedrI4kmaaH0wSesZeZQAgBANrQzZ8pZxZO4H4gH+6ut7P4IQ7jkVJMEBEms7WTkLqWidztokkH4epvX1rdp9NnzSM9lvZENEkkkkknaSd56yvQM4+tUmlTKGoeyY5YprAu9Fw3X6lm1NTnHK5RbVPa+pYCKrY5udr2ltr3BFu9eXhroaskLa6NLYqjk6WBweGOzvcDsvuyjpXoaSpx8zM900+iItK2lBK+rDWPyWWlrXczdHIfw/ld1LFqNNnzRL67cdGTSxwIBBuDtBHFecaTKAQNO3fwM7fTbyY/wDlsVtPrTIT9IsULLRRjoY0dwCrfJJcG9cOifpB9mn927wU4epHJcFT3bz2nxXtmAl3UBvqfgsOt7F9HcmNeeaQQAgBAV51zYkZcRLAebE0NA6DxXq6SOK8+5kueZCdq4fVNqiaFjHy5T5+4Dip37dvm4I15z0JS+XY/wCop+9Ytun92X5sD5dj/qKfvTbp/djNgfLsf9RT96bdP7sZsG7pdo7jOIhgnihGS5GV1t6tqspr4ZCcZy5EjBdWeIxVEMjmMAY8OJD9oAVk9TW4tHI1STJ9buC8s1Fc9b/3nL7LfBetpfxox2+s6dSf3l/Kcuav8Z2n1FhF5RrBACArprj+9JPYYvW0v4kY7fWeNT/3rB7Ev7U1X4mdq9RY5eSazzJuPYUBUvF/r5veO8SvcjwjA+SXtQH1NV7weCw63lF9HDJYWE0AgBAVQ0k+2Vfv5f3Fe3X6F/Ywy5JM/wBPu+t/leBWPW/0l1BMawGgygBACAbGDnksQq4t3KhtQOvcw+Cul1rT/wAEF0k0OVzrC52AbSqSZEunGm0tbJ8gwq73OOWSRv8AUA8B0lbqaFBb7DPObl5YiMNS9Vyebl489r5LHf0Zrqz+bHPBHwGMDGMKlpZXRVDCx47j1g8QtUZqSyipproziIUjhta6TKSDJkGwkOdlHUdtlzodyzTZdOChgeCzVkoip2Z3HuA6SeCjOagss6k28Ifkmpaq5PMJ4y63mZSP+bcsv82GeC3wJHboHppLh83yDErtaDlY934OgE8W9ajdSrFvgdhNxe2RM0cgcA5pBBFwQbg9i880ja0udyktHTDe+USn2Ytp+G1XVdE5EJ8pDnVJMEAn6QfZp/du8FOHqRyXBU9289p8V7ZgJd1Ab6n4LDrexfR3JjXnmkEAIAQFXdP3E4lWX9c4Ds2L2aPxxMVnqYuamKnLiTW+mxw7hdV6tZrJU+osMvKNYIAQAgBACArlrf8AvOX2W+C9bS/jRjt9Z06k/vL+U5c1f4ztPqLCLyjWCAEBXTXH96Sewxetpfxox2+s8an/AL1g9iX9qar8TO1eoscvJNZ5k3HsKAqXi/183vHeJXuR4RgfJL2oD6mq94PBYdbyi+jhksLCaAQAgKoaSfbKv38v7ivbr9C/sYZckmf6fd9b/K8Cseu/pLqCY1gNBlACAEA1tMDyElPWDzYnZJfYfsHwBN1dV5k4EJ9MMjbWXrJM+amo3ERbnyDe/qb0BbNPptvmlyUWW56IUNQELP4p2zOCwdYBvuUNa30JUdyYVgNBEWv6FmSmfs5TMW9eX/ut+iby0Z78dCNNFNHJa+dsMQNrjO/gwcSeta7LFXHLKYxcnhFh6DQ2lipDScmHRkWcSNrj6V+leVK6bluya1BJYIJ090Lkw6Xi6Bx5j+j8rutenTcrF8mWcHFkhag4I+QqHixkLwHdIFtg7Fk1re5Iuo4JVWIvIX1/QR8pTPFuUIIPW3r+K9DRN4aM1/KE3VlrDNIW09U4mnOxrjtMf/Sp6jT7/NHk5XZjoyT9GpBV1U9YNsbfoYT1Dz3DqOxY7PJFQ/ZdHq8jrVBYCAT9IPs0/u3eCnD1I5Lgqe7ee0+K9swEu6gN9T8Fh1vYvo7kxrzzSCAEAICuet/DzDiUhtskAeD1nevW0ss1ox2rEhA0VxP5NWQTbg14B7CbH+itsjui0Ri8PJaiKQOaHNNw4Ag9R2heI1g3HtACAEAIAQFctb/3nL7LfBetpfxox2+s6dSf3l/Kcuav8Z2n1FhF5RrBACArprj+9JPYYvW0v40Y7fWeNT/3rB7Ev7U1X4mdq9RY5eSazzJuPYUBUvF/r5veO8SvcjwjA+SXtQH1NV7weCw63lF9HDJYWE0AgBAVQ0k+2Vfv5f3Fe3X6F/Ywy5JM/wBPu+t/leBWPXf0l1BMawGgygBACA566kbNG+N4u17S0/EWXYvDyjjWSrelGBvoamSB42NN2HpadxXtVzU47kYpR2vB60W0jmoJxNDt4Oadzh0H/KWVqxYYjJxeUSl5a4uTvyD+Utuvze9Yv4TzyX+OscDG/jMfrRssBs/JE3t4lafJRAq81kieNFtHIaCERQj2ncXnpK8yyx2PLNUYqKwhYVZI5MVw2OpidFM0OY4WIPiOtSjJxeUcaTWGQbVQ1WjtYXxjPTvOy/muHQTwcOleknDUQw+TK81sc8muuHk7tgeZLbiebftVH8J55LPHWCKdJMelrpzNOdp2NA3NHQFurrUFhFEpOTyw0ZwN9bUxwRjzjzjwa3iSlk1COWIxcngtFhWHsp4Y4YxZrGho+C8aUnJ5ZtSwsHUonQQCNpnU8nQ1LybWid4KypZmkRm8RZVcG+3p2r2jCSvqCqRytTHxLQ/+tli1q6Jl9HLJqXnGkEAIAQDA1waLGrphLELyw3cB6TfxDrK1aW3ZLD4ZVbHKyivpC9QyE66oNNBPEKSd1poxZhP428PiNy83VU7XuXBpqnlYZJixl4IAQDJ1hacCiaIYLSVUhDWsG3Lc7yP7LRRRv6vgrnPHRcjvoS4xsL/OLWl3bbaqJc9Ca4K763JAcUntwDAe5etpfxoyW+o6dSzwMSF+MbgFHV/jO0+osMvKNYIAQFdNcf3pJ7DF62l/GjHb6zxqfP8AxWD2Jf2pqvxM7V6ixy8k1nmTcewoCpWKm881vWO8SvdjwjA+SWdQEvNqm/mDv7LDrVwX0dyXlgNAIAQFUNJPtlX7+X9xXt1+hf2MMuSS/wDT64Zqwcfoz/QrJrexdQTIvPNBlACAEBhAMnWfoaK+DPGBy8QJZ+YcWlaNPd4csPgqshuRXeWMtcWuBa5pIIO8EL1s5MgraKaNzV8wihGze953MHSetV2WKtZZKMXJ4RZDRfR2GghEULfadxcekleTZY7HlmyMVFYQsKskCAEBw41hMVVE6Gdocxw+I6x0FShNweUcaTWGVy050Olw6Wzruhcfo3/2PQV61NysXyY5wcWN+lpnyvbHE0ve42a0cSrW0llkUsli9XGhrcOgu6zp5ADI7o/KOoLyb7vEl8GuuG1DwVBYCARtKNJoMPjbLUlwa52QZWlxuRfcFZXVKx4iRlJLkhzWPrKFdH8npmubFcFznCznW3C3AL0KNNse6XJmstz0RHOYf7C1lQraLaQvoahk8e22xzeDgd4KrsrU47WdjLa8k5aP606KqkhhHKMmlIaGlhIB9rcvNnpZxTfY1xsTH0sxYCAEAICJdYOqzlHOqKAAOO18W4HpLeg9S3UarHlmZ51d0RFPDNTSAPa+GRpuLgtIst6akunUo6okrRjXG+NoZWx8pbZyjdht1jiVjs0afWJdG7HI7hrgw23nS/8A1FUfw7CzxoiBjWtiSoPI4XA9z3bA8i5HY3+6thpFHrYyDtz0iK+r/QEwONZiB5Wpdzhc3ydfteCrvv3eSHBKFeOrN9freoI84byrntJGXkyASNm9cjpLGddsSDMexd1VUSzv2GR17dA4DuXpQhsiooyyll5PejmNuo6mKoYLlhuW+kOISyG+LixGWHknHCdbVDM6Nh5Vkj3BobyZIufzLzZaScepqVqY/idl/ispaMDENbtBGXtHKuewluXkyBcbN61R0ljKnbFEJaUY66tqZKh4y5jsHQBuC9GuvZFRMspbnk04Fi7qWojnj85jgbdI4j4rs4b4uLEZYeSbaPXJQOYDLysbuLRGXW+IXnPR2Z6GpXROTSDXFSci8UokfI4EDMwtDb8du9Sho558xyVyx0IPL7kk7yST8dq9Ey5HRq+0w+bahzy0vjeMrwN44gjrVN9PiRwTrntZNujWsOjrpRDAZOUyl1nRkDZv2rzrNPOCyzVGxMcmIVjYIpJZL5GNL3WFzYC5sOKpinJ4RJvCyRxjGuakER+TNkkeQbZmFoF9xN1rho558xVK5IhCoqC97nu857i47OJNyvSSwsGXI4dAdLjh1RymUvjeMr2jYeojsVN1PiRwTrntZNujmsiirZmQQmTlXhxAdGQOa0uO3sBXnWaecFlmqNilwPFUEwQAgMIAQEa6ztXgqv4imAEo+saNnKDq/Mtmn1G3yy4KbK89UOPV9TUkdK1tHw+sv5+bjnG8FU3ubl5idaSXQc6pJggBACAEA2dOqmnMBp5WctJKLRxN2vJ4EeiB0lXUqWdy6EJtYwxN1c6AsoGcpIA6odvO/IPRH+VO+92PC4I117R8LMWggBAaamlZILSMa8A3s4ArqbXBxrJzfMtP6mP9AXd8vcbUHzLT+pj/AEBN8vcbUHzLT+pj/QE3y9xtR7iwqBpDmxRgjaCGi47Ec5PuMI7FE6CAEAIAQHDieEQVDcs8TJB1jb371KM5R4ZxxT5GxU6rcOcbiHJ1NJsrlqrF3IOqLPMOqvDmkExF3UTsK69VZ7nPCiOfCcDp6YWp4mRjqG3v3qmU5S5ZYopcCgoHThODU5NzDHf2Apb5e5zajHzLT+pj/QE3y9xtRn5lp/Ux/oCb5e42oyzCIAQRDGCNoOQbE3y9xtR2qJ04XYPTkkmGO52nmBS3y9zm1GPmWn9TH+gJvl7jag+Zaf1Mf6Am+XuNqD5lp/Ux/oCb5e42oPmWn9TH+gJvl7jag+Zaf1Mf6Am+XuNqD5lp/Ux/oCb5e42o20+GxRnMyNjT0hoBRyb5YwkdEjA4EOAIOwg7ionTi+Zaf1Mf6Apb5e5zag+Zaf1Mf6Am+XuNqD5lp/Ux/oCb5e42o2U+GQscHMiY1w3ENAO3Yjk3yxhHYonQQAgMIAQAgG5jOjjjJ8ooniGoG/0JeqQf33q6FnTbLqiDj3R7wnSdrn8jVN+T1Hou813Wx24j+q5KrCzHqgp9mOBVEwQHmWQNBLiGgbyTYBANep0jkqHGLDmZ+Dp3C0TOz0j/AEV6rUes/wBFe7PSIoYFo6ynJkcTLO7z5X7XHqb6LeoKE7HLpwiUY4FpVkgQAgBANXWYCKCaRrnMfGA5pa4ixJA4b96v0/5Eiu30s9z0Q+bLBzweSD82c5s1r3uuJ/8AkO48pwNx40FJSOcx0sbwOUfcue3pcfyhT8PxJNEd21IX/nVzpYRE1r4ZW5hIDuG9VbFh55J56mmjxuR9VU0+RoMLWuBuedn2t/8A1dcEoqXucUurRx0GlT5KWaYxhr4pHR8mTtLmkbO03FlKVSUksnFPKybsQx+WN9JGWMDqgHziQGENzEH4Lka0037HXJrBnFtIJIKT5Q6IXDg0tvsILsoc09BvdcjWpS25Dk0snvD9Isz6mKVmV8DWvdl2hzXC4y9exJV9E13Clyjzozj0lW3lAxnJOBLC11y0g2yyDgUsrUOncRlnqeML0glnZKWRAuZKYgL7NhsXHqXZVqLXUKTZ5wrSGeZz7QtIZOYH2JuCN7vZSVcV37ZCk2aP/FrwKlro2iWF7WNZc3kzGwI6iu+CunXozm/kdMLyWAvGU2BcOjZtVL56Fg2qrTaJgDxG90HKiEyi2XNe3aQDxVqob6dyG9HFpvjkwnpqSCOQ8qc73MIBcxti5rTfYetTpgsOT7EZyeUkOPAcLZAx2QSDOcxbI8vLTa1gSTZUzk5PqTisDDijBxDEGPmkYyJgfH9Kea4i5IBO3sWn/wDOLSKv6mKeDaUVEeG089QwOe+RsV3c0kOdla4jh1qM6ouxxRKM3tTY5I8RmMU7sjM8ZOWzrteAL7D3hU7VlE8vAm4fpgKikfPEy0keySF5s5v/AH3qcqdssP8AZFTysoMa0u+SOpuXj+jmHOc255M8S78u3ekKd+cdg54xkVBijjUNjaGmNzOUD7naOpV7VtySz1E/AtJX1T80cbeSEj4nDN9IwtuMz28GmynOpQXXk5GWTU7S4tfVxyRhkkAaWNufpQ7cWrvg5Sa7nN/J1YljskJpWmNuac5SLnmm11GNaefg65NYNmleOvo42SCMPaXtY4383MQAT1JVWpvAlLab3Yo/5UyANaWmMvc8E83qPbwXNq25O564ObA9JW1NTU04aWmAixP4wfxDpC7OrbFS9zkZZbRoh0taK11HO3k3H6t/4Hnflv6Vl11eTehv82GdLcYly1JLG3hOwXPO2XXNi6fJ3c+p1YZiuelbUSAMBZylugWvt61GUMS2oJ9MmjRLHxWwmTLkcHOY5vQRu7xYrttex4EJbkLarJAgBAYQAgBACA4sVwmGpZkmYHjgeLT0tPAqUZuLyjjSfIhDDq2k+zSCpiG6OY2eOyTj8VbuhP1dGQxJcGw43WPGWKjLX8TK7KwdhG9c2QXMju6XZHiPReSch+ITmXiImcyIdRA8/wCKeKo9II5sz6hywQNY0NY0NaNgAFgFU3nksNi4AQAgBACAR9L8KdVUc8DCA57bNvuuCCPBWVT2zTZGazFobzcQqpKUUopJWTFgjL3D6IcC4OvtVu2Cluz0IZeMYFespzEaSMROlY0OY8gXADmgbeq91WnnLySfTBw4Fo/NSVZaw5qMgvjBO2Nx3tH5VOdinDrycjFp/BvwankGJ1kro3tjeyJrXEbCWAgrkmvDSyFnc2cg0elGIvIH8JJlnf71u7wC74i8P54/wc2vd8GzTOhdLU0Z5KSSNhk5QsG4OaWj4pVJKMup2ay0aNI4ZZsOfDHTyDayONv4srSOcejYF2tqNmWzksuODZgNHPSPqWCJ0rXs5WKR5u4m22KR3VwXJuM0nk7FNZOfR/DXsrTNTwyU0LoyZ43CzXP4GNvSuzknDDeX2ORXmyhT0GppIxU8pG9maZ725hvBJtZQuaeMPsSguQ0IppI3VgkjezPUySNLhsLXHZZLmnjD7CCfU0YlhRdisE4icWiMte8Dm3/DfpIXYz/8TWTjXnTHJi0DpIJWMNnOY9rT1kEBVReGmyb4GFQ4LNPTUdE6F8TYXtfO9wsHZCTZnpXPFaXOKk5554KlFtKIsU0PK4w934aena0H8zybjuAUG8Vf3ZLmY8FnLBg4RhLn4pVyT07uSkDQxz2gi7VqlNKpJPqVKPnbaFTWDRPlp42RRufaeJ5DRuax1z/RQoklJtvsdsWV0M0TTHFUMip5WsyEjN5znuFrAdC4+rWWdXRPoJGN6PzSQxVNI0xVGRkc0bhblGgi4I6RtsVZCyKbjLgi4trKFmupS6opmvhc+PkXxyHLdozhuw9xVafleGSa6o49GsAnpKuRty+mEf0BO9m08wnoClZZGcfnuRjFp/Bxw4bI6vhnp4JKZ2Zwqb7I5GbbEek69lJySg4t59hh7so79I8LMmI0UzYXuEebO8Dm7d1+m21RrliuSydkvMmbtMYJHT0b44nyCOQuflF7Aiy5U1iSbE85R2Vkbq2nqYpInRtILY82xztlwbcOcorEJJpnX5k0JWBUtVBRPkmYX1bmhhaNuxvNae7apzcZTwuDkU1HryckGBT0lVRyx8pM0sMUvNAyg7Wl3TY3UnOM4yT6HNrTTO+qwUVclVHLG9gLmuiltbK4DY5h6bqCnsSaZ1xznJrwWiqoqWqFS0ySm7Wlo2yACzT2niuzlByW3gRTSeTLoZzQUtOIpGufkZLs8xo866ZjvcsjrtSM6NYdNS11Qwh74JWteJMoDQ8CxHZYAJZJSgn3QimpMeSzlgIAQAgBACAEAIAQAgBACAEAIAQAgBACAEAIAQAgBACAEAIAQAgBACAEAIDhw/C2Qvle25dK/O4kg/AbNgUpSbSRxLB3KJ0EAIAQAgBACAEAIAQAgBACAEAIAQAgBA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9" descr="data:image/jpeg;base64,/9j/4AAQSkZJRgABAQAAAQABAAD/2wCEAAkGBxQSEhMUERQVFBUXFhUVFxgYFBgYGRgeGBkYFxkaGBocHighGBolHRoUIjEjJSkrLi4uGB8zODMsNygtLisBCgoKDg0OGhAQGy0kICYtLCwsLCwsLCwsLCwsLCwsLCwsLCwsLCwsLCwsLCwsLCwsLCwsLCwsLCwsLCwsLCwsLP/AABEIAIABigMBEQACEQEDEQH/xAAcAAABBAMBAAAAAAAAAAAAAAAABQYHCAEDBAL/xABKEAABAwICBQcHCgUCBAcAAAABAAIDBBEFEgYHITFBEyJRYXGRsRcyUlNyc4EUFSMzNDVCYpKyJIOhwdEI8CWi4vEWQ1RVgpPh/8QAGgEBAAMBAQEAAAAAAAAAAAAAAAIDBAEFBv/EADERAAICAQMCBQQBBAIDAQAAAAABAgMRBBIxIUETIjJRYQUVM5EUQnGBsaHBI1LxQ//aAAwDAQACEQMRAD8AnFARFjOtiaGeWJsLCGOLQb71ZN1w6M3aX6ddqIb4tYOPyx1HqGd6h4lPyaPsuo90HljqPUM708Sn5H2XUe6Dyx1HqGd6eJV8j7LqPdB5Y6j1DO9PEq+R9l1Hug8sdR6hneniU/I+y6j3QeWOo9QzvTxKfkfZdR7oPLHUeoZ3p4lXyPsuo90HljqPUM708Sr5H2XUe6Dyx1HqGd6eJV8j7LqPdB5Y6j1DO9PEp+R9l1Hug8sdR6hneniU/I+y6j3Rh2uScf8AkM4cVKEqpSUVnqVXfSr6q5WNrCWSZaaTMxrvSaD3i6i1h4PNXVCJpljk1HE18FO+pcX5S1m8CxNyrKoKbw3g5JtcEez655GOLZKNzHDeHOsVqWjT4kUu7B48tzv/AEv/ADrv8L5Hjm2DXJK++Sic+2/K6649GlzI6rsm3ytVH/t8n9Vz+JH/ANh4rPI11ZbCWikafat4hP4WeJDxhbwzW9QyECTPET0tJHxPBVy0k1wdV0WPbDsThqG5oJGSN6WuB71nlFx5RamnwdaidBACAEAIAQAgBACAEAIAQAgBACAEAIAQAgBACAEAIAQAgMoAQAgK6yYE+txKqjYQ0NL3ucdzQB/dTsr3z68YPZ0uu/i6RY6tse9BqnpzTZpJZDI5ma4sANl9gUdkE8YM8/q2pk9yePgzQ6qKZ9M13KSco5ubNcWB6LdCOEE8YI/ddU5bt3+OxG2k2j7qN0Qc7OJGZw4Cw3kW7VVdUodUe59N+oPVZUkk0KGi2iD6gxPma4QyZgzLsc8jgCdg6VbVQsbpfox/UPq7jJ108+4+YdWkADLwSnKSXXkb9IOjZuU9tfsjyn9R1Tz5mN/SDV7zv4YOZI4kiGRwtl4Br91+pRlRGSyjZpfrNlbxb1X/ACR/LGWuc1wsWktI6CDYrJKLi8M+mqtjbBTi+htw+ifPIyKJuZ7zZo/3uXYQcnhENRqIUV75itSaLSvrDSGzZGglx3gW2lXRo82G+h5tv1ZLT+LGPVvCTJFwnVRT8gXTSPc8gm7dgbboCnsgumM/3PIs+q6mb3J4+EbMM1U0r4DmkkL3Xs645vYEcIJ42nH9U1Ted3+CNNL9GnUTrF2dpe5rXW35SLrsalGyDj7m6P1KWp090JpJqLxjuWQw/wCqj9hn7QkuWeDHhHQonRi62dG46iiklDQJYRnDgNpA3jrWnTWOM8dmVWxzHJXgFeqZCXNQbATU3AO7eLrDrexfR3Jh5Bvot7gsGWaTRU4XDIC18Ubgd92BdUmuGcwiNdONU8T2OloBybwLmL8LuzoK106tp4mUzp7oiLDcSqKOXNC98UjDYi+y43gt3LfKMZrr1M6bXBOurnWE2vHIzAMqGj4PHS3r6l5t+ncOq4NVdm7ox+rKWggBACAEAIAQAgBACAEAIAQAgBACAEAIAQAgBACAEAIDKAEAICCNHs3z3Plvb6fNbdbKd/VdXSzv/wAI3y2/wY55yyZaeVopmZnNH0Q3kD8Kg15jz+xjAZWmmjs5p5g3EFJrzM5HghXTandNWUkJJDXgNFzzRmeQSOtLYuU0ux6/062NWnsmvUStU04Bp6SnexjogHEm2ZoAtzW8SVNcOTPHbbfyboJKh0z43SgFoBbZoIeOJd6Lupce3GcDrk8Vwe28dSDLE62WUNAMbibbegDZtXVjmPIfyRdrRwnk3Mk2X3ZmgBsjeDtm9yhfHdDcux6/0bUuu7wnxL/YoarcEgikhqZ6hrZX5hHDs7z0FchXsj07nPqWslfN148sX/yjVj9HJHj1mXu+0hsfwnffqXVnen2wRVkHoHGXKfQlmmlaIBdzQMp3kAcUa8x5i4MYFM0xNs5p37nA8epJp5OrghDWuX/KXXzZM5y+je4vbhdTed1f9z0dDs/j3++CeMP+qj9hngFXLlnnR4R0KJ0TdJY81JUA8Y3eCnX6kRlwVRI2ntPivbMJLuoDfU/BYdb2L6O5Ma880ggBAQbrw0eEUzKqMWbLzZOjMNx+K9LR2ZW1ma6OHkjejq3wyMliOV7CHNPYtbSawyhPHVFpdF8XFXSwzt/G0E9R4rxbIbJOJui8rIqqBIEAIAQAgBACAEAIAQAgBACAEAIAQAgBACAEAIAQAgMoAQAgK6uxb5Lis8hzFmd7XtabFwcLWU7LFCzrxg9nT6SWp0KUOU+go12kWHSxmN0VURawvMSB8FJayKef+jM/oWpft+zGF6Q4fAwMZHVDpLZiL/BJayMnl/6C+hale37ErSDHYqmpp3DlI6eLI217uABuSOtVO2M5rr/9N9Ogu0+msyk5P/RI1bilDHKK1lxK5jWiSQ35oH4GcXELV5lHbJ9D52FcpzxCLbI4xrS6Z9RLLTSSQNeb2DtptxP+Fks1D6KPCPptH9HrjDN3qYs4BrPnj5lW0VER2G/nAcdv4lyNyfq6fKK9V9F6Zpf+GPWhNDiULoOUYYTzo2HmSwu6B1LQ3lZ59/k8TZbp7FlNNcCDT6uIqOVs9RWtEUbg4X2E24b9nwVaj5k1nobLPqE51uvavNy13G5j2lzZsUbVx5hGyzBbYXsF737VF2xjPHb/ALNtX02yWkaa8zfTPZHdW6TYdK1zXxVJabmxmNhfoCtWriuH/wAGJ/Q9S/b9nPhOOYdTttHFUg7bkTEXXZa1S5/0F9C1K9v2I2meOMqXMEIe2JgFmvdmOYna6/SVBXKdkEvc2V/T56bS3Ssxnb0LG4f9VH7DPAKMuWeFHhHQuHRP0g+zT+7d4KcPUjkuCp7t57T4r2zAS7qA31PwWHW9i+juTGvPNIIAQDC1004fhzifwPa4fBatI8WFV3pK9heoZCetRVQXUDwdzJnNHZYFeZrFiZqp9JI6yFwIAQAgBACAEAIAQAgBACAEAIAQAgBACAEAIAQAgBAZQAgAoCIqXV2yukqJnSlhMrhYDoVl0INpvPBs0n1K6iGyGMfJ1eRyP17u4Knwq/n9mn71qfaP6DyOR+vd3BPCr+f2PvWp9o/oPI5H693cE8Kv5H3rU+0f0ZOp6PjUPPwXfDr+f2RX1e9PKjH9GPI5H693cFzwq/kl961PtH9CNVaDUEdSylfW2mfuFhYdRPAnoVi0sXHdh4I/fNQnjyiyNTsfCoeOwWUFXBcZ/Yl9XvmsSjF/4Mu1PMO+pkPbt8V1xi+W/wBkIfUrYPMYx/RjyOR+vd3BR8Kv5LfvWp9o/oPI5H693cE8Kv5/Y+9an2j+g8jkfr3dwTwq/n9j71qfaP6E/SHVXHT000wmcTGwvAtvttVtNdfiRazyVaj6tqLKpQklhrBLWGn6GL3bP2hRlyzzlwdC4dE/SD7NP7t3gpw9SOS4Knu3ntPivbMBLuoDfU/BYdb2L6O5Ma880ggBARtrzxEMomRA86R42flG9a9HHM8lNz6YIHXpmUsLqYw4w4c1xFuVcZO/Z/ZeVq5Zs/sa6ViI7cTxmCnF55WR+04AnsHFURhKXCLHJLkbFRrVw1hsZnHsjcR3hXLS2PsQ8WJ24XrCw+cgMqGgn0xk8VGWnsjyjqsixzxyBwBaQQdxBuCqSZ6QCVUaSUkdw+phBG8co2/cpqub4RHcvcS6rWFh7N9Q09m1TWnsfYi7IruesA09oq2bkaeRzn2LrFjgLDrKTonBZZ2NilwOdUkxvYxpvQ0xtLO243hvOI+AVsaJy4RB2RXIlU+tXDXkATOHbG4DvKselsXYj4sR2YfiMU7c0MjZG9LXA9/QqJRcejLE0+DqUTp5kkDQS4gAbydgCASJ9LKJnnVMPweD4KxVTfYjvj7iVU6ysOZvnv2NJ8FNaax9iPixFPRnSqmxBr3UrnODDZ12lu34qFlUq/USjJS4FmSQNBc4gAbSSbAKskNXE9Y+HwGz5w4/kBf4K+Omsl2K3bFGvD9ZmHTOytnyndz2lo7yuy01i7BWxY7IJ2vaHMcHNO4g3B+KoaxyWGxcAIDKAEBgoBuaE/Vze+erbeUQgONVEwQAgBARzrK1ispGugpiHVBFieEfWfzLXp9O5+aXBTZZjoiCpXyPJkdnc4nMX7d/Tdel0XQykwastZYfkpa13P8ANjlO53QHdawajTY80TTXb2ZLawl4IAQAgELTr7vq/cv8FbT+RELPSxUwz6mL3bP2hVy5ZJcHSuHRP0g+zT+7d4KcPUjkuCp7t57T4r2zAS7qA31XwWHW9i+juTGvPNIIBMx7H4KOMyVEgaANgvzj1AcVOFcpvCIyko8lcNNdJ34hUmVwysHNjZ6I/wAletTUq44Mc5bnk26D6JSYjO1oBEIN5H8ABwB4lLrVXH5Owg5MkPTrWK2jb8jw+2Zjcjn7wy2yzelyyU6dz88y2dm3pE4NDtXEleBVYnI8h3OawnaR0m+4HqU7dSoeWCEK2+rJBj1eYc0WFKy3x/ysn8iz3LfDj7DU0t1PwPY59D9FINoYdrT1dIKvq1kk8TK50p8EeaNaY1eGSlhLnMa60kTyTu2G19y1WUwtWf8AkpjNxZYHRzHYq6Bs0J2OFiOLTxBXl2VuEsM1xkpLKGjimqGilzOBex7iTmvfadvHgtEdXNEHUiEMewh1JUS08li6M2uOIO0HuXowmpxUkZZLDwOnU9Usir3PkcGsbC8kk2AVOqTcMIsqeGLmkOmNZi0zqXDGubFuc4bC4dJd+EKqFMKlunySlOU3iJso9SkhbeaobnO3YCe8nej1q7IeA+7G3pZq1qqJhk2TRDaXMBu3tCtr1MJ9OGQlU4jdwDHZ6ORstO8tI3tvzXDiCFbOuM1hkYyaeUWR0M0lZiFM2Zmx3mvb6LhvHYvJtqdcsM2QluWRWxCjbNG+N/mvGU2VcXh5R1rKwRnjupqmMb3UznMkAJaDtaT1rZDWSz5iqVPToQm5liQRtBIPwNl6JlJU1R49DRUdXNO6zRILDi423DrWLU1uc0kX1SUU2zjmqcSx+U8jeGmBsNpDR2kecVJKuhdeTmZWPpwKI1IvyfaW5/ZOX/Kh/NWeDvgfIx9LdCqnDz9M0OjJsJG+b8ehaaro2cFcoOJs0M00nw+QEOc+EkZ4ybi3S3oXLaY2L5EJuJZHDK9lREyWI3Y9ocD2ryZRcXhmxPKydSidMoAQGCgG5oT9XN756tt5RCA41UTBACAi/WXrJFPmpqMh0pFnv4R9nS5bNPpt3mlwUWW46IY2q3RcYhVPfOS6OOzn3O17jtF+padTb4ccIrrhufUnxmEwBuUQxhtrWyCy8zfL3NWEQzrk0PipTHU07cjXuyvaNwdvDh0L0NLc5eVma2CXVCjqy1lWDaWud0NjlP8AQP8A8qGo039UCVdvZkwg32jaFgNBlACAQtOvu+r9y/wVtP5EQs9LFTDPqYvds/aFXLlklwdK4dE/SD7NP7t3gpw9SOS4Knu3ntPivbMA69AqbEHOkdhzrFvnDgfhxVFzr/rLK93Ye3ztpGzYacSdYYz/ACs+zTPuW5sOSrxLSSTZyDmA7OaxgPfdSUdMu5xuwRjq5xWqfmn87plfe3YrP5FUF0IeHN8jqwHUxG0h1ZKX23sZsafjvVE9Y/6UWRo9xZ1jYxHhVCIaVrY3ycxgaLWFuc7tVdEHbPMiVj2RwiHdBMJ+V18ET9oLs7uvLzjftW+6eyDZmhHdLBaFjQAANgAsB2LxjcZQAgIK154QIqqOdgtyrTn9obB/Relo55i0Zblh5E7U/pAaatbET9HPzSPzcCp6qvdDPscqliWCwy8o1lctb4/4pN2N8F62l/GjHb6xvaOYNLWTsgh2F/nHgG8SepW2TUI7mQim3hFltF9HYaGFsULRsHOdba49JXkWWObyzbGKisIWFWSPMjA4EOFwRYg8UBWHT/CRS188TNjb52joDuC9mie6CZhmsSwOjUXiZZWSQ/hlZcDoLdt1TrI5hkspfXBPC8w1HmTcewoCpeL/AF83vHeJXux4RgfI4dXuiL8RmyuJbTxkOkPSegdZVN9yrXySrhuZY3D6GOCNsUTQxjRYAf73ryZScnlmxLHRHQuHThxzDGVMEkMgDmvaRY9PA96lCTjJNHJLKwVSrafk5JIztLHuZ3Gy9tPKyYGsE2aiMTL6WWAm/JPuOoP4dmxedrI4kmaaH0wSesZeZQAgBANrQzZ8pZxZO4H4gH+6ut7P4IQ7jkVJMEBEms7WTkLqWidztokkH4epvX1rdp9NnzSM9lvZENEkkkkknaSd56yvQM4+tUmlTKGoeyY5YprAu9Fw3X6lm1NTnHK5RbVPa+pYCKrY5udr2ltr3BFu9eXhroaskLa6NLYqjk6WBweGOzvcDsvuyjpXoaSpx8zM900+iItK2lBK+rDWPyWWlrXczdHIfw/ld1LFqNNnzRL67cdGTSxwIBBuDtBHFecaTKAQNO3fwM7fTbyY/wDlsVtPrTIT9IsULLRRjoY0dwCrfJJcG9cOifpB9mn927wU4epHJcFT3bz2nxXtmAl3UBvqfgsOt7F9HcmNeeaQQAgBAV51zYkZcRLAebE0NA6DxXq6SOK8+5kueZCdq4fVNqiaFjHy5T5+4Dip37dvm4I15z0JS+XY/wCop+9Ytun92X5sD5dj/qKfvTbp/djNgfLsf9RT96bdP7sZsG7pdo7jOIhgnihGS5GV1t6tqspr4ZCcZy5EjBdWeIxVEMjmMAY8OJD9oAVk9TW4tHI1STJ9buC8s1Fc9b/3nL7LfBetpfxox2+s6dSf3l/Kcuav8Z2n1FhF5RrBACArprj+9JPYYvW0v4kY7fWeNT/3rB7Ev7U1X4mdq9RY5eSazzJuPYUBUvF/r5veO8SvcjwjA+SXtQH1NV7weCw63lF9HDJYWE0AgBAVQ0k+2Vfv5f3Fe3X6F/Ywy5JM/wBPu+t/leBWPW/0l1BMawGgygBACAbGDnksQq4t3KhtQOvcw+Cul1rT/wAEF0k0OVzrC52AbSqSZEunGm0tbJ8gwq73OOWSRv8AUA8B0lbqaFBb7DPObl5YiMNS9Vyebl489r5LHf0Zrqz+bHPBHwGMDGMKlpZXRVDCx47j1g8QtUZqSyipproziIUjhta6TKSDJkGwkOdlHUdtlzodyzTZdOChgeCzVkoip2Z3HuA6SeCjOagss6k28Ifkmpaq5PMJ4y63mZSP+bcsv82GeC3wJHboHppLh83yDErtaDlY934OgE8W9ajdSrFvgdhNxe2RM0cgcA5pBBFwQbg9i880ja0udyktHTDe+USn2Ytp+G1XVdE5EJ8pDnVJMEAn6QfZp/du8FOHqRyXBU9289p8V7ZgJd1Ab6n4LDrexfR3JjXnmkEAIAQFXdP3E4lWX9c4Ds2L2aPxxMVnqYuamKnLiTW+mxw7hdV6tZrJU+osMvKNYIAQAgBACArlrf8AvOX2W+C9bS/jRjt9Z06k/vL+U5c1f4ztPqLCLyjWCAEBXTXH96Sewxetpfxox2+s8an/AL1g9iX9qar8TO1eoscvJNZ5k3HsKAqXi/183vHeJXuR4RgfJL2oD6mq94PBYdbyi+jhksLCaAQAgKoaSfbKv38v7ivbr9C/sYZckmf6fd9b/K8Cseu/pLqCY1gNBlACAEA1tMDyElPWDzYnZJfYfsHwBN1dV5k4EJ9MMjbWXrJM+amo3ERbnyDe/qb0BbNPptvmlyUWW56IUNQELP4p2zOCwdYBvuUNa30JUdyYVgNBEWv6FmSmfs5TMW9eX/ut+iby0Z78dCNNFNHJa+dsMQNrjO/gwcSeta7LFXHLKYxcnhFh6DQ2lipDScmHRkWcSNrj6V+leVK6bluya1BJYIJ090Lkw6Xi6Bx5j+j8rutenTcrF8mWcHFkhag4I+QqHixkLwHdIFtg7Fk1re5Iuo4JVWIvIX1/QR8pTPFuUIIPW3r+K9DRN4aM1/KE3VlrDNIW09U4mnOxrjtMf/Sp6jT7/NHk5XZjoyT9GpBV1U9YNsbfoYT1Dz3DqOxY7PJFQ/ZdHq8jrVBYCAT9IPs0/u3eCnD1I5Lgqe7ee0+K9swEu6gN9T8Fh1vYvo7kxrzzSCAEAICuet/DzDiUhtskAeD1nevW0ss1ox2rEhA0VxP5NWQTbg14B7CbH+itsjui0Ri8PJaiKQOaHNNw4Ag9R2heI1g3HtACAEAIAQFctb/3nL7LfBetpfxox2+s6dSf3l/Kcuav8Z2n1FhF5RrBACArprj+9JPYYvW0v40Y7fWeNT/3rB7Ev7U1X4mdq9RY5eSazzJuPYUBUvF/r5veO8SvcjwjA+SXtQH1NV7weCw63lF9HDJYWE0AgBAVQ0k+2Vfv5f3Fe3X6F/Ywy5JM/wBPu+t/leBWPXf0l1BMawGgygBACA566kbNG+N4u17S0/EWXYvDyjjWSrelGBvoamSB42NN2HpadxXtVzU47kYpR2vB60W0jmoJxNDt4Oadzh0H/KWVqxYYjJxeUSl5a4uTvyD+Utuvze9Yv4TzyX+OscDG/jMfrRssBs/JE3t4lafJRAq81kieNFtHIaCERQj2ncXnpK8yyx2PLNUYqKwhYVZI5MVw2OpidFM0OY4WIPiOtSjJxeUcaTWGQbVQ1WjtYXxjPTvOy/muHQTwcOleknDUQw+TK81sc8muuHk7tgeZLbiebftVH8J55LPHWCKdJMelrpzNOdp2NA3NHQFurrUFhFEpOTyw0ZwN9bUxwRjzjzjwa3iSlk1COWIxcngtFhWHsp4Y4YxZrGho+C8aUnJ5ZtSwsHUonQQCNpnU8nQ1LybWid4KypZmkRm8RZVcG+3p2r2jCSvqCqRytTHxLQ/+tli1q6Jl9HLJqXnGkEAIAQDA1waLGrphLELyw3cB6TfxDrK1aW3ZLD4ZVbHKyivpC9QyE66oNNBPEKSd1poxZhP428PiNy83VU7XuXBpqnlYZJixl4IAQDJ1hacCiaIYLSVUhDWsG3Lc7yP7LRRRv6vgrnPHRcjvoS4xsL/OLWl3bbaqJc9Ca4K763JAcUntwDAe5etpfxoyW+o6dSzwMSF+MbgFHV/jO0+osMvKNYIAQFdNcf3pJ7DF62l/GjHb6zxqfP8AxWD2Jf2pqvxM7V6ixy8k1nmTcewoCpWKm881vWO8SvdjwjA+SWdQEvNqm/mDv7LDrVwX0dyXlgNAIAQFUNJPtlX7+X9xXt1+hf2MMuSS/wDT64Zqwcfoz/QrJrexdQTIvPNBlACAEBhAMnWfoaK+DPGBy8QJZ+YcWlaNPd4csPgqshuRXeWMtcWuBa5pIIO8EL1s5MgraKaNzV8wihGze953MHSetV2WKtZZKMXJ4RZDRfR2GghEULfadxcekleTZY7HlmyMVFYQsKskCAEBw41hMVVE6Gdocxw+I6x0FShNweUcaTWGVy050Olw6Wzruhcfo3/2PQV61NysXyY5wcWN+lpnyvbHE0ve42a0cSrW0llkUsli9XGhrcOgu6zp5ADI7o/KOoLyb7vEl8GuuG1DwVBYCARtKNJoMPjbLUlwa52QZWlxuRfcFZXVKx4iRlJLkhzWPrKFdH8npmubFcFznCznW3C3AL0KNNse6XJmstz0RHOYf7C1lQraLaQvoahk8e22xzeDgd4KrsrU47WdjLa8k5aP606KqkhhHKMmlIaGlhIB9rcvNnpZxTfY1xsTH0sxYCAEAICJdYOqzlHOqKAAOO18W4HpLeg9S3UarHlmZ51d0RFPDNTSAPa+GRpuLgtIst6akunUo6okrRjXG+NoZWx8pbZyjdht1jiVjs0afWJdG7HI7hrgw23nS/8A1FUfw7CzxoiBjWtiSoPI4XA9z3bA8i5HY3+6thpFHrYyDtz0iK+r/QEwONZiB5Wpdzhc3ydfteCrvv3eSHBKFeOrN9freoI84byrntJGXkyASNm9cjpLGddsSDMexd1VUSzv2GR17dA4DuXpQhsiooyyll5PejmNuo6mKoYLlhuW+kOISyG+LixGWHknHCdbVDM6Nh5Vkj3BobyZIufzLzZaScepqVqY/idl/ispaMDENbtBGXtHKuewluXkyBcbN61R0ljKnbFEJaUY66tqZKh4y5jsHQBuC9GuvZFRMspbnk04Fi7qWojnj85jgbdI4j4rs4b4uLEZYeSbaPXJQOYDLysbuLRGXW+IXnPR2Z6GpXROTSDXFSci8UokfI4EDMwtDb8du9Sho558xyVyx0IPL7kk7yST8dq9Ey5HRq+0w+bahzy0vjeMrwN44gjrVN9PiRwTrntZNujWsOjrpRDAZOUyl1nRkDZv2rzrNPOCyzVGxMcmIVjYIpJZL5GNL3WFzYC5sOKpinJ4RJvCyRxjGuakER+TNkkeQbZmFoF9xN1rho558xVK5IhCoqC97nu857i47OJNyvSSwsGXI4dAdLjh1RymUvjeMr2jYeojsVN1PiRwTrntZNujmsiirZmQQmTlXhxAdGQOa0uO3sBXnWaecFlmqNilwPFUEwQAgMIAQEa6ztXgqv4imAEo+saNnKDq/Mtmn1G3yy4KbK89UOPV9TUkdK1tHw+sv5+bjnG8FU3ubl5idaSXQc6pJggBACAEA2dOqmnMBp5WctJKLRxN2vJ4EeiB0lXUqWdy6EJtYwxN1c6AsoGcpIA6odvO/IPRH+VO+92PC4I117R8LMWggBAaamlZILSMa8A3s4ArqbXBxrJzfMtP6mP9AXd8vcbUHzLT+pj/AEBN8vcbUHzLT+pj/QE3y9xtR7iwqBpDmxRgjaCGi47Ec5PuMI7FE6CAEAIAQHDieEQVDcs8TJB1jb371KM5R4ZxxT5GxU6rcOcbiHJ1NJsrlqrF3IOqLPMOqvDmkExF3UTsK69VZ7nPCiOfCcDp6YWp4mRjqG3v3qmU5S5ZYopcCgoHThODU5NzDHf2Apb5e5zajHzLT+pj/QE3y9xtRn5lp/Ux/oCb5e42oyzCIAQRDGCNoOQbE3y9xtR2qJ04XYPTkkmGO52nmBS3y9zm1GPmWn9TH+gJvl7jag+Zaf1Mf6Am+XuNqD5lp/Ux/oCb5e42oPmWn9TH+gJvl7jag+Zaf1Mf6Am+XuNqD5lp/Ux/oCb5e42o20+GxRnMyNjT0hoBRyb5YwkdEjA4EOAIOwg7ionTi+Zaf1Mf6Apb5e5zag+Zaf1Mf6Am+XuNqD5lp/Ux/oCb5e42o2U+GQscHMiY1w3ENAO3Yjk3yxhHYonQQAgMIAQAgG5jOjjjJ8ooniGoG/0JeqQf33q6FnTbLqiDj3R7wnSdrn8jVN+T1Hou813Wx24j+q5KrCzHqgp9mOBVEwQHmWQNBLiGgbyTYBANep0jkqHGLDmZ+Dp3C0TOz0j/AEV6rUes/wBFe7PSIoYFo6ynJkcTLO7z5X7XHqb6LeoKE7HLpwiUY4FpVkgQAgBANXWYCKCaRrnMfGA5pa4ixJA4b96v0/5Eiu30s9z0Q+bLBzweSD82c5s1r3uuJ/8AkO48pwNx40FJSOcx0sbwOUfcue3pcfyhT8PxJNEd21IX/nVzpYRE1r4ZW5hIDuG9VbFh55J56mmjxuR9VU0+RoMLWuBuedn2t/8A1dcEoqXucUurRx0GlT5KWaYxhr4pHR8mTtLmkbO03FlKVSUksnFPKybsQx+WN9JGWMDqgHziQGENzEH4Lka0037HXJrBnFtIJIKT5Q6IXDg0tvsILsoc09BvdcjWpS25Dk0snvD9Isz6mKVmV8DWvdl2hzXC4y9exJV9E13Clyjzozj0lW3lAxnJOBLC11y0g2yyDgUsrUOncRlnqeML0glnZKWRAuZKYgL7NhsXHqXZVqLXUKTZ5wrSGeZz7QtIZOYH2JuCN7vZSVcV37ZCk2aP/FrwKlro2iWF7WNZc3kzGwI6iu+CunXozm/kdMLyWAvGU2BcOjZtVL56Fg2qrTaJgDxG90HKiEyi2XNe3aQDxVqob6dyG9HFpvjkwnpqSCOQ8qc73MIBcxti5rTfYetTpgsOT7EZyeUkOPAcLZAx2QSDOcxbI8vLTa1gSTZUzk5PqTisDDijBxDEGPmkYyJgfH9Kea4i5IBO3sWn/wDOLSKv6mKeDaUVEeG089QwOe+RsV3c0kOdla4jh1qM6ouxxRKM3tTY5I8RmMU7sjM8ZOWzrteAL7D3hU7VlE8vAm4fpgKikfPEy0keySF5s5v/AH3qcqdssP8AZFTysoMa0u+SOpuXj+jmHOc255M8S78u3ekKd+cdg54xkVBijjUNjaGmNzOUD7naOpV7VtySz1E/AtJX1T80cbeSEj4nDN9IwtuMz28GmynOpQXXk5GWTU7S4tfVxyRhkkAaWNufpQ7cWrvg5Sa7nN/J1YljskJpWmNuac5SLnmm11GNaefg65NYNmleOvo42SCMPaXtY4383MQAT1JVWpvAlLab3Yo/5UyANaWmMvc8E83qPbwXNq25O564ObA9JW1NTU04aWmAixP4wfxDpC7OrbFS9zkZZbRoh0taK11HO3k3H6t/4Hnflv6Vl11eTehv82GdLcYly1JLG3hOwXPO2XXNi6fJ3c+p1YZiuelbUSAMBZylugWvt61GUMS2oJ9MmjRLHxWwmTLkcHOY5vQRu7xYrttex4EJbkLarJAgBAYQAgBACA4sVwmGpZkmYHjgeLT0tPAqUZuLyjjSfIhDDq2k+zSCpiG6OY2eOyTj8VbuhP1dGQxJcGw43WPGWKjLX8TK7KwdhG9c2QXMju6XZHiPReSch+ITmXiImcyIdRA8/wCKeKo9II5sz6hywQNY0NY0NaNgAFgFU3nksNi4AQAgBACAR9L8KdVUc8DCA57bNvuuCCPBWVT2zTZGazFobzcQqpKUUopJWTFgjL3D6IcC4OvtVu2Cluz0IZeMYFespzEaSMROlY0OY8gXADmgbeq91WnnLySfTBw4Fo/NSVZaw5qMgvjBO2Nx3tH5VOdinDrycjFp/BvwankGJ1kro3tjeyJrXEbCWAgrkmvDSyFnc2cg0elGIvIH8JJlnf71u7wC74i8P54/wc2vd8GzTOhdLU0Z5KSSNhk5QsG4OaWj4pVJKMup2ay0aNI4ZZsOfDHTyDayONv4srSOcejYF2tqNmWzksuODZgNHPSPqWCJ0rXs5WKR5u4m22KR3VwXJuM0nk7FNZOfR/DXsrTNTwyU0LoyZ43CzXP4GNvSuzknDDeX2ORXmyhT0GppIxU8pG9maZ725hvBJtZQuaeMPsSguQ0IppI3VgkjezPUySNLhsLXHZZLmnjD7CCfU0YlhRdisE4icWiMte8Dm3/DfpIXYz/8TWTjXnTHJi0DpIJWMNnOY9rT1kEBVReGmyb4GFQ4LNPTUdE6F8TYXtfO9wsHZCTZnpXPFaXOKk5554KlFtKIsU0PK4w934aena0H8zybjuAUG8Vf3ZLmY8FnLBg4RhLn4pVyT07uSkDQxz2gi7VqlNKpJPqVKPnbaFTWDRPlp42RRufaeJ5DRuax1z/RQoklJtvsdsWV0M0TTHFUMip5WsyEjN5znuFrAdC4+rWWdXRPoJGN6PzSQxVNI0xVGRkc0bhblGgi4I6RtsVZCyKbjLgi4trKFmupS6opmvhc+PkXxyHLdozhuw9xVafleGSa6o49GsAnpKuRty+mEf0BO9m08wnoClZZGcfnuRjFp/Bxw4bI6vhnp4JKZ2Zwqb7I5GbbEek69lJySg4t59hh7so79I8LMmI0UzYXuEebO8Dm7d1+m21RrliuSydkvMmbtMYJHT0b44nyCOQuflF7Aiy5U1iSbE85R2Vkbq2nqYpInRtILY82xztlwbcOcorEJJpnX5k0JWBUtVBRPkmYX1bmhhaNuxvNae7apzcZTwuDkU1HryckGBT0lVRyx8pM0sMUvNAyg7Wl3TY3UnOM4yT6HNrTTO+qwUVclVHLG9gLmuiltbK4DY5h6bqCnsSaZ1xznJrwWiqoqWqFS0ySm7Wlo2yACzT2niuzlByW3gRTSeTLoZzQUtOIpGufkZLs8xo866ZjvcsjrtSM6NYdNS11Qwh74JWteJMoDQ8CxHZYAJZJSgn3QimpMeSzlgIAQAgBACAEAIAQAgBACAEAIAQAgBACAEAIAQAgBACAEAIAQAgBACAEAIDhw/C2Qvle25dK/O4kg/AbNgUpSbSRxLB3KJ0EAIAQAgBACAEAIAQAgBACAEAIAQAgBAC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 descr="http://www.sas.upenn.edu/~marcmere/pictures/penn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81815"/>
            <a:ext cx="2286000" cy="74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Activities/Athletics in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Jobs I worked while in College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College</a:t>
            </a:r>
          </a:p>
          <a:p>
            <a:r>
              <a:rPr lang="en-US" dirty="0" smtClean="0"/>
              <a:t>Sorority </a:t>
            </a:r>
            <a:r>
              <a:rPr lang="en-US" sz="1800" dirty="0" smtClean="0"/>
              <a:t>(Kappa Alpha Theta)</a:t>
            </a:r>
            <a:endParaRPr lang="en-US" dirty="0" smtClean="0"/>
          </a:p>
          <a:p>
            <a:pPr lvl="1"/>
            <a:r>
              <a:rPr lang="en-US" dirty="0" smtClean="0"/>
              <a:t>Social chair</a:t>
            </a:r>
          </a:p>
          <a:p>
            <a:pPr lvl="1"/>
            <a:r>
              <a:rPr lang="en-US" dirty="0" smtClean="0"/>
              <a:t>Risk manager</a:t>
            </a:r>
          </a:p>
          <a:p>
            <a:r>
              <a:rPr lang="en-US" dirty="0" smtClean="0"/>
              <a:t>Wharton Retail Club</a:t>
            </a:r>
          </a:p>
          <a:p>
            <a:pPr marL="0" indent="0">
              <a:buNone/>
            </a:pPr>
            <a:r>
              <a:rPr lang="en-US" dirty="0" smtClean="0"/>
              <a:t>Graduate School</a:t>
            </a:r>
          </a:p>
          <a:p>
            <a:r>
              <a:rPr lang="en-US" dirty="0" smtClean="0"/>
              <a:t>President of Consulting Club</a:t>
            </a:r>
          </a:p>
          <a:p>
            <a:r>
              <a:rPr lang="en-US" dirty="0" smtClean="0"/>
              <a:t>VP of Social</a:t>
            </a:r>
          </a:p>
          <a:p>
            <a:r>
              <a:rPr lang="en-US" dirty="0" smtClean="0"/>
              <a:t>VP of Professional </a:t>
            </a:r>
            <a:r>
              <a:rPr lang="en-US" dirty="0"/>
              <a:t>D</a:t>
            </a:r>
            <a:r>
              <a:rPr lang="en-US" dirty="0" smtClean="0"/>
              <a:t>evelopment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College</a:t>
            </a:r>
          </a:p>
          <a:p>
            <a:r>
              <a:rPr lang="en-US" dirty="0" smtClean="0"/>
              <a:t>Lifeguard</a:t>
            </a:r>
          </a:p>
          <a:p>
            <a:r>
              <a:rPr lang="en-US" dirty="0" smtClean="0"/>
              <a:t>Swimming instructor</a:t>
            </a:r>
          </a:p>
          <a:p>
            <a:r>
              <a:rPr lang="en-US" dirty="0" smtClean="0"/>
              <a:t>Gym manager</a:t>
            </a:r>
          </a:p>
          <a:p>
            <a:pPr marL="0" indent="0">
              <a:buNone/>
            </a:pPr>
            <a:r>
              <a:rPr lang="en-US" dirty="0"/>
              <a:t>Graduate School</a:t>
            </a:r>
          </a:p>
          <a:p>
            <a:r>
              <a:rPr lang="en-US" dirty="0" smtClean="0"/>
              <a:t>Just Perfect Event Planning </a:t>
            </a:r>
            <a:r>
              <a:rPr lang="en-US" sz="1800" dirty="0" smtClean="0"/>
              <a:t>(company I founded in 2007)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Favorite classes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Least favorite classes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Chemistry</a:t>
            </a:r>
          </a:p>
          <a:p>
            <a:r>
              <a:rPr lang="en-US" dirty="0" smtClean="0"/>
              <a:t>Statistics</a:t>
            </a:r>
          </a:p>
          <a:p>
            <a:r>
              <a:rPr lang="en-US" dirty="0" smtClean="0"/>
              <a:t>Marketing/ Branding</a:t>
            </a:r>
          </a:p>
          <a:p>
            <a:r>
              <a:rPr lang="en-US" dirty="0" smtClean="0"/>
              <a:t>Management and Leadership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Macro Economics</a:t>
            </a:r>
          </a:p>
          <a:p>
            <a:r>
              <a:rPr lang="en-US" dirty="0" smtClean="0"/>
              <a:t>English</a:t>
            </a:r>
          </a:p>
          <a:p>
            <a:r>
              <a:rPr lang="en-US" dirty="0" smtClean="0"/>
              <a:t>Physics</a:t>
            </a:r>
          </a:p>
          <a:p>
            <a:r>
              <a:rPr lang="en-US" dirty="0" smtClean="0"/>
              <a:t>Biology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memories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Obstacles or adversity that you had to overcome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Sorority mixers</a:t>
            </a:r>
          </a:p>
          <a:p>
            <a:r>
              <a:rPr lang="en-US" dirty="0" smtClean="0"/>
              <a:t>Trips with friends</a:t>
            </a:r>
          </a:p>
          <a:p>
            <a:pPr lvl="1"/>
            <a:r>
              <a:rPr lang="en-US" dirty="0" smtClean="0"/>
              <a:t>Sr. year college Acapulco trip</a:t>
            </a:r>
          </a:p>
          <a:p>
            <a:pPr lvl="1"/>
            <a:r>
              <a:rPr lang="en-US" dirty="0" smtClean="0"/>
              <a:t>Grad school ski trips</a:t>
            </a:r>
          </a:p>
          <a:p>
            <a:pPr lvl="1"/>
            <a:r>
              <a:rPr lang="en-US" dirty="0" smtClean="0"/>
              <a:t>Grad school abroad trips</a:t>
            </a:r>
          </a:p>
          <a:p>
            <a:r>
              <a:rPr lang="en-US" dirty="0" smtClean="0"/>
              <a:t>Leadership roles in grad school </a:t>
            </a:r>
            <a:r>
              <a:rPr lang="en-US" sz="1800" dirty="0" smtClean="0"/>
              <a:t>(made some major changes in the program)</a:t>
            </a:r>
          </a:p>
          <a:p>
            <a:r>
              <a:rPr lang="en-US" dirty="0"/>
              <a:t>Graduation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First year at </a:t>
            </a:r>
            <a:r>
              <a:rPr lang="en-US" dirty="0" err="1" smtClean="0"/>
              <a:t>UPenn</a:t>
            </a:r>
            <a:r>
              <a:rPr lang="en-US" dirty="0" smtClean="0"/>
              <a:t> was very difficult for me. I was still learning English while trying to keep up with some of the smartest students in the country.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7170" name="Picture 2" descr="C:\Users\vakilsa1\Downloads\164017_10150143330476929_5690709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r="11943" b="-2222"/>
          <a:stretch/>
        </p:blipFill>
        <p:spPr bwMode="auto">
          <a:xfrm>
            <a:off x="3667676" y="4082393"/>
            <a:ext cx="2914650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fbcdn-sphotos-g-a.akamaihd.net/hphotos-ak-xaf1/v/t1.0-9/206130_4316666232336_495548930_n.jpg?oh=7f24700a00f125bf779d6cd8f298b550&amp;oe=55150005&amp;__gda__=1423031074_9d4ff56c5b1df791693c0bca018b699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1667" r="4791"/>
          <a:stretch/>
        </p:blipFill>
        <p:spPr bwMode="auto">
          <a:xfrm>
            <a:off x="4495799" y="1440793"/>
            <a:ext cx="4131013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akilsa1\Downloads\547683_10150983681376929_8284656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3962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9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600200"/>
            <a:ext cx="8153400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Until Jr. year in college I thought I wanted to be a doctor because both my parents are doctors and I didn’t know anything besides that.</a:t>
            </a:r>
          </a:p>
          <a:p>
            <a:r>
              <a:rPr lang="en-US" dirty="0" smtClean="0"/>
              <a:t>After college I worked as a trader for Nasdaq on Wall Street in New York City.</a:t>
            </a:r>
          </a:p>
          <a:p>
            <a:r>
              <a:rPr lang="en-US" dirty="0" smtClean="0"/>
              <a:t>After moving to LA I worked in the business side of the entertainment industry.</a:t>
            </a:r>
          </a:p>
          <a:p>
            <a:r>
              <a:rPr lang="en-US" dirty="0" smtClean="0"/>
              <a:t>Few years later, I started an event planning and experiential marketing company.</a:t>
            </a:r>
          </a:p>
          <a:p>
            <a:r>
              <a:rPr lang="en-US" dirty="0" smtClean="0"/>
              <a:t>After business school I sold my business and went to work at EY as a management consultant.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9218" name="Picture 2" descr="C:\Users\vakilsa1\Downloads\5085_126253381928_656085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61634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vakilsa1\Downloads\5085_126253696928_622947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74024"/>
            <a:ext cx="4193628" cy="279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first Job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worst Job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Lifeguard and swimming instructor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My first job out of college as a trader because it was lacking creativity.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3732533" cy="224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data:image/jpeg;base64,/9j/4AAQSkZJRgABAQAAAQABAAD/2wCEAAkGBxQTEhUUEhQWFhUVFxcYGBcYFx0cGBccHhgYGBcZHBwgHCggGBwlHxwXITEiJSkrLi4uFx8zODMsNygtLisBCgoKDg0OGxAQGzAkICQsLCwsLDQ0LCwuLCwsLCwsLCwvLCwsLCw0LCwsLCwsLCwsLCwsLCwsLCwsLCwsLCwsLP/AABEIALcBEwMBIgACEQEDEQH/xAAbAAACAwEBAQAAAAAAAAAAAAAEBQIDBgABB//EAEcQAAIBAgQDBgMFBgQEAwkAAAECEQADBBIhMQVBUQYiYXGBkRMyoUKxwdHwBxQjUmLhFTNygpKi0vEWQ2MkRFNzg7LCw+L/xAAYAQADAQEAAAAAAAAAAAAAAAAAAQIDBP/EAC0RAAICAQQBAgYBBAMAAAAAAAABAhEhAxIxQRMiUTJhgZGh8HEEscHhFEJS/9oADAMBAAIRAxEAPwDKfBEbnrt/epW1EfO3t/etFc4Yo1zL6f8AegFwSrdywSCJGhPmPGsqLwI3Q/rrXtttQOulOOK8PCtK7ETtH4UouW/7Vky1Q0w9s7HlV3wWB0156Goo0qr/AMw18xoasW5qKicnGWASCLb7QvUa+BiuNwAwQATsCSJ+tB3bpCkqGzK0gjoQp1k9c1C4q4zsjuAYMfZE843reGpjgTgO7asQYQeeu/v51K4HZ7a/wwMuU5gJljGh67fWgsNxBddFG0d5dI8jU+JcUaVYsmh+0xO+o28jyq1/USTwhPTTXI6x+AAtlgqA76ACPl6DoTSyxg5AOVT3DuvMoQDtO8H0obE4wMyMt22RPJX8P/TEVPF3bqWVa03dgqe6TqJEfLoTMVerrubuqIjpV2Zzi2Le5bvhyWP8NhpB0YCNv6qVYCwvxF+KHya5ghCudORII3jcUVbxBzubmvcMg/05W2H+n6V7guPmy4e0SGE6wDod9CCKiOeQeDV4nsxh0tm6Ll/IADKYrDuYMR3QytOsaCodmkJw4LsWId9SSTuOZ1ofA/tGcf5mGtMYEMltQ8g7yyuOX8vlFD8L7SMxuKLQXM7uNQIzkmMoUDTwgeAqdWFrARlk0WLtydKy2I4ab14gR3FzmeYDgEfX6UWvaC5m1yaDkN/+Y0XwvEB7zMSMzW2ERuPmPPwqNLTlF5HKSYjxnDGV2IJhckNG8nL9NK8v4e6xYrbDi2Qukak7eLbVtcFgviZbbsDLF2P9Kz+OWhDg8l6+izBdSJBHI8vUV1bPTuM7t0hDwnh1xWLXUyMZ06DSntjDAiZ2I05xz99B70ZjbZhcwIIlSfb6zQN7iHwxlUd+dzsvLbr91dCns0ccnO4btbIZ+4E6DQAbGh8NhSwZ1/mjfU7bUmxeOctqx96jaxjLEEisFry9zfxR9jcG4Sql4ZSdTEZTHysPbX9DHdp1VWhFBDOcsjVcxmB5T9Kd8O4wGHfEhhkcDcg6Bh0IJ0P4TQ17g73rltljLbMmZ6acq2TlLSk6tpY+onXliuE3n6CJ+DWQQCDJ20H5VH/C7bGRbAWQIEyRziSaf3uGkPJ1YSN9PH76Pt4ZUS2Sust/b7q4ZQq9t4Xfv2dz2uk6569uj59x/hq2gREHTn1imHBk+FhnfmRlHmdPuk+lQ7TN8S8o6sT7aCr+OgraS0oJhS7QNvE9ABz8aULpbjGaSeDJ3lkk1UVq7NXtaGZQBUgKuy12SgCqK6ihZXm0HpXUrHR9PtcUsLocQsjeLdxj/wA0VXieJYVoPxXJUyIse41uc6w9i8BtzGsjn4UybibMMvdg6GFA8N4pOQ0jQcU4ph/gNcRrmYKSoyINZgBtSYPgTt6Vh8PxYMYYRqYg15ie45FDXkWQYFG20F0zV8KuhrbrrKmfRtPvg0pu9oVU5QkxuSSCNdRHhR3Zu4C4EaOCh9dvrFJ+PYf4d9xG+vvv9ZqNifJTZaO0OS8WNlGgFCrjMpgnWCNaYYbtI7yFt4VPH93sL7FlrO4t9Vb+ZR7jun7p9aHFyrUVQtzNQ3afEISBcUxzS1ZAPkQgp3wrtRisR3A4tnKYYAiSI/lMZoPKvn/xqZ8BukvHU7ga6giJ8408KmcLWBxnTyb29+9WwS2OvNAJ0vsk6bRrNZXF9oLgkNcYqSSQbzkE82JB1PpV9y18u56/d99ZvHWyXZegc+ylj9BUaei0vW7/AAaamor9KovyrccZIGdbq/MSJyMBAygjcb1PgvA5uTdFz4akAtby5pJAEZpnU9KXcGaLtr/5ij0zCfvNfRF4W6JcOcSQMumiwwaY57Ctoww6MXL3ENrh1hLId/iPNy8sByoXLcIE90GY30GoNU3eHW7d98rjKYKDNmAERBJ1zTOnlTC52dDW2+JcMq7lmgmRqTIzRzPKq8Jwi3cNt1bVAAQFEEgzz2ma0klRCu7MU3dVZkFlDb7jUcvKm9vg974bXAHAVSSwc6CJrT/4Cjuzuof+GIBGxzMeQgf96Lxdq4cO4ClQbb6QdNGHTw+tSFmH4fjr4K5bt0d4Aw77TJmOR8aN/wAaxJbN8cljrJMmfUUVwDCsRcUbsFA19K0t6wwjuWzlUa5jpA8qLHxwIuDcecXkOJvAos9NDEchQvDuLXbmICSChZie6pgQW3I8Kr4lhhcdne0wkW1UBlgGIOx15U+7L8PU3nPw2U5RJJ5sYj60mFirinEHt3nVQhCmNVWdIB5dZoY8VY7209o+40DiMR8S5cYbM7N7sTXtuwSCcyjWACwBOh5dPGk1Q02wrB9oP4iqERZYDNJ2J8TG1azFdsxYvPaS2LiwDmDx4ad0z71gLvC3zLlCk6kkMp28iavYQxjZQqjQCQBHr504arT9LCUMZRqbPa4ZszW5P+rxk/Zoi92wRgB8JhE/aB31rG5vAVVfPSnuYWPcARexAfWFA39zQHaO+XukkEA6jy2FHcAQraZuZED1pFjHlzrIBIHlPTlUIbKAteha9FSXxpiCMcLXc+Dn+QZ88fP9rLH2donWqLS667DU/l67VGasfQAczqfwHtr60hlbamTzr2vZrqYi+2elEqaEt2ipkUXavN4GoZaK+LS0Od9j+H40LMr5UyvHOpXLqdjPP9ffQNrDuJJUxsfDpVQeMkyWcBXCsSQdNOnmNqZ9tLeb4d0DRh94n7w1KOH2jOoYa9NKdcVuq2HFv7QJj3B++R61SaTFTaMtc/y/9LfRh+aj3oUmm1oPGURqrRAAMxI1jXUAa9aXnBvzEeZAoTQNHgFNOzy/xddRE6GIIIINBLYEasNuWv8Aar8Lc+G0rmn0A9taJZVIFhmsxiHXKLrQd5UA7MYESKSYpGW4HW25MbMQymZVgYUSCJou7xpgIkzlXYdVHjSm/wASuNuT71lUmbynAlhrLBs5w66GRGcAHqO94V9gvXMyGMolTyHSa+JyxPzkev5Vv7faayttUKuWyAEgLExG5Prtzrr/AKVxi3vaObUuVbUNblqRiB115c7Q/Kk/BLJTN8u4Mnlrv91CDtAqi8MhPxVAEkDKfh5CdtetKcFxHK48YH1H5Ua2rF/D8+ioQrk+i2LzH4ma7qQIgj+qg+LX2ay6liZtuD3hv3uQGs6UjwnaK1kYM+pWB3D/AFb6RzFA3eMWgjKAQxVgD4kRtH6mskyWgjgCG2HPlv4DSKnhVum/chcwjXw05RS/DYy2xifPSB9Y8KK4Rjras2cjw15TrzoGMsfg2XL/AAyJbnzCLn+mWqOx+MuG3inYAfKRy1yudOvyL+jQ3FuJrEIT8p1nmSPHoTSZMU4tsQxksI1Ex3jt+udKQkAW+FOug6cquWy4UKQIJ1IEsdZ5mB6R41YvFLo5g+Yr1+MiRmtKfIkGs3vNVsA7FtmclUYhRM76jX2JFdabKRmUlZ1jfoSBIkjeJE1fZ4khk5CNQN53k/hV375ZPMjzWpuXsOovsXm+AdmjWNgfCd4qm5iB+hTYWrb/ACsp9a9/wkc1MeFPyLsXjfRXf4ivwQq6fqKUU2x/CxMAMoAA735wN6CbhR5UKcR7JFKiuIrmwjjrVZzCqtE7WX2UBOuw1P5eu3rVygQxJ1bcQI66Hl6VTJygRq2pA/5R+PqKquXo0IIijkRMkdK6qDiBXlOgGivO1TAqtHO1e5uZNZZNQxXIBAOh32+/f61POPDX3pZcv/rn/avEuEqRtGunQ6Hz1j60bGxb0uBo2KVd/wBem/0oXGcSDAZRqP1+tqBNRitIpJUQ5NllrEPII6j9dT612KsgMQIjl5cvpFVTVt/UK3hB8xp92WmSVLUy1VVEmmINdpVTPIj1k/hFDtvVV3EdyAdQZ9CB+Q968u34RdPu+/fXxoQy4iCY1HWjLjwBB5D7hSn96ciQBG33x9xovDoz2nYuQykBVy6EfaMxylf+KpY18gkPIqFkHOpIMZh99LrgujfPp4HSorZuHXX/AIvLxnnToG7G6CYiR4GqMU4kQZnf+noPGg7VhgZYiJIInXY8t40+tVC+Yyga89qdCGmaFYEGY39R4eftUbZETtpSy8hBMHSdNa64rAGTuBAnb8qdCGdu0TAA+fb9bj1qWLs5UWDJJJOkbQBz2GutA275YKBPd8ROx5bn6xNV3MRdPzE6aaigA245G5NUXLs7117Gvdyi4F7ojNsSAO6DLQY2ECdedV3YVu8DHKPpSGWtchVWOp+un3H3rsw8aExGInUHpAqxL8oZHe6/r7qBF2lFYcsAYaB/qPpzg69aXnWryIXz1/X1pMaCrXEbq7NNErxk/aQHy3pUmtXEVDhEtTaGQx6N1FTRUY6MCOdKKsuJlURudehjl9ZPoKl6a6K8jGmIwrHUr6genKgLuD86os464h0Yx9KNXjh2dA3iP1FG2aDdF8gJwFeU1HFLP8pHhXUbp+wVD3Fj34/v+AqHxT+t/eqnt676bg+H5/lU1rVJGbbZIURh7kGffy51QtTBoYid1YJEzVbGiL8FQw1Ox9Bp9I9qX3btCQFheo3MUMpE6ggj6z+HtQb3ahzp0IuuXjVOcnej7mHm2pJEEnUEE+0yPWN/Gqlt2/8A1D7D86djohZU6/ryojD4K5mXMhga66ae/rUrGKKGbalSNmztI8oIj0qx8bcY5jlJPMiSfMmZoBBFvDvlDW7T3AdNAxjYjSNCdduQ8a0nYcWrd6MbZufDZWAXWSYnYkaadRrFJcGmLuKAlu4ynYrbbL6QIoVrlwMQxMgkEHkRodDpSpjtB3GMMfiOyIq2ixyyVYhZ0nKTJAoBcKSJBAJbKDELAEzGWd9NqfYPsTjLqLcCoFcBhmaDBEgwASKr4lwLEWcNbN0Qhcgd75SQT8vInITt060OLXIotPCFN7hhGSXUg765Y/OrsXgMOJKPmUD7TwSY6BiImNZ6+FaXhH7N7t22tx7i284DBcpYwdQTqIPhTNf2WLzvn0tAf/ka0WlMh60Ez54mCXKS19V07uhIP5+dRwGDsm4DfuApzykhttI066VseEdhrd3FYmwbj5bGWGAUElusgjrWit/stw3O5ePqn/RQtKQnqxR8vbCWtrb94ka97Qc9OfKqLts5xbFwEEgEwRGoGukiPCt/2v8A2f2sNY+NadzDKCrwdDpIIUazFL+y3YZ8QhxEEqsqighS7AMZk6ABso2M69KlwadFqaasyOIw2s50jMYE67+I9aZdoeKfvQtKlqxbFm1lItrBbaWY65ifxPWnvbXscuDNoqzMLgaS0aMIkCBtBHsabdnv2di5hw924y/FAcKo+Ubqx6sR4aA01B3QnOKjuPm1jAh2y5lT+omAOnjUb3DWQt3g8HlrPT0519LxX7Lrf2b7A+KA/cRXz/jXBjh71yyzqTbiN+9IBEDkYNOWnJCjqRlhCbJcH2W9Qavth3DNlMINSAYHIT09ahEbU+xPZS7a4fbxrsgt33KqmufdgDtEHKx32A61m2aJCFcUPKjbLA86Vm1XiqRsYoaEaK5g1z5VuB10OcBgIiWgMAdNdxyoXEtLH6AchyHoIoCzjXUEaGRB6xIO/oKMwOa8QiIWbUwqkmPTlU1kZ4a9CCtHwvsdi74Jt2WOXedPvpZxfhF6w2W7adD/AFKRPl1qrFTFnw69qbDprXlMR7b1UjcjUfiPx96rU1K0CCDtTPCcLa8QtpZLHQfeJ5RU8DFq14Qa33Euw64WyrXLyvcJ1RBIUf6uftWK4tiVE20UAgmX1n/TvGngAdefJp9oGqwwM4gqCo5/SPx396EA1ma9ipCmBH4Yr0JU69FAGjw3ZXEPgGxa5DaXMTr3gFYI0iOonfYGkCrRScVvi38EXrotaj4YuMLZzGWlQYM+IodaSTKdH0vsDwizcwqu1q2zhnBYqCdGJGpHQije0XYRL03MPCXOa7I//S3jt161T+yq7OHuL/Ldn3RfyNNsb2uXDYs2L4i2VRluDdZGuYcxIOo26Guxbdis4HuWo6DOwuCZMHbS4pV0NxSpGo/iMR9CNa+f4bgv7xxF7MaG/dzeCq7FvLQR5kV9fw+KRlDKwZSJBBkEdQRvWX7O27VjEYzEXXRTcvXFTMwELnLMdTzbT/ZSlG6RUJ1uZo8Xjbdq5ZtEGbpKrA0UAbnoJyqPPwrIftT4e+RLis3w5h0k5Q0EI8bAkFlJ8qJ4h+0/D23ZEt3LmUkZgVCNHMGSSPGKH4n27wWIw7W7hcG4kFQhJRtxrEEgwZ8KUnGSqxwUotOh5huM4S7YQfvCLKrKi9kuAgCRowYVPD4PDXCQjXH0kzfvEe5eKymD/aPYtWrdtbV0lEVSYUAkKAftT9KoxP7Uf5MOT/quR9Av4098e2Tsl0jS9luGpZxWOCTlzWAJJJHcLkSdT83OlnFOCY27xH4ihhh/iWtfigDIoTP3c08m0isnwzt/etG62RHe9czsTIA7qqFAB2AA50U37TsVySwP9rn/APZUOUaNFCadn0Ltpg2xCWcOmhu3QWP8qKCzt6HL6kDnTW/gWSwtrClbeTIAWBMKpkjxJiCfEnevkVr9omLDlz8NiQAJQwo3hQGESdTzMDoIX8R7YYu65c37iTHdtuyINI0UNpQ9SPI1pS4Pqv7ReG/Hwoy/Ml1CPJj8M/8A3A+lEdqrF04R7eFB+IQqrlYKQJEkEkR3QedfL2/aFiza+ExtkZMmYqc50jMWzfNzmN6tX9puLA1FlvEo0n2cD6Ub4h454+Rsux2CxFq0/wC9NcLs+ge5nhQBEd4gSSfYV8k7TY4XsVeuDZnMeKr3VPsBX1LtRxZ14e1wtlusiA5OTPAYCZIAk+Om9fGWNLVwlENHLciBrxrhiJMbxOk7TFSZarIrE6CBrw1IioxQIiaacA41cwjs9oISwynOuYRIbaRzA9qWhalRQI0nBu3GMw1x3s3iod2drZ71qWYsYRpy6k7QfGnfEP2pYjE2/hYhLRU7wmnnBkj0NfP66igs+iYDhHD7ltXfH2rbMJKZR3fDVwfoK6vnU11LaPcPOHYJ7zhLSF2OwH60rdYrs1f4fZW6biB3MZF1K6Tqdvak2F4lcw1rNatMitp8QiJ8JqGO7QOcO7XGLHZAT9tpA9tW/wBtZxuWSpJRVdgfFu1DZCisWuHdzrkHh1b7vPbKVGvRWxmE4NkBlwW6CQBPjoZ8qOvYm0VMJr0IET1zLl0/pyxSqvRU1myrJV7NRFSimI9mpg1WD1q23bJiFJ9KAHPAO0t3CBxaCnPlnMCYidoI6/ShuLcXuYm58S6QWyhdBAgEkfearw3Cbz/Kv0/7im+B7JO5i5et2h1dwo+k/dWiU2sLBD2J32JkxdwLlDuF3yhiF8TExVGbnW7wPYfDkjNfuXJE/wAKwxB22dsqkSY9utMB2NtSvwbF2Cslr5VdZjQJJA23+7WhabZL1Yo+aq87SfIVatpj9k1pzjEHy2UHn3vvqeCwrXnBkICQpI0C+MeE0/GuIu2Vv9xBh+DYlxKWXYdQpI+lRu8HvAwwCxoQdCOu9fWsPa+HbCo6mBplsGZA2L6zrz38qzfaPhqFg8vmIJcsAATAOnOZzb8oqlpNkeQxdnglxvtKPb86Psdk3YgfGtiSBq0D1PIVACmnDsPag/Ft3mMjL8MCPEGRufw51EXDtfn/AEOTkjxewhmDjMKP/rjl5LVeL7F5DBxdkyJ7rlh75aaYVMLr/wCy4httcxHMnloJGnvQ/G8GvdNnDXraqvfLhjJkiZ2AgeGs9NaW1cq/qTukxPd7MAf+8W/+I/8ATQI4NJP8T1nQ/Sr2XWiLayYAJPQCT1P0qZyj0q+pok+2DW+zTkgK6SdBqBv4mIq09hsZyQN5Mh6/1U44dbw6hv3lLwJmCq/LEa6kSd9wQIHXTkw2BIP8a8h5ZlnxkhV9I5TOtTa9iW5GbxnZnFWjD2iDEwem06etLruAuruh9j+NaPirKrgWr73VCjvEMsb92CToPxpe2LubZjVLZ8xpyEbIRuDUD+tK+tdj8OCUttbDZiWYkbQJ1nlsPXxpf2sw1h77C3aRQvdlVCgkbkx4/QUtovJk+ZzXRWhxHD7XRxvuvTWdeQoRuEpyceEUODRS1EKKia01rsTiHti5bKEHYZoP1EfWlHEOC4iz/mWyPHQj3BIpUwU4vsXV1ekHpXUij6Vx/ijYpQDoo2A2FYXirEMEP2dY8SAfuj61qcLiFRCziVRczDrGy/7jC/7qxl66WYsxlmJYnqSZP1qVFJYG5OTtkKkKnbw7HYUwwnB5+d1Tzn6QCfpTAWzV+DQMwzKxXnl3PhOw86fpwu0ASqu5/mICqPTvE8+a1EqQBpAO2n3E0Cs4YK2yGEKtyE6Ty72Y6bEiJ8RU8J2dD952Y+CIT98LH+6pYbDliB1rdYPg1oJD3YABgM+p20yrGhnmTzog4RxKyNXUoxOL4YloiLZG47xBMgkHbYc9z51WrmdAPavoq4TDlGFpSepgKm2xjUnU9fHSsriuHgscmoncDu7bVqoyk8KkRHUvDFYvOftGtTwvi57vwsIv8NQTcRCziLZUueWpkyevOKX2eF9a1aoxFru3rjLacKWMamczLvIAJAE6SI1qpXD4mX43qfDEGOLxGyWsiqpyhnAndggCjRgEbuk6ZeWxBGHuYn4NxrpGZspFoS1uS+Ut382aFOsfLz5UTj8TdDwSneXMcokEsDLd7UMQTqI303q7DshX+NeYwwKqC2XU98wBI0npy61l5oN1lmy/oZqO50jKYjhRV2Ua5WI5awY60Rgz8IhSYMyPXam2KNo5PhIykfMSZB2iJ169KFe2huqW2lZnUQPAAzXTHEN6VGM4+rbdj2xw92QF77Bem4Guv/mAVmsewDFBLE6ZgdNR5a1p7d4DJCW1UZTPwwkEa7sRO29KsZj8N8QFrqDaSSpOggfKNNABUrVk8cfQnx1luwTgfBAXDElSpBBnYjUGtemEtSua++p172XQDr9I8KSWO1eEtqIdWYPm0UbAEZZiSCY8taUY3tjbYZcxOs6Kf1zJ9fARnP8Ap05XupGElOTNdgcPhwhDXG1MR8RoiF3AO0Zp8gKo41at5WCO7AjbMxEeM71i8P2rRCSBMgjvKDE6SPGicd26z7BlERGh/n0noM7ADkI86y/48f8A0PxzFrYE5tBpTfhHD1U5iSp6gkH6Umt9o7YJlH+n500/8cIJyo4JFsakEAIFjTmdPrtWmppwkqTo0kptUP7mDtMrfx3MiILASSDuDMiYHqTNTwXBFZEHxiGILR3DqCpTlInp4eYrJX+09u40tmnQfLA09aZYDtHhoAYjTN3ok6iF7p7pg6+3rn4PaRnsmiPaTh8KVLKYO4VQdPEfrSsb8Ez5Vr+J8as3R3VVdZ0adNdI9fpSB74+zk+YGYBOk6eXUeVUtJwj6nbNdK+GMOB4y/bYkFkBXU5dT0AJGnp0FU4u+WPdV2jU5RMDaY21/OvDxF8hDQQTyAH5Glf70pPyvJ0zLcIJGsaRH/ammDXdFrY2GGbMs8mVknr8rHT/AG8qBvYgMZjSeUTHoAD7VoLl8Onwrd6+yyAbdxFY5RqxDAnoNomek13GeHYfJmQMGYd1YPfPKJGu42NFE7kT4Z2iC7BmA0yggACNND4/rShcVxI32Lv3bdsSy76gyIMaz4dB1pNawiwoJYZuQ1n+UeZ8+lG41RbUWhE/M8c2Ow9PypSl0XpwV2RbDXLx+JbtEq3NrgUyO6e7yEggeEV5QhA511RRvZfjUzIELQCZbqY2ED1PtQiWUXZSfE6fT+9bHB8Ee+iqLaomjE2xmuMYABa4xgAyTC6CNqr4h2XCagwf5ZkiOtS9SKaRh5YrDMkgNazs3wSYcjPpOTLoNPtM0D2mlJwOUia0NrGKiQDm+UjMYAlTmBHg0da0elqdBqSbXpHSYC1ZzLcdQJByoZJ12MjlP8vI1RxrC2ykkFRrHxJLyJERy1Bpbh7aN3u+5MmLa5UGv87fgprzF23Y/wALL0OQlsp5lrjaSfMVXhivVJtmKi28sFwKrbdSy92QYOkim78SRwFaQkCVtgCSNiWYeXKkOHw7FwDMnrvWm4bw0iJtA6/MVB06d7ujY6xNN67WYo6loqXLArl7MsWLKjbvSXYb7sYRfal4+J8QZySQRzkehGntWgxnGrdqdEUSdXOcwQJULMASJ0PPesxxPtJZBiwjNH22O/p09KF5LTm8fvQ600mo5f72aJRqCOVNlxbEA3Lotqv2hAjYbiDsB7CvmNzj19tFbL/pGv41O5wnEuA9xWg7Fzv4wTP0qtWWm5bqyPTlqRjtvBscRx7BI8s73tOWvIab+Y35il+L7YWypS3YA/qIGY+Z5UPgux2ZAxuyf5FQk+/9q8/8PradfilQJ1DNqf8AaNfpWa1a+ETSfxOxbf4/dbYBfrQj4m832m+6neIXDqdGJ8EQD6k/hVGcAyLJj+tjB9sooepOXYVFcIVWeF3bh1IE82b/AL00/wDCoBUG+pJ3yIWy+5E02wyXyuZUw9odcoY/QOaFxWMuAgNeYtOygwPu+6k0wUinHdkfh7OXHUCPvobD8ABmeX9QFPMRgh8E3DddmgHJOUiSNDKnlPPl5SPw3DZ7bPkkSRL3go26aE0bWFsXN2fA6f8AF+VW4Hgdot3gI/1MKKxOBUJmy4fnvfMkbaDP+J2oZbShRpZ8viNPtnpNP9aGNeI9lMMYNmB1BdjXYvsKgVSjAnKM0sd41jwmll8IsQts9ctxmOn+78KtGItQZV/f/wDoUkmwsgeyEfN/yuPxFRHYe4QSJ01jQz7VJXtzKlxHjHv3mI58qvTHQP8ANvA8oYMPYwaraJNmdv8AZ26Gy5Wk9VPnS+/w115Ca2eC4tcDSLpPIZlj7pNGY9roXNdW0R4iD/zgT6VLTH/J87LXV0Bb768s450aYU7iCPetdZuWSxNzDkiIHwzProRQPEEwrTkZ1PRhm/Knnsl0K7fGxzUpBBBQ84iYP5869tY5Cf8AMy+cgCd+R1/vQ5wIY90qfWPvqjEcMddSrDxjT32pqQtiGoeWzIQQhkGZkx9aqunMWP2m1gnnOsHn5UPwy8qjIdD15Hz6UVdsEkAbnb8/xrNt2axittFKssaxPjXlHrlAjKHj7ROp/t08IrqN4UaXhvGbjLatAMVRQsIO+QAFGvkBXcR4mV7pGRh80EFjoIkjnz33J22oPhWNtrYKXTeguBFvQAaEksSAZAYQx00IG9M7+EW8AUtwlpMoBMHTvd4kyR3tI0jnWinGCwsnNHRuRm794sIAgfWvMDhfiOASQDuYmPqKYf4edWjujny/vVdjidiy8v34nurv78qVymtzN5R2elGlscNtBB8V9FGgJzbCAMoGUeoPnV/+K2FB+RFH2mmdvsjzA8p2rC8R7VXLndQBF0001MASdAOVLbGFvXzoGbxOw9TpUtL/ALOzFaLfxM0PEu1FsXA1lSxB0J2MGZ2+lAcU7YYzEd03Cqn7FsQDz8zRvDuyWxutP9K7e5/IU5wty1hgyjKv+kSx8zv7mjyexqoJYMRa4bdYywIn+bf86b8M7OFjr7kwP1604/fXuT8CzIG7tEDzJhV9TSvGh/8AzHJJEgQYjzMfQRRl5K+QztYXC2NXuBiPs2xJ/wCLQVbiuPZh/DtAAbPcOY6a6bD2mheBm2AWKKTI1LAEA92ZIJBBM6RVHEsMWc3ARlYzueZ131AG2v1rRQvjJNNcjDCY67iGyNiGUdEAAjx1UD60rxFoK4AQydi7SfUCAPUUfgMbatpkW4xJgnuho1BhVOhM85G3jQXGeJsSAFJJHzPGfpJAJI8pjSpSzmv7j6xf9h1wi78K2WkZ2GmRRmGrATDAx6bUt4kls3ixJg7zprtEwJ9qjgLLhAzXzbzbKq94+RApfxDAqLmrmI1LHvTpM/2mtYK3jP8AYybj1ybK1j7S2fiqi5LZIzu2YlondEJmDzOkis1i+LW7l1SLebU9xAwE6eOY9ac2+O2ESLKWyq/ZW0xdjtMQUnaszY4kGxAa1bOZieYBBOhI8Rvvyq+E+F9b/wBGUIu7Sdj3E4q4trMLd0jL3lYwiAR9kgzyIkmlfC1a8TFq2QIPemdth3h+FFcdxtxLfdDnMe8LhzHcjSII1HQChOE3rnw2+IQE1CBpCzMydDnA3iR50lLGH9ka1qP+SHGrTW8v8KyA38oJbxklifQnltVmDwxyAslgkjQM2UxHOCCaB49cu/EyA9yBlEDSeQkTG/Ib1aikKR8ZCwH/AMIFhA2DZdOXOlKTxl/YcYSrog2KK3GDIuhiEgfgR9KJ/wAVSP8ALInnP5AUns411OqhupiN/LSrX4kx0KAeg13/AKTWkcLv7Axh+9WyDyJ2AB19ZMe1VYjE2j8ocebK3TaAKq/frUCbQPWWYe0flQt2/bJBVTM/KGmOmpXU026XP4GjWcGuJYQMcgJBhmfSCJgqAX36dfWo8Xxtm4hAWznP2k5yZ3YyPaeVAXGZkLPcy6E5bgEwJ/lYNyMAilv7wrMp7mh3Tun6gCsKvNfv3/wLam7sf8L4VZCBrt0AR3cpBgz9oePgDv5xLtLh3FgP8QXVzCMyljEdbkmNeWntS25iXQAj4tnMPmC/MP8AWPmHrS3EYy4TOfON/ljX2HOaWL7Q3CV3dleFwhuNlyDcTDZYnnBmfIA0dxLhosLmTERJAymOf+lmMeLKtMsJj3yn4qrbypK3ECFiBGg1BJ25/WlvFOJ2byBc7ZhImFVWEyJAA25bxT27uGn+C7isNNMW4dM7RcyMOqxmPhpr7iiMRhgvdQEev0o/gnBLel1rtsnLKLmEg67j+bwE7+xV/DaUSSS21Rmp5M2Qehrqatarqz2F70dwlkOcXApBA1aNII1BiR6EUfju01tdJN5gI/p579dSfeleO4a3wmYAwI9ddqW4XhjEjP3B9fblWSaRtngs4rx29iGl2gdF0HWhrOBduUDqa0C4e0gGRQP621J/XgKoN4TCgsf1sOdG5sVJHvC+Fp9oZj1bb22p/bxdu2IHePhoKXjAFIbFXBaHJN7jDwQfL5mBRF3HKts/As/D5i7db+K0clGwnwHrVKDvJnJ3wGm5dffuA7CNT5KNTSnFIBcUAZpAJ1E67aahfWahhsRfZDDQupZgYZv6c2/4a0qGIglgI02BPuSdSfar9CdJfz7htkjcFVRbfxGOYH/LBzETrlUamNwQCu9I+NYu3mICZDJzD7RO0FRonkTNU8MuMysTd+GumYIDMTEE7mddDIPOKq4pYsqBoVO4Vh3j/VtMHkOUb1UW7tffonxNfE/oGcKutcIi2gtqRmOg8z0Lf6gRJr3i2BmXFzNJMAbKJ0GgA0HMaaUNwfGZmFvKoSdSdC28eHvppzojjaJcUHOq5RGUTHWABox3BIAFS5tum7K8cvi4/wAlXDsRbSEV3zNIMJmC6xMc9OciK84tirkwUOp0d9XYDTN1C7wDtQ/D7otBiNS20nQDXlzOvPx60xwdxbysb+JFpVO2UszkhiTprpAEnQZhTTd0qG0qt2ecAxrWl+I7t3gABpsCQSNREQd/aluI4fba7/DztmA0AJYnc7/MZpzZ4hgrX+Vh3xDd3vXTlWR8xCroQeh1Fdc7T4ja0tmwu8W7a75cs6g65ZGh5nrVJJO+/uLLwl+/koxXF7iNlClQoK5XHe13DwASfCdKSLfKklQoJ6KNOek7elWY249x2e4xZnJZjoJJMk6bUM1sf96La4L23yHcNu2SGF+/ctiQVVFkMYaSdQBEKJ1+bbSjVv8ADhu2MubRogH9WknfUjzHSaQiBtUpp7n2S9NDy3i+GhhNjElZ1lhtpyEHSDz+14RWdz9B9KtNSQVLyNRoqk9D7U2wH7oUHxjiFuTqUVShGbkCQZy8+rdB3hUq5VnlTWBuNjNeHcPcQMaymT89knTN3dueXU68j4VG12fCB7tnE4V8lv4hE66TICESSIGuglxS826peyOlXubwyHp/MIHG7kEOcwIjUDTy0pbYs2Y7+eZ2UCD6zIPjBqT2fSqLlkjY1FfIagou0H43EE2gLV11APyMyzEyIIAYx+HoK+GLiAwKkAkaFho3WDGu30q7C4nD/DCXrLAj/wA220sZaTKkgGBAHTUmdqKXhtm4CMPixJY5bV0FTG+p5nT7KnYVcYusP9/giU0n6l+/kpxHEmt6stxZEFe6Ugzt3RlE6xHOZmkpVXZmEmY3MkfQSdPpTLi2AvoMt20SqnKHGYgkjNA66eG4POap4VirCzmzAkRIJg9NAR+PPSjj4l+M/v3FPUxccoZYT4dkQgOYggAiVY6aNIEToYBYDp1nieJ5bmRhAOsiep1gqI2mI0nzAGx2IlCUfMoHyyMwBgRMd0DXQLrprrWaN0u+X5QJJMzlUa7eHQUnVZZMXGWUqZqmBneurN2sddAEGRHKPbUbjaurMqmfd8V2fRuHll1LIHU+kjyr5Dib8bDXqdfaurq530dK7Ky86uT+P9qKw+dlJtAKo0LTqTEx119vKva6tounSM5cWVXboQkKJfm7at6ch56mp2Avz3STGgXr5+A6V1dVamKisXgvTS5Z1/iL3NtFG3T2qOLxOVUDjYCFHPTU9BPvXV1a6aWnptxXyMpzc5KwvhfELl55ZlRE2AUgL5BYI8x4VPG3LJU/MzH7RAEnSSBEKOfUxqOdeV1YpuSbfRnFXNoN4Vwi81i7cQqiIrEn7bZUVyoIGmhXpvzrNvflup5DrXV1VJcGmm7bLVRjuYHvV9uwB4+etdXUJGpcDFQZq6upjKLpqhmrq6kIqc1HPXtdQI4NVizXldQAVYq9a6uplExUHrq6mIqNVXE6V7XUCKCKouW66uoEW4PiN6yR8O4wA+yTK8xsdNiR60HxTFNduNceJYzpsOQA9BXV1DbqjPak7AGeNqoQZjHvXV1S2BauMugQruqjYBjp7GvK6up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UUEhQWFhUVFxcYGBcYFx0cGBccHhgYGBcZHBwgHCggGBwlHxwXITEiJSkrLi4uFx8zODMsNygtLisBCgoKDg0OGxAQGzAkICQsLCwsLDQ0LCwuLCwsLCwsLCwvLCwsLCw0LCwsLCwsLCwsLCwsLCwsLCwsLCwsLCwsLP/AABEIALcBEwMBIgACEQEDEQH/xAAbAAACAwEBAQAAAAAAAAAAAAAEBQIDBgABB//EAEcQAAIBAgQDBgMFBgQEAwkAAAECEQADBBIhMQVBUQYiYXGBkRMyoUKxwdHwBxQjUmLhFTNygpKi0vEWQ2MkRFNzg7LCw+L/xAAYAQADAQEAAAAAAAAAAAAAAAAAAQIDBP/EAC0RAAICAQQBAgYBBAMAAAAAAAABAhEhAxIxQRMiUTJhgZGh8HEEscHhFEJS/9oADAMBAAIRAxEAPwDKfBEbnrt/epW1EfO3t/etFc4Yo1zL6f8AegFwSrdywSCJGhPmPGsqLwI3Q/rrXtttQOulOOK8PCtK7ETtH4UouW/7Vky1Q0w9s7HlV3wWB0156Goo0qr/AMw18xoasW5qKicnGWASCLb7QvUa+BiuNwAwQATsCSJ+tB3bpCkqGzK0gjoQp1k9c1C4q4zsjuAYMfZE843reGpjgTgO7asQYQeeu/v51K4HZ7a/wwMuU5gJljGh67fWgsNxBddFG0d5dI8jU+JcUaVYsmh+0xO+o28jyq1/USTwhPTTXI6x+AAtlgqA76ACPl6DoTSyxg5AOVT3DuvMoQDtO8H0obE4wMyMt22RPJX8P/TEVPF3bqWVa03dgqe6TqJEfLoTMVerrubuqIjpV2Zzi2Le5bvhyWP8NhpB0YCNv6qVYCwvxF+KHya5ghCudORII3jcUVbxBzubmvcMg/05W2H+n6V7guPmy4e0SGE6wDod9CCKiOeQeDV4nsxh0tm6Ll/IADKYrDuYMR3QytOsaCodmkJw4LsWId9SSTuOZ1ofA/tGcf5mGtMYEMltQ8g7yyuOX8vlFD8L7SMxuKLQXM7uNQIzkmMoUDTwgeAqdWFrARlk0WLtydKy2I4ab14gR3FzmeYDgEfX6UWvaC5m1yaDkN/+Y0XwvEB7zMSMzW2ERuPmPPwqNLTlF5HKSYjxnDGV2IJhckNG8nL9NK8v4e6xYrbDi2Qukak7eLbVtcFgviZbbsDLF2P9Kz+OWhDg8l6+izBdSJBHI8vUV1bPTuM7t0hDwnh1xWLXUyMZ06DSntjDAiZ2I05xz99B70ZjbZhcwIIlSfb6zQN7iHwxlUd+dzsvLbr91dCns0ccnO4btbIZ+4E6DQAbGh8NhSwZ1/mjfU7bUmxeOctqx96jaxjLEEisFry9zfxR9jcG4Sql4ZSdTEZTHysPbX9DHdp1VWhFBDOcsjVcxmB5T9Kd8O4wGHfEhhkcDcg6Bh0IJ0P4TQ17g73rltljLbMmZ6acq2TlLSk6tpY+onXliuE3n6CJ+DWQQCDJ20H5VH/C7bGRbAWQIEyRziSaf3uGkPJ1YSN9PH76Pt4ZUS2Sust/b7q4ZQq9t4Xfv2dz2uk6569uj59x/hq2gREHTn1imHBk+FhnfmRlHmdPuk+lQ7TN8S8o6sT7aCr+OgraS0oJhS7QNvE9ABz8aULpbjGaSeDJ3lkk1UVq7NXtaGZQBUgKuy12SgCqK6ihZXm0HpXUrHR9PtcUsLocQsjeLdxj/wA0VXieJYVoPxXJUyIse41uc6w9i8BtzGsjn4UybibMMvdg6GFA8N4pOQ0jQcU4ph/gNcRrmYKSoyINZgBtSYPgTt6Vh8PxYMYYRqYg15ie45FDXkWQYFG20F0zV8KuhrbrrKmfRtPvg0pu9oVU5QkxuSSCNdRHhR3Zu4C4EaOCh9dvrFJ+PYf4d9xG+vvv9ZqNifJTZaO0OS8WNlGgFCrjMpgnWCNaYYbtI7yFt4VPH93sL7FlrO4t9Vb+ZR7jun7p9aHFyrUVQtzNQ3afEISBcUxzS1ZAPkQgp3wrtRisR3A4tnKYYAiSI/lMZoPKvn/xqZ8BukvHU7ga6giJ8408KmcLWBxnTyb29+9WwS2OvNAJ0vsk6bRrNZXF9oLgkNcYqSSQbzkE82JB1PpV9y18u56/d99ZvHWyXZegc+ylj9BUaei0vW7/AAaamor9KovyrccZIGdbq/MSJyMBAygjcb1PgvA5uTdFz4akAtby5pJAEZpnU9KXcGaLtr/5ij0zCfvNfRF4W6JcOcSQMumiwwaY57Ctoww6MXL3ENrh1hLId/iPNy8sByoXLcIE90GY30GoNU3eHW7d98rjKYKDNmAERBJ1zTOnlTC52dDW2+JcMq7lmgmRqTIzRzPKq8Jwi3cNt1bVAAQFEEgzz2ma0klRCu7MU3dVZkFlDb7jUcvKm9vg974bXAHAVSSwc6CJrT/4Cjuzuof+GIBGxzMeQgf96Lxdq4cO4ClQbb6QdNGHTw+tSFmH4fjr4K5bt0d4Aw77TJmOR8aN/wAaxJbN8cljrJMmfUUVwDCsRcUbsFA19K0t6wwjuWzlUa5jpA8qLHxwIuDcecXkOJvAos9NDEchQvDuLXbmICSChZie6pgQW3I8Kr4lhhcdne0wkW1UBlgGIOx15U+7L8PU3nPw2U5RJJ5sYj60mFirinEHt3nVQhCmNVWdIB5dZoY8VY7209o+40DiMR8S5cYbM7N7sTXtuwSCcyjWACwBOh5dPGk1Q02wrB9oP4iqERZYDNJ2J8TG1azFdsxYvPaS2LiwDmDx4ad0z71gLvC3zLlCk6kkMp28iavYQxjZQqjQCQBHr504arT9LCUMZRqbPa4ZszW5P+rxk/Zoi92wRgB8JhE/aB31rG5vAVVfPSnuYWPcARexAfWFA39zQHaO+XukkEA6jy2FHcAQraZuZED1pFjHlzrIBIHlPTlUIbKAteha9FSXxpiCMcLXc+Dn+QZ88fP9rLH2donWqLS667DU/l67VGasfQAczqfwHtr60hlbamTzr2vZrqYi+2elEqaEt2ipkUXavN4GoZaK+LS0Od9j+H40LMr5UyvHOpXLqdjPP9ffQNrDuJJUxsfDpVQeMkyWcBXCsSQdNOnmNqZ9tLeb4d0DRh94n7w1KOH2jOoYa9NKdcVuq2HFv7QJj3B++R61SaTFTaMtc/y/9LfRh+aj3oUmm1oPGURqrRAAMxI1jXUAa9aXnBvzEeZAoTQNHgFNOzy/xddRE6GIIIINBLYEasNuWv8Aar8Lc+G0rmn0A9taJZVIFhmsxiHXKLrQd5UA7MYESKSYpGW4HW25MbMQymZVgYUSCJou7xpgIkzlXYdVHjSm/wASuNuT71lUmbynAlhrLBs5w66GRGcAHqO94V9gvXMyGMolTyHSa+JyxPzkev5Vv7faayttUKuWyAEgLExG5Prtzrr/AKVxi3vaObUuVbUNblqRiB115c7Q/Kk/BLJTN8u4Mnlrv91CDtAqi8MhPxVAEkDKfh5CdtetKcFxHK48YH1H5Ua2rF/D8+ioQrk+i2LzH4ma7qQIgj+qg+LX2ay6liZtuD3hv3uQGs6UjwnaK1kYM+pWB3D/AFb6RzFA3eMWgjKAQxVgD4kRtH6mskyWgjgCG2HPlv4DSKnhVum/chcwjXw05RS/DYy2xifPSB9Y8KK4Rjras2cjw15TrzoGMsfg2XL/AAyJbnzCLn+mWqOx+MuG3inYAfKRy1yudOvyL+jQ3FuJrEIT8p1nmSPHoTSZMU4tsQxksI1Ex3jt+udKQkAW+FOug6cquWy4UKQIJ1IEsdZ5mB6R41YvFLo5g+Yr1+MiRmtKfIkGs3vNVsA7FtmclUYhRM76jX2JFdabKRmUlZ1jfoSBIkjeJE1fZ4khk5CNQN53k/hV375ZPMjzWpuXsOovsXm+AdmjWNgfCd4qm5iB+hTYWrb/ACsp9a9/wkc1MeFPyLsXjfRXf4ivwQq6fqKUU2x/CxMAMoAA735wN6CbhR5UKcR7JFKiuIrmwjjrVZzCqtE7WX2UBOuw1P5eu3rVygQxJ1bcQI66Hl6VTJygRq2pA/5R+PqKquXo0IIijkRMkdK6qDiBXlOgGivO1TAqtHO1e5uZNZZNQxXIBAOh32+/f61POPDX3pZcv/rn/avEuEqRtGunQ6Hz1j60bGxb0uBo2KVd/wBem/0oXGcSDAZRqP1+tqBNRitIpJUQ5NllrEPII6j9dT612KsgMQIjl5cvpFVTVt/UK3hB8xp92WmSVLUy1VVEmmINdpVTPIj1k/hFDtvVV3EdyAdQZ9CB+Q968u34RdPu+/fXxoQy4iCY1HWjLjwBB5D7hSn96ciQBG33x9xovDoz2nYuQykBVy6EfaMxylf+KpY18gkPIqFkHOpIMZh99LrgujfPp4HSorZuHXX/AIvLxnnToG7G6CYiR4GqMU4kQZnf+noPGg7VhgZYiJIInXY8t40+tVC+Yyga89qdCGmaFYEGY39R4eftUbZETtpSy8hBMHSdNa64rAGTuBAnb8qdCGdu0TAA+fb9bj1qWLs5UWDJJJOkbQBz2GutA275YKBPd8ROx5bn6xNV3MRdPzE6aaigA245G5NUXLs7117Gvdyi4F7ojNsSAO6DLQY2ECdedV3YVu8DHKPpSGWtchVWOp+un3H3rsw8aExGInUHpAqxL8oZHe6/r7qBF2lFYcsAYaB/qPpzg69aXnWryIXz1/X1pMaCrXEbq7NNErxk/aQHy3pUmtXEVDhEtTaGQx6N1FTRUY6MCOdKKsuJlURudehjl9ZPoKl6a6K8jGmIwrHUr6genKgLuD86os464h0Yx9KNXjh2dA3iP1FG2aDdF8gJwFeU1HFLP8pHhXUbp+wVD3Fj34/v+AqHxT+t/eqnt676bg+H5/lU1rVJGbbZIURh7kGffy51QtTBoYid1YJEzVbGiL8FQw1Ox9Bp9I9qX3btCQFheo3MUMpE6ggj6z+HtQb3ahzp0IuuXjVOcnej7mHm2pJEEnUEE+0yPWN/Gqlt2/8A1D7D86djohZU6/ryojD4K5mXMhga66ae/rUrGKKGbalSNmztI8oIj0qx8bcY5jlJPMiSfMmZoBBFvDvlDW7T3AdNAxjYjSNCdduQ8a0nYcWrd6MbZufDZWAXWSYnYkaadRrFJcGmLuKAlu4ynYrbbL6QIoVrlwMQxMgkEHkRodDpSpjtB3GMMfiOyIq2ixyyVYhZ0nKTJAoBcKSJBAJbKDELAEzGWd9NqfYPsTjLqLcCoFcBhmaDBEgwASKr4lwLEWcNbN0Qhcgd75SQT8vInITt060OLXIotPCFN7hhGSXUg765Y/OrsXgMOJKPmUD7TwSY6BiImNZ6+FaXhH7N7t22tx7i284DBcpYwdQTqIPhTNf2WLzvn0tAf/ka0WlMh60Ez54mCXKS19V07uhIP5+dRwGDsm4DfuApzykhttI066VseEdhrd3FYmwbj5bGWGAUElusgjrWit/stw3O5ePqn/RQtKQnqxR8vbCWtrb94ka97Qc9OfKqLts5xbFwEEgEwRGoGukiPCt/2v8A2f2sNY+NadzDKCrwdDpIIUazFL+y3YZ8QhxEEqsqighS7AMZk6ABso2M69KlwadFqaasyOIw2s50jMYE67+I9aZdoeKfvQtKlqxbFm1lItrBbaWY65ifxPWnvbXscuDNoqzMLgaS0aMIkCBtBHsabdnv2di5hw924y/FAcKo+Ubqx6sR4aA01B3QnOKjuPm1jAh2y5lT+omAOnjUb3DWQt3g8HlrPT0519LxX7Lrf2b7A+KA/cRXz/jXBjh71yyzqTbiN+9IBEDkYNOWnJCjqRlhCbJcH2W9Qavth3DNlMINSAYHIT09ahEbU+xPZS7a4fbxrsgt33KqmufdgDtEHKx32A61m2aJCFcUPKjbLA86Vm1XiqRsYoaEaK5g1z5VuB10OcBgIiWgMAdNdxyoXEtLH6AchyHoIoCzjXUEaGRB6xIO/oKMwOa8QiIWbUwqkmPTlU1kZ4a9CCtHwvsdi74Jt2WOXedPvpZxfhF6w2W7adD/AFKRPl1qrFTFnw69qbDprXlMR7b1UjcjUfiPx96rU1K0CCDtTPCcLa8QtpZLHQfeJ5RU8DFq14Qa33Euw64WyrXLyvcJ1RBIUf6uftWK4tiVE20UAgmX1n/TvGngAdefJp9oGqwwM4gqCo5/SPx396EA1ma9ipCmBH4Yr0JU69FAGjw3ZXEPgGxa5DaXMTr3gFYI0iOonfYGkCrRScVvi38EXrotaj4YuMLZzGWlQYM+IodaSTKdH0vsDwizcwqu1q2zhnBYqCdGJGpHQije0XYRL03MPCXOa7I//S3jt161T+yq7OHuL/Ldn3RfyNNsb2uXDYs2L4i2VRluDdZGuYcxIOo26Guxbdis4HuWo6DOwuCZMHbS4pV0NxSpGo/iMR9CNa+f4bgv7xxF7MaG/dzeCq7FvLQR5kV9fw+KRlDKwZSJBBkEdQRvWX7O27VjEYzEXXRTcvXFTMwELnLMdTzbT/ZSlG6RUJ1uZo8Xjbdq5ZtEGbpKrA0UAbnoJyqPPwrIftT4e+RLis3w5h0k5Q0EI8bAkFlJ8qJ4h+0/D23ZEt3LmUkZgVCNHMGSSPGKH4n27wWIw7W7hcG4kFQhJRtxrEEgwZ8KUnGSqxwUotOh5huM4S7YQfvCLKrKi9kuAgCRowYVPD4PDXCQjXH0kzfvEe5eKymD/aPYtWrdtbV0lEVSYUAkKAftT9KoxP7Uf5MOT/quR9Av4098e2Tsl0jS9luGpZxWOCTlzWAJJJHcLkSdT83OlnFOCY27xH4ihhh/iWtfigDIoTP3c08m0isnwzt/etG62RHe9czsTIA7qqFAB2AA50U37TsVySwP9rn/APZUOUaNFCadn0Ltpg2xCWcOmhu3QWP8qKCzt6HL6kDnTW/gWSwtrClbeTIAWBMKpkjxJiCfEnevkVr9omLDlz8NiQAJQwo3hQGESdTzMDoIX8R7YYu65c37iTHdtuyINI0UNpQ9SPI1pS4Pqv7ReG/Hwoy/Ml1CPJj8M/8A3A+lEdqrF04R7eFB+IQqrlYKQJEkEkR3QedfL2/aFiza+ExtkZMmYqc50jMWzfNzmN6tX9puLA1FlvEo0n2cD6Ub4h454+Rsux2CxFq0/wC9NcLs+ge5nhQBEd4gSSfYV8k7TY4XsVeuDZnMeKr3VPsBX1LtRxZ14e1wtlusiA5OTPAYCZIAk+Om9fGWNLVwlENHLciBrxrhiJMbxOk7TFSZarIrE6CBrw1IioxQIiaacA41cwjs9oISwynOuYRIbaRzA9qWhalRQI0nBu3GMw1x3s3iod2drZ71qWYsYRpy6k7QfGnfEP2pYjE2/hYhLRU7wmnnBkj0NfP66igs+iYDhHD7ltXfH2rbMJKZR3fDVwfoK6vnU11LaPcPOHYJ7zhLSF2OwH60rdYrs1f4fZW6biB3MZF1K6Tqdvak2F4lcw1rNatMitp8QiJ8JqGO7QOcO7XGLHZAT9tpA9tW/wBtZxuWSpJRVdgfFu1DZCisWuHdzrkHh1b7vPbKVGvRWxmE4NkBlwW6CQBPjoZ8qOvYm0VMJr0IET1zLl0/pyxSqvRU1myrJV7NRFSimI9mpg1WD1q23bJiFJ9KAHPAO0t3CBxaCnPlnMCYidoI6/ShuLcXuYm58S6QWyhdBAgEkfearw3Cbz/Kv0/7im+B7JO5i5et2h1dwo+k/dWiU2sLBD2J32JkxdwLlDuF3yhiF8TExVGbnW7wPYfDkjNfuXJE/wAKwxB22dsqkSY9utMB2NtSvwbF2Cslr5VdZjQJJA23+7WhabZL1Yo+aq87SfIVatpj9k1pzjEHy2UHn3vvqeCwrXnBkICQpI0C+MeE0/GuIu2Vv9xBh+DYlxKWXYdQpI+lRu8HvAwwCxoQdCOu9fWsPa+HbCo6mBplsGZA2L6zrz38qzfaPhqFg8vmIJcsAATAOnOZzb8oqlpNkeQxdnglxvtKPb86Psdk3YgfGtiSBq0D1PIVACmnDsPag/Ft3mMjL8MCPEGRufw51EXDtfn/AEOTkjxewhmDjMKP/rjl5LVeL7F5DBxdkyJ7rlh75aaYVMLr/wCy4httcxHMnloJGnvQ/G8GvdNnDXraqvfLhjJkiZ2AgeGs9NaW1cq/qTukxPd7MAf+8W/+I/8ATQI4NJP8T1nQ/Sr2XWiLayYAJPQCT1P0qZyj0q+pok+2DW+zTkgK6SdBqBv4mIq09hsZyQN5Mh6/1U44dbw6hv3lLwJmCq/LEa6kSd9wQIHXTkw2BIP8a8h5ZlnxkhV9I5TOtTa9iW5GbxnZnFWjD2iDEwem06etLruAuruh9j+NaPirKrgWr73VCjvEMsb92CToPxpe2LubZjVLZ8xpyEbIRuDUD+tK+tdj8OCUttbDZiWYkbQJ1nlsPXxpf2sw1h77C3aRQvdlVCgkbkx4/QUtovJk+ZzXRWhxHD7XRxvuvTWdeQoRuEpyceEUODRS1EKKia01rsTiHti5bKEHYZoP1EfWlHEOC4iz/mWyPHQj3BIpUwU4vsXV1ekHpXUij6Vx/ijYpQDoo2A2FYXirEMEP2dY8SAfuj61qcLiFRCziVRczDrGy/7jC/7qxl66WYsxlmJYnqSZP1qVFJYG5OTtkKkKnbw7HYUwwnB5+d1Tzn6QCfpTAWzV+DQMwzKxXnl3PhOw86fpwu0ASqu5/mICqPTvE8+a1EqQBpAO2n3E0Cs4YK2yGEKtyE6Ty72Y6bEiJ8RU8J2dD952Y+CIT98LH+6pYbDliB1rdYPg1oJD3YABgM+p20yrGhnmTzog4RxKyNXUoxOL4YloiLZG47xBMgkHbYc9z51WrmdAPavoq4TDlGFpSepgKm2xjUnU9fHSsriuHgscmoncDu7bVqoyk8KkRHUvDFYvOftGtTwvi57vwsIv8NQTcRCziLZUueWpkyevOKX2eF9a1aoxFru3rjLacKWMamczLvIAJAE6SI1qpXD4mX43qfDEGOLxGyWsiqpyhnAndggCjRgEbuk6ZeWxBGHuYn4NxrpGZspFoS1uS+Ut382aFOsfLz5UTj8TdDwSneXMcokEsDLd7UMQTqI303q7DshX+NeYwwKqC2XU98wBI0npy61l5oN1lmy/oZqO50jKYjhRV2Ua5WI5awY60Rgz8IhSYMyPXam2KNo5PhIykfMSZB2iJ169KFe2huqW2lZnUQPAAzXTHEN6VGM4+rbdj2xw92QF77Bem4Guv/mAVmsewDFBLE6ZgdNR5a1p7d4DJCW1UZTPwwkEa7sRO29KsZj8N8QFrqDaSSpOggfKNNABUrVk8cfQnx1luwTgfBAXDElSpBBnYjUGtemEtSua++p172XQDr9I8KSWO1eEtqIdWYPm0UbAEZZiSCY8taUY3tjbYZcxOs6Kf1zJ9fARnP8Ap05XupGElOTNdgcPhwhDXG1MR8RoiF3AO0Zp8gKo41at5WCO7AjbMxEeM71i8P2rRCSBMgjvKDE6SPGicd26z7BlERGh/n0noM7ADkI86y/48f8A0PxzFrYE5tBpTfhHD1U5iSp6gkH6Umt9o7YJlH+n500/8cIJyo4JFsakEAIFjTmdPrtWmppwkqTo0kptUP7mDtMrfx3MiILASSDuDMiYHqTNTwXBFZEHxiGILR3DqCpTlInp4eYrJX+09u40tmnQfLA09aZYDtHhoAYjTN3ok6iF7p7pg6+3rn4PaRnsmiPaTh8KVLKYO4VQdPEfrSsb8Ez5Vr+J8as3R3VVdZ0adNdI9fpSB74+zk+YGYBOk6eXUeVUtJwj6nbNdK+GMOB4y/bYkFkBXU5dT0AJGnp0FU4u+WPdV2jU5RMDaY21/OvDxF8hDQQTyAH5Glf70pPyvJ0zLcIJGsaRH/ammDXdFrY2GGbMs8mVknr8rHT/AG8qBvYgMZjSeUTHoAD7VoLl8Onwrd6+yyAbdxFY5RqxDAnoNomek13GeHYfJmQMGYd1YPfPKJGu42NFE7kT4Z2iC7BmA0yggACNND4/rShcVxI32Lv3bdsSy76gyIMaz4dB1pNawiwoJYZuQ1n+UeZ8+lG41RbUWhE/M8c2Ow9PypSl0XpwV2RbDXLx+JbtEq3NrgUyO6e7yEggeEV5QhA511RRvZfjUzIELQCZbqY2ED1PtQiWUXZSfE6fT+9bHB8Ee+iqLaomjE2xmuMYABa4xgAyTC6CNqr4h2XCagwf5ZkiOtS9SKaRh5YrDMkgNazs3wSYcjPpOTLoNPtM0D2mlJwOUia0NrGKiQDm+UjMYAlTmBHg0da0elqdBqSbXpHSYC1ZzLcdQJByoZJ12MjlP8vI1RxrC2ykkFRrHxJLyJERy1Bpbh7aN3u+5MmLa5UGv87fgprzF23Y/wALL0OQlsp5lrjaSfMVXhivVJtmKi28sFwKrbdSy92QYOkim78SRwFaQkCVtgCSNiWYeXKkOHw7FwDMnrvWm4bw0iJtA6/MVB06d7ujY6xNN67WYo6loqXLArl7MsWLKjbvSXYb7sYRfal4+J8QZySQRzkehGntWgxnGrdqdEUSdXOcwQJULMASJ0PPesxxPtJZBiwjNH22O/p09KF5LTm8fvQ600mo5f72aJRqCOVNlxbEA3Lotqv2hAjYbiDsB7CvmNzj19tFbL/pGv41O5wnEuA9xWg7Fzv4wTP0qtWWm5bqyPTlqRjtvBscRx7BI8s73tOWvIab+Y35il+L7YWypS3YA/qIGY+Z5UPgux2ZAxuyf5FQk+/9q8/8PradfilQJ1DNqf8AaNfpWa1a+ETSfxOxbf4/dbYBfrQj4m832m+6neIXDqdGJ8EQD6k/hVGcAyLJj+tjB9sooepOXYVFcIVWeF3bh1IE82b/AL00/wDCoBUG+pJ3yIWy+5E02wyXyuZUw9odcoY/QOaFxWMuAgNeYtOygwPu+6k0wUinHdkfh7OXHUCPvobD8ABmeX9QFPMRgh8E3DddmgHJOUiSNDKnlPPl5SPw3DZ7bPkkSRL3go26aE0bWFsXN2fA6f8AF+VW4Hgdot3gI/1MKKxOBUJmy4fnvfMkbaDP+J2oZbShRpZ8viNPtnpNP9aGNeI9lMMYNmB1BdjXYvsKgVSjAnKM0sd41jwmll8IsQts9ctxmOn+78KtGItQZV/f/wDoUkmwsgeyEfN/yuPxFRHYe4QSJ01jQz7VJXtzKlxHjHv3mI58qvTHQP8ANvA8oYMPYwaraJNmdv8AZ26Gy5Wk9VPnS+/w115Ca2eC4tcDSLpPIZlj7pNGY9roXNdW0R4iD/zgT6VLTH/J87LXV0Bb768s450aYU7iCPetdZuWSxNzDkiIHwzProRQPEEwrTkZ1PRhm/Knnsl0K7fGxzUpBBBQ84iYP5869tY5Cf8AMy+cgCd+R1/vQ5wIY90qfWPvqjEcMddSrDxjT32pqQtiGoeWzIQQhkGZkx9aqunMWP2m1gnnOsHn5UPwy8qjIdD15Hz6UVdsEkAbnb8/xrNt2axittFKssaxPjXlHrlAjKHj7ROp/t08IrqN4UaXhvGbjLatAMVRQsIO+QAFGvkBXcR4mV7pGRh80EFjoIkjnz33J22oPhWNtrYKXTeguBFvQAaEksSAZAYQx00IG9M7+EW8AUtwlpMoBMHTvd4kyR3tI0jnWinGCwsnNHRuRm794sIAgfWvMDhfiOASQDuYmPqKYf4edWjujny/vVdjidiy8v34nurv78qVymtzN5R2elGlscNtBB8V9FGgJzbCAMoGUeoPnV/+K2FB+RFH2mmdvsjzA8p2rC8R7VXLndQBF0001MASdAOVLbGFvXzoGbxOw9TpUtL/ALOzFaLfxM0PEu1FsXA1lSxB0J2MGZ2+lAcU7YYzEd03Cqn7FsQDz8zRvDuyWxutP9K7e5/IU5wty1hgyjKv+kSx8zv7mjyexqoJYMRa4bdYywIn+bf86b8M7OFjr7kwP1604/fXuT8CzIG7tEDzJhV9TSvGh/8AzHJJEgQYjzMfQRRl5K+QztYXC2NXuBiPs2xJ/wCLQVbiuPZh/DtAAbPcOY6a6bD2mheBm2AWKKTI1LAEA92ZIJBBM6RVHEsMWc3ARlYzueZ131AG2v1rRQvjJNNcjDCY67iGyNiGUdEAAjx1UD60rxFoK4AQydi7SfUCAPUUfgMbatpkW4xJgnuho1BhVOhM85G3jQXGeJsSAFJJHzPGfpJAJI8pjSpSzmv7j6xf9h1wi78K2WkZ2GmRRmGrATDAx6bUt4kls3ixJg7zprtEwJ9qjgLLhAzXzbzbKq94+RApfxDAqLmrmI1LHvTpM/2mtYK3jP8AYybj1ybK1j7S2fiqi5LZIzu2YlondEJmDzOkis1i+LW7l1SLebU9xAwE6eOY9ac2+O2ESLKWyq/ZW0xdjtMQUnaszY4kGxAa1bOZieYBBOhI8Rvvyq+E+F9b/wBGUIu7Sdj3E4q4trMLd0jL3lYwiAR9kgzyIkmlfC1a8TFq2QIPemdth3h+FFcdxtxLfdDnMe8LhzHcjSII1HQChOE3rnw2+IQE1CBpCzMydDnA3iR50lLGH9ka1qP+SHGrTW8v8KyA38oJbxklifQnltVmDwxyAslgkjQM2UxHOCCaB49cu/EyA9yBlEDSeQkTG/Ib1aikKR8ZCwH/AMIFhA2DZdOXOlKTxl/YcYSrog2KK3GDIuhiEgfgR9KJ/wAVSP8ALInnP5AUns411OqhupiN/LSrX4kx0KAeg13/AKTWkcLv7Axh+9WyDyJ2AB19ZMe1VYjE2j8ocebK3TaAKq/frUCbQPWWYe0flQt2/bJBVTM/KGmOmpXU026XP4GjWcGuJYQMcgJBhmfSCJgqAX36dfWo8Xxtm4hAWznP2k5yZ3YyPaeVAXGZkLPcy6E5bgEwJ/lYNyMAilv7wrMp7mh3Tun6gCsKvNfv3/wLam7sf8L4VZCBrt0AR3cpBgz9oePgDv5xLtLh3FgP8QXVzCMyljEdbkmNeWntS25iXQAj4tnMPmC/MP8AWPmHrS3EYy4TOfON/ljX2HOaWL7Q3CV3dleFwhuNlyDcTDZYnnBmfIA0dxLhosLmTERJAymOf+lmMeLKtMsJj3yn4qrbypK3ECFiBGg1BJ25/WlvFOJ2byBc7ZhImFVWEyJAA25bxT27uGn+C7isNNMW4dM7RcyMOqxmPhpr7iiMRhgvdQEev0o/gnBLel1rtsnLKLmEg67j+bwE7+xV/DaUSSS21Rmp5M2Qehrqatarqz2F70dwlkOcXApBA1aNII1BiR6EUfju01tdJN5gI/p579dSfeleO4a3wmYAwI9ddqW4XhjEjP3B9fblWSaRtngs4rx29iGl2gdF0HWhrOBduUDqa0C4e0gGRQP621J/XgKoN4TCgsf1sOdG5sVJHvC+Fp9oZj1bb22p/bxdu2IHePhoKXjAFIbFXBaHJN7jDwQfL5mBRF3HKts/As/D5i7db+K0clGwnwHrVKDvJnJ3wGm5dffuA7CNT5KNTSnFIBcUAZpAJ1E67aahfWahhsRfZDDQupZgYZv6c2/4a0qGIglgI02BPuSdSfar9CdJfz7htkjcFVRbfxGOYH/LBzETrlUamNwQCu9I+NYu3mICZDJzD7RO0FRonkTNU8MuMysTd+GumYIDMTEE7mddDIPOKq4pYsqBoVO4Vh3j/VtMHkOUb1UW7tffonxNfE/oGcKutcIi2gtqRmOg8z0Lf6gRJr3i2BmXFzNJMAbKJ0GgA0HMaaUNwfGZmFvKoSdSdC28eHvppzojjaJcUHOq5RGUTHWABox3BIAFS5tum7K8cvi4/wAlXDsRbSEV3zNIMJmC6xMc9OciK84tirkwUOp0d9XYDTN1C7wDtQ/D7otBiNS20nQDXlzOvPx60xwdxbysb+JFpVO2UszkhiTprpAEnQZhTTd0qG0qt2ecAxrWl+I7t3gABpsCQSNREQd/aluI4fba7/DztmA0AJYnc7/MZpzZ4hgrX+Vh3xDd3vXTlWR8xCroQeh1Fdc7T4ja0tmwu8W7a75cs6g65ZGh5nrVJJO+/uLLwl+/koxXF7iNlClQoK5XHe13DwASfCdKSLfKklQoJ6KNOek7elWY249x2e4xZnJZjoJJMk6bUM1sf96La4L23yHcNu2SGF+/ctiQVVFkMYaSdQBEKJ1+bbSjVv8ADhu2MubRogH9WknfUjzHSaQiBtUpp7n2S9NDy3i+GhhNjElZ1lhtpyEHSDz+14RWdz9B9KtNSQVLyNRoqk9D7U2wH7oUHxjiFuTqUVShGbkCQZy8+rdB3hUq5VnlTWBuNjNeHcPcQMaymT89knTN3dueXU68j4VG12fCB7tnE4V8lv4hE66TICESSIGuglxS826peyOlXubwyHp/MIHG7kEOcwIjUDTy0pbYs2Y7+eZ2UCD6zIPjBqT2fSqLlkjY1FfIagou0H43EE2gLV11APyMyzEyIIAYx+HoK+GLiAwKkAkaFho3WDGu30q7C4nD/DCXrLAj/wA220sZaTKkgGBAHTUmdqKXhtm4CMPixJY5bV0FTG+p5nT7KnYVcYusP9/giU0n6l+/kpxHEmt6stxZEFe6Ugzt3RlE6xHOZmkpVXZmEmY3MkfQSdPpTLi2AvoMt20SqnKHGYgkjNA66eG4POap4VirCzmzAkRIJg9NAR+PPSjj4l+M/v3FPUxccoZYT4dkQgOYggAiVY6aNIEToYBYDp1nieJ5bmRhAOsiep1gqI2mI0nzAGx2IlCUfMoHyyMwBgRMd0DXQLrprrWaN0u+X5QJJMzlUa7eHQUnVZZMXGWUqZqmBneurN2sddAEGRHKPbUbjaurMqmfd8V2fRuHll1LIHU+kjyr5Dib8bDXqdfaurq530dK7Ky86uT+P9qKw+dlJtAKo0LTqTEx119vKva6tounSM5cWVXboQkKJfm7at6ch56mp2Avz3STGgXr5+A6V1dVamKisXgvTS5Z1/iL3NtFG3T2qOLxOVUDjYCFHPTU9BPvXV1a6aWnptxXyMpzc5KwvhfELl55ZlRE2AUgL5BYI8x4VPG3LJU/MzH7RAEnSSBEKOfUxqOdeV1YpuSbfRnFXNoN4Vwi81i7cQqiIrEn7bZUVyoIGmhXpvzrNvflup5DrXV1VJcGmm7bLVRjuYHvV9uwB4+etdXUJGpcDFQZq6upjKLpqhmrq6kIqc1HPXtdQI4NVizXldQAVYq9a6uplExUHrq6mIqNVXE6V7XUCKCKouW66uoEW4PiN6yR8O4wA+yTK8xsdNiR60HxTFNduNceJYzpsOQA9BXV1DbqjPak7AGeNqoQZjHvXV1S2BauMugQruqjYBjp7GvK6upD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venturebeat.files.wordpress.com/2013/03/nasdaq-private-market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13311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thewallstreetwiki.com/galleries/capis/photos/_06_12-Trading_Desk_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23741"/>
            <a:ext cx="3365143" cy="224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1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challenges I had to overcome in my career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218690"/>
            <a:ext cx="4041648" cy="391363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 grew up in a culture that made me believe that I had to follow my parents foot steps and become a doctor.</a:t>
            </a:r>
          </a:p>
          <a:p>
            <a:r>
              <a:rPr lang="en-US" dirty="0" smtClean="0"/>
              <a:t>It was later in life (Jr. yr. in college) that I figured that’s not what I wanted to do.</a:t>
            </a:r>
          </a:p>
          <a:p>
            <a:r>
              <a:rPr lang="en-US" dirty="0" smtClean="0"/>
              <a:t>It took me a few different jobs to finally find out what I like to do.</a:t>
            </a:r>
          </a:p>
          <a:p>
            <a:r>
              <a:rPr lang="en-US" dirty="0" smtClean="0"/>
              <a:t>I am glad I never settled for the jobs I didn’t like and kept trying different things to find what I really want in a career.</a:t>
            </a:r>
          </a:p>
          <a:p>
            <a:endParaRPr lang="en-US" dirty="0"/>
          </a:p>
        </p:txBody>
      </p:sp>
      <p:pic>
        <p:nvPicPr>
          <p:cNvPr id="2051" name="Picture 3" descr="C:\Users\stephen.minix\AppData\Local\Microsoft\Windows\Temporary Internet Files\Content.IE5\H06GTAOS\MC9000710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124608" cy="40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736720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4200" y="52578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Transactions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Advisory</a:t>
            </a:r>
          </a:p>
        </p:txBody>
      </p:sp>
    </p:spTree>
    <p:extLst>
      <p:ext uri="{BB962C8B-B14F-4D97-AF65-F5344CB8AC3E}">
        <p14:creationId xmlns:p14="http://schemas.microsoft.com/office/powerpoint/2010/main" val="36648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anose="04030905020B02020C02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name is Saara and I am 35 years old.</a:t>
            </a:r>
          </a:p>
          <a:p>
            <a:r>
              <a:rPr lang="en-US" dirty="0" smtClean="0"/>
              <a:t>I work for EY.</a:t>
            </a:r>
          </a:p>
          <a:p>
            <a:r>
              <a:rPr lang="en-US" dirty="0" smtClean="0"/>
              <a:t>EY is a multinational professional services company providing advisory, audit, accounting and tax services to its clients.</a:t>
            </a:r>
            <a:endParaRPr lang="en-US" dirty="0"/>
          </a:p>
          <a:p>
            <a:r>
              <a:rPr lang="en-US" dirty="0" smtClean="0"/>
              <a:t>My role at EY is performance </a:t>
            </a:r>
            <a:r>
              <a:rPr lang="en-US" dirty="0"/>
              <a:t>i</a:t>
            </a:r>
            <a:r>
              <a:rPr lang="en-US" dirty="0" smtClean="0"/>
              <a:t>mprovement consultant under the advisory arm.</a:t>
            </a:r>
          </a:p>
          <a:p>
            <a:r>
              <a:rPr lang="en-US" dirty="0" smtClean="0"/>
              <a:t>I help businesses to develop and improve strategies related to their customers. For example how to improve customer experience or utilize digital channels to engage and interact with customers.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4924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5302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Compensation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4572000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*Ranges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vary depending on years of experience.</a:t>
            </a:r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ACADEMIC EXERCISE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now spend several minutes discussing the day’s academic module and how it is relevant in the ‘real world’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5122" name="Picture 2" descr="http://www.jobinterviewtools.com/blog/wp-content/uploads/2010/01/dreamstimemedium_19473030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akilsa1\Downloads\386469_10150466405141929_192376486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01" y="1447800"/>
            <a:ext cx="3905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Have an awesome week!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867401"/>
            <a:ext cx="3721976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This is a picture of my mom, dad and I.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0924" y="105127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A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little about my family…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0243" name="Picture 3" descr="C:\Users\vakilsa1\Downloads\IMG_0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95338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vakilsa1\Downloads\FullSizeRender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76" y="1495338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145016" y="5880538"/>
            <a:ext cx="4301359" cy="670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This is a picture of my mom and I. I was a tomboy until HS. I only played with boys and didn’t like dolls or anything girly.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 was born in Pittsburg and raised in Tehran until I was 16.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6146" name="Picture 2" descr="C:\Users\vakilsa1\Downloads\FullSizeRen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10103"/>
            <a:ext cx="297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vakilsa1\Downloads\FullSizeRender (5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6" b="14942"/>
          <a:stretch/>
        </p:blipFill>
        <p:spPr bwMode="auto">
          <a:xfrm>
            <a:off x="734484" y="1981200"/>
            <a:ext cx="3989916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2 years of HS in Tehran, Iran and my senior year at Oliver Ames in N. Easton, Massachusetts.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1029" name="Picture 5" descr="http://www.ezilon.com/maps/images/middle_east_po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3839411" cy="352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3" t="23557" r="43228" b="5596"/>
          <a:stretch/>
        </p:blipFill>
        <p:spPr bwMode="auto">
          <a:xfrm>
            <a:off x="4495800" y="2499610"/>
            <a:ext cx="4307372" cy="352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981200" y="3276600"/>
            <a:ext cx="990600" cy="1002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66400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 a HS student I was involved in swimming, horseback riding</a:t>
            </a:r>
            <a:r>
              <a:rPr lang="en-US" dirty="0"/>
              <a:t> </a:t>
            </a:r>
            <a:r>
              <a:rPr lang="en-US" dirty="0" smtClean="0"/>
              <a:t>and skiing. I also won an award for drafting in New England.</a:t>
            </a:r>
          </a:p>
          <a:p>
            <a:r>
              <a:rPr lang="en-US" dirty="0" smtClean="0"/>
              <a:t>As a HS student I was athletic, outgoing and popular. </a:t>
            </a:r>
          </a:p>
          <a:p>
            <a:r>
              <a:rPr lang="en-US" dirty="0" smtClean="0"/>
              <a:t>When I moved to the US at 16 I didn’t speak any English. I was very outgoing so I made a lot of friends and that’s how I learned how to speak English.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4343400"/>
            <a:ext cx="3460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10th grade with 3 of my good friends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1266" name="Picture 2" descr="C:\Users\vakilsa1\Downloads\IMG_06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24266"/>
          <a:stretch/>
        </p:blipFill>
        <p:spPr bwMode="auto">
          <a:xfrm>
            <a:off x="5029200" y="1752600"/>
            <a:ext cx="3573476" cy="260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I enjoyed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Things I did not enjoy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Calculus</a:t>
            </a:r>
          </a:p>
          <a:p>
            <a:r>
              <a:rPr lang="en-US" dirty="0" smtClean="0"/>
              <a:t>Statistics</a:t>
            </a:r>
          </a:p>
          <a:p>
            <a:r>
              <a:rPr lang="en-US" dirty="0" smtClean="0"/>
              <a:t>Drafting</a:t>
            </a:r>
          </a:p>
          <a:p>
            <a:r>
              <a:rPr lang="en-US" dirty="0" smtClean="0"/>
              <a:t>Arts</a:t>
            </a:r>
          </a:p>
          <a:p>
            <a:r>
              <a:rPr lang="en-US" dirty="0" smtClean="0"/>
              <a:t>Anything athletic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</a:p>
          <a:p>
            <a:r>
              <a:rPr lang="en-US" dirty="0"/>
              <a:t>Philosophy</a:t>
            </a:r>
          </a:p>
          <a:p>
            <a:r>
              <a:rPr lang="en-US" dirty="0" smtClean="0"/>
              <a:t>Geography</a:t>
            </a:r>
          </a:p>
          <a:p>
            <a:r>
              <a:rPr lang="en-US" dirty="0" smtClean="0"/>
              <a:t>Biology</a:t>
            </a:r>
          </a:p>
          <a:p>
            <a:r>
              <a:rPr lang="en-US" dirty="0" smtClean="0"/>
              <a:t>English (because I had to learn a whole new language)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Activities/Athletics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Jobs I worked while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Skiing</a:t>
            </a:r>
          </a:p>
          <a:p>
            <a:r>
              <a:rPr lang="en-US" dirty="0" smtClean="0"/>
              <a:t>Horseback riding</a:t>
            </a:r>
          </a:p>
          <a:p>
            <a:r>
              <a:rPr lang="en-US" dirty="0" smtClean="0"/>
              <a:t>Swimming</a:t>
            </a:r>
          </a:p>
          <a:p>
            <a:r>
              <a:rPr lang="en-US" dirty="0" smtClean="0"/>
              <a:t>Karate</a:t>
            </a:r>
          </a:p>
          <a:p>
            <a:r>
              <a:rPr lang="en-US" dirty="0" smtClean="0"/>
              <a:t>Drafting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Lifeguard</a:t>
            </a:r>
          </a:p>
          <a:p>
            <a:r>
              <a:rPr lang="en-US" dirty="0" smtClean="0"/>
              <a:t>Swimming instructor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memories from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Obstacles/Adversity you had to overcome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Friends</a:t>
            </a:r>
          </a:p>
          <a:p>
            <a:r>
              <a:rPr lang="en-US" dirty="0" smtClean="0"/>
              <a:t>Ski trips</a:t>
            </a:r>
          </a:p>
          <a:p>
            <a:r>
              <a:rPr lang="en-US" dirty="0" smtClean="0"/>
              <a:t>Grad </a:t>
            </a:r>
            <a:r>
              <a:rPr lang="en-US" dirty="0" err="1" smtClean="0"/>
              <a:t>Nite</a:t>
            </a:r>
            <a:r>
              <a:rPr lang="en-US" dirty="0" smtClean="0"/>
              <a:t> at Disney World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Leaving my friends and family and coming to the US</a:t>
            </a:r>
          </a:p>
          <a:p>
            <a:r>
              <a:rPr lang="en-US" dirty="0" smtClean="0"/>
              <a:t>Learning a new language and culture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36232"/>
            <a:ext cx="3448267" cy="23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2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1379</TotalTime>
  <Words>992</Words>
  <Application>Microsoft Office PowerPoint</Application>
  <PresentationFormat>On-screen Show (4:3)</PresentationFormat>
  <Paragraphs>171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Bauhaus 93</vt:lpstr>
      <vt:lpstr>Calibri</vt:lpstr>
      <vt:lpstr>Cambria</vt:lpstr>
      <vt:lpstr>Century Gothic</vt:lpstr>
      <vt:lpstr>Courier New</vt:lpstr>
      <vt:lpstr>Executive</vt:lpstr>
      <vt:lpstr>YBA GUEST  RESOURCE TEMPLATE</vt:lpstr>
      <vt:lpstr>INTRODUCTION</vt:lpstr>
      <vt:lpstr>More Early Years…</vt:lpstr>
      <vt:lpstr>The Early Years…</vt:lpstr>
      <vt:lpstr>HIGH SCHOOL</vt:lpstr>
      <vt:lpstr>HIGH SCHOOL</vt:lpstr>
      <vt:lpstr>HIGH SCHOOL</vt:lpstr>
      <vt:lpstr>HIGH SCHOOL</vt:lpstr>
      <vt:lpstr>HIGH SCHOOL</vt:lpstr>
      <vt:lpstr>College or  Graduate School</vt:lpstr>
      <vt:lpstr>College or  Graduate School</vt:lpstr>
      <vt:lpstr>College or  Graduate School</vt:lpstr>
      <vt:lpstr>College or  Graduate School</vt:lpstr>
      <vt:lpstr>College or  Graduate School</vt:lpstr>
      <vt:lpstr>Career Path</vt:lpstr>
      <vt:lpstr>Career</vt:lpstr>
      <vt:lpstr>Career</vt:lpstr>
      <vt:lpstr>Career</vt:lpstr>
      <vt:lpstr>CURRENT ROLE</vt:lpstr>
      <vt:lpstr>Current Role</vt:lpstr>
      <vt:lpstr>Career Compensation</vt:lpstr>
      <vt:lpstr>ACADEMIC EXERCISE</vt:lpstr>
      <vt:lpstr>QUESTION AND ANSWER</vt:lpstr>
      <vt:lpstr>Have an awesome week!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EHSAdmin</cp:lastModifiedBy>
  <cp:revision>32</cp:revision>
  <dcterms:created xsi:type="dcterms:W3CDTF">2013-01-02T21:12:08Z</dcterms:created>
  <dcterms:modified xsi:type="dcterms:W3CDTF">2014-11-17T23:10:39Z</dcterms:modified>
</cp:coreProperties>
</file>