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1" r:id="rId2"/>
    <p:sldMasterId id="2147483673" r:id="rId3"/>
  </p:sldMasterIdLst>
  <p:notesMasterIdLst>
    <p:notesMasterId r:id="rId44"/>
  </p:notesMasterIdLst>
  <p:handoutMasterIdLst>
    <p:handoutMasterId r:id="rId45"/>
  </p:handoutMasterIdLst>
  <p:sldIdLst>
    <p:sldId id="256" r:id="rId4"/>
    <p:sldId id="257" r:id="rId5"/>
    <p:sldId id="258" r:id="rId6"/>
    <p:sldId id="259" r:id="rId7"/>
    <p:sldId id="260" r:id="rId8"/>
    <p:sldId id="263" r:id="rId9"/>
    <p:sldId id="264" r:id="rId10"/>
    <p:sldId id="275" r:id="rId11"/>
    <p:sldId id="265" r:id="rId12"/>
    <p:sldId id="299" r:id="rId13"/>
    <p:sldId id="266" r:id="rId14"/>
    <p:sldId id="267" r:id="rId15"/>
    <p:sldId id="300" r:id="rId16"/>
    <p:sldId id="270" r:id="rId17"/>
    <p:sldId id="271" r:id="rId18"/>
    <p:sldId id="272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73" r:id="rId41"/>
    <p:sldId id="298" r:id="rId42"/>
    <p:sldId id="274" r:id="rId43"/>
  </p:sldIdLst>
  <p:sldSz cx="12192000" cy="6858000"/>
  <p:notesSz cx="7077075" cy="9369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1F20"/>
    <a:srgbClr val="B592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12" autoAdjust="0"/>
    <p:restoredTop sz="86392" autoAdjust="0"/>
  </p:normalViewPr>
  <p:slideViewPr>
    <p:cSldViewPr snapToGrid="0">
      <p:cViewPr>
        <p:scale>
          <a:sx n="54" d="100"/>
          <a:sy n="54" d="100"/>
        </p:scale>
        <p:origin x="230" y="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352"/>
    </p:cViewPr>
  </p:sorterViewPr>
  <p:notesViewPr>
    <p:cSldViewPr snapToGrid="0">
      <p:cViewPr varScale="1">
        <p:scale>
          <a:sx n="50" d="100"/>
          <a:sy n="50" d="100"/>
        </p:scale>
        <p:origin x="2710" y="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5.xml"/><Relationship Id="rId18" Type="http://schemas.openxmlformats.org/officeDocument/2006/relationships/slide" Target="slides/slide20.xml"/><Relationship Id="rId26" Type="http://schemas.openxmlformats.org/officeDocument/2006/relationships/slide" Target="slides/slide28.xml"/><Relationship Id="rId21" Type="http://schemas.openxmlformats.org/officeDocument/2006/relationships/slide" Target="slides/slide23.xml"/><Relationship Id="rId34" Type="http://schemas.openxmlformats.org/officeDocument/2006/relationships/slide" Target="slides/slide36.xml"/><Relationship Id="rId7" Type="http://schemas.openxmlformats.org/officeDocument/2006/relationships/slide" Target="slides/slide7.xml"/><Relationship Id="rId12" Type="http://schemas.openxmlformats.org/officeDocument/2006/relationships/slide" Target="slides/slide14.xml"/><Relationship Id="rId17" Type="http://schemas.openxmlformats.org/officeDocument/2006/relationships/slide" Target="slides/slide19.xml"/><Relationship Id="rId25" Type="http://schemas.openxmlformats.org/officeDocument/2006/relationships/slide" Target="slides/slide27.xml"/><Relationship Id="rId33" Type="http://schemas.openxmlformats.org/officeDocument/2006/relationships/slide" Target="slides/slide35.xml"/><Relationship Id="rId38" Type="http://schemas.openxmlformats.org/officeDocument/2006/relationships/slide" Target="slides/slide40.xml"/><Relationship Id="rId2" Type="http://schemas.openxmlformats.org/officeDocument/2006/relationships/slide" Target="slides/slide2.xml"/><Relationship Id="rId16" Type="http://schemas.openxmlformats.org/officeDocument/2006/relationships/slide" Target="slides/slide18.xml"/><Relationship Id="rId20" Type="http://schemas.openxmlformats.org/officeDocument/2006/relationships/slide" Target="slides/slide22.xml"/><Relationship Id="rId29" Type="http://schemas.openxmlformats.org/officeDocument/2006/relationships/slide" Target="slides/slide31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2.xml"/><Relationship Id="rId24" Type="http://schemas.openxmlformats.org/officeDocument/2006/relationships/slide" Target="slides/slide26.xml"/><Relationship Id="rId32" Type="http://schemas.openxmlformats.org/officeDocument/2006/relationships/slide" Target="slides/slide34.xml"/><Relationship Id="rId37" Type="http://schemas.openxmlformats.org/officeDocument/2006/relationships/slide" Target="slides/slide39.xml"/><Relationship Id="rId5" Type="http://schemas.openxmlformats.org/officeDocument/2006/relationships/slide" Target="slides/slide5.xml"/><Relationship Id="rId15" Type="http://schemas.openxmlformats.org/officeDocument/2006/relationships/slide" Target="slides/slide17.xml"/><Relationship Id="rId23" Type="http://schemas.openxmlformats.org/officeDocument/2006/relationships/slide" Target="slides/slide25.xml"/><Relationship Id="rId28" Type="http://schemas.openxmlformats.org/officeDocument/2006/relationships/slide" Target="slides/slide30.xml"/><Relationship Id="rId36" Type="http://schemas.openxmlformats.org/officeDocument/2006/relationships/slide" Target="slides/slide38.xml"/><Relationship Id="rId10" Type="http://schemas.openxmlformats.org/officeDocument/2006/relationships/slide" Target="slides/slide11.xml"/><Relationship Id="rId19" Type="http://schemas.openxmlformats.org/officeDocument/2006/relationships/slide" Target="slides/slide21.xml"/><Relationship Id="rId31" Type="http://schemas.openxmlformats.org/officeDocument/2006/relationships/slide" Target="slides/slide33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6.xml"/><Relationship Id="rId22" Type="http://schemas.openxmlformats.org/officeDocument/2006/relationships/slide" Target="slides/slide24.xml"/><Relationship Id="rId27" Type="http://schemas.openxmlformats.org/officeDocument/2006/relationships/slide" Target="slides/slide29.xml"/><Relationship Id="rId30" Type="http://schemas.openxmlformats.org/officeDocument/2006/relationships/slide" Target="slides/slide32.xml"/><Relationship Id="rId35" Type="http://schemas.openxmlformats.org/officeDocument/2006/relationships/slide" Target="slides/slide37.xml"/><Relationship Id="rId8" Type="http://schemas.openxmlformats.org/officeDocument/2006/relationships/slide" Target="slides/slide8.xml"/><Relationship Id="rId3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1E67B4-7920-420D-B57F-5F53890DFEF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ECB0CA-FBB0-4182-B9D7-3A22BD12B43C}">
      <dgm:prSet phldrT="[Text]" custT="1"/>
      <dgm:spPr>
        <a:solidFill>
          <a:srgbClr val="B59253"/>
        </a:solidFill>
      </dgm:spPr>
      <dgm:t>
        <a:bodyPr/>
        <a:lstStyle/>
        <a:p>
          <a:r>
            <a:rPr lang="en-US" sz="1400" b="1" dirty="0">
              <a:solidFill>
                <a:srgbClr val="231F20"/>
              </a:solidFill>
            </a:rPr>
            <a:t>Beginning</a:t>
          </a:r>
          <a:br>
            <a:rPr lang="en-US" sz="1400" b="1" dirty="0">
              <a:solidFill>
                <a:srgbClr val="231F20"/>
              </a:solidFill>
            </a:rPr>
          </a:br>
          <a:r>
            <a:rPr lang="en-US" sz="1400" b="1" dirty="0">
              <a:solidFill>
                <a:srgbClr val="231F20"/>
              </a:solidFill>
            </a:rPr>
            <a:t>Accounting</a:t>
          </a:r>
        </a:p>
      </dgm:t>
    </dgm:pt>
    <dgm:pt modelId="{CFBFBD0C-E572-4772-8ED8-0C68C1DAF875}" type="parTrans" cxnId="{C20E9F7A-7234-47D2-B1FF-B0EE33A41B0A}">
      <dgm:prSet/>
      <dgm:spPr/>
      <dgm:t>
        <a:bodyPr/>
        <a:lstStyle/>
        <a:p>
          <a:endParaRPr lang="en-US" sz="1100"/>
        </a:p>
      </dgm:t>
    </dgm:pt>
    <dgm:pt modelId="{B3EC3F7E-093D-4162-950E-4F8FF83D880E}" type="sibTrans" cxnId="{C20E9F7A-7234-47D2-B1FF-B0EE33A41B0A}">
      <dgm:prSet custT="1"/>
      <dgm:spPr>
        <a:solidFill>
          <a:schemeClr val="tx1"/>
        </a:solidFill>
      </dgm:spPr>
      <dgm:t>
        <a:bodyPr/>
        <a:lstStyle/>
        <a:p>
          <a:endParaRPr lang="en-US" sz="1100">
            <a:solidFill>
              <a:srgbClr val="231F20"/>
            </a:solidFill>
          </a:endParaRPr>
        </a:p>
      </dgm:t>
    </dgm:pt>
    <dgm:pt modelId="{285B1A96-9864-45F9-B358-EFA7E70F9948}">
      <dgm:prSet phldrT="[Text]" custT="1"/>
      <dgm:spPr>
        <a:solidFill>
          <a:srgbClr val="B59253"/>
        </a:solidFill>
      </dgm:spPr>
      <dgm:t>
        <a:bodyPr/>
        <a:lstStyle/>
        <a:p>
          <a:r>
            <a:rPr lang="en-US" sz="1400" b="1" dirty="0">
              <a:solidFill>
                <a:srgbClr val="231F20"/>
              </a:solidFill>
            </a:rPr>
            <a:t>Get </a:t>
          </a:r>
          <a:br>
            <a:rPr lang="en-US" sz="1400" b="1" dirty="0">
              <a:solidFill>
                <a:srgbClr val="231F20"/>
              </a:solidFill>
            </a:rPr>
          </a:br>
          <a:r>
            <a:rPr lang="en-US" sz="1400" b="1" dirty="0">
              <a:solidFill>
                <a:srgbClr val="231F20"/>
              </a:solidFill>
            </a:rPr>
            <a:t>Demand</a:t>
          </a:r>
        </a:p>
      </dgm:t>
    </dgm:pt>
    <dgm:pt modelId="{AD5BC00E-EBCA-45FE-9C58-60D45D6DE419}" type="parTrans" cxnId="{5FC205C9-990D-466A-8A32-26573B79E5AE}">
      <dgm:prSet/>
      <dgm:spPr/>
      <dgm:t>
        <a:bodyPr/>
        <a:lstStyle/>
        <a:p>
          <a:endParaRPr lang="en-US" sz="1100"/>
        </a:p>
      </dgm:t>
    </dgm:pt>
    <dgm:pt modelId="{41F80305-9188-47D3-B934-80BFEBC1DB16}" type="sibTrans" cxnId="{5FC205C9-990D-466A-8A32-26573B79E5AE}">
      <dgm:prSet custT="1"/>
      <dgm:spPr>
        <a:solidFill>
          <a:schemeClr val="tx1"/>
        </a:solidFill>
      </dgm:spPr>
      <dgm:t>
        <a:bodyPr/>
        <a:lstStyle/>
        <a:p>
          <a:endParaRPr lang="en-US" sz="1100">
            <a:solidFill>
              <a:srgbClr val="231F20"/>
            </a:solidFill>
          </a:endParaRPr>
        </a:p>
      </dgm:t>
    </dgm:pt>
    <dgm:pt modelId="{13D031A6-0B4E-4A3B-9A1D-876231704775}">
      <dgm:prSet phldrT="[Text]" custT="1"/>
      <dgm:spPr>
        <a:solidFill>
          <a:srgbClr val="B59253"/>
        </a:solidFill>
      </dgm:spPr>
      <dgm:t>
        <a:bodyPr/>
        <a:lstStyle/>
        <a:p>
          <a:r>
            <a:rPr lang="en-US" sz="1400" b="1" dirty="0">
              <a:solidFill>
                <a:srgbClr val="231F20"/>
              </a:solidFill>
            </a:rPr>
            <a:t>Source Phones</a:t>
          </a:r>
        </a:p>
      </dgm:t>
    </dgm:pt>
    <dgm:pt modelId="{E26C7B12-FE6B-4DE7-B5DC-CE50530AD2CA}" type="parTrans" cxnId="{2E318AD1-CED6-42C2-B853-29FEC5618BE2}">
      <dgm:prSet/>
      <dgm:spPr/>
      <dgm:t>
        <a:bodyPr/>
        <a:lstStyle/>
        <a:p>
          <a:endParaRPr lang="en-US" sz="1100"/>
        </a:p>
      </dgm:t>
    </dgm:pt>
    <dgm:pt modelId="{3BD310DF-A54C-4B07-B18C-799BDA1BDC28}" type="sibTrans" cxnId="{2E318AD1-CED6-42C2-B853-29FEC5618BE2}">
      <dgm:prSet custT="1"/>
      <dgm:spPr>
        <a:solidFill>
          <a:schemeClr val="tx1"/>
        </a:solidFill>
      </dgm:spPr>
      <dgm:t>
        <a:bodyPr/>
        <a:lstStyle/>
        <a:p>
          <a:endParaRPr lang="en-US" sz="1100">
            <a:solidFill>
              <a:srgbClr val="231F20"/>
            </a:solidFill>
          </a:endParaRPr>
        </a:p>
      </dgm:t>
    </dgm:pt>
    <dgm:pt modelId="{37C4CAB0-FB0F-477E-99F8-B18CE8C8F2D8}">
      <dgm:prSet custT="1"/>
      <dgm:spPr>
        <a:solidFill>
          <a:srgbClr val="B59253"/>
        </a:solidFill>
      </dgm:spPr>
      <dgm:t>
        <a:bodyPr/>
        <a:lstStyle/>
        <a:p>
          <a:r>
            <a:rPr lang="en-US" sz="1400" b="1" dirty="0">
              <a:solidFill>
                <a:srgbClr val="231F20"/>
              </a:solidFill>
            </a:rPr>
            <a:t>Compute Sales and Inventory</a:t>
          </a:r>
        </a:p>
      </dgm:t>
    </dgm:pt>
    <dgm:pt modelId="{4BD2CD14-B9E3-4973-BEB6-1E754DD994FE}" type="parTrans" cxnId="{92329D26-7432-47AA-87B0-0FD1F77A5A56}">
      <dgm:prSet/>
      <dgm:spPr/>
      <dgm:t>
        <a:bodyPr/>
        <a:lstStyle/>
        <a:p>
          <a:endParaRPr lang="en-US" sz="1100"/>
        </a:p>
      </dgm:t>
    </dgm:pt>
    <dgm:pt modelId="{33C4C03D-DF78-4CF1-8A1F-97A6597D0CEA}" type="sibTrans" cxnId="{92329D26-7432-47AA-87B0-0FD1F77A5A56}">
      <dgm:prSet custT="1"/>
      <dgm:spPr>
        <a:solidFill>
          <a:schemeClr val="tx1"/>
        </a:solidFill>
      </dgm:spPr>
      <dgm:t>
        <a:bodyPr/>
        <a:lstStyle/>
        <a:p>
          <a:endParaRPr lang="en-US" sz="1100">
            <a:solidFill>
              <a:srgbClr val="231F20"/>
            </a:solidFill>
          </a:endParaRPr>
        </a:p>
      </dgm:t>
    </dgm:pt>
    <dgm:pt modelId="{EC40B452-47A6-4660-9852-BC100BF41C54}">
      <dgm:prSet custT="1"/>
      <dgm:spPr>
        <a:solidFill>
          <a:srgbClr val="B59253"/>
        </a:solidFill>
      </dgm:spPr>
      <dgm:t>
        <a:bodyPr/>
        <a:lstStyle/>
        <a:p>
          <a:r>
            <a:rPr lang="en-US" sz="1400" b="1" dirty="0">
              <a:solidFill>
                <a:srgbClr val="231F20"/>
              </a:solidFill>
            </a:rPr>
            <a:t>Compute Profit or Loss</a:t>
          </a:r>
        </a:p>
      </dgm:t>
    </dgm:pt>
    <dgm:pt modelId="{643A7B29-C3CC-43C9-AB26-2814405F8FC2}" type="parTrans" cxnId="{1821219D-99E3-40F9-80BA-2BC4ED37BF57}">
      <dgm:prSet/>
      <dgm:spPr/>
      <dgm:t>
        <a:bodyPr/>
        <a:lstStyle/>
        <a:p>
          <a:endParaRPr lang="en-US" sz="1100"/>
        </a:p>
      </dgm:t>
    </dgm:pt>
    <dgm:pt modelId="{C0C0D923-5A8E-498A-A8D9-BA8616C6652B}" type="sibTrans" cxnId="{1821219D-99E3-40F9-80BA-2BC4ED37BF57}">
      <dgm:prSet custT="1"/>
      <dgm:spPr>
        <a:solidFill>
          <a:schemeClr val="tx1"/>
        </a:solidFill>
      </dgm:spPr>
      <dgm:t>
        <a:bodyPr/>
        <a:lstStyle/>
        <a:p>
          <a:endParaRPr lang="en-US" sz="1100">
            <a:solidFill>
              <a:srgbClr val="231F20"/>
            </a:solidFill>
          </a:endParaRPr>
        </a:p>
      </dgm:t>
    </dgm:pt>
    <dgm:pt modelId="{0D0D235A-3016-4A53-9933-60BF461EF532}">
      <dgm:prSet custT="1"/>
      <dgm:spPr>
        <a:solidFill>
          <a:srgbClr val="B59253"/>
        </a:solidFill>
      </dgm:spPr>
      <dgm:t>
        <a:bodyPr/>
        <a:lstStyle/>
        <a:p>
          <a:r>
            <a:rPr lang="en-US" sz="1400" b="1" dirty="0">
              <a:solidFill>
                <a:srgbClr val="231F20"/>
              </a:solidFill>
            </a:rPr>
            <a:t>End </a:t>
          </a:r>
          <a:br>
            <a:rPr lang="en-US" sz="1400" b="1" dirty="0">
              <a:solidFill>
                <a:srgbClr val="231F20"/>
              </a:solidFill>
            </a:rPr>
          </a:br>
          <a:r>
            <a:rPr lang="en-US" sz="1400" b="1" dirty="0">
              <a:solidFill>
                <a:srgbClr val="231F20"/>
              </a:solidFill>
            </a:rPr>
            <a:t>Accounting</a:t>
          </a:r>
        </a:p>
      </dgm:t>
    </dgm:pt>
    <dgm:pt modelId="{BCAA32AF-1CF0-4CDA-B2D1-FCA2A12D5055}" type="parTrans" cxnId="{24586798-9D69-4687-B333-E52267E10209}">
      <dgm:prSet/>
      <dgm:spPr/>
      <dgm:t>
        <a:bodyPr/>
        <a:lstStyle/>
        <a:p>
          <a:endParaRPr lang="en-US" sz="1100"/>
        </a:p>
      </dgm:t>
    </dgm:pt>
    <dgm:pt modelId="{5E97D543-E08A-4F9B-8261-1D9A6A0B7A86}" type="sibTrans" cxnId="{24586798-9D69-4687-B333-E52267E10209}">
      <dgm:prSet/>
      <dgm:spPr/>
      <dgm:t>
        <a:bodyPr/>
        <a:lstStyle/>
        <a:p>
          <a:endParaRPr lang="en-US" sz="1100"/>
        </a:p>
      </dgm:t>
    </dgm:pt>
    <dgm:pt modelId="{5CB12EEF-1AA7-4653-BEB7-6FC2EA7F0554}">
      <dgm:prSet custT="1"/>
      <dgm:spPr>
        <a:solidFill>
          <a:srgbClr val="B59253"/>
        </a:solidFill>
      </dgm:spPr>
      <dgm:t>
        <a:bodyPr/>
        <a:lstStyle/>
        <a:p>
          <a:r>
            <a:rPr lang="en-US" sz="1400" b="1" dirty="0">
              <a:solidFill>
                <a:srgbClr val="231F20"/>
              </a:solidFill>
            </a:rPr>
            <a:t>Sell Phones &amp; Pay Penalty</a:t>
          </a:r>
        </a:p>
      </dgm:t>
    </dgm:pt>
    <dgm:pt modelId="{E7E9235C-4868-41D3-A3E7-21CF08754A11}" type="parTrans" cxnId="{4E06672B-F94B-41DB-BBC2-B3D131050481}">
      <dgm:prSet/>
      <dgm:spPr/>
      <dgm:t>
        <a:bodyPr/>
        <a:lstStyle/>
        <a:p>
          <a:endParaRPr lang="en-US" sz="1100"/>
        </a:p>
      </dgm:t>
    </dgm:pt>
    <dgm:pt modelId="{7E3CD06D-DAEA-497E-B9BE-5D2F4932D090}" type="sibTrans" cxnId="{4E06672B-F94B-41DB-BBC2-B3D131050481}">
      <dgm:prSet custT="1"/>
      <dgm:spPr>
        <a:solidFill>
          <a:schemeClr val="tx1"/>
        </a:solidFill>
      </dgm:spPr>
      <dgm:t>
        <a:bodyPr/>
        <a:lstStyle/>
        <a:p>
          <a:endParaRPr lang="en-US" sz="1100">
            <a:solidFill>
              <a:srgbClr val="231F20"/>
            </a:solidFill>
          </a:endParaRPr>
        </a:p>
      </dgm:t>
    </dgm:pt>
    <dgm:pt modelId="{3291357F-125A-491F-97C7-5C923414BBED}" type="pres">
      <dgm:prSet presAssocID="{7A1E67B4-7920-420D-B57F-5F53890DFEF0}" presName="Name0" presStyleCnt="0">
        <dgm:presLayoutVars>
          <dgm:dir/>
          <dgm:resizeHandles val="exact"/>
        </dgm:presLayoutVars>
      </dgm:prSet>
      <dgm:spPr/>
    </dgm:pt>
    <dgm:pt modelId="{A958F58C-3443-4B7B-A89B-9220D657CEB9}" type="pres">
      <dgm:prSet presAssocID="{5AECB0CA-FBB0-4182-B9D7-3A22BD12B43C}" presName="node" presStyleLbl="node1" presStyleIdx="0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BF46214E-32BF-49CB-8F91-05B19757238B}" type="pres">
      <dgm:prSet presAssocID="{B3EC3F7E-093D-4162-950E-4F8FF83D880E}" presName="sibTrans" presStyleLbl="sibTrans2D1" presStyleIdx="0" presStyleCnt="6"/>
      <dgm:spPr/>
    </dgm:pt>
    <dgm:pt modelId="{3C6DFE5A-8ED7-4B98-AE1B-C68371FFAC5D}" type="pres">
      <dgm:prSet presAssocID="{B3EC3F7E-093D-4162-950E-4F8FF83D880E}" presName="connectorText" presStyleLbl="sibTrans2D1" presStyleIdx="0" presStyleCnt="6"/>
      <dgm:spPr/>
    </dgm:pt>
    <dgm:pt modelId="{86CD78AD-4F92-40A1-BE02-C615EDC6A0C3}" type="pres">
      <dgm:prSet presAssocID="{285B1A96-9864-45F9-B358-EFA7E70F9948}" presName="node" presStyleLbl="node1" presStyleIdx="1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4A5AA4D5-B221-4FCA-A0E7-B8FC83917D3B}" type="pres">
      <dgm:prSet presAssocID="{41F80305-9188-47D3-B934-80BFEBC1DB16}" presName="sibTrans" presStyleLbl="sibTrans2D1" presStyleIdx="1" presStyleCnt="6"/>
      <dgm:spPr/>
    </dgm:pt>
    <dgm:pt modelId="{85EF24C4-6426-43CF-8B76-79B8431AF77F}" type="pres">
      <dgm:prSet presAssocID="{41F80305-9188-47D3-B934-80BFEBC1DB16}" presName="connectorText" presStyleLbl="sibTrans2D1" presStyleIdx="1" presStyleCnt="6"/>
      <dgm:spPr/>
    </dgm:pt>
    <dgm:pt modelId="{8E909BA6-96A9-4F1B-9E2D-27EA3C32DC1C}" type="pres">
      <dgm:prSet presAssocID="{13D031A6-0B4E-4A3B-9A1D-876231704775}" presName="node" presStyleLbl="node1" presStyleIdx="2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F97EAA2D-FF38-4C3A-9024-0D1331E144CF}" type="pres">
      <dgm:prSet presAssocID="{3BD310DF-A54C-4B07-B18C-799BDA1BDC28}" presName="sibTrans" presStyleLbl="sibTrans2D1" presStyleIdx="2" presStyleCnt="6"/>
      <dgm:spPr/>
    </dgm:pt>
    <dgm:pt modelId="{D93A37BE-1634-464B-8FAF-0FDC14ED3817}" type="pres">
      <dgm:prSet presAssocID="{3BD310DF-A54C-4B07-B18C-799BDA1BDC28}" presName="connectorText" presStyleLbl="sibTrans2D1" presStyleIdx="2" presStyleCnt="6"/>
      <dgm:spPr/>
    </dgm:pt>
    <dgm:pt modelId="{819D88CA-DE64-40E1-9DA0-C4372948D194}" type="pres">
      <dgm:prSet presAssocID="{37C4CAB0-FB0F-477E-99F8-B18CE8C8F2D8}" presName="node" presStyleLbl="node1" presStyleIdx="3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1E6F07C4-55D8-40F4-B100-F283391657CE}" type="pres">
      <dgm:prSet presAssocID="{33C4C03D-DF78-4CF1-8A1F-97A6597D0CEA}" presName="sibTrans" presStyleLbl="sibTrans2D1" presStyleIdx="3" presStyleCnt="6"/>
      <dgm:spPr/>
    </dgm:pt>
    <dgm:pt modelId="{48595A8E-81B2-45F9-AA4F-84E48940FAF9}" type="pres">
      <dgm:prSet presAssocID="{33C4C03D-DF78-4CF1-8A1F-97A6597D0CEA}" presName="connectorText" presStyleLbl="sibTrans2D1" presStyleIdx="3" presStyleCnt="6"/>
      <dgm:spPr/>
    </dgm:pt>
    <dgm:pt modelId="{F3F469EE-8593-493A-8AE5-17B48AA7BD43}" type="pres">
      <dgm:prSet presAssocID="{5CB12EEF-1AA7-4653-BEB7-6FC2EA7F0554}" presName="node" presStyleLbl="node1" presStyleIdx="4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22799F06-F1BD-4E6F-9D17-D27B5D85E0D6}" type="pres">
      <dgm:prSet presAssocID="{7E3CD06D-DAEA-497E-B9BE-5D2F4932D090}" presName="sibTrans" presStyleLbl="sibTrans2D1" presStyleIdx="4" presStyleCnt="6"/>
      <dgm:spPr/>
    </dgm:pt>
    <dgm:pt modelId="{C3FA4630-70AE-43CA-BD58-BC9686B39E94}" type="pres">
      <dgm:prSet presAssocID="{7E3CD06D-DAEA-497E-B9BE-5D2F4932D090}" presName="connectorText" presStyleLbl="sibTrans2D1" presStyleIdx="4" presStyleCnt="6"/>
      <dgm:spPr/>
    </dgm:pt>
    <dgm:pt modelId="{C3C51F50-F071-4C17-9DA0-E3360CF642DD}" type="pres">
      <dgm:prSet presAssocID="{EC40B452-47A6-4660-9852-BC100BF41C54}" presName="node" presStyleLbl="node1" presStyleIdx="5" presStyleCnt="7">
        <dgm:presLayoutVars>
          <dgm:bulletEnabled val="1"/>
        </dgm:presLayoutVars>
      </dgm:prSet>
      <dgm:spPr>
        <a:prstGeom prst="rect">
          <a:avLst/>
        </a:prstGeom>
      </dgm:spPr>
    </dgm:pt>
    <dgm:pt modelId="{9DEA5AD3-C987-47A7-BD56-2CEC073B6DBD}" type="pres">
      <dgm:prSet presAssocID="{C0C0D923-5A8E-498A-A8D9-BA8616C6652B}" presName="sibTrans" presStyleLbl="sibTrans2D1" presStyleIdx="5" presStyleCnt="6"/>
      <dgm:spPr/>
    </dgm:pt>
    <dgm:pt modelId="{0023FC6A-037D-4575-A925-582A798A42C3}" type="pres">
      <dgm:prSet presAssocID="{C0C0D923-5A8E-498A-A8D9-BA8616C6652B}" presName="connectorText" presStyleLbl="sibTrans2D1" presStyleIdx="5" presStyleCnt="6"/>
      <dgm:spPr/>
    </dgm:pt>
    <dgm:pt modelId="{F102F7DC-3ACC-4BDE-9B61-FC8D0AF1A0DD}" type="pres">
      <dgm:prSet presAssocID="{0D0D235A-3016-4A53-9933-60BF461EF532}" presName="node" presStyleLbl="node1" presStyleIdx="6" presStyleCnt="7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612F6009-1EAE-BA4A-BDBF-4F55B2ACC12B}" type="presOf" srcId="{5CB12EEF-1AA7-4653-BEB7-6FC2EA7F0554}" destId="{F3F469EE-8593-493A-8AE5-17B48AA7BD43}" srcOrd="0" destOrd="0" presId="urn:microsoft.com/office/officeart/2005/8/layout/process1"/>
    <dgm:cxn modelId="{92329D26-7432-47AA-87B0-0FD1F77A5A56}" srcId="{7A1E67B4-7920-420D-B57F-5F53890DFEF0}" destId="{37C4CAB0-FB0F-477E-99F8-B18CE8C8F2D8}" srcOrd="3" destOrd="0" parTransId="{4BD2CD14-B9E3-4973-BEB6-1E754DD994FE}" sibTransId="{33C4C03D-DF78-4CF1-8A1F-97A6597D0CEA}"/>
    <dgm:cxn modelId="{4E06672B-F94B-41DB-BBC2-B3D131050481}" srcId="{7A1E67B4-7920-420D-B57F-5F53890DFEF0}" destId="{5CB12EEF-1AA7-4653-BEB7-6FC2EA7F0554}" srcOrd="4" destOrd="0" parTransId="{E7E9235C-4868-41D3-A3E7-21CF08754A11}" sibTransId="{7E3CD06D-DAEA-497E-B9BE-5D2F4932D090}"/>
    <dgm:cxn modelId="{17FA3231-DBF8-E644-9467-0A82F675FF30}" type="presOf" srcId="{285B1A96-9864-45F9-B358-EFA7E70F9948}" destId="{86CD78AD-4F92-40A1-BE02-C615EDC6A0C3}" srcOrd="0" destOrd="0" presId="urn:microsoft.com/office/officeart/2005/8/layout/process1"/>
    <dgm:cxn modelId="{03685B31-4A1F-F942-A948-AAB7D277C176}" type="presOf" srcId="{33C4C03D-DF78-4CF1-8A1F-97A6597D0CEA}" destId="{48595A8E-81B2-45F9-AA4F-84E48940FAF9}" srcOrd="1" destOrd="0" presId="urn:microsoft.com/office/officeart/2005/8/layout/process1"/>
    <dgm:cxn modelId="{CCDF593A-AE66-4843-B470-F97A89A3AFD2}" type="presOf" srcId="{13D031A6-0B4E-4A3B-9A1D-876231704775}" destId="{8E909BA6-96A9-4F1B-9E2D-27EA3C32DC1C}" srcOrd="0" destOrd="0" presId="urn:microsoft.com/office/officeart/2005/8/layout/process1"/>
    <dgm:cxn modelId="{1B5B113B-82A7-0047-8BC6-E548E2EBD3DD}" type="presOf" srcId="{41F80305-9188-47D3-B934-80BFEBC1DB16}" destId="{85EF24C4-6426-43CF-8B76-79B8431AF77F}" srcOrd="1" destOrd="0" presId="urn:microsoft.com/office/officeart/2005/8/layout/process1"/>
    <dgm:cxn modelId="{B515A35D-9042-1A4B-B6D2-C3C438AEB4FF}" type="presOf" srcId="{C0C0D923-5A8E-498A-A8D9-BA8616C6652B}" destId="{9DEA5AD3-C987-47A7-BD56-2CEC073B6DBD}" srcOrd="0" destOrd="0" presId="urn:microsoft.com/office/officeart/2005/8/layout/process1"/>
    <dgm:cxn modelId="{92E95C65-E677-D34B-AC58-439092E9267D}" type="presOf" srcId="{7A1E67B4-7920-420D-B57F-5F53890DFEF0}" destId="{3291357F-125A-491F-97C7-5C923414BBED}" srcOrd="0" destOrd="0" presId="urn:microsoft.com/office/officeart/2005/8/layout/process1"/>
    <dgm:cxn modelId="{42AF3146-C983-1C47-B8F5-F4B1E80FB9B4}" type="presOf" srcId="{7E3CD06D-DAEA-497E-B9BE-5D2F4932D090}" destId="{C3FA4630-70AE-43CA-BD58-BC9686B39E94}" srcOrd="1" destOrd="0" presId="urn:microsoft.com/office/officeart/2005/8/layout/process1"/>
    <dgm:cxn modelId="{4C03B547-D8D5-F94A-AFE8-A2E62CF7A9C3}" type="presOf" srcId="{0D0D235A-3016-4A53-9933-60BF461EF532}" destId="{F102F7DC-3ACC-4BDE-9B61-FC8D0AF1A0DD}" srcOrd="0" destOrd="0" presId="urn:microsoft.com/office/officeart/2005/8/layout/process1"/>
    <dgm:cxn modelId="{7342B56D-D02E-0347-84D5-78C1B79277E5}" type="presOf" srcId="{B3EC3F7E-093D-4162-950E-4F8FF83D880E}" destId="{3C6DFE5A-8ED7-4B98-AE1B-C68371FFAC5D}" srcOrd="1" destOrd="0" presId="urn:microsoft.com/office/officeart/2005/8/layout/process1"/>
    <dgm:cxn modelId="{DAEF996F-74DD-A544-814A-CC9931DBBF27}" type="presOf" srcId="{3BD310DF-A54C-4B07-B18C-799BDA1BDC28}" destId="{F97EAA2D-FF38-4C3A-9024-0D1331E144CF}" srcOrd="0" destOrd="0" presId="urn:microsoft.com/office/officeart/2005/8/layout/process1"/>
    <dgm:cxn modelId="{C20E9F7A-7234-47D2-B1FF-B0EE33A41B0A}" srcId="{7A1E67B4-7920-420D-B57F-5F53890DFEF0}" destId="{5AECB0CA-FBB0-4182-B9D7-3A22BD12B43C}" srcOrd="0" destOrd="0" parTransId="{CFBFBD0C-E572-4772-8ED8-0C68C1DAF875}" sibTransId="{B3EC3F7E-093D-4162-950E-4F8FF83D880E}"/>
    <dgm:cxn modelId="{DA13D17D-A80C-8E4A-965B-D015CB8B96B8}" type="presOf" srcId="{37C4CAB0-FB0F-477E-99F8-B18CE8C8F2D8}" destId="{819D88CA-DE64-40E1-9DA0-C4372948D194}" srcOrd="0" destOrd="0" presId="urn:microsoft.com/office/officeart/2005/8/layout/process1"/>
    <dgm:cxn modelId="{17677782-F7D3-CD49-8FDC-4E0781486DDE}" type="presOf" srcId="{3BD310DF-A54C-4B07-B18C-799BDA1BDC28}" destId="{D93A37BE-1634-464B-8FAF-0FDC14ED3817}" srcOrd="1" destOrd="0" presId="urn:microsoft.com/office/officeart/2005/8/layout/process1"/>
    <dgm:cxn modelId="{549F7F92-3773-D341-B7CE-108D1848520A}" type="presOf" srcId="{EC40B452-47A6-4660-9852-BC100BF41C54}" destId="{C3C51F50-F071-4C17-9DA0-E3360CF642DD}" srcOrd="0" destOrd="0" presId="urn:microsoft.com/office/officeart/2005/8/layout/process1"/>
    <dgm:cxn modelId="{24586798-9D69-4687-B333-E52267E10209}" srcId="{7A1E67B4-7920-420D-B57F-5F53890DFEF0}" destId="{0D0D235A-3016-4A53-9933-60BF461EF532}" srcOrd="6" destOrd="0" parTransId="{BCAA32AF-1CF0-4CDA-B2D1-FCA2A12D5055}" sibTransId="{5E97D543-E08A-4F9B-8261-1D9A6A0B7A86}"/>
    <dgm:cxn modelId="{1821219D-99E3-40F9-80BA-2BC4ED37BF57}" srcId="{7A1E67B4-7920-420D-B57F-5F53890DFEF0}" destId="{EC40B452-47A6-4660-9852-BC100BF41C54}" srcOrd="5" destOrd="0" parTransId="{643A7B29-C3CC-43C9-AB26-2814405F8FC2}" sibTransId="{C0C0D923-5A8E-498A-A8D9-BA8616C6652B}"/>
    <dgm:cxn modelId="{18069CBA-B844-C440-B5DF-7390D1B896BB}" type="presOf" srcId="{5AECB0CA-FBB0-4182-B9D7-3A22BD12B43C}" destId="{A958F58C-3443-4B7B-A89B-9220D657CEB9}" srcOrd="0" destOrd="0" presId="urn:microsoft.com/office/officeart/2005/8/layout/process1"/>
    <dgm:cxn modelId="{F285A2C1-8DBC-7B4C-993D-4DE0AE6DB6FA}" type="presOf" srcId="{33C4C03D-DF78-4CF1-8A1F-97A6597D0CEA}" destId="{1E6F07C4-55D8-40F4-B100-F283391657CE}" srcOrd="0" destOrd="0" presId="urn:microsoft.com/office/officeart/2005/8/layout/process1"/>
    <dgm:cxn modelId="{5FC205C9-990D-466A-8A32-26573B79E5AE}" srcId="{7A1E67B4-7920-420D-B57F-5F53890DFEF0}" destId="{285B1A96-9864-45F9-B358-EFA7E70F9948}" srcOrd="1" destOrd="0" parTransId="{AD5BC00E-EBCA-45FE-9C58-60D45D6DE419}" sibTransId="{41F80305-9188-47D3-B934-80BFEBC1DB16}"/>
    <dgm:cxn modelId="{5B923ACD-675C-C04C-98E3-C09FD83416C8}" type="presOf" srcId="{41F80305-9188-47D3-B934-80BFEBC1DB16}" destId="{4A5AA4D5-B221-4FCA-A0E7-B8FC83917D3B}" srcOrd="0" destOrd="0" presId="urn:microsoft.com/office/officeart/2005/8/layout/process1"/>
    <dgm:cxn modelId="{2E318AD1-CED6-42C2-B853-29FEC5618BE2}" srcId="{7A1E67B4-7920-420D-B57F-5F53890DFEF0}" destId="{13D031A6-0B4E-4A3B-9A1D-876231704775}" srcOrd="2" destOrd="0" parTransId="{E26C7B12-FE6B-4DE7-B5DC-CE50530AD2CA}" sibTransId="{3BD310DF-A54C-4B07-B18C-799BDA1BDC28}"/>
    <dgm:cxn modelId="{ADCA6BE6-3E07-3849-9324-B6E73F5A8211}" type="presOf" srcId="{7E3CD06D-DAEA-497E-B9BE-5D2F4932D090}" destId="{22799F06-F1BD-4E6F-9D17-D27B5D85E0D6}" srcOrd="0" destOrd="0" presId="urn:microsoft.com/office/officeart/2005/8/layout/process1"/>
    <dgm:cxn modelId="{B05B71E9-083A-0A4F-B259-2D94F0E41285}" type="presOf" srcId="{C0C0D923-5A8E-498A-A8D9-BA8616C6652B}" destId="{0023FC6A-037D-4575-A925-582A798A42C3}" srcOrd="1" destOrd="0" presId="urn:microsoft.com/office/officeart/2005/8/layout/process1"/>
    <dgm:cxn modelId="{268807F7-2E90-BE43-BC10-77F92EC5C66A}" type="presOf" srcId="{B3EC3F7E-093D-4162-950E-4F8FF83D880E}" destId="{BF46214E-32BF-49CB-8F91-05B19757238B}" srcOrd="0" destOrd="0" presId="urn:microsoft.com/office/officeart/2005/8/layout/process1"/>
    <dgm:cxn modelId="{49439CAA-1CCE-B841-9E17-85A460882BB9}" type="presParOf" srcId="{3291357F-125A-491F-97C7-5C923414BBED}" destId="{A958F58C-3443-4B7B-A89B-9220D657CEB9}" srcOrd="0" destOrd="0" presId="urn:microsoft.com/office/officeart/2005/8/layout/process1"/>
    <dgm:cxn modelId="{E7D1DA9E-6736-7243-AB8D-5E3FFD803EE6}" type="presParOf" srcId="{3291357F-125A-491F-97C7-5C923414BBED}" destId="{BF46214E-32BF-49CB-8F91-05B19757238B}" srcOrd="1" destOrd="0" presId="urn:microsoft.com/office/officeart/2005/8/layout/process1"/>
    <dgm:cxn modelId="{A28E2B07-BD44-C445-B806-1C5912DAD9D9}" type="presParOf" srcId="{BF46214E-32BF-49CB-8F91-05B19757238B}" destId="{3C6DFE5A-8ED7-4B98-AE1B-C68371FFAC5D}" srcOrd="0" destOrd="0" presId="urn:microsoft.com/office/officeart/2005/8/layout/process1"/>
    <dgm:cxn modelId="{5323DD49-AC12-3F40-BDD8-7DDA39A7619E}" type="presParOf" srcId="{3291357F-125A-491F-97C7-5C923414BBED}" destId="{86CD78AD-4F92-40A1-BE02-C615EDC6A0C3}" srcOrd="2" destOrd="0" presId="urn:microsoft.com/office/officeart/2005/8/layout/process1"/>
    <dgm:cxn modelId="{15D397C1-3D23-7044-A552-E7FCC8805090}" type="presParOf" srcId="{3291357F-125A-491F-97C7-5C923414BBED}" destId="{4A5AA4D5-B221-4FCA-A0E7-B8FC83917D3B}" srcOrd="3" destOrd="0" presId="urn:microsoft.com/office/officeart/2005/8/layout/process1"/>
    <dgm:cxn modelId="{7C3883A7-E859-2347-A026-C4DFB4A8BB33}" type="presParOf" srcId="{4A5AA4D5-B221-4FCA-A0E7-B8FC83917D3B}" destId="{85EF24C4-6426-43CF-8B76-79B8431AF77F}" srcOrd="0" destOrd="0" presId="urn:microsoft.com/office/officeart/2005/8/layout/process1"/>
    <dgm:cxn modelId="{10374589-C388-574C-A1B3-C4660AEB2A18}" type="presParOf" srcId="{3291357F-125A-491F-97C7-5C923414BBED}" destId="{8E909BA6-96A9-4F1B-9E2D-27EA3C32DC1C}" srcOrd="4" destOrd="0" presId="urn:microsoft.com/office/officeart/2005/8/layout/process1"/>
    <dgm:cxn modelId="{01220C69-CA45-894E-87A2-82E23676745C}" type="presParOf" srcId="{3291357F-125A-491F-97C7-5C923414BBED}" destId="{F97EAA2D-FF38-4C3A-9024-0D1331E144CF}" srcOrd="5" destOrd="0" presId="urn:microsoft.com/office/officeart/2005/8/layout/process1"/>
    <dgm:cxn modelId="{5A684096-E8D7-9548-A2D8-81D049DDE208}" type="presParOf" srcId="{F97EAA2D-FF38-4C3A-9024-0D1331E144CF}" destId="{D93A37BE-1634-464B-8FAF-0FDC14ED3817}" srcOrd="0" destOrd="0" presId="urn:microsoft.com/office/officeart/2005/8/layout/process1"/>
    <dgm:cxn modelId="{F995E059-E8CE-574C-B63E-5C1D1837DC6B}" type="presParOf" srcId="{3291357F-125A-491F-97C7-5C923414BBED}" destId="{819D88CA-DE64-40E1-9DA0-C4372948D194}" srcOrd="6" destOrd="0" presId="urn:microsoft.com/office/officeart/2005/8/layout/process1"/>
    <dgm:cxn modelId="{CE9A7D6C-DCE2-3D42-857E-2BD4532EF762}" type="presParOf" srcId="{3291357F-125A-491F-97C7-5C923414BBED}" destId="{1E6F07C4-55D8-40F4-B100-F283391657CE}" srcOrd="7" destOrd="0" presId="urn:microsoft.com/office/officeart/2005/8/layout/process1"/>
    <dgm:cxn modelId="{6D18D301-6F45-6143-922D-BF330737D2CB}" type="presParOf" srcId="{1E6F07C4-55D8-40F4-B100-F283391657CE}" destId="{48595A8E-81B2-45F9-AA4F-84E48940FAF9}" srcOrd="0" destOrd="0" presId="urn:microsoft.com/office/officeart/2005/8/layout/process1"/>
    <dgm:cxn modelId="{CE5891B6-3725-4F45-90D7-30A0ACBEE08C}" type="presParOf" srcId="{3291357F-125A-491F-97C7-5C923414BBED}" destId="{F3F469EE-8593-493A-8AE5-17B48AA7BD43}" srcOrd="8" destOrd="0" presId="urn:microsoft.com/office/officeart/2005/8/layout/process1"/>
    <dgm:cxn modelId="{440CA542-ABF1-2747-AC77-4DE181CE2E83}" type="presParOf" srcId="{3291357F-125A-491F-97C7-5C923414BBED}" destId="{22799F06-F1BD-4E6F-9D17-D27B5D85E0D6}" srcOrd="9" destOrd="0" presId="urn:microsoft.com/office/officeart/2005/8/layout/process1"/>
    <dgm:cxn modelId="{651FDF4C-E420-6C44-A21D-ABFD1250FF1C}" type="presParOf" srcId="{22799F06-F1BD-4E6F-9D17-D27B5D85E0D6}" destId="{C3FA4630-70AE-43CA-BD58-BC9686B39E94}" srcOrd="0" destOrd="0" presId="urn:microsoft.com/office/officeart/2005/8/layout/process1"/>
    <dgm:cxn modelId="{CC7E0609-C81B-7447-93B8-38D4A81ACBB3}" type="presParOf" srcId="{3291357F-125A-491F-97C7-5C923414BBED}" destId="{C3C51F50-F071-4C17-9DA0-E3360CF642DD}" srcOrd="10" destOrd="0" presId="urn:microsoft.com/office/officeart/2005/8/layout/process1"/>
    <dgm:cxn modelId="{45B808EA-4564-DC49-9593-F0C43447252E}" type="presParOf" srcId="{3291357F-125A-491F-97C7-5C923414BBED}" destId="{9DEA5AD3-C987-47A7-BD56-2CEC073B6DBD}" srcOrd="11" destOrd="0" presId="urn:microsoft.com/office/officeart/2005/8/layout/process1"/>
    <dgm:cxn modelId="{B66AE437-6738-D346-8D03-BF3C503AA6EC}" type="presParOf" srcId="{9DEA5AD3-C987-47A7-BD56-2CEC073B6DBD}" destId="{0023FC6A-037D-4575-A925-582A798A42C3}" srcOrd="0" destOrd="0" presId="urn:microsoft.com/office/officeart/2005/8/layout/process1"/>
    <dgm:cxn modelId="{A4F0E9CB-A811-BB43-9D1A-35ED28FB925F}" type="presParOf" srcId="{3291357F-125A-491F-97C7-5C923414BBED}" destId="{F102F7DC-3ACC-4BDE-9B61-FC8D0AF1A0DD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8F58C-3443-4B7B-A89B-9220D657CEB9}">
      <dsp:nvSpPr>
        <dsp:cNvPr id="0" name=""/>
        <dsp:cNvSpPr/>
      </dsp:nvSpPr>
      <dsp:spPr>
        <a:xfrm>
          <a:off x="3196" y="1162866"/>
          <a:ext cx="1210375" cy="726225"/>
        </a:xfrm>
        <a:prstGeom prst="rect">
          <a:avLst/>
        </a:prstGeom>
        <a:solidFill>
          <a:srgbClr val="B5925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231F20"/>
              </a:solidFill>
            </a:rPr>
            <a:t>Beginning</a:t>
          </a:r>
          <a:br>
            <a:rPr lang="en-US" sz="1400" b="1" kern="1200" dirty="0">
              <a:solidFill>
                <a:srgbClr val="231F20"/>
              </a:solidFill>
            </a:rPr>
          </a:br>
          <a:r>
            <a:rPr lang="en-US" sz="1400" b="1" kern="1200" dirty="0">
              <a:solidFill>
                <a:srgbClr val="231F20"/>
              </a:solidFill>
            </a:rPr>
            <a:t>Accounting</a:t>
          </a:r>
        </a:p>
      </dsp:txBody>
      <dsp:txXfrm>
        <a:off x="3196" y="1162866"/>
        <a:ext cx="1210375" cy="726225"/>
      </dsp:txXfrm>
    </dsp:sp>
    <dsp:sp modelId="{BF46214E-32BF-49CB-8F91-05B19757238B}">
      <dsp:nvSpPr>
        <dsp:cNvPr id="0" name=""/>
        <dsp:cNvSpPr/>
      </dsp:nvSpPr>
      <dsp:spPr>
        <a:xfrm>
          <a:off x="1334608" y="1375892"/>
          <a:ext cx="256599" cy="300173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solidFill>
              <a:srgbClr val="231F20"/>
            </a:solidFill>
          </a:endParaRPr>
        </a:p>
      </dsp:txBody>
      <dsp:txXfrm>
        <a:off x="1334608" y="1435927"/>
        <a:ext cx="179619" cy="180103"/>
      </dsp:txXfrm>
    </dsp:sp>
    <dsp:sp modelId="{86CD78AD-4F92-40A1-BE02-C615EDC6A0C3}">
      <dsp:nvSpPr>
        <dsp:cNvPr id="0" name=""/>
        <dsp:cNvSpPr/>
      </dsp:nvSpPr>
      <dsp:spPr>
        <a:xfrm>
          <a:off x="1697721" y="1162866"/>
          <a:ext cx="1210375" cy="726225"/>
        </a:xfrm>
        <a:prstGeom prst="rect">
          <a:avLst/>
        </a:prstGeom>
        <a:solidFill>
          <a:srgbClr val="B5925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231F20"/>
              </a:solidFill>
            </a:rPr>
            <a:t>Get </a:t>
          </a:r>
          <a:br>
            <a:rPr lang="en-US" sz="1400" b="1" kern="1200" dirty="0">
              <a:solidFill>
                <a:srgbClr val="231F20"/>
              </a:solidFill>
            </a:rPr>
          </a:br>
          <a:r>
            <a:rPr lang="en-US" sz="1400" b="1" kern="1200" dirty="0">
              <a:solidFill>
                <a:srgbClr val="231F20"/>
              </a:solidFill>
            </a:rPr>
            <a:t>Demand</a:t>
          </a:r>
        </a:p>
      </dsp:txBody>
      <dsp:txXfrm>
        <a:off x="1697721" y="1162866"/>
        <a:ext cx="1210375" cy="726225"/>
      </dsp:txXfrm>
    </dsp:sp>
    <dsp:sp modelId="{4A5AA4D5-B221-4FCA-A0E7-B8FC83917D3B}">
      <dsp:nvSpPr>
        <dsp:cNvPr id="0" name=""/>
        <dsp:cNvSpPr/>
      </dsp:nvSpPr>
      <dsp:spPr>
        <a:xfrm>
          <a:off x="3029134" y="1375892"/>
          <a:ext cx="256599" cy="300173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solidFill>
              <a:srgbClr val="231F20"/>
            </a:solidFill>
          </a:endParaRPr>
        </a:p>
      </dsp:txBody>
      <dsp:txXfrm>
        <a:off x="3029134" y="1435927"/>
        <a:ext cx="179619" cy="180103"/>
      </dsp:txXfrm>
    </dsp:sp>
    <dsp:sp modelId="{8E909BA6-96A9-4F1B-9E2D-27EA3C32DC1C}">
      <dsp:nvSpPr>
        <dsp:cNvPr id="0" name=""/>
        <dsp:cNvSpPr/>
      </dsp:nvSpPr>
      <dsp:spPr>
        <a:xfrm>
          <a:off x="3392246" y="1162866"/>
          <a:ext cx="1210375" cy="726225"/>
        </a:xfrm>
        <a:prstGeom prst="rect">
          <a:avLst/>
        </a:prstGeom>
        <a:solidFill>
          <a:srgbClr val="B5925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231F20"/>
              </a:solidFill>
            </a:rPr>
            <a:t>Source Phones</a:t>
          </a:r>
        </a:p>
      </dsp:txBody>
      <dsp:txXfrm>
        <a:off x="3392246" y="1162866"/>
        <a:ext cx="1210375" cy="726225"/>
      </dsp:txXfrm>
    </dsp:sp>
    <dsp:sp modelId="{F97EAA2D-FF38-4C3A-9024-0D1331E144CF}">
      <dsp:nvSpPr>
        <dsp:cNvPr id="0" name=""/>
        <dsp:cNvSpPr/>
      </dsp:nvSpPr>
      <dsp:spPr>
        <a:xfrm>
          <a:off x="4723659" y="1375892"/>
          <a:ext cx="256599" cy="300173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solidFill>
              <a:srgbClr val="231F20"/>
            </a:solidFill>
          </a:endParaRPr>
        </a:p>
      </dsp:txBody>
      <dsp:txXfrm>
        <a:off x="4723659" y="1435927"/>
        <a:ext cx="179619" cy="180103"/>
      </dsp:txXfrm>
    </dsp:sp>
    <dsp:sp modelId="{819D88CA-DE64-40E1-9DA0-C4372948D194}">
      <dsp:nvSpPr>
        <dsp:cNvPr id="0" name=""/>
        <dsp:cNvSpPr/>
      </dsp:nvSpPr>
      <dsp:spPr>
        <a:xfrm>
          <a:off x="5086771" y="1162866"/>
          <a:ext cx="1210375" cy="726225"/>
        </a:xfrm>
        <a:prstGeom prst="rect">
          <a:avLst/>
        </a:prstGeom>
        <a:solidFill>
          <a:srgbClr val="B5925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231F20"/>
              </a:solidFill>
            </a:rPr>
            <a:t>Compute Sales and Inventory</a:t>
          </a:r>
        </a:p>
      </dsp:txBody>
      <dsp:txXfrm>
        <a:off x="5086771" y="1162866"/>
        <a:ext cx="1210375" cy="726225"/>
      </dsp:txXfrm>
    </dsp:sp>
    <dsp:sp modelId="{1E6F07C4-55D8-40F4-B100-F283391657CE}">
      <dsp:nvSpPr>
        <dsp:cNvPr id="0" name=""/>
        <dsp:cNvSpPr/>
      </dsp:nvSpPr>
      <dsp:spPr>
        <a:xfrm>
          <a:off x="6418184" y="1375892"/>
          <a:ext cx="256599" cy="300173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solidFill>
              <a:srgbClr val="231F20"/>
            </a:solidFill>
          </a:endParaRPr>
        </a:p>
      </dsp:txBody>
      <dsp:txXfrm>
        <a:off x="6418184" y="1435927"/>
        <a:ext cx="179619" cy="180103"/>
      </dsp:txXfrm>
    </dsp:sp>
    <dsp:sp modelId="{F3F469EE-8593-493A-8AE5-17B48AA7BD43}">
      <dsp:nvSpPr>
        <dsp:cNvPr id="0" name=""/>
        <dsp:cNvSpPr/>
      </dsp:nvSpPr>
      <dsp:spPr>
        <a:xfrm>
          <a:off x="6781297" y="1162866"/>
          <a:ext cx="1210375" cy="726225"/>
        </a:xfrm>
        <a:prstGeom prst="rect">
          <a:avLst/>
        </a:prstGeom>
        <a:solidFill>
          <a:srgbClr val="B5925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231F20"/>
              </a:solidFill>
            </a:rPr>
            <a:t>Sell Phones &amp; Pay Penalty</a:t>
          </a:r>
        </a:p>
      </dsp:txBody>
      <dsp:txXfrm>
        <a:off x="6781297" y="1162866"/>
        <a:ext cx="1210375" cy="726225"/>
      </dsp:txXfrm>
    </dsp:sp>
    <dsp:sp modelId="{22799F06-F1BD-4E6F-9D17-D27B5D85E0D6}">
      <dsp:nvSpPr>
        <dsp:cNvPr id="0" name=""/>
        <dsp:cNvSpPr/>
      </dsp:nvSpPr>
      <dsp:spPr>
        <a:xfrm>
          <a:off x="8112709" y="1375892"/>
          <a:ext cx="256599" cy="300173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solidFill>
              <a:srgbClr val="231F20"/>
            </a:solidFill>
          </a:endParaRPr>
        </a:p>
      </dsp:txBody>
      <dsp:txXfrm>
        <a:off x="8112709" y="1435927"/>
        <a:ext cx="179619" cy="180103"/>
      </dsp:txXfrm>
    </dsp:sp>
    <dsp:sp modelId="{C3C51F50-F071-4C17-9DA0-E3360CF642DD}">
      <dsp:nvSpPr>
        <dsp:cNvPr id="0" name=""/>
        <dsp:cNvSpPr/>
      </dsp:nvSpPr>
      <dsp:spPr>
        <a:xfrm>
          <a:off x="8475822" y="1162866"/>
          <a:ext cx="1210375" cy="726225"/>
        </a:xfrm>
        <a:prstGeom prst="rect">
          <a:avLst/>
        </a:prstGeom>
        <a:solidFill>
          <a:srgbClr val="B5925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231F20"/>
              </a:solidFill>
            </a:rPr>
            <a:t>Compute Profit or Loss</a:t>
          </a:r>
        </a:p>
      </dsp:txBody>
      <dsp:txXfrm>
        <a:off x="8475822" y="1162866"/>
        <a:ext cx="1210375" cy="726225"/>
      </dsp:txXfrm>
    </dsp:sp>
    <dsp:sp modelId="{9DEA5AD3-C987-47A7-BD56-2CEC073B6DBD}">
      <dsp:nvSpPr>
        <dsp:cNvPr id="0" name=""/>
        <dsp:cNvSpPr/>
      </dsp:nvSpPr>
      <dsp:spPr>
        <a:xfrm>
          <a:off x="9807235" y="1375892"/>
          <a:ext cx="256599" cy="300173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solidFill>
              <a:srgbClr val="231F20"/>
            </a:solidFill>
          </a:endParaRPr>
        </a:p>
      </dsp:txBody>
      <dsp:txXfrm>
        <a:off x="9807235" y="1435927"/>
        <a:ext cx="179619" cy="180103"/>
      </dsp:txXfrm>
    </dsp:sp>
    <dsp:sp modelId="{F102F7DC-3ACC-4BDE-9B61-FC8D0AF1A0DD}">
      <dsp:nvSpPr>
        <dsp:cNvPr id="0" name=""/>
        <dsp:cNvSpPr/>
      </dsp:nvSpPr>
      <dsp:spPr>
        <a:xfrm>
          <a:off x="10170347" y="1162866"/>
          <a:ext cx="1210375" cy="726225"/>
        </a:xfrm>
        <a:prstGeom prst="rect">
          <a:avLst/>
        </a:prstGeom>
        <a:solidFill>
          <a:srgbClr val="B5925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231F20"/>
              </a:solidFill>
            </a:rPr>
            <a:t>End </a:t>
          </a:r>
          <a:br>
            <a:rPr lang="en-US" sz="1400" b="1" kern="1200" dirty="0">
              <a:solidFill>
                <a:srgbClr val="231F20"/>
              </a:solidFill>
            </a:rPr>
          </a:br>
          <a:r>
            <a:rPr lang="en-US" sz="1400" b="1" kern="1200" dirty="0">
              <a:solidFill>
                <a:srgbClr val="231F20"/>
              </a:solidFill>
            </a:rPr>
            <a:t>Accounting</a:t>
          </a:r>
        </a:p>
      </dsp:txBody>
      <dsp:txXfrm>
        <a:off x="10170347" y="1162866"/>
        <a:ext cx="1210375" cy="7262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E59A3D-141C-40D3-B3BB-7E5D47126C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4EA36-9E23-409B-8473-B8F97530ED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FC527996-D324-477F-A967-C075ED68352E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6455C2-0EFB-429F-999C-10B0FD619C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2E8C4-A539-46FC-A6E3-EB61DBB14C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08705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AE871799-6FE4-4C3A-8C93-B6B8437AC4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871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70098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6F1CB7FD-248A-417D-B12A-BF396A5C00CD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7075" y="1171575"/>
            <a:ext cx="5622925" cy="3162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73" tIns="46986" rIns="93973" bIns="469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9036"/>
            <a:ext cx="5661660" cy="3689211"/>
          </a:xfrm>
          <a:prstGeom prst="rect">
            <a:avLst/>
          </a:prstGeom>
        </p:spPr>
        <p:txBody>
          <a:bodyPr vert="horz" lIns="93973" tIns="46986" rIns="93973" bIns="4698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9328"/>
            <a:ext cx="3066733" cy="470097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958872A6-1173-4CE3-8F3D-664AF37F0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84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9864">
              <a:defRPr/>
            </a:pPr>
            <a:fld id="{F594BD73-FCB0-1D4C-A36E-61422471359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9864">
                <a:defRPr/>
              </a:pPr>
              <a:t>32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5354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B3988-109E-4136-ADC1-9B670037A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A0B51-5B27-4F37-B2A4-47D085265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961A9-2DA3-4914-AA6F-1D7C09618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D714A-50D0-4A54-8356-67274AF8EC6F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11CD7-4860-491F-8BD8-BFB43EF50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4E9D5-70A0-4A8B-838D-7C371B890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FA1B8-C978-48F9-9958-25D7D78F5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3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D2FE-BBD9-4E3F-9F28-EC9D20F01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1A1F9E-9A7B-4163-BF5D-3C45008FD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45125-4CDE-4C79-9574-679D9C09C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D714A-50D0-4A54-8356-67274AF8EC6F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8458E-74BD-41A1-9ADC-974F9B916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85073-FFF4-49A8-AD02-A7A7CF825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FA1B8-C978-48F9-9958-25D7D78F5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55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32A03D-F56A-46BB-AD43-83A378E96F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2B51F-38EF-4C2D-A411-C0D86348E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003C5-A408-404E-A0E0-86F6B13A7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D714A-50D0-4A54-8356-67274AF8EC6F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33BAB-29C7-4508-81EB-1678B923D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C9CCE-94C1-488B-BDF5-23581533E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FA1B8-C978-48F9-9958-25D7D78F5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548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_APICS_A-large-REV-10%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03712"/>
            <a:ext cx="12201146" cy="505808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610226" y="1101669"/>
            <a:ext cx="8354700" cy="955546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3600" b="0" i="0" cap="none" spc="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10226" y="516390"/>
            <a:ext cx="2398062" cy="573808"/>
          </a:xfrm>
          <a:noFill/>
        </p:spPr>
        <p:txBody>
          <a:bodyPr anchor="ctr">
            <a:normAutofit/>
          </a:bodyPr>
          <a:lstStyle>
            <a:lvl1pPr marL="0" indent="0" algn="l">
              <a:buNone/>
              <a:defRPr sz="3200" spc="1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Module #: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410" y="6243167"/>
            <a:ext cx="1403165" cy="451388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347808" y="3460241"/>
            <a:ext cx="2644557" cy="41574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LETTER: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347807" y="3886989"/>
            <a:ext cx="4811603" cy="785929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686063" y="6485067"/>
            <a:ext cx="3201234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© 2016 APICS Confidential and Proprietary</a:t>
            </a:r>
          </a:p>
        </p:txBody>
      </p:sp>
      <p:sp>
        <p:nvSpPr>
          <p:cNvPr id="16" name="TextBox 21"/>
          <p:cNvSpPr txBox="1">
            <a:spLocks noChangeArrowheads="1"/>
          </p:cNvSpPr>
          <p:nvPr userDrawn="1"/>
        </p:nvSpPr>
        <p:spPr bwMode="auto">
          <a:xfrm>
            <a:off x="5347806" y="5931069"/>
            <a:ext cx="41175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FFFF"/>
                </a:solidFill>
                <a:latin typeface="+mn-lt"/>
              </a:rPr>
              <a:t>APICS Certified Supply Chain Professional™ (CSCP)</a:t>
            </a:r>
          </a:p>
          <a:p>
            <a:pPr eaLnBrk="1" hangingPunct="1"/>
            <a:r>
              <a:rPr lang="en-US" sz="1200" dirty="0">
                <a:solidFill>
                  <a:srgbClr val="FFFFFF"/>
                </a:solidFill>
                <a:latin typeface="+mn-lt"/>
              </a:rPr>
              <a:t>Learning System</a:t>
            </a:r>
          </a:p>
          <a:p>
            <a:pPr eaLnBrk="1" hangingPunct="1"/>
            <a:endParaRPr lang="en-US" sz="1200" dirty="0">
              <a:solidFill>
                <a:srgbClr val="FFFFFF"/>
              </a:solidFill>
              <a:latin typeface="+mn-lt"/>
            </a:endParaRPr>
          </a:p>
          <a:p>
            <a:pPr eaLnBrk="1" hangingPunct="1"/>
            <a:r>
              <a:rPr lang="en-US" sz="1200" dirty="0">
                <a:solidFill>
                  <a:srgbClr val="FFFFFF"/>
                </a:solidFill>
                <a:latin typeface="+mn-lt"/>
              </a:rPr>
              <a:t>Version 3.3, 2015 Edition </a:t>
            </a:r>
          </a:p>
        </p:txBody>
      </p:sp>
    </p:spTree>
    <p:extLst>
      <p:ext uri="{BB962C8B-B14F-4D97-AF65-F5344CB8AC3E}">
        <p14:creationId xmlns:p14="http://schemas.microsoft.com/office/powerpoint/2010/main" val="2390478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,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3172" y="1155808"/>
            <a:ext cx="11664763" cy="5007247"/>
          </a:xfrm>
        </p:spPr>
        <p:txBody>
          <a:bodyPr>
            <a:normAutofit/>
          </a:bodyPr>
          <a:lstStyle>
            <a:lvl1pPr marL="450850" indent="-450850">
              <a:spcAft>
                <a:spcPts val="1500"/>
              </a:spcAft>
              <a:buClr>
                <a:schemeClr val="tx2"/>
              </a:buClr>
              <a:buFont typeface="+mj-lt"/>
              <a:buAutoNum type="arabicPeriod"/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5612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, bullet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3172" y="1155808"/>
            <a:ext cx="11664763" cy="5007247"/>
          </a:xfrm>
        </p:spPr>
        <p:txBody>
          <a:bodyPr>
            <a:normAutofit/>
          </a:bodyPr>
          <a:lstStyle>
            <a:lvl1pPr marL="341313" indent="-341313">
              <a:spcAft>
                <a:spcPts val="1500"/>
              </a:spcAft>
              <a:buClr>
                <a:schemeClr val="tx2"/>
              </a:buClr>
              <a:buFont typeface="Lucida Grande"/>
              <a:buChar char="▪"/>
              <a:defRPr sz="2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548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711"/>
            <a:ext cx="12219708" cy="5065776"/>
          </a:xfrm>
          <a:prstGeom prst="rect">
            <a:avLst/>
          </a:prstGeom>
        </p:spPr>
      </p:pic>
      <p:pic>
        <p:nvPicPr>
          <p:cNvPr id="71" name="Picture 70" descr="APICS_Logo_PMS7462_CP-REV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271" y="6193982"/>
            <a:ext cx="1136304" cy="36576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47808" y="3889637"/>
            <a:ext cx="4785971" cy="1470025"/>
          </a:xfrm>
        </p:spPr>
        <p:txBody>
          <a:bodyPr>
            <a:normAutofit/>
          </a:bodyPr>
          <a:lstStyle>
            <a:lvl1pPr marL="1587" indent="0">
              <a:spcBef>
                <a:spcPts val="0"/>
              </a:spcBef>
              <a:spcAft>
                <a:spcPts val="900"/>
              </a:spcAft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47808" y="886347"/>
            <a:ext cx="4785971" cy="41574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X: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47808" y="1313095"/>
            <a:ext cx="4785971" cy="785929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347808" y="3427733"/>
            <a:ext cx="4785971" cy="46190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 b="1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Topic #: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54065" y="6485067"/>
            <a:ext cx="407267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ADC7A6E7-B200-4F41-B4DE-C28F59D4B847}" type="slidenum">
              <a:rPr lang="en-US" sz="1200" smtClean="0">
                <a:solidFill>
                  <a:schemeClr val="bg1"/>
                </a:solidFill>
              </a:rPr>
              <a:t>‹#›</a:t>
            </a:fld>
            <a:r>
              <a:rPr lang="en-US" sz="1200" dirty="0">
                <a:solidFill>
                  <a:schemeClr val="bg1"/>
                </a:solidFill>
              </a:rPr>
              <a:t>        © 2016 APICS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241131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711"/>
            <a:ext cx="12219708" cy="5065776"/>
          </a:xfrm>
          <a:prstGeom prst="rect">
            <a:avLst/>
          </a:prstGeom>
        </p:spPr>
      </p:pic>
      <p:pic>
        <p:nvPicPr>
          <p:cNvPr id="49" name="Picture 48" descr="APICS_Logo_PMS7462_CP-REV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271" y="6193982"/>
            <a:ext cx="1136304" cy="36576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47808" y="3889637"/>
            <a:ext cx="4785971" cy="1470025"/>
          </a:xfrm>
        </p:spPr>
        <p:txBody>
          <a:bodyPr>
            <a:normAutofit/>
          </a:bodyPr>
          <a:lstStyle>
            <a:lvl1pPr marL="1587" indent="0">
              <a:spcBef>
                <a:spcPts val="0"/>
              </a:spcBef>
              <a:spcAft>
                <a:spcPts val="900"/>
              </a:spcAft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47808" y="886347"/>
            <a:ext cx="4785971" cy="41574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X: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47808" y="1313095"/>
            <a:ext cx="4785971" cy="785929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347808" y="3427733"/>
            <a:ext cx="4785971" cy="46190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 b="1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Topic #: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54065" y="6485067"/>
            <a:ext cx="407267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ADC7A6E7-B200-4F41-B4DE-C28F59D4B847}" type="slidenum">
              <a:rPr lang="en-US" sz="1200" smtClean="0">
                <a:solidFill>
                  <a:schemeClr val="bg1"/>
                </a:solidFill>
              </a:rPr>
              <a:t>‹#›</a:t>
            </a:fld>
            <a:r>
              <a:rPr lang="en-US" sz="1200" dirty="0">
                <a:solidFill>
                  <a:schemeClr val="bg1"/>
                </a:solidFill>
              </a:rPr>
              <a:t>        © 2016 APICS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1488302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PPT_APICS_A-larg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01368"/>
            <a:ext cx="12219439" cy="5065776"/>
          </a:xfrm>
          <a:prstGeom prst="rect">
            <a:avLst/>
          </a:prstGeom>
        </p:spPr>
      </p:pic>
      <p:pic>
        <p:nvPicPr>
          <p:cNvPr id="48" name="Picture 47" descr="APICS_Logo_PMS7462_CP-REV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271" y="6193982"/>
            <a:ext cx="1136304" cy="36576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47808" y="3889637"/>
            <a:ext cx="4785971" cy="1470025"/>
          </a:xfrm>
        </p:spPr>
        <p:txBody>
          <a:bodyPr>
            <a:normAutofit/>
          </a:bodyPr>
          <a:lstStyle>
            <a:lvl1pPr marL="1587" indent="0">
              <a:spcBef>
                <a:spcPts val="0"/>
              </a:spcBef>
              <a:spcAft>
                <a:spcPts val="900"/>
              </a:spcAft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47808" y="886347"/>
            <a:ext cx="4785971" cy="41574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X: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47808" y="1313095"/>
            <a:ext cx="4785971" cy="785929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347808" y="3427733"/>
            <a:ext cx="4785971" cy="46190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 b="1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Topic #: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54065" y="6485067"/>
            <a:ext cx="407267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ADC7A6E7-B200-4F41-B4DE-C28F59D4B847}" type="slidenum">
              <a:rPr lang="en-US" sz="1200" smtClean="0">
                <a:solidFill>
                  <a:schemeClr val="bg1"/>
                </a:solidFill>
              </a:rPr>
              <a:t>‹#›</a:t>
            </a:fld>
            <a:r>
              <a:rPr lang="en-US" sz="1200" dirty="0">
                <a:solidFill>
                  <a:schemeClr val="bg1"/>
                </a:solidFill>
              </a:rPr>
              <a:t>        © 2016 APICS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060285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02540"/>
            <a:ext cx="12214057" cy="5063432"/>
          </a:xfrm>
          <a:prstGeom prst="rect">
            <a:avLst/>
          </a:prstGeom>
        </p:spPr>
      </p:pic>
      <p:pic>
        <p:nvPicPr>
          <p:cNvPr id="6" name="Picture 5" descr="APICS_Logo_PMS7462_CP-REV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271" y="6193982"/>
            <a:ext cx="1136304" cy="36576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47808" y="3889637"/>
            <a:ext cx="4785971" cy="1470025"/>
          </a:xfrm>
        </p:spPr>
        <p:txBody>
          <a:bodyPr>
            <a:normAutofit/>
          </a:bodyPr>
          <a:lstStyle>
            <a:lvl1pPr marL="1587" indent="0">
              <a:spcBef>
                <a:spcPts val="0"/>
              </a:spcBef>
              <a:spcAft>
                <a:spcPts val="900"/>
              </a:spcAft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47808" y="886347"/>
            <a:ext cx="4785971" cy="41574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X: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47808" y="1313095"/>
            <a:ext cx="4785971" cy="785929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347808" y="3427733"/>
            <a:ext cx="4785971" cy="46190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 b="1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Topic #: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54065" y="6485067"/>
            <a:ext cx="407267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#X •</a:t>
            </a:r>
            <a:r>
              <a:rPr lang="en-US" sz="1200" baseline="0" dirty="0">
                <a:solidFill>
                  <a:schemeClr val="bg1"/>
                </a:solidFill>
              </a:rPr>
              <a:t> </a:t>
            </a:r>
            <a:fld id="{ADC7A6E7-B200-4F41-B4DE-C28F59D4B847}" type="slidenum">
              <a:rPr lang="en-US" sz="1200" smtClean="0">
                <a:solidFill>
                  <a:schemeClr val="bg1"/>
                </a:solidFill>
              </a:rPr>
              <a:t>‹#›</a:t>
            </a:fld>
            <a:r>
              <a:rPr lang="en-US" sz="1200" dirty="0">
                <a:solidFill>
                  <a:schemeClr val="bg1"/>
                </a:solidFill>
              </a:rPr>
              <a:t>        © 2016 APICS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886314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PPT_APICS_A-large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03711"/>
            <a:ext cx="12192000" cy="505663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711"/>
            <a:ext cx="12219708" cy="5065776"/>
          </a:xfrm>
          <a:prstGeom prst="rect">
            <a:avLst/>
          </a:prstGeom>
        </p:spPr>
      </p:pic>
      <p:pic>
        <p:nvPicPr>
          <p:cNvPr id="49" name="Picture 48" descr="APICS_Logo_PMS7462_CP-REV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271" y="6193982"/>
            <a:ext cx="1136304" cy="36576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47808" y="3889637"/>
            <a:ext cx="4785971" cy="1470025"/>
          </a:xfrm>
        </p:spPr>
        <p:txBody>
          <a:bodyPr>
            <a:normAutofit/>
          </a:bodyPr>
          <a:lstStyle>
            <a:lvl1pPr marL="1587" indent="0">
              <a:spcBef>
                <a:spcPts val="0"/>
              </a:spcBef>
              <a:spcAft>
                <a:spcPts val="900"/>
              </a:spcAft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47808" y="886347"/>
            <a:ext cx="4785971" cy="41574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X: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47808" y="1313095"/>
            <a:ext cx="4785971" cy="785929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347808" y="3427733"/>
            <a:ext cx="4785971" cy="46190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 b="1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Topic #: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54065" y="6485067"/>
            <a:ext cx="407267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ADC7A6E7-B200-4F41-B4DE-C28F59D4B847}" type="slidenum">
              <a:rPr lang="en-US" sz="1200" smtClean="0">
                <a:solidFill>
                  <a:schemeClr val="bg1"/>
                </a:solidFill>
              </a:rPr>
              <a:t>‹#›</a:t>
            </a:fld>
            <a:r>
              <a:rPr lang="en-US" sz="1200" dirty="0">
                <a:solidFill>
                  <a:schemeClr val="bg1"/>
                </a:solidFill>
              </a:rPr>
              <a:t>        © 2016 APICS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926398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E0221-0EEF-4F3B-83E8-4A1DAE700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5BDBB-1D91-46D1-A72B-42C67B238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022DF-D75C-429B-BF53-7A4A7D621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D714A-50D0-4A54-8356-67274AF8EC6F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F27EF-4DE4-402F-BB81-3C36C3B71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3F4C6-3647-41AF-8231-388B9B614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FA1B8-C978-48F9-9958-25D7D78F5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994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6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_APICS_A-large-gre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01368"/>
            <a:ext cx="12214047" cy="5065776"/>
          </a:xfrm>
          <a:prstGeom prst="rect">
            <a:avLst/>
          </a:prstGeom>
        </p:spPr>
      </p:pic>
      <p:pic>
        <p:nvPicPr>
          <p:cNvPr id="41" name="Picture 40" descr="APICS_Logo_PMS7462_CP-REV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271" y="6193982"/>
            <a:ext cx="1136304" cy="36576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47808" y="3889637"/>
            <a:ext cx="4785971" cy="1470025"/>
          </a:xfrm>
        </p:spPr>
        <p:txBody>
          <a:bodyPr>
            <a:normAutofit/>
          </a:bodyPr>
          <a:lstStyle>
            <a:lvl1pPr marL="1587" indent="0">
              <a:spcBef>
                <a:spcPts val="0"/>
              </a:spcBef>
              <a:spcAft>
                <a:spcPts val="900"/>
              </a:spcAft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47808" y="886347"/>
            <a:ext cx="4785971" cy="41574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X: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47808" y="1313095"/>
            <a:ext cx="4785971" cy="785929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347808" y="3427733"/>
            <a:ext cx="4785971" cy="46190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 b="1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Topic #: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54065" y="6485067"/>
            <a:ext cx="407267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ADC7A6E7-B200-4F41-B4DE-C28F59D4B847}" type="slidenum">
              <a:rPr lang="en-US" sz="1200" smtClean="0">
                <a:solidFill>
                  <a:schemeClr val="bg1"/>
                </a:solidFill>
              </a:rPr>
              <a:t>‹#›</a:t>
            </a:fld>
            <a:r>
              <a:rPr lang="en-US" sz="1200" dirty="0">
                <a:solidFill>
                  <a:schemeClr val="bg1"/>
                </a:solidFill>
              </a:rPr>
              <a:t>        © 2016 APICS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430130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7">
    <p:bg>
      <p:bgPr>
        <a:solidFill>
          <a:srgbClr val="6127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03711"/>
            <a:ext cx="12219706" cy="5065774"/>
          </a:xfrm>
          <a:prstGeom prst="rect">
            <a:avLst/>
          </a:prstGeom>
        </p:spPr>
      </p:pic>
      <p:pic>
        <p:nvPicPr>
          <p:cNvPr id="8" name="Picture 7" descr="APICS_Logo_PMS7462_CP-REV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271" y="6193982"/>
            <a:ext cx="1136304" cy="36576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47808" y="3889637"/>
            <a:ext cx="4785971" cy="1470025"/>
          </a:xfrm>
        </p:spPr>
        <p:txBody>
          <a:bodyPr>
            <a:normAutofit/>
          </a:bodyPr>
          <a:lstStyle>
            <a:lvl1pPr marL="1587" indent="0">
              <a:spcBef>
                <a:spcPts val="0"/>
              </a:spcBef>
              <a:spcAft>
                <a:spcPts val="900"/>
              </a:spcAft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47808" y="886347"/>
            <a:ext cx="4785971" cy="41574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X: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47808" y="1313095"/>
            <a:ext cx="4785971" cy="785929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347808" y="3427733"/>
            <a:ext cx="4785971" cy="46190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 b="1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Topic #: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54065" y="6485067"/>
            <a:ext cx="407267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ADC7A6E7-B200-4F41-B4DE-C28F59D4B847}" type="slidenum">
              <a:rPr lang="en-US" sz="1200" smtClean="0">
                <a:solidFill>
                  <a:schemeClr val="bg1"/>
                </a:solidFill>
              </a:rPr>
              <a:t>‹#›</a:t>
            </a:fld>
            <a:r>
              <a:rPr lang="en-US" sz="1200" dirty="0">
                <a:solidFill>
                  <a:schemeClr val="bg1"/>
                </a:solidFill>
              </a:rPr>
              <a:t>        © 2016 APICS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881985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8">
    <p:bg>
      <p:bgPr>
        <a:solidFill>
          <a:srgbClr val="481B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03712"/>
            <a:ext cx="12219706" cy="5065775"/>
          </a:xfrm>
          <a:prstGeom prst="rect">
            <a:avLst/>
          </a:prstGeom>
        </p:spPr>
      </p:pic>
      <p:pic>
        <p:nvPicPr>
          <p:cNvPr id="6" name="Picture 5" descr="APICS_Logo_PMS7462_CP-REV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271" y="6193982"/>
            <a:ext cx="1136304" cy="365760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47808" y="3889637"/>
            <a:ext cx="4785971" cy="1470025"/>
          </a:xfrm>
        </p:spPr>
        <p:txBody>
          <a:bodyPr>
            <a:normAutofit/>
          </a:bodyPr>
          <a:lstStyle>
            <a:lvl1pPr marL="1587" indent="0">
              <a:spcBef>
                <a:spcPts val="0"/>
              </a:spcBef>
              <a:spcAft>
                <a:spcPts val="900"/>
              </a:spcAft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47808" y="886347"/>
            <a:ext cx="4785971" cy="41574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X: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47808" y="1313095"/>
            <a:ext cx="4785971" cy="785929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347808" y="3427733"/>
            <a:ext cx="4785971" cy="46190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 b="1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Topic #: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54065" y="6485067"/>
            <a:ext cx="407267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ADC7A6E7-B200-4F41-B4DE-C28F59D4B847}" type="slidenum">
              <a:rPr lang="en-US" sz="1200" smtClean="0">
                <a:solidFill>
                  <a:schemeClr val="bg1"/>
                </a:solidFill>
              </a:rPr>
              <a:t>‹#›</a:t>
            </a:fld>
            <a:r>
              <a:rPr lang="en-US" sz="1200" dirty="0">
                <a:solidFill>
                  <a:schemeClr val="bg1"/>
                </a:solidFill>
              </a:rPr>
              <a:t>        © 2016 APICS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214964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9">
    <p:bg>
      <p:bgPr>
        <a:solidFill>
          <a:srgbClr val="8E0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03711"/>
            <a:ext cx="12219705" cy="5065774"/>
          </a:xfrm>
          <a:prstGeom prst="rect">
            <a:avLst/>
          </a:prstGeom>
        </p:spPr>
      </p:pic>
      <p:pic>
        <p:nvPicPr>
          <p:cNvPr id="61" name="Picture 60" descr="APICS_Logo_PMS7462_CP-REV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271" y="6193982"/>
            <a:ext cx="1136304" cy="36576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47808" y="3889637"/>
            <a:ext cx="4785971" cy="1470025"/>
          </a:xfrm>
        </p:spPr>
        <p:txBody>
          <a:bodyPr>
            <a:normAutofit/>
          </a:bodyPr>
          <a:lstStyle>
            <a:lvl1pPr marL="1587" indent="0">
              <a:spcBef>
                <a:spcPts val="0"/>
              </a:spcBef>
              <a:spcAft>
                <a:spcPts val="900"/>
              </a:spcAft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47808" y="886347"/>
            <a:ext cx="4785971" cy="41574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X: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47808" y="1313095"/>
            <a:ext cx="4785971" cy="785929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347808" y="3427733"/>
            <a:ext cx="4785971" cy="46190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 b="1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Topic #: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54065" y="6485067"/>
            <a:ext cx="407267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ADC7A6E7-B200-4F41-B4DE-C28F59D4B847}" type="slidenum">
              <a:rPr lang="en-US" sz="1200" smtClean="0">
                <a:solidFill>
                  <a:schemeClr val="bg1"/>
                </a:solidFill>
              </a:rPr>
              <a:t>‹#›</a:t>
            </a:fld>
            <a:r>
              <a:rPr lang="en-US" sz="1200" dirty="0">
                <a:solidFill>
                  <a:schemeClr val="bg1"/>
                </a:solidFill>
              </a:rPr>
              <a:t>        © 2016 APICS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343276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10">
    <p:bg>
      <p:bgPr>
        <a:solidFill>
          <a:srgbClr val="8E0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PPT_APICS_A-large-orang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01368"/>
            <a:ext cx="12214047" cy="5065776"/>
          </a:xfrm>
          <a:prstGeom prst="rect">
            <a:avLst/>
          </a:prstGeom>
        </p:spPr>
      </p:pic>
      <p:pic>
        <p:nvPicPr>
          <p:cNvPr id="44" name="Picture 43" descr="APICS_Logo_PMS7462_CP-REV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271" y="6193982"/>
            <a:ext cx="1136304" cy="36576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47808" y="3889637"/>
            <a:ext cx="4785971" cy="1470025"/>
          </a:xfrm>
        </p:spPr>
        <p:txBody>
          <a:bodyPr>
            <a:normAutofit/>
          </a:bodyPr>
          <a:lstStyle>
            <a:lvl1pPr marL="1587" indent="0">
              <a:spcBef>
                <a:spcPts val="0"/>
              </a:spcBef>
              <a:spcAft>
                <a:spcPts val="900"/>
              </a:spcAft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47808" y="886347"/>
            <a:ext cx="4785971" cy="41574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X: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47808" y="1313095"/>
            <a:ext cx="4785971" cy="785929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347808" y="3427733"/>
            <a:ext cx="4785971" cy="46190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 b="1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Topic #: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54065" y="6485067"/>
            <a:ext cx="407267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ADC7A6E7-B200-4F41-B4DE-C28F59D4B847}" type="slidenum">
              <a:rPr lang="en-US" sz="1200" smtClean="0">
                <a:solidFill>
                  <a:schemeClr val="bg1"/>
                </a:solidFill>
              </a:rPr>
              <a:t>‹#›</a:t>
            </a:fld>
            <a:r>
              <a:rPr lang="en-US" sz="1200" dirty="0">
                <a:solidFill>
                  <a:schemeClr val="bg1"/>
                </a:solidFill>
              </a:rPr>
              <a:t>        © 2016 APICS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587572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11">
    <p:bg>
      <p:bgPr>
        <a:solidFill>
          <a:srgbClr val="F4C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PPT_APICS_A-large-orang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01368"/>
            <a:ext cx="12214047" cy="5065776"/>
          </a:xfrm>
          <a:prstGeom prst="rect">
            <a:avLst/>
          </a:prstGeom>
        </p:spPr>
      </p:pic>
      <p:pic>
        <p:nvPicPr>
          <p:cNvPr id="42" name="Picture 41" descr="APICS_Logo_PMS7462_CP-REV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271" y="6193982"/>
            <a:ext cx="1136304" cy="36576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47808" y="3889637"/>
            <a:ext cx="4785971" cy="1470025"/>
          </a:xfrm>
        </p:spPr>
        <p:txBody>
          <a:bodyPr>
            <a:normAutofit/>
          </a:bodyPr>
          <a:lstStyle>
            <a:lvl1pPr marL="1587" indent="0">
              <a:spcBef>
                <a:spcPts val="0"/>
              </a:spcBef>
              <a:spcAft>
                <a:spcPts val="900"/>
              </a:spcAft>
              <a:buNone/>
              <a:defRPr sz="2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47808" y="886347"/>
            <a:ext cx="4785971" cy="41574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chemeClr val="tx1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X: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47808" y="1313095"/>
            <a:ext cx="4785971" cy="785929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chemeClr val="tx1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347808" y="3427733"/>
            <a:ext cx="4785971" cy="46190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 b="1" baseline="0">
                <a:solidFill>
                  <a:schemeClr val="tx1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Topic #: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54065" y="6485067"/>
            <a:ext cx="407267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ADC7A6E7-B200-4F41-B4DE-C28F59D4B847}" type="slidenum">
              <a:rPr lang="en-US" sz="1200" smtClean="0">
                <a:solidFill>
                  <a:schemeClr val="bg1"/>
                </a:solidFill>
              </a:rPr>
              <a:t>‹#›</a:t>
            </a:fld>
            <a:r>
              <a:rPr lang="en-US" sz="1200" dirty="0">
                <a:solidFill>
                  <a:schemeClr val="bg1"/>
                </a:solidFill>
              </a:rPr>
              <a:t>        © 2016 APICS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4550201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1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_APICS_A-large-gold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03712"/>
            <a:ext cx="12214057" cy="5063433"/>
          </a:xfrm>
          <a:prstGeom prst="rect">
            <a:avLst/>
          </a:prstGeom>
        </p:spPr>
      </p:pic>
      <p:pic>
        <p:nvPicPr>
          <p:cNvPr id="7" name="Picture 6" descr="APICS_Logo_PMS7462_CP-REV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271" y="6193982"/>
            <a:ext cx="1136304" cy="36576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47808" y="3889637"/>
            <a:ext cx="4785971" cy="1470025"/>
          </a:xfrm>
        </p:spPr>
        <p:txBody>
          <a:bodyPr>
            <a:normAutofit/>
          </a:bodyPr>
          <a:lstStyle>
            <a:lvl1pPr marL="1587" indent="0">
              <a:spcBef>
                <a:spcPts val="0"/>
              </a:spcBef>
              <a:spcAft>
                <a:spcPts val="900"/>
              </a:spcAft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347808" y="886347"/>
            <a:ext cx="4785971" cy="41574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X: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347808" y="1313095"/>
            <a:ext cx="4785971" cy="785929"/>
          </a:xfrm>
        </p:spPr>
        <p:txBody>
          <a:bodyPr anchor="t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400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347808" y="3427733"/>
            <a:ext cx="4785971" cy="461903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800" b="1" baseline="0">
                <a:solidFill>
                  <a:srgbClr val="FFFFFF"/>
                </a:solidFill>
              </a:defRPr>
            </a:lvl1pPr>
            <a:lvl2pPr marL="347662" indent="0">
              <a:buNone/>
              <a:defRPr sz="1200">
                <a:solidFill>
                  <a:srgbClr val="FFFFFF"/>
                </a:solidFill>
              </a:defRPr>
            </a:lvl2pPr>
            <a:lvl3pPr marL="733425" indent="0">
              <a:buNone/>
              <a:defRPr sz="1200">
                <a:solidFill>
                  <a:srgbClr val="FFFFFF"/>
                </a:solidFill>
              </a:defRPr>
            </a:lvl3pPr>
            <a:lvl4pPr marL="1031875" indent="0">
              <a:buNone/>
              <a:defRPr sz="1200">
                <a:solidFill>
                  <a:srgbClr val="FFFFFF"/>
                </a:solidFill>
              </a:defRPr>
            </a:lvl4pPr>
            <a:lvl5pPr marL="1382713" indent="0">
              <a:buNone/>
              <a:defRPr sz="12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Topic #: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54065" y="6485067"/>
            <a:ext cx="407267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ADC7A6E7-B200-4F41-B4DE-C28F59D4B847}" type="slidenum">
              <a:rPr lang="en-US" sz="1200" smtClean="0">
                <a:solidFill>
                  <a:schemeClr val="bg1"/>
                </a:solidFill>
              </a:rPr>
              <a:t>‹#›</a:t>
            </a:fld>
            <a:r>
              <a:rPr lang="en-US" sz="1200" dirty="0">
                <a:solidFill>
                  <a:schemeClr val="bg1"/>
                </a:solidFill>
              </a:rPr>
              <a:t>        © 2016 APICS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8896476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175" y="1161290"/>
            <a:ext cx="11664760" cy="5001763"/>
          </a:xfrm>
        </p:spPr>
        <p:txBody>
          <a:bodyPr>
            <a:normAutofit/>
          </a:bodyPr>
          <a:lstStyle>
            <a:lvl1pPr>
              <a:spcAft>
                <a:spcPts val="1200"/>
              </a:spcAft>
              <a:tabLst/>
              <a:defRPr sz="2800" baseline="0"/>
            </a:lvl1pPr>
            <a:lvl2pPr>
              <a:spcAft>
                <a:spcPts val="1200"/>
              </a:spcAft>
              <a:defRPr sz="2800"/>
            </a:lvl2pPr>
            <a:lvl3pPr>
              <a:spcAft>
                <a:spcPts val="1200"/>
              </a:spcAft>
              <a:defRPr sz="28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29522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head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175" y="1861185"/>
            <a:ext cx="11664760" cy="4301865"/>
          </a:xfrm>
        </p:spPr>
        <p:txBody>
          <a:bodyPr>
            <a:normAutofit/>
          </a:bodyPr>
          <a:lstStyle>
            <a:lvl1pPr>
              <a:spcAft>
                <a:spcPts val="1200"/>
              </a:spcAft>
              <a:defRPr sz="2800"/>
            </a:lvl1pPr>
            <a:lvl2pPr>
              <a:spcAft>
                <a:spcPts val="1200"/>
              </a:spcAft>
              <a:defRPr sz="2800"/>
            </a:lvl2pPr>
            <a:lvl3pPr>
              <a:spcAft>
                <a:spcPts val="1200"/>
              </a:spcAft>
              <a:defRPr sz="28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0"/>
          </p:nvPr>
        </p:nvSpPr>
        <p:spPr>
          <a:xfrm>
            <a:off x="273172" y="1168070"/>
            <a:ext cx="11664763" cy="693116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27872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173" y="1167467"/>
            <a:ext cx="5701402" cy="500176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sz="2800"/>
            </a:lvl1pPr>
            <a:lvl2pPr>
              <a:lnSpc>
                <a:spcPct val="100000"/>
              </a:lnSpc>
              <a:spcAft>
                <a:spcPts val="1200"/>
              </a:spcAft>
              <a:defRPr sz="2800"/>
            </a:lvl2pPr>
            <a:lvl3pPr>
              <a:lnSpc>
                <a:spcPct val="100000"/>
              </a:lnSpc>
              <a:spcAft>
                <a:spcPts val="1200"/>
              </a:spcAft>
              <a:defRPr sz="2800"/>
            </a:lvl3pPr>
            <a:lvl4pPr>
              <a:lnSpc>
                <a:spcPct val="100000"/>
              </a:lnSpc>
              <a:defRPr sz="1050"/>
            </a:lvl4pPr>
            <a:lvl5pPr>
              <a:lnSpc>
                <a:spcPct val="100000"/>
              </a:lnSpc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773" y="1167467"/>
            <a:ext cx="5760162" cy="500176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1200"/>
              </a:spcAft>
              <a:defRPr sz="2800"/>
            </a:lvl1pPr>
            <a:lvl2pPr>
              <a:lnSpc>
                <a:spcPct val="100000"/>
              </a:lnSpc>
              <a:spcAft>
                <a:spcPts val="1200"/>
              </a:spcAft>
              <a:defRPr sz="2800"/>
            </a:lvl2pPr>
            <a:lvl3pPr>
              <a:lnSpc>
                <a:spcPct val="100000"/>
              </a:lnSpc>
              <a:spcAft>
                <a:spcPts val="1200"/>
              </a:spcAft>
              <a:defRPr sz="2800"/>
            </a:lvl3pPr>
            <a:lvl4pPr>
              <a:lnSpc>
                <a:spcPct val="100000"/>
              </a:lnSpc>
              <a:defRPr sz="1050"/>
            </a:lvl4pPr>
            <a:lvl5pPr>
              <a:lnSpc>
                <a:spcPct val="100000"/>
              </a:lnSpc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6413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3E795-D675-4B0E-B4FD-CC8DFD0E5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54354-4B76-4196-9E5B-F6D6EEF78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A3C03-6676-4212-B6B5-9A4FCBC27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D714A-50D0-4A54-8356-67274AF8EC6F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471EF-F530-42FE-8B05-E1A15E944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EF8C2-D92F-446D-89B4-1E3726585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FA1B8-C978-48F9-9958-25D7D78F5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479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w/sub-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3173" y="1168070"/>
            <a:ext cx="5703518" cy="693116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3173" y="1863554"/>
            <a:ext cx="5703518" cy="4295491"/>
          </a:xfrm>
        </p:spPr>
        <p:txBody>
          <a:bodyPr>
            <a:normAutofit/>
          </a:bodyPr>
          <a:lstStyle>
            <a:lvl1pPr>
              <a:spcAft>
                <a:spcPts val="1200"/>
              </a:spcAft>
              <a:defRPr sz="2800"/>
            </a:lvl1pPr>
            <a:lvl2pPr>
              <a:spcAft>
                <a:spcPts val="1200"/>
              </a:spcAft>
              <a:defRPr sz="2800"/>
            </a:lvl2pPr>
            <a:lvl3pPr>
              <a:spcAft>
                <a:spcPts val="1200"/>
              </a:spcAft>
              <a:defRPr sz="2800"/>
            </a:lvl3pPr>
            <a:lvl4pPr>
              <a:defRPr sz="1050"/>
            </a:lvl4pPr>
            <a:lvl5pPr>
              <a:defRPr sz="105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544" y="1168070"/>
            <a:ext cx="5764391" cy="693116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544" y="1863554"/>
            <a:ext cx="5764391" cy="4295491"/>
          </a:xfrm>
        </p:spPr>
        <p:txBody>
          <a:bodyPr>
            <a:normAutofit/>
          </a:bodyPr>
          <a:lstStyle>
            <a:lvl1pPr>
              <a:spcAft>
                <a:spcPts val="1200"/>
              </a:spcAft>
              <a:defRPr sz="2800"/>
            </a:lvl1pPr>
            <a:lvl2pPr>
              <a:spcAft>
                <a:spcPts val="1200"/>
              </a:spcAft>
              <a:defRPr sz="2800"/>
            </a:lvl2pPr>
            <a:lvl3pPr>
              <a:spcAft>
                <a:spcPts val="1200"/>
              </a:spcAft>
              <a:defRPr sz="2800"/>
            </a:lvl3pPr>
            <a:lvl4pPr>
              <a:defRPr sz="1050"/>
            </a:lvl4pPr>
            <a:lvl5pPr>
              <a:defRPr sz="105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5393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2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9773" y="121144"/>
            <a:ext cx="10972801" cy="7668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590554" y="1258888"/>
            <a:ext cx="4241022" cy="4911725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  <a:lvl2pPr marL="296862" indent="0">
              <a:buNone/>
              <a:defRPr/>
            </a:lvl2pPr>
            <a:lvl3pPr marL="622300" indent="0">
              <a:buNone/>
              <a:defRPr/>
            </a:lvl3pPr>
            <a:lvl4pPr marL="1031875" indent="0">
              <a:buNone/>
              <a:defRPr/>
            </a:lvl4pPr>
            <a:lvl5pPr marL="1382712" indent="0">
              <a:buNone/>
              <a:defRPr/>
            </a:lvl5pPr>
          </a:lstStyle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Image/Diagram/Chart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Placement Area</a:t>
            </a:r>
          </a:p>
          <a:p>
            <a:pPr algn="ctr"/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(visuals are to placed in this area </a:t>
            </a:r>
            <a:b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and aligned at the top of the text)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142" y="1168070"/>
            <a:ext cx="6457431" cy="693116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5105142" y="1863554"/>
            <a:ext cx="6457431" cy="4295491"/>
          </a:xfrm>
        </p:spPr>
        <p:txBody>
          <a:bodyPr>
            <a:normAutofit/>
          </a:bodyPr>
          <a:lstStyle>
            <a:lvl1pPr>
              <a:spcAft>
                <a:spcPts val="1200"/>
              </a:spcAft>
              <a:defRPr sz="2800"/>
            </a:lvl1pPr>
            <a:lvl2pPr>
              <a:spcAft>
                <a:spcPts val="1200"/>
              </a:spcAft>
              <a:defRPr sz="2800"/>
            </a:lvl2pPr>
            <a:lvl3pPr>
              <a:spcAft>
                <a:spcPts val="1200"/>
              </a:spcAft>
              <a:defRPr sz="2800"/>
            </a:lvl3pPr>
            <a:lvl4pPr>
              <a:defRPr sz="1050"/>
            </a:lvl4pPr>
            <a:lvl5pPr>
              <a:defRPr sz="105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26241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9">
          <p15:clr>
            <a:srgbClr val="FBAE40"/>
          </p15:clr>
        </p15:guide>
        <p15:guide id="3" pos="3215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2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4" y="100773"/>
            <a:ext cx="10970359" cy="7668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7343053" y="1258888"/>
            <a:ext cx="4217080" cy="4911725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  <a:lvl2pPr marL="296862" indent="0">
              <a:buNone/>
              <a:defRPr/>
            </a:lvl2pPr>
            <a:lvl3pPr marL="622300" indent="0">
              <a:buNone/>
              <a:defRPr/>
            </a:lvl3pPr>
            <a:lvl4pPr marL="1031875" indent="0">
              <a:buNone/>
              <a:defRPr/>
            </a:lvl4pPr>
            <a:lvl5pPr marL="1382712" indent="0">
              <a:buNone/>
              <a:defRPr/>
            </a:lvl5pPr>
          </a:lstStyle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Image/Diagram/Chart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Placement Area</a:t>
            </a:r>
          </a:p>
          <a:p>
            <a:pPr algn="ctr"/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(visuals are to placed in this area </a:t>
            </a:r>
            <a:b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and aligned at the top of the text)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0553" y="1168070"/>
            <a:ext cx="6458195" cy="693116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590553" y="1863554"/>
            <a:ext cx="6458195" cy="4295491"/>
          </a:xfrm>
        </p:spPr>
        <p:txBody>
          <a:bodyPr>
            <a:normAutofit/>
          </a:bodyPr>
          <a:lstStyle>
            <a:lvl1pPr>
              <a:spcAft>
                <a:spcPts val="1200"/>
              </a:spcAft>
              <a:defRPr sz="2800"/>
            </a:lvl1pPr>
            <a:lvl2pPr>
              <a:spcAft>
                <a:spcPts val="1200"/>
              </a:spcAft>
              <a:defRPr sz="2800"/>
            </a:lvl2pPr>
            <a:lvl3pPr>
              <a:spcAft>
                <a:spcPts val="1200"/>
              </a:spcAft>
              <a:defRPr sz="2800"/>
            </a:lvl3pPr>
            <a:lvl4pPr>
              <a:defRPr sz="1050"/>
            </a:lvl4pPr>
            <a:lvl5pPr>
              <a:defRPr sz="105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8807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439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5-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273173" y="1258888"/>
            <a:ext cx="11664762" cy="4911725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>
            <a:lvl1pPr marL="0" indent="0">
              <a:buNone/>
              <a:defRPr sz="1400"/>
            </a:lvl1pPr>
            <a:lvl2pPr marL="296862" indent="0">
              <a:buNone/>
              <a:defRPr/>
            </a:lvl2pPr>
            <a:lvl3pPr marL="622300" indent="0">
              <a:buNone/>
              <a:defRPr/>
            </a:lvl3pPr>
            <a:lvl4pPr marL="1031875" indent="0">
              <a:buNone/>
              <a:defRPr/>
            </a:lvl4pPr>
            <a:lvl5pPr marL="1382712" indent="0">
              <a:buNone/>
              <a:defRPr/>
            </a:lvl5pPr>
          </a:lstStyle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Image/Diagram/Chart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Placement Area</a:t>
            </a:r>
          </a:p>
          <a:p>
            <a:pPr algn="ctr"/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(visuals are to placed in this area </a:t>
            </a:r>
            <a:b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and aligned at the top of the text)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27953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8900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020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03711"/>
            <a:ext cx="12192000" cy="5054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888" y="5944919"/>
            <a:ext cx="1870400" cy="451388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6015890" y="4235566"/>
            <a:ext cx="4122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+mj-lt"/>
              </a:rPr>
              <a:t>THANK</a:t>
            </a:r>
            <a:r>
              <a:rPr lang="en-US" sz="2800" b="0" baseline="0" dirty="0">
                <a:solidFill>
                  <a:schemeClr val="bg1"/>
                </a:solidFill>
                <a:latin typeface="+mj-lt"/>
              </a:rPr>
              <a:t> YOU</a:t>
            </a:r>
            <a:endParaRPr lang="en-US" sz="28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54065" y="6485067"/>
            <a:ext cx="407267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ADC7A6E7-B200-4F41-B4DE-C28F59D4B847}" type="slidenum">
              <a:rPr lang="en-US" sz="1200" smtClean="0">
                <a:solidFill>
                  <a:schemeClr val="bg1"/>
                </a:solidFill>
              </a:rPr>
              <a:t>‹#›</a:t>
            </a:fld>
            <a:r>
              <a:rPr lang="en-US" sz="1200" dirty="0">
                <a:solidFill>
                  <a:schemeClr val="bg1"/>
                </a:solidFill>
              </a:rPr>
              <a:t>        © 2015 APICS 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5082204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803711"/>
            <a:ext cx="12197651" cy="5056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888" y="5944919"/>
            <a:ext cx="1870400" cy="45138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54065" y="6485067"/>
            <a:ext cx="407267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ADC7A6E7-B200-4F41-B4DE-C28F59D4B847}" type="slidenum">
              <a:rPr lang="en-US" sz="1200" smtClean="0">
                <a:solidFill>
                  <a:schemeClr val="bg1"/>
                </a:solidFill>
              </a:rPr>
              <a:t>‹#›</a:t>
            </a:fld>
            <a:r>
              <a:rPr lang="en-US" sz="1200" dirty="0">
                <a:solidFill>
                  <a:schemeClr val="bg1"/>
                </a:solidFill>
              </a:rPr>
              <a:t>        © 2015 APICS Confidential and Proprietary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6015890" y="4235566"/>
            <a:ext cx="4122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+mj-lt"/>
              </a:rPr>
              <a:t>THANK</a:t>
            </a:r>
            <a:r>
              <a:rPr lang="en-US" sz="2800" b="0" baseline="0" dirty="0">
                <a:solidFill>
                  <a:schemeClr val="bg1"/>
                </a:solidFill>
                <a:latin typeface="+mj-lt"/>
              </a:rPr>
              <a:t> YOU</a:t>
            </a:r>
            <a:endParaRPr lang="en-US" sz="2800" b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30456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3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"/>
          <a:stretch/>
        </p:blipFill>
        <p:spPr>
          <a:xfrm>
            <a:off x="1" y="1801368"/>
            <a:ext cx="12201273" cy="50566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888" y="5944919"/>
            <a:ext cx="1870400" cy="45138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54065" y="6485067"/>
            <a:ext cx="407267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ADC7A6E7-B200-4F41-B4DE-C28F59D4B847}" type="slidenum">
              <a:rPr lang="en-US" sz="1200" smtClean="0">
                <a:solidFill>
                  <a:schemeClr val="bg1"/>
                </a:solidFill>
              </a:rPr>
              <a:t>‹#›</a:t>
            </a:fld>
            <a:r>
              <a:rPr lang="en-US" sz="1200" dirty="0">
                <a:solidFill>
                  <a:schemeClr val="bg1"/>
                </a:solidFill>
              </a:rPr>
              <a:t>        © 2015 APICS Confidential and Proprietary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6015890" y="4235566"/>
            <a:ext cx="4122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+mj-lt"/>
              </a:rPr>
              <a:t>THANK</a:t>
            </a:r>
            <a:r>
              <a:rPr lang="en-US" sz="2800" b="0" baseline="0" dirty="0">
                <a:solidFill>
                  <a:schemeClr val="bg1"/>
                </a:solidFill>
                <a:latin typeface="+mj-lt"/>
              </a:rPr>
              <a:t> YOU</a:t>
            </a:r>
            <a:endParaRPr lang="en-US" sz="2800" b="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1073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1D136-A25F-4C67-9F06-DDA5F96C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3415B-8AA5-4967-B013-50DC850BEC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A81BCD-5DEE-404D-801C-BE161EA9A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DE32A9-8910-4DB9-92B4-714DD2B5B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D714A-50D0-4A54-8356-67274AF8EC6F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20928-53EA-4809-AA44-419E164C0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699DB-BA35-46C5-BD3D-2E2685981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FA1B8-C978-48F9-9958-25D7D78F5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49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3932C-262A-47D8-83B0-FE7277CA5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C0D8C-4A45-479D-AF14-0100416C9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4E467-59FB-4A07-88F6-1734425BC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13DECF-3808-4E29-8153-42988EEF50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5BEE21-C2F4-4307-9C58-0E83F877A6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46CA86-1215-4F9B-83AE-87E5C4D78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D714A-50D0-4A54-8356-67274AF8EC6F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EC4BC-F179-4A9F-A02F-93564B8E7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85227A-96EC-4030-9BB6-BBD7AC985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FA1B8-C978-48F9-9958-25D7D78F5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63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35F43-E11E-4336-ACF3-A305AD1E1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54C6D5-C0EB-48E3-90EF-FDCF4B86B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D714A-50D0-4A54-8356-67274AF8EC6F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91591-7E67-4DBD-BE06-BBF0CD851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432D3-7F46-4015-957B-FAD8CC6F4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FA1B8-C978-48F9-9958-25D7D78F5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16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66192A-3CFB-474C-AA36-F2E080085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D714A-50D0-4A54-8356-67274AF8EC6F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DA9551-0287-4643-8573-A4B9C140C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7DEE3-C033-4E6A-B523-22A050DFB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FA1B8-C978-48F9-9958-25D7D78F5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30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2132-C227-45D6-B850-46D011F49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AC864-F55D-4C1B-9718-119D19EDD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FB2FAC-36C4-47FF-B6B2-F18AF2119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02793-AD5F-4DE2-8863-AFABE7FEE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D714A-50D0-4A54-8356-67274AF8EC6F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41BF49-1A8F-4097-B773-2BAB2ACA6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A5160-0DAE-41A2-BBA2-7AE39C59C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FA1B8-C978-48F9-9958-25D7D78F5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23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0FC15-7496-45BA-9948-7C3811D74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E91458-24CF-421C-83E3-C1BDCD88E9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E380F-CCED-4E46-83BC-7A9D2257E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53D4B-3042-4314-9D46-E59AB5FE7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D714A-50D0-4A54-8356-67274AF8EC6F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8B8F40-A34C-4745-9CD7-E3ACB4979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1A7020-B107-408B-BC63-8A2781F5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FA1B8-C978-48F9-9958-25D7D78F5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20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6F8F88-107B-4BA8-9242-0D5E0D46A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81D17-44F8-4E83-800B-B9B12647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AB699-5726-4790-8ABB-33E68E6257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1F6C0-FB57-425D-B637-B0E460AE2B0D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DDC79-818B-4FE1-907E-2DEB0CB8F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F1C21-C72A-4E10-9EE7-D86DD10926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AC74A-F3A0-4445-9FE6-3A652A7868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21979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0C1DCF-3759-428E-AE07-849D6AB85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5C502-CCE5-487E-B27F-C7258EB12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9412-3FE4-496D-9E2D-C760FA0337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1F6C0-FB57-425D-B637-B0E460AE2B0D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B1E11-F1A6-4F3F-93A4-B795DBC02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53E54-1089-4820-8F6D-761D990400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AC74A-F3A0-4445-9FE6-3A652A78680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748A47-CC06-4AB2-AC59-9015EFDD23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940" y="4811537"/>
            <a:ext cx="4246710" cy="30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0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3172" y="121144"/>
            <a:ext cx="11664763" cy="89491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3174" y="1159877"/>
            <a:ext cx="11664761" cy="501073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54065" y="6485067"/>
            <a:ext cx="4072671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fld id="{ADC7A6E7-B200-4F41-B4DE-C28F59D4B847}" type="slidenum">
              <a:rPr lang="en-US" sz="1200" smtClean="0">
                <a:solidFill>
                  <a:schemeClr val="tx2"/>
                </a:solidFill>
              </a:rPr>
              <a:t>‹#›</a:t>
            </a:fld>
            <a:r>
              <a:rPr lang="en-US" sz="1200" dirty="0">
                <a:solidFill>
                  <a:schemeClr val="tx2"/>
                </a:solidFill>
              </a:rPr>
              <a:t>        </a:t>
            </a:r>
            <a:r>
              <a:rPr lang="en-US" sz="1200" dirty="0">
                <a:solidFill>
                  <a:schemeClr val="accent6"/>
                </a:solidFill>
              </a:rPr>
              <a:t>© 2016 APICS Confidential and Proprietary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98"/>
          <a:stretch/>
        </p:blipFill>
        <p:spPr>
          <a:xfrm>
            <a:off x="10140013" y="6485066"/>
            <a:ext cx="1831798" cy="20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0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87338" indent="-285750" algn="l" defTabSz="4572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2"/>
        </a:buClr>
        <a:buFont typeface="Lucida Grande"/>
        <a:buChar char="▪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38188" indent="-411163" algn="l" defTabSz="457200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342900" algn="l" defTabSz="341313" rtl="0" eaLnBrk="1" latinLnBrk="0" hangingPunct="1">
        <a:lnSpc>
          <a:spcPct val="90000"/>
        </a:lnSpc>
        <a:spcBef>
          <a:spcPts val="0"/>
        </a:spcBef>
        <a:spcAft>
          <a:spcPts val="1200"/>
        </a:spcAft>
        <a:buClr>
          <a:schemeClr val="tx2"/>
        </a:buClr>
        <a:buFont typeface="Lucida Grande"/>
        <a:buChar char="▪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6500" indent="-174625" algn="l" defTabSz="457200" rtl="0" eaLnBrk="1" latinLnBrk="0" hangingPunct="1">
        <a:spcBef>
          <a:spcPct val="20000"/>
        </a:spcBef>
        <a:buFont typeface="Arial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9400" indent="-166688" algn="l" defTabSz="457200" rtl="0" eaLnBrk="1" latinLnBrk="0" hangingPunct="1">
        <a:spcBef>
          <a:spcPct val="20000"/>
        </a:spcBef>
        <a:buFont typeface="Arial"/>
        <a:buChar char="»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stacyann@stacyannpatrice.com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12" Type="http://schemas.openxmlformats.org/officeDocument/2006/relationships/image" Target="../media/image41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11" Type="http://schemas.openxmlformats.org/officeDocument/2006/relationships/image" Target="../media/image40.jpg"/><Relationship Id="rId5" Type="http://schemas.openxmlformats.org/officeDocument/2006/relationships/image" Target="../media/image34.jpe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54DAD-352E-4826-AA36-7945E374B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4700">
                <a:latin typeface="Georgia" panose="02040502050405020303" pitchFamily="18" charset="0"/>
              </a:rPr>
              <a:t>The Power in Coloring Outside the Lines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562D02-529F-4DD0-BCA2-3908491A5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2000">
                <a:latin typeface="Georgia" panose="02040502050405020303" pitchFamily="18" charset="0"/>
              </a:rPr>
              <a:t>Stacyann P. Russell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5D2AD4-5C0B-47C1-A574-D3D2458E17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010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3241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65502-5FA2-4F29-9208-56CD4CDCB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Supply Chain Game</a:t>
            </a:r>
          </a:p>
        </p:txBody>
      </p:sp>
    </p:spTree>
    <p:extLst>
      <p:ext uri="{BB962C8B-B14F-4D97-AF65-F5344CB8AC3E}">
        <p14:creationId xmlns:p14="http://schemas.microsoft.com/office/powerpoint/2010/main" val="1790697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A4DD6-A3D7-4581-9FAD-8E05F4058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Phone Retail Game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23B428F-AD00-4ADD-AEE9-B0EA0811239E}"/>
              </a:ext>
            </a:extLst>
          </p:cNvPr>
          <p:cNvSpPr txBox="1">
            <a:spLocks/>
          </p:cNvSpPr>
          <p:nvPr/>
        </p:nvSpPr>
        <p:spPr>
          <a:xfrm>
            <a:off x="838200" y="2011906"/>
            <a:ext cx="4895799" cy="35163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Chips are cell phones</a:t>
            </a:r>
          </a:p>
          <a:p>
            <a:r>
              <a:rPr lang="en-US" dirty="0"/>
              <a:t>For this game all color phones are the same</a:t>
            </a:r>
          </a:p>
          <a:p>
            <a:r>
              <a:rPr lang="en-US" dirty="0"/>
              <a:t>We will </a:t>
            </a:r>
            <a:r>
              <a:rPr lang="en-US" b="1" dirty="0"/>
              <a:t>buy cell phones from suppliers and sell them in our retail store</a:t>
            </a:r>
          </a:p>
          <a:p>
            <a:r>
              <a:rPr lang="en-US" dirty="0"/>
              <a:t>Retail price = </a:t>
            </a:r>
            <a:r>
              <a:rPr lang="en-US" b="1" dirty="0"/>
              <a:t>$5 per phone</a:t>
            </a:r>
          </a:p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A178523-3571-40C2-80F5-E093E95C7288}"/>
              </a:ext>
            </a:extLst>
          </p:cNvPr>
          <p:cNvSpPr/>
          <p:nvPr/>
        </p:nvSpPr>
        <p:spPr>
          <a:xfrm>
            <a:off x="6208000" y="1367404"/>
            <a:ext cx="1278494" cy="127473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21F9885-35C1-4E8E-89D3-98CC406E2580}"/>
              </a:ext>
            </a:extLst>
          </p:cNvPr>
          <p:cNvSpPr/>
          <p:nvPr/>
        </p:nvSpPr>
        <p:spPr>
          <a:xfrm>
            <a:off x="6208000" y="2844896"/>
            <a:ext cx="1278494" cy="12747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266C3CC-885E-4FAA-9524-82DCC9ED8ED6}"/>
              </a:ext>
            </a:extLst>
          </p:cNvPr>
          <p:cNvSpPr/>
          <p:nvPr/>
        </p:nvSpPr>
        <p:spPr>
          <a:xfrm>
            <a:off x="6208000" y="4322388"/>
            <a:ext cx="1278494" cy="1274738"/>
          </a:xfrm>
          <a:prstGeom prst="ellipse">
            <a:avLst/>
          </a:prstGeom>
          <a:solidFill>
            <a:srgbClr val="C8102E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9FECAB-8672-4824-9BE8-AA501FC93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0" y="1169989"/>
            <a:ext cx="2447073" cy="46342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1C7A18-FBD9-4E05-8469-6722E670294B}"/>
              </a:ext>
            </a:extLst>
          </p:cNvPr>
          <p:cNvSpPr/>
          <p:nvPr/>
        </p:nvSpPr>
        <p:spPr>
          <a:xfrm>
            <a:off x="7758969" y="3097544"/>
            <a:ext cx="5761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= </a:t>
            </a:r>
          </a:p>
        </p:txBody>
      </p:sp>
    </p:spTree>
    <p:extLst>
      <p:ext uri="{BB962C8B-B14F-4D97-AF65-F5344CB8AC3E}">
        <p14:creationId xmlns:p14="http://schemas.microsoft.com/office/powerpoint/2010/main" val="742689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30C7F-F189-4C59-82FD-898A291A3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151A8-C4DE-4583-B9AF-2B604B25A9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Unit</a:t>
            </a:r>
            <a:r>
              <a:rPr lang="en-US" dirty="0"/>
              <a:t> – Each phone you buy or sell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Revenue</a:t>
            </a:r>
            <a:r>
              <a:rPr lang="en-US" dirty="0"/>
              <a:t> – Amount of money ($$) you make when you sell phones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Inventory </a:t>
            </a:r>
            <a:r>
              <a:rPr lang="en-US" dirty="0"/>
              <a:t>– Phones you have bought from suppliers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Supplier</a:t>
            </a:r>
            <a:r>
              <a:rPr lang="en-US" dirty="0"/>
              <a:t> – A maker of cell phones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Demand </a:t>
            </a:r>
            <a:r>
              <a:rPr lang="en-US" dirty="0"/>
              <a:t>– Number of phones that can be sold to customers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Lead Time </a:t>
            </a:r>
            <a:r>
              <a:rPr lang="en-US" dirty="0"/>
              <a:t>– The amount of time that elapses between when a process starts (order is placed) and when it is completed (delivered to customer)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234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8FE23-86A5-4522-8218-ECA6F7A4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Set 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75969A-931B-419B-932A-960C4FB6038A}"/>
              </a:ext>
            </a:extLst>
          </p:cNvPr>
          <p:cNvSpPr txBox="1"/>
          <p:nvPr/>
        </p:nvSpPr>
        <p:spPr>
          <a:xfrm>
            <a:off x="2126042" y="1605035"/>
            <a:ext cx="1297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Roles: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32430E-44AD-48FB-95C7-F3C6B93395FF}"/>
              </a:ext>
            </a:extLst>
          </p:cNvPr>
          <p:cNvSpPr txBox="1"/>
          <p:nvPr/>
        </p:nvSpPr>
        <p:spPr>
          <a:xfrm>
            <a:off x="1168719" y="3355267"/>
            <a:ext cx="1297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Retail Store Manager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7099FB-F511-489E-9976-A97C6F4E8A02}"/>
              </a:ext>
            </a:extLst>
          </p:cNvPr>
          <p:cNvSpPr txBox="1"/>
          <p:nvPr/>
        </p:nvSpPr>
        <p:spPr>
          <a:xfrm>
            <a:off x="3480283" y="3355267"/>
            <a:ext cx="1297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Suppliers (3)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2080A-9207-4B1E-8D9A-8EA4494F7C34}"/>
              </a:ext>
            </a:extLst>
          </p:cNvPr>
          <p:cNvSpPr txBox="1"/>
          <p:nvPr/>
        </p:nvSpPr>
        <p:spPr>
          <a:xfrm>
            <a:off x="2242095" y="6284583"/>
            <a:ext cx="1297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Teams of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5FC247-279B-4DC0-A250-088B04C6C49B}"/>
              </a:ext>
            </a:extLst>
          </p:cNvPr>
          <p:cNvSpPr txBox="1"/>
          <p:nvPr/>
        </p:nvSpPr>
        <p:spPr>
          <a:xfrm>
            <a:off x="519790" y="5927387"/>
            <a:ext cx="1297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Accountant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8605E-14FC-4957-933A-261C37D9A3FB}"/>
              </a:ext>
            </a:extLst>
          </p:cNvPr>
          <p:cNvSpPr txBox="1"/>
          <p:nvPr/>
        </p:nvSpPr>
        <p:spPr>
          <a:xfrm>
            <a:off x="2285663" y="5927387"/>
            <a:ext cx="1297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Purchasing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065679-7354-4F85-871C-16CE35917887}"/>
              </a:ext>
            </a:extLst>
          </p:cNvPr>
          <p:cNvSpPr txBox="1"/>
          <p:nvPr/>
        </p:nvSpPr>
        <p:spPr>
          <a:xfrm>
            <a:off x="4308159" y="5927386"/>
            <a:ext cx="1297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Sales</a:t>
            </a:r>
          </a:p>
        </p:txBody>
      </p:sp>
      <p:pic>
        <p:nvPicPr>
          <p:cNvPr id="12" name="Picture 11" descr="A picture containing table, indoor, sitting, floor&#10;&#10;Description automatically generated">
            <a:extLst>
              <a:ext uri="{FF2B5EF4-FFF2-40B4-BE49-F238E27FC236}">
                <a16:creationId xmlns:a16="http://schemas.microsoft.com/office/drawing/2014/main" id="{650B55BF-4580-4941-A986-80E6A9AD4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03" y="2178156"/>
            <a:ext cx="1926690" cy="1325563"/>
          </a:xfrm>
          <a:prstGeom prst="rect">
            <a:avLst/>
          </a:prstGeom>
        </p:spPr>
      </p:pic>
      <p:pic>
        <p:nvPicPr>
          <p:cNvPr id="14" name="Picture 13" descr="A picture containing indoor, photo&#10;&#10;Description automatically generated">
            <a:extLst>
              <a:ext uri="{FF2B5EF4-FFF2-40B4-BE49-F238E27FC236}">
                <a16:creationId xmlns:a16="http://schemas.microsoft.com/office/drawing/2014/main" id="{88AB3A56-43C7-4141-AC08-2AB05A33F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19" y="2178156"/>
            <a:ext cx="1325880" cy="1325880"/>
          </a:xfrm>
          <a:prstGeom prst="rect">
            <a:avLst/>
          </a:prstGeom>
        </p:spPr>
      </p:pic>
      <p:pic>
        <p:nvPicPr>
          <p:cNvPr id="16" name="Picture 15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609E1C06-36D2-41D0-A26A-813459FFF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64" y="4719018"/>
            <a:ext cx="1410510" cy="1325880"/>
          </a:xfrm>
          <a:prstGeom prst="rect">
            <a:avLst/>
          </a:prstGeom>
        </p:spPr>
      </p:pic>
      <p:pic>
        <p:nvPicPr>
          <p:cNvPr id="18" name="Picture 17" descr="A close up of a black device with a screen&#10;&#10;Description automatically generated">
            <a:extLst>
              <a:ext uri="{FF2B5EF4-FFF2-40B4-BE49-F238E27FC236}">
                <a16:creationId xmlns:a16="http://schemas.microsoft.com/office/drawing/2014/main" id="{B89595D4-63C9-4773-AAB2-8B3C7DF560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543" y="4719018"/>
            <a:ext cx="994410" cy="1325880"/>
          </a:xfrm>
          <a:prstGeom prst="rect">
            <a:avLst/>
          </a:prstGeom>
        </p:spPr>
      </p:pic>
      <p:pic>
        <p:nvPicPr>
          <p:cNvPr id="20" name="Picture 19" descr="A picture containing indoor&#10;&#10;Description automatically generated">
            <a:extLst>
              <a:ext uri="{FF2B5EF4-FFF2-40B4-BE49-F238E27FC236}">
                <a16:creationId xmlns:a16="http://schemas.microsoft.com/office/drawing/2014/main" id="{0D9189B8-38BD-4E69-8F7A-B1AC86911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62" y="4719018"/>
            <a:ext cx="1584652" cy="13258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C25E9AA-F277-448D-AA4F-DD42FD721369}"/>
              </a:ext>
            </a:extLst>
          </p:cNvPr>
          <p:cNvSpPr txBox="1"/>
          <p:nvPr/>
        </p:nvSpPr>
        <p:spPr>
          <a:xfrm>
            <a:off x="8254857" y="1605035"/>
            <a:ext cx="1685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Game Rules: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068C86-CDCA-45A2-B97E-3073AB56204D}"/>
              </a:ext>
            </a:extLst>
          </p:cNvPr>
          <p:cNvSpPr txBox="1"/>
          <p:nvPr/>
        </p:nvSpPr>
        <p:spPr>
          <a:xfrm>
            <a:off x="6749690" y="2324346"/>
            <a:ext cx="4695887" cy="351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1200" dirty="0"/>
              <a:t>Each team starts with a budget of $100 and 5 phones in inventory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1200" dirty="0"/>
              <a:t>Teams must fill out game score sheets completely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1200" b="1" dirty="0">
                <a:solidFill>
                  <a:srgbClr val="B59253"/>
                </a:solidFill>
              </a:rPr>
              <a:t>Demand Each Round </a:t>
            </a:r>
            <a:r>
              <a:rPr lang="en-US" sz="1200" dirty="0"/>
              <a:t>– Determined by deck of cards (Ace – 10) at retail store</a:t>
            </a:r>
          </a:p>
          <a:p>
            <a:pPr marL="914400" lvl="1" indent="-457200">
              <a:lnSpc>
                <a:spcPct val="110000"/>
              </a:lnSpc>
              <a:buFont typeface="+mj-lt"/>
              <a:buAutoNum type="arabicPeriod"/>
            </a:pPr>
            <a:r>
              <a:rPr lang="en-US" sz="1200" b="1" dirty="0">
                <a:solidFill>
                  <a:srgbClr val="B59253"/>
                </a:solidFill>
              </a:rPr>
              <a:t>Penalty Each Round</a:t>
            </a:r>
            <a:r>
              <a:rPr lang="en-US" sz="1200" b="1" dirty="0">
                <a:solidFill>
                  <a:srgbClr val="539536"/>
                </a:solidFill>
              </a:rPr>
              <a:t> </a:t>
            </a:r>
            <a:r>
              <a:rPr lang="en-US" sz="1200" dirty="0"/>
              <a:t>– 3 scenarios</a:t>
            </a:r>
            <a:endParaRPr lang="en-US" sz="1200" dirty="0">
              <a:solidFill>
                <a:srgbClr val="539536"/>
              </a:solidFill>
            </a:endParaRPr>
          </a:p>
          <a:p>
            <a:pPr marL="908050" lvl="2" indent="0">
              <a:lnSpc>
                <a:spcPct val="110000"/>
              </a:lnSpc>
              <a:buNone/>
            </a:pPr>
            <a:r>
              <a:rPr lang="en-US" sz="1200" u="sng" dirty="0">
                <a:solidFill>
                  <a:schemeClr val="tx2">
                    <a:lumMod val="75000"/>
                  </a:schemeClr>
                </a:solidFill>
              </a:rPr>
              <a:t>Cost of Excess Inventory </a:t>
            </a:r>
            <a:r>
              <a:rPr lang="en-US" sz="1200" dirty="0"/>
              <a:t>– If your team has excess inventory at the end of a round, you will be charged a penalty of $1/unit </a:t>
            </a:r>
          </a:p>
          <a:p>
            <a:pPr marL="908050" lvl="2" indent="0">
              <a:lnSpc>
                <a:spcPct val="110000"/>
              </a:lnSpc>
              <a:buNone/>
            </a:pPr>
            <a:r>
              <a:rPr lang="en-US" sz="1200" u="sng" dirty="0">
                <a:solidFill>
                  <a:schemeClr val="tx2">
                    <a:lumMod val="75000"/>
                  </a:schemeClr>
                </a:solidFill>
              </a:rPr>
              <a:t>Cost of Unmet Demand </a:t>
            </a:r>
            <a:r>
              <a:rPr lang="en-US" sz="1200" dirty="0"/>
              <a:t>– If your team has unmet demand at the end of a round, you will draw a missed demand card and be charged a penalty for each unit of missed demand (Jack - $1, Queen  - $2, King - $3, Joker - $4)</a:t>
            </a:r>
          </a:p>
          <a:p>
            <a:pPr marL="908050" lvl="2" indent="0">
              <a:lnSpc>
                <a:spcPct val="110000"/>
              </a:lnSpc>
              <a:buNone/>
            </a:pPr>
            <a:r>
              <a:rPr lang="en-US" sz="1200" u="sng" dirty="0">
                <a:solidFill>
                  <a:schemeClr val="tx2">
                    <a:lumMod val="75000"/>
                  </a:schemeClr>
                </a:solidFill>
              </a:rPr>
              <a:t>No Penalty </a:t>
            </a:r>
            <a:r>
              <a:rPr lang="en-US" sz="1200" dirty="0"/>
              <a:t>– If your team successfully fulfills the order with no excess inventory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99789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28507-8C58-4658-9409-2320BCDD9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Phone Suppliers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86E521-3964-4D4F-9C49-5E542382B731}"/>
              </a:ext>
            </a:extLst>
          </p:cNvPr>
          <p:cNvSpPr/>
          <p:nvPr/>
        </p:nvSpPr>
        <p:spPr>
          <a:xfrm>
            <a:off x="4369710" y="1480647"/>
            <a:ext cx="3452580" cy="4128417"/>
          </a:xfrm>
          <a:prstGeom prst="rect">
            <a:avLst/>
          </a:prstGeom>
          <a:solidFill>
            <a:srgbClr val="0025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7D0CB-C380-4938-9F83-BF62707D77FD}"/>
              </a:ext>
            </a:extLst>
          </p:cNvPr>
          <p:cNvSpPr/>
          <p:nvPr/>
        </p:nvSpPr>
        <p:spPr>
          <a:xfrm>
            <a:off x="8225496" y="1480646"/>
            <a:ext cx="3452580" cy="4128417"/>
          </a:xfrm>
          <a:prstGeom prst="rect">
            <a:avLst/>
          </a:prstGeom>
          <a:solidFill>
            <a:srgbClr val="D5A6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8D150F-342B-4E02-B839-19C31BD7D117}"/>
              </a:ext>
            </a:extLst>
          </p:cNvPr>
          <p:cNvSpPr/>
          <p:nvPr/>
        </p:nvSpPr>
        <p:spPr>
          <a:xfrm>
            <a:off x="513924" y="1480647"/>
            <a:ext cx="3452580" cy="4128417"/>
          </a:xfrm>
          <a:prstGeom prst="rect">
            <a:avLst/>
          </a:prstGeom>
          <a:solidFill>
            <a:srgbClr val="53953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0AD7E-F9FC-4300-AB5F-D2E0520C1715}"/>
              </a:ext>
            </a:extLst>
          </p:cNvPr>
          <p:cNvSpPr txBox="1"/>
          <p:nvPr/>
        </p:nvSpPr>
        <p:spPr>
          <a:xfrm>
            <a:off x="838200" y="1750741"/>
            <a:ext cx="3042424" cy="347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bg1"/>
                </a:solidFill>
              </a:rPr>
              <a:t>Supplier A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Insource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Capacity = 10 units/week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Price = $4/unit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Lead Time = 0 weeks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No Min Quantity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FBF47-43F6-4FB9-BC05-19445735A3AE}"/>
              </a:ext>
            </a:extLst>
          </p:cNvPr>
          <p:cNvSpPr txBox="1"/>
          <p:nvPr/>
        </p:nvSpPr>
        <p:spPr>
          <a:xfrm>
            <a:off x="4776923" y="1750741"/>
            <a:ext cx="2886307" cy="347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bg1"/>
                </a:solidFill>
              </a:rPr>
              <a:t>Supplier B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Gotham City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Capacity = 15 units/week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Price = $3/unit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Lead Time = 1 week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No Min Quantity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DE0FFA-A0D5-44AC-BA60-DA6AD270B336}"/>
              </a:ext>
            </a:extLst>
          </p:cNvPr>
          <p:cNvSpPr txBox="1"/>
          <p:nvPr/>
        </p:nvSpPr>
        <p:spPr>
          <a:xfrm>
            <a:off x="8502475" y="1690687"/>
            <a:ext cx="3130454" cy="347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indent="0">
              <a:lnSpc>
                <a:spcPct val="120000"/>
              </a:lnSpc>
              <a:buNone/>
            </a:pPr>
            <a:r>
              <a:rPr lang="en-US" sz="2400" b="1" dirty="0"/>
              <a:t>Supplier C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US" sz="2400" dirty="0"/>
              <a:t>China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US" sz="2400" dirty="0"/>
              <a:t>Capacity = 30 units/week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US" sz="2400" dirty="0"/>
              <a:t>Price = $1/unit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US" sz="2400" dirty="0"/>
              <a:t>Lead Time = 2 weeks</a:t>
            </a:r>
          </a:p>
          <a:p>
            <a:pPr>
              <a:lnSpc>
                <a:spcPct val="120000"/>
              </a:lnSpc>
              <a:buClr>
                <a:schemeClr val="bg1"/>
              </a:buClr>
            </a:pPr>
            <a:r>
              <a:rPr lang="en-US" sz="2400" dirty="0"/>
              <a:t>Min Quantity = 10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731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7390-50C8-46B8-B947-DA332F23F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Phone Retail Store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95B0CBD-5D30-40BD-AA57-AFBD2D0CB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878" y="1345282"/>
            <a:ext cx="6572198" cy="5209367"/>
          </a:xfrm>
        </p:spPr>
        <p:txBody>
          <a:bodyPr>
            <a:normAutofit/>
          </a:bodyPr>
          <a:lstStyle/>
          <a:p>
            <a:r>
              <a:rPr lang="en-US" dirty="0"/>
              <a:t>Each team picks a weekly demand card (Ace – 10)</a:t>
            </a:r>
          </a:p>
          <a:p>
            <a:r>
              <a:rPr lang="en-US" dirty="0"/>
              <a:t>Each team sells phones based on number of units of current week’s demand.  Store pays team $5 for each sale</a:t>
            </a:r>
          </a:p>
          <a:p>
            <a:r>
              <a:rPr lang="en-US" dirty="0"/>
              <a:t>Each team pays weekly penalty</a:t>
            </a:r>
          </a:p>
          <a:p>
            <a:pPr lvl="1"/>
            <a:r>
              <a:rPr lang="en-US" dirty="0"/>
              <a:t>Excess Inventory: $1 per phone</a:t>
            </a:r>
          </a:p>
          <a:p>
            <a:pPr lvl="1"/>
            <a:r>
              <a:rPr lang="en-US" dirty="0"/>
              <a:t>Unmet demand:  Draw card for per unit penalty (Jack = $1, Queen = $2, King = $3, Joker = $4)</a:t>
            </a:r>
          </a:p>
          <a:p>
            <a:pPr lvl="1"/>
            <a:r>
              <a:rPr lang="en-US" dirty="0"/>
              <a:t>$0:  Fill perfect order 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40961F-6CB1-4EB2-8DA1-CA44C7EBA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1666738"/>
            <a:ext cx="3733800" cy="290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94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A46C9-5FD0-4583-9D12-F73AA683C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Flow</a:t>
            </a:r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76BF00E7-445A-4746-9FFC-B23D2A91D9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474273"/>
              </p:ext>
            </p:extLst>
          </p:nvPr>
        </p:nvGraphicFramePr>
        <p:xfrm>
          <a:off x="338850" y="1151907"/>
          <a:ext cx="11383919" cy="3051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238DDC0-3FD1-417B-96FA-34A1B35F0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40" y="3837250"/>
            <a:ext cx="11318729" cy="1662302"/>
          </a:xfrm>
          <a:noFill/>
        </p:spPr>
        <p:txBody>
          <a:bodyPr>
            <a:normAutofit fontScale="92500" lnSpcReduction="10000"/>
          </a:bodyPr>
          <a:lstStyle/>
          <a:p>
            <a:pPr marL="1587" indent="0">
              <a:buNone/>
            </a:pPr>
            <a:r>
              <a:rPr lang="en-US" b="1" dirty="0">
                <a:solidFill>
                  <a:srgbClr val="CF102D"/>
                </a:solidFill>
              </a:rPr>
              <a:t>PLEASE DO NOT MOVE AHEAD. </a:t>
            </a:r>
          </a:p>
          <a:p>
            <a:pPr marL="1587" indent="0">
              <a:buNone/>
            </a:pPr>
            <a:endParaRPr lang="en-US" b="1" dirty="0">
              <a:solidFill>
                <a:srgbClr val="CF102D"/>
              </a:solidFill>
            </a:endParaRPr>
          </a:p>
          <a:p>
            <a:pPr marL="1587" indent="0">
              <a:buNone/>
            </a:pPr>
            <a:r>
              <a:rPr lang="en-US" b="1" dirty="0">
                <a:solidFill>
                  <a:srgbClr val="CF102D"/>
                </a:solidFill>
              </a:rPr>
              <a:t>TEAMS WILL STAY ON THE SAME WEEK UNTIL THE INSTRUCTOR SAYS TO MOVE TO THE NEXT WEEK!</a:t>
            </a:r>
          </a:p>
        </p:txBody>
      </p:sp>
    </p:spTree>
    <p:extLst>
      <p:ext uri="{BB962C8B-B14F-4D97-AF65-F5344CB8AC3E}">
        <p14:creationId xmlns:p14="http://schemas.microsoft.com/office/powerpoint/2010/main" val="4238106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1 Practice Round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74689" y="1161289"/>
            <a:ext cx="11459720" cy="5354923"/>
          </a:xfrm>
        </p:spPr>
        <p:txBody>
          <a:bodyPr>
            <a:normAutofit/>
          </a:bodyPr>
          <a:lstStyle/>
          <a:p>
            <a:pPr marL="1587" indent="0">
              <a:buNone/>
            </a:pPr>
            <a:r>
              <a:rPr lang="en-US" dirty="0"/>
              <a:t>We go through 1 practice round and fill out the score sheet together:</a:t>
            </a:r>
          </a:p>
          <a:p>
            <a:r>
              <a:rPr lang="en-US" dirty="0"/>
              <a:t>All teams with works with </a:t>
            </a:r>
            <a:r>
              <a:rPr lang="en-US" b="1" dirty="0">
                <a:solidFill>
                  <a:srgbClr val="00254A"/>
                </a:solidFill>
              </a:rPr>
              <a:t>Supplier B </a:t>
            </a:r>
            <a:r>
              <a:rPr lang="en-US" dirty="0"/>
              <a:t>for the practice round</a:t>
            </a:r>
          </a:p>
          <a:p>
            <a:r>
              <a:rPr lang="en-US" dirty="0"/>
              <a:t>Assume </a:t>
            </a:r>
            <a:r>
              <a:rPr lang="en-US" b="1" dirty="0">
                <a:solidFill>
                  <a:srgbClr val="00254A"/>
                </a:solidFill>
              </a:rPr>
              <a:t>Supplier B</a:t>
            </a:r>
            <a:r>
              <a:rPr lang="en-US" b="1" dirty="0"/>
              <a:t> </a:t>
            </a:r>
            <a:r>
              <a:rPr lang="en-US" dirty="0"/>
              <a:t>has unlimited capacity for practice round</a:t>
            </a:r>
          </a:p>
          <a:p>
            <a:r>
              <a:rPr lang="en-US" dirty="0"/>
              <a:t>Teams pick up demand cards (Ace – 10) from the Retail Store at the beginning of every week</a:t>
            </a:r>
          </a:p>
          <a:p>
            <a:r>
              <a:rPr lang="en-US" dirty="0"/>
              <a:t>If unmet demand, teams pick up random penalty cards (Jack, Queen, King, Joker) from the Retail Store at the end of the round</a:t>
            </a:r>
          </a:p>
          <a:p>
            <a:r>
              <a:rPr lang="en-US" dirty="0"/>
              <a:t>All teams share same demand and penalty for practice rounds</a:t>
            </a:r>
          </a:p>
        </p:txBody>
      </p:sp>
    </p:spTree>
    <p:extLst>
      <p:ext uri="{BB962C8B-B14F-4D97-AF65-F5344CB8AC3E}">
        <p14:creationId xmlns:p14="http://schemas.microsoft.com/office/powerpoint/2010/main" val="2033287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Scorecard (Week 1 Practice)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74690" y="923540"/>
          <a:ext cx="10616571" cy="541649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78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78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5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5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4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Step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4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6243" marT="62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Calculation Hint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19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Get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Weekly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(Ace - 10) from retail store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84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Source Phones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Choose Supplier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  A, B or 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C8102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 supply becomes available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Current week, or +1 week or +2 weeks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C8102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per Unit of Supply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$4, $3 or $1 based on team supplier choice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$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Phones you choose to Order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Order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5 x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$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84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Inventory </a:t>
                      </a:r>
                    </a:p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and Sales</a:t>
                      </a: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Beginning Inventory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12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Delivered this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From Line 4 and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Available for Sale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8 + Line 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Number of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2, if sufficient inventory or &lt; Line 2 insufficient inventory)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Inventory on hand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10 -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2 - Line 10 or 0)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684">
                <a:tc rowSpan="3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effectLst/>
                        </a:rPr>
                        <a:t>Compute Penalty Costs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Missed Demand Penalty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(Jack = $1, Queen = $2,</a:t>
                      </a:r>
                      <a:r>
                        <a:rPr lang="en-US" sz="1100" b="1" u="none" strike="noStrike" baseline="0" dirty="0">
                          <a:effectLst/>
                        </a:rPr>
                        <a:t> </a:t>
                      </a:r>
                      <a:r>
                        <a:rPr lang="en-US" sz="1100" b="1" u="none" strike="noStrike" dirty="0">
                          <a:effectLst/>
                        </a:rPr>
                        <a:t>King = $3, Joker = $4) Per Unit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14 x Line 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Holding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 x Line 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6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Profit or Loss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Revenue from Phone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$5 x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Penalty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15 + Line 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1 - Line 7 + Line 17 - Line 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 flipH="1">
            <a:off x="9906716" y="962937"/>
            <a:ext cx="1970196" cy="857040"/>
          </a:xfrm>
          <a:prstGeom prst="rightArrow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Start with $100</a:t>
            </a:r>
          </a:p>
        </p:txBody>
      </p:sp>
      <p:sp>
        <p:nvSpPr>
          <p:cNvPr id="6" name="Right Arrow 5"/>
          <p:cNvSpPr/>
          <p:nvPr/>
        </p:nvSpPr>
        <p:spPr>
          <a:xfrm flipH="1">
            <a:off x="9906716" y="2827363"/>
            <a:ext cx="1970196" cy="857040"/>
          </a:xfrm>
          <a:prstGeom prst="rightArrow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Start with 5 units</a:t>
            </a:r>
          </a:p>
        </p:txBody>
      </p:sp>
    </p:spTree>
    <p:extLst>
      <p:ext uri="{BB962C8B-B14F-4D97-AF65-F5344CB8AC3E}">
        <p14:creationId xmlns:p14="http://schemas.microsoft.com/office/powerpoint/2010/main" val="210113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Scorecard (Week 1 Practice)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74690" y="923540"/>
          <a:ext cx="10616571" cy="541649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78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78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5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5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4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Step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4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6243" marT="62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Calculation Hint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19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Get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Weekly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(Ace - 10) from retail store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7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84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Source Phones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Choose Supplier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  A, B or 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C8102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 supply becomes available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Current week, or +1 week or +2 weeks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C8102E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per Unit of Supply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$4, $3 or $1 based on team supplier choice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$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Phones you choose to Order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Order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5 x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$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84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Inventory </a:t>
                      </a:r>
                    </a:p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and Sales</a:t>
                      </a: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Beginning Inventory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12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Delivered this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From Line 4 and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Available for Sale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8 + Line 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Number of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2, if sufficient inventory or &lt; Line 2 insufficient inventory)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Inventory on hand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10 -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2 - Line 10 or 0)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684">
                <a:tc rowSpan="3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effectLst/>
                        </a:rPr>
                        <a:t>Compute Penalty Costs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Missed Demand Penalty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(Jack = $1, Queen = $2,</a:t>
                      </a:r>
                      <a:r>
                        <a:rPr lang="en-US" sz="1100" b="1" u="none" strike="noStrike" baseline="0" dirty="0">
                          <a:effectLst/>
                        </a:rPr>
                        <a:t> </a:t>
                      </a:r>
                      <a:r>
                        <a:rPr lang="en-US" sz="1100" b="1" u="none" strike="noStrike" dirty="0">
                          <a:effectLst/>
                        </a:rPr>
                        <a:t>King = $3, Joker = $4) Per Unit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14 x Line 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Holding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 x Line 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6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Profit or Loss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Revenue from Phone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$5 x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Penalty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15 + Line 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1 - Line 7 + Line 17 - Line 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 flipH="1">
            <a:off x="9906716" y="1224194"/>
            <a:ext cx="1970196" cy="857040"/>
          </a:xfrm>
          <a:prstGeom prst="rightArrow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Pick demand card</a:t>
            </a:r>
          </a:p>
        </p:txBody>
      </p:sp>
    </p:spTree>
    <p:extLst>
      <p:ext uri="{BB962C8B-B14F-4D97-AF65-F5344CB8AC3E}">
        <p14:creationId xmlns:p14="http://schemas.microsoft.com/office/powerpoint/2010/main" val="27465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51256-0A61-4BD8-96AA-819042CE5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C786D2-B177-4190-B9E2-D2441B0DB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057" y="1523332"/>
            <a:ext cx="1880361" cy="1410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Image result for jamaica">
            <a:extLst>
              <a:ext uri="{FF2B5EF4-FFF2-40B4-BE49-F238E27FC236}">
                <a16:creationId xmlns:a16="http://schemas.microsoft.com/office/drawing/2014/main" id="{C170D7CF-C959-4B28-95FF-43CDA8235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81" y="1822314"/>
            <a:ext cx="2821569" cy="1111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automatic alt text available.">
            <a:extLst>
              <a:ext uri="{FF2B5EF4-FFF2-40B4-BE49-F238E27FC236}">
                <a16:creationId xmlns:a16="http://schemas.microsoft.com/office/drawing/2014/main" id="{A15513B6-A4F5-408F-89FC-498C7B186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E5242-B1AF-487F-8377-3D8ADB117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914" y="1525427"/>
            <a:ext cx="1950879" cy="1408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B97F1B-277D-4659-8A6F-241DB0EC1121}"/>
              </a:ext>
            </a:extLst>
          </p:cNvPr>
          <p:cNvSpPr txBox="1"/>
          <p:nvPr/>
        </p:nvSpPr>
        <p:spPr>
          <a:xfrm>
            <a:off x="1001566" y="3064431"/>
            <a:ext cx="2893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Jamaica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A6D623-36DD-4228-ADC6-EC3364C436DA}"/>
              </a:ext>
            </a:extLst>
          </p:cNvPr>
          <p:cNvSpPr txBox="1"/>
          <p:nvPr/>
        </p:nvSpPr>
        <p:spPr>
          <a:xfrm>
            <a:off x="4627284" y="3064431"/>
            <a:ext cx="2893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Bronx, NY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563A42-5608-452B-A0EF-387392B60338}"/>
              </a:ext>
            </a:extLst>
          </p:cNvPr>
          <p:cNvSpPr txBox="1"/>
          <p:nvPr/>
        </p:nvSpPr>
        <p:spPr>
          <a:xfrm>
            <a:off x="7793482" y="3064431"/>
            <a:ext cx="2893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Cleveland, OH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6B5F1-340F-407B-AA91-108E2152A3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06" y="3772582"/>
            <a:ext cx="3627057" cy="2720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Image may contain: 5 people, people smiling, people standing, sky and outdoor">
            <a:extLst>
              <a:ext uri="{FF2B5EF4-FFF2-40B4-BE49-F238E27FC236}">
                <a16:creationId xmlns:a16="http://schemas.microsoft.com/office/drawing/2014/main" id="{678008F9-7E55-4002-92A5-CB4458442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646" y="3772582"/>
            <a:ext cx="2821568" cy="2709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71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Scorecard (Week 1 Practice)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74690" y="923540"/>
          <a:ext cx="10616571" cy="541649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78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78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5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5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4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Step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4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6243" marT="62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Calculation Hint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19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Get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Weekly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(Ace - 10) from retail store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7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84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Source Phones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Choose Supplier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  A, B or 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 supply becomes available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Current week, or +1 week or +2 weeks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per Unit of Supply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$4, $3 or $1 based on team supplier choice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$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Phones you choose to Order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Order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5 x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$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84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Inventory </a:t>
                      </a:r>
                    </a:p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and Sales</a:t>
                      </a: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Beginning Inventory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12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Delivered this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From Line 4 and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Available for Sale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8 + Line 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Number of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2, if sufficient inventory or &lt; Line 2 insufficient inventory)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Inventory on hand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10 -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2 - Line 10 or 0)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684">
                <a:tc rowSpan="3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effectLst/>
                        </a:rPr>
                        <a:t>Compute Penalty Costs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Missed Demand Penalty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(Jack = $1, Queen = $2,</a:t>
                      </a:r>
                      <a:r>
                        <a:rPr lang="en-US" sz="1100" b="1" u="none" strike="noStrike" baseline="0" dirty="0">
                          <a:effectLst/>
                        </a:rPr>
                        <a:t> </a:t>
                      </a:r>
                      <a:r>
                        <a:rPr lang="en-US" sz="1100" b="1" u="none" strike="noStrike" dirty="0">
                          <a:effectLst/>
                        </a:rPr>
                        <a:t>King = $3, Joker = $4) Per Unit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14 x Line 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Holding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 x Line 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6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Profit or Loss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Revenue from Phone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$5 x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Penalty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15 + Line 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1 - Line 7 + Line 17 - Line 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 flipH="1">
            <a:off x="9906716" y="1616080"/>
            <a:ext cx="1970196" cy="948990"/>
          </a:xfrm>
          <a:prstGeom prst="rightArrow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Supplier B </a:t>
            </a:r>
          </a:p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Available week 2</a:t>
            </a:r>
          </a:p>
        </p:txBody>
      </p:sp>
    </p:spTree>
    <p:extLst>
      <p:ext uri="{BB962C8B-B14F-4D97-AF65-F5344CB8AC3E}">
        <p14:creationId xmlns:p14="http://schemas.microsoft.com/office/powerpoint/2010/main" val="122210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Scorecard (Week 1 Practice)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74690" y="923540"/>
          <a:ext cx="10616571" cy="541649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78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78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5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5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4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Step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4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6243" marT="62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Calculation Hint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19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Get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Weekly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(Ace - 10) from retail store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7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84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Source Phones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Choose Supplier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  A, B or 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 supply becomes available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Current week, or +1 week or +2 weeks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per Unit of Supply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$4, $3 or $1 based on team supplier choice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$3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Phones you choose to Order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Order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5 x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$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84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Inventory </a:t>
                      </a:r>
                    </a:p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and Sales</a:t>
                      </a: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Beginning Inventory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12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Delivered this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From Line 4 and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Available for Sale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8 + Line 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Number of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2, if sufficient inventory or &lt; Line 2 insufficient inventory)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Inventory on hand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10 -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2 - Line 10 or 0)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684">
                <a:tc rowSpan="3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effectLst/>
                        </a:rPr>
                        <a:t>Compute Penalty Costs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Missed Demand Penalty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(Jack = $1, Queen = $2,</a:t>
                      </a:r>
                      <a:r>
                        <a:rPr lang="en-US" sz="1100" b="1" u="none" strike="noStrike" baseline="0" dirty="0">
                          <a:effectLst/>
                        </a:rPr>
                        <a:t> </a:t>
                      </a:r>
                      <a:r>
                        <a:rPr lang="en-US" sz="1100" b="1" u="none" strike="noStrike" dirty="0">
                          <a:effectLst/>
                        </a:rPr>
                        <a:t>King = $3, Joker = $4) Per Unit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14 x Line 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Holding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 x Line 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6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Profit or Loss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Revenue from Phone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$5 x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Penalty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15 + Line 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1 - Line 7 + Line 17 - Line 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 flipH="1">
            <a:off x="9906716" y="1984215"/>
            <a:ext cx="1970196" cy="948990"/>
          </a:xfrm>
          <a:prstGeom prst="rightArrow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Cost per unit is $3</a:t>
            </a:r>
          </a:p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Supplier B</a:t>
            </a:r>
          </a:p>
        </p:txBody>
      </p:sp>
    </p:spTree>
    <p:extLst>
      <p:ext uri="{BB962C8B-B14F-4D97-AF65-F5344CB8AC3E}">
        <p14:creationId xmlns:p14="http://schemas.microsoft.com/office/powerpoint/2010/main" val="125147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Scorecard (Week 1 Practice)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74690" y="923540"/>
          <a:ext cx="10616571" cy="541649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78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78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5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5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4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Step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4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6243" marT="62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Calculation Hint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19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Get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Weekly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(Ace - 10) from retail store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7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84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Source Phones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Choose Supplier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  A, B or 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 supply becomes available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Current week, or +1 week or +2 weeks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per Unit of Supply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$4, $3 or $1 based on team supplier choice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$3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Phones you choose to Order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Order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5 x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$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84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Inventory </a:t>
                      </a:r>
                    </a:p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and Sales</a:t>
                      </a: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Beginning Inventory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12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Delivered this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From Line 4 and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Available for Sale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8 + Line 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Number of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2, if sufficient inventory or &lt; Line 2 insufficient inventory)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Inventory on hand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10 -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2 - Line 10 or 0)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684">
                <a:tc rowSpan="3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effectLst/>
                        </a:rPr>
                        <a:t>Compute Penalty Costs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Missed Demand Penalty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(Jack = $1, Queen = $2,</a:t>
                      </a:r>
                      <a:r>
                        <a:rPr lang="en-US" sz="1100" b="1" u="none" strike="noStrike" baseline="0" dirty="0">
                          <a:effectLst/>
                        </a:rPr>
                        <a:t> </a:t>
                      </a:r>
                      <a:r>
                        <a:rPr lang="en-US" sz="1100" b="1" u="none" strike="noStrike" dirty="0">
                          <a:effectLst/>
                        </a:rPr>
                        <a:t>King = $3, Joker = $4) Per Unit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14 x Line 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Holding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 x Line 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6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Profit or Loss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Revenue from Phone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$5 x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Penalty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15 + Line 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1 - Line 7 + Line 17 - Line 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 flipH="1">
            <a:off x="9906716" y="2254557"/>
            <a:ext cx="1970196" cy="948990"/>
          </a:xfrm>
          <a:prstGeom prst="rightArrow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Choose 5 phones</a:t>
            </a:r>
          </a:p>
        </p:txBody>
      </p:sp>
    </p:spTree>
    <p:extLst>
      <p:ext uri="{BB962C8B-B14F-4D97-AF65-F5344CB8AC3E}">
        <p14:creationId xmlns:p14="http://schemas.microsoft.com/office/powerpoint/2010/main" val="145169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Scorecard (Week 1 Practice)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74690" y="923540"/>
          <a:ext cx="10616571" cy="541649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78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78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5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5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4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Step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4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6243" marT="62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Calculation Hint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19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Get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Weekly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(Ace - 10) from retail store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7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84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Source Phones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Choose Supplier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  A, B or 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 supply becomes available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Current week, or +1 week or +2 weeks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per Unit of Supply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$4, $3 or $1 based on team supplier choice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$3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Phones you choose to Order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Order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5 x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$15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84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Inventory </a:t>
                      </a:r>
                    </a:p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and Sales</a:t>
                      </a: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Beginning Inventory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12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Delivered this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From Line 4 and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Available for Sale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8 + Line 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Number of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2, if sufficient inventory or &lt; Line 2 insufficient inventory)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Inventory on hand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10 -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2 - Line 10 or 0)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684">
                <a:tc rowSpan="3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effectLst/>
                        </a:rPr>
                        <a:t>Compute Penalty Costs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Missed Demand Penalty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(Jack = $1, Queen = $2,</a:t>
                      </a:r>
                      <a:r>
                        <a:rPr lang="en-US" sz="1100" b="1" u="none" strike="noStrike" baseline="0" dirty="0">
                          <a:effectLst/>
                        </a:rPr>
                        <a:t> </a:t>
                      </a:r>
                      <a:r>
                        <a:rPr lang="en-US" sz="1100" b="1" u="none" strike="noStrike" dirty="0">
                          <a:effectLst/>
                        </a:rPr>
                        <a:t>King = $3, Joker = $4) Per Unit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14 x Line 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Holding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 x Line 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6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Profit or Loss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Revenue from Phone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$5 x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Penalty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15 + Line 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1 - Line 7 + Line 17 - Line 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Right Arrow 5"/>
          <p:cNvSpPr/>
          <p:nvPr/>
        </p:nvSpPr>
        <p:spPr>
          <a:xfrm flipH="1">
            <a:off x="9906715" y="2453875"/>
            <a:ext cx="2029699" cy="1029554"/>
          </a:xfrm>
          <a:prstGeom prst="rightArrow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Total Order Cost is </a:t>
            </a:r>
            <a:br>
              <a:rPr lang="en-US" sz="1400" b="1" dirty="0">
                <a:solidFill>
                  <a:srgbClr val="FFFFFF"/>
                </a:solidFill>
                <a:latin typeface="Arial"/>
              </a:rPr>
            </a:br>
            <a:r>
              <a:rPr lang="en-US" sz="1400" b="1" dirty="0">
                <a:solidFill>
                  <a:srgbClr val="FFFFFF"/>
                </a:solidFill>
                <a:latin typeface="Arial"/>
              </a:rPr>
              <a:t>5 x $3 = $15</a:t>
            </a:r>
          </a:p>
        </p:txBody>
      </p:sp>
    </p:spTree>
    <p:extLst>
      <p:ext uri="{BB962C8B-B14F-4D97-AF65-F5344CB8AC3E}">
        <p14:creationId xmlns:p14="http://schemas.microsoft.com/office/powerpoint/2010/main" val="107232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Scorecard (Week 1 Practice)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74690" y="923540"/>
          <a:ext cx="10616571" cy="541649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78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78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5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5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4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Step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4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6243" marT="62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Calculation Hint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19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Get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Weekly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(Ace - 10) from retail store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7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84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Source Phones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Choose Supplier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  A, B or 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 supply becomes available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Current week, or +1 week or +2 weeks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per Unit of Supply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$4, $3 or $1 based on team supplier choice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$3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Phones you choose to Order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Order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5 x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$15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84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Inventory </a:t>
                      </a:r>
                    </a:p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and Sales</a:t>
                      </a: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Beginning Inventory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12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Delivered this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From Line 4 and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0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Available for Sale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8 + Line 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Number of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2, if sufficient inventory or &lt; Line 2 insufficient inventory)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Inventory on hand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10 -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2 - Line 10 or 0)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684">
                <a:tc rowSpan="3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effectLst/>
                        </a:rPr>
                        <a:t>Compute Penalty Costs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Missed Demand Penalty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(Jack = $1, Queen = $2,</a:t>
                      </a:r>
                      <a:r>
                        <a:rPr lang="en-US" sz="1100" b="1" u="none" strike="noStrike" baseline="0" dirty="0">
                          <a:effectLst/>
                        </a:rPr>
                        <a:t> </a:t>
                      </a:r>
                      <a:r>
                        <a:rPr lang="en-US" sz="1100" b="1" u="none" strike="noStrike" dirty="0">
                          <a:effectLst/>
                        </a:rPr>
                        <a:t>King = $3, Joker = $4) Per Unit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14 x Line 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Holding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 x Line 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6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Profit or Loss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Revenue from Phone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$5 x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Penalty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15 + Line 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1 - Line 7 + Line 17 - Line 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Right Arrow 5"/>
          <p:cNvSpPr/>
          <p:nvPr/>
        </p:nvSpPr>
        <p:spPr>
          <a:xfrm flipH="1">
            <a:off x="9906715" y="3000140"/>
            <a:ext cx="1970196" cy="1029554"/>
          </a:xfrm>
          <a:prstGeom prst="rightArrow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No supply arrives in week 1</a:t>
            </a:r>
          </a:p>
        </p:txBody>
      </p:sp>
    </p:spTree>
    <p:extLst>
      <p:ext uri="{BB962C8B-B14F-4D97-AF65-F5344CB8AC3E}">
        <p14:creationId xmlns:p14="http://schemas.microsoft.com/office/powerpoint/2010/main" val="103642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Scorecard (Week 1 Practice)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74690" y="923540"/>
          <a:ext cx="10616571" cy="541649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78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78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5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5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4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Step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4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6243" marT="62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Calculation Hint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19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Get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Weekly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(Ace - 10) from retail store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7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84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Source Phones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Choose Supplier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  A, B or 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 supply becomes available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Current week, or +1 week or +2 weeks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per Unit of Supply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$4, $3 or $1 based on team supplier choice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$3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Phones you choose to Order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Order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5 x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$15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84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Inventory </a:t>
                      </a:r>
                    </a:p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and Sales</a:t>
                      </a: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Beginning Inventory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12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Delivered this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From Line 4 and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0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Available for Sale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8 + Line 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Number of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2, if sufficient inventory or &lt; Line 2 insufficient inventory)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Inventory on hand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10 -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2 - Line 10 or 0)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684">
                <a:tc rowSpan="3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effectLst/>
                        </a:rPr>
                        <a:t>Compute Penalty Costs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Missed Demand Penalty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(Jack = $1, Queen = $2,</a:t>
                      </a:r>
                      <a:r>
                        <a:rPr lang="en-US" sz="1100" b="1" u="none" strike="noStrike" baseline="0" dirty="0">
                          <a:effectLst/>
                        </a:rPr>
                        <a:t> </a:t>
                      </a:r>
                      <a:r>
                        <a:rPr lang="en-US" sz="1100" b="1" u="none" strike="noStrike" dirty="0">
                          <a:effectLst/>
                        </a:rPr>
                        <a:t>King = $3, Joker = $4) Per Unit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14 x Line 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Holding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 x Line 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6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Profit or Loss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Revenue from Phone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$5 x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Penalty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15 + Line 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1 - Line 7 + Line 17 - Line 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Right Arrow 5"/>
          <p:cNvSpPr/>
          <p:nvPr/>
        </p:nvSpPr>
        <p:spPr>
          <a:xfrm flipH="1">
            <a:off x="9906715" y="3285148"/>
            <a:ext cx="1970196" cy="1029554"/>
          </a:xfrm>
          <a:prstGeom prst="rightArrow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5 units available </a:t>
            </a:r>
          </a:p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for sale</a:t>
            </a:r>
          </a:p>
        </p:txBody>
      </p:sp>
    </p:spTree>
    <p:extLst>
      <p:ext uri="{BB962C8B-B14F-4D97-AF65-F5344CB8AC3E}">
        <p14:creationId xmlns:p14="http://schemas.microsoft.com/office/powerpoint/2010/main" val="131733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Scorecard (Week 1 Practice)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74690" y="923540"/>
          <a:ext cx="10616571" cy="541649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78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78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5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5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4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Step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4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6243" marT="62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Calculation Hint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19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Get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Weekly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(Ace - 10) from retail store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7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84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Source Phones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Choose Supplier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  A, B or 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 supply becomes available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Current week, or +1 week or +2 weeks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per Unit of Supply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$4, $3 or $1 based on team supplier choice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$3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Phones you choose to Order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Order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5 x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$15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84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Inventory </a:t>
                      </a:r>
                    </a:p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and Sales</a:t>
                      </a: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Beginning Inventory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12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Delivered this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From Line 4 and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0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Available for Sale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8 + Line 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Number of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2, if sufficient inventory or &lt; Line 2 insufficient inventory)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Inventory on hand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10 -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2 - Line 10 or 0)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684">
                <a:tc rowSpan="3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effectLst/>
                        </a:rPr>
                        <a:t>Compute Penalty Costs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Missed Demand Penalty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(Jack = $1, Queen = $2,</a:t>
                      </a:r>
                      <a:r>
                        <a:rPr lang="en-US" sz="1100" b="1" u="none" strike="noStrike" baseline="0" dirty="0">
                          <a:effectLst/>
                        </a:rPr>
                        <a:t> </a:t>
                      </a:r>
                      <a:r>
                        <a:rPr lang="en-US" sz="1100" b="1" u="none" strike="noStrike" dirty="0">
                          <a:effectLst/>
                        </a:rPr>
                        <a:t>King = $3, Joker = $4) Per Unit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14 x Line 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Holding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 x Line 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6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Profit or Loss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Revenue from Phone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$5 x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Penalty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15 + Line 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1 - Line 7 + Line 17 - Line 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Right Arrow 5"/>
          <p:cNvSpPr/>
          <p:nvPr/>
        </p:nvSpPr>
        <p:spPr>
          <a:xfrm flipH="1">
            <a:off x="9906715" y="3534530"/>
            <a:ext cx="1970196" cy="1029554"/>
          </a:xfrm>
          <a:prstGeom prst="rightArrow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Sold all 5 units available for sale</a:t>
            </a:r>
          </a:p>
        </p:txBody>
      </p:sp>
    </p:spTree>
    <p:extLst>
      <p:ext uri="{BB962C8B-B14F-4D97-AF65-F5344CB8AC3E}">
        <p14:creationId xmlns:p14="http://schemas.microsoft.com/office/powerpoint/2010/main" val="209933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Scorecard (Week 1 Practice)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74690" y="923540"/>
          <a:ext cx="10616571" cy="541649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78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78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5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5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4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Step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4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6243" marT="62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Calculation Hint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19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Get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Weekly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(Ace - 10) from retail store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7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84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Source Phones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Choose Supplier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  A, B or 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 supply becomes available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Current week, or +1 week or +2 weeks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per Unit of Supply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$4, $3 or $1 based on team supplier choice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$3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Phones you choose to Order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Order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5 x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$15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84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Inventory </a:t>
                      </a:r>
                    </a:p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and Sales</a:t>
                      </a: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Beginning Inventory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12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Delivered this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From Line 4 and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0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Available for Sale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8 + Line 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Number of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2, if sufficient inventory or &lt; Line 2 insufficient inventory)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Inventory on hand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10 -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0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2 - Line 10 or 0)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684">
                <a:tc rowSpan="3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effectLst/>
                        </a:rPr>
                        <a:t>Compute Penalty Costs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Missed Demand Penalty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(Jack = $1, Queen = $2,</a:t>
                      </a:r>
                      <a:r>
                        <a:rPr lang="en-US" sz="1100" b="1" u="none" strike="noStrike" baseline="0" dirty="0">
                          <a:effectLst/>
                        </a:rPr>
                        <a:t> </a:t>
                      </a:r>
                      <a:r>
                        <a:rPr lang="en-US" sz="1100" b="1" u="none" strike="noStrike" dirty="0">
                          <a:effectLst/>
                        </a:rPr>
                        <a:t>King = $3, Joker = $4) Per Unit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14 x Line 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Holding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 x Line 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6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Profit or Loss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Revenue from Phone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$5 x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Penalty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15 + Line 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1 - Line 7 + Line 17 - Line 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Right Arrow 5"/>
          <p:cNvSpPr/>
          <p:nvPr/>
        </p:nvSpPr>
        <p:spPr>
          <a:xfrm flipH="1">
            <a:off x="9906715" y="3807662"/>
            <a:ext cx="1970196" cy="1029554"/>
          </a:xfrm>
          <a:prstGeom prst="rightArrow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0 units left over</a:t>
            </a:r>
          </a:p>
        </p:txBody>
      </p:sp>
    </p:spTree>
    <p:extLst>
      <p:ext uri="{BB962C8B-B14F-4D97-AF65-F5344CB8AC3E}">
        <p14:creationId xmlns:p14="http://schemas.microsoft.com/office/powerpoint/2010/main" val="127006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Scorecard (Week 1 Practice)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74690" y="923540"/>
          <a:ext cx="10616571" cy="541649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78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78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5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5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4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Step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4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6243" marT="62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Calculation Hint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19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Get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Weekly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(Ace - 10) from retail store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7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84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Source Phones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Choose Supplier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  A, B or 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 supply becomes available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Current week, or +1 week or +2 weeks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per Unit of Supply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$4, $3 or $1 based on team supplier choice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$3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Phones you choose to Order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Order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5 x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$15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84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Inventory </a:t>
                      </a:r>
                    </a:p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and Sales</a:t>
                      </a: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Beginning Inventory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12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Delivered this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From Line 4 and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0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Available for Sale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8 + Line 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Number of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2, if sufficient inventory or &lt; Line 2 insufficient inventory)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Inventory on hand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10 -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0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2 - Line 10 or 0)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2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684">
                <a:tc rowSpan="3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effectLst/>
                        </a:rPr>
                        <a:t>Compute Penalty Costs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Missed Demand Penalty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(Jack = $1, Queen = $2,</a:t>
                      </a:r>
                      <a:r>
                        <a:rPr lang="en-US" sz="1100" b="1" u="none" strike="noStrike" baseline="0" dirty="0">
                          <a:effectLst/>
                        </a:rPr>
                        <a:t> </a:t>
                      </a:r>
                      <a:r>
                        <a:rPr lang="en-US" sz="1100" b="1" u="none" strike="noStrike" dirty="0">
                          <a:effectLst/>
                        </a:rPr>
                        <a:t>King = $3, Joker = $4) Per Unit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14 x Line 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Holding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 x Line 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6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Profit or Loss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Revenue from Phone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$5 x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Penalty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15 + Line 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1 - Line 7 + Line 17 - Line 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6" name="Right Arrow 5"/>
          <p:cNvSpPr/>
          <p:nvPr/>
        </p:nvSpPr>
        <p:spPr>
          <a:xfrm flipH="1">
            <a:off x="9906715" y="4068919"/>
            <a:ext cx="1970196" cy="1029554"/>
          </a:xfrm>
          <a:prstGeom prst="rightArrow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2 units of </a:t>
            </a:r>
          </a:p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missed demand</a:t>
            </a:r>
          </a:p>
        </p:txBody>
      </p:sp>
    </p:spTree>
    <p:extLst>
      <p:ext uri="{BB962C8B-B14F-4D97-AF65-F5344CB8AC3E}">
        <p14:creationId xmlns:p14="http://schemas.microsoft.com/office/powerpoint/2010/main" val="188067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Scorecard (Week 1 Practice)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74690" y="923540"/>
          <a:ext cx="10616571" cy="541649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78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78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5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5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4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Step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4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6243" marT="62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Calculation Hint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19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Get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Weekly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(Ace - 10) from retail store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7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84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Source Phones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Choose Supplier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  A, B or 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 supply becomes available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Current week, or +1 week or +2 weeks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per Unit of Supply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$4, $3 or $1 based on team supplier choice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$3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Phones you choose to Order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Order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5 x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$15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84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Inventory </a:t>
                      </a:r>
                    </a:p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and Sales</a:t>
                      </a: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Beginning Inventory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12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Delivered this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From Line 4 and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0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Available for Sale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8 + Line 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Number of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2, if sufficient inventory or &lt; Line 2 insufficient inventory)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Inventory on hand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10 -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0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2 - Line 10 or 0)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2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684">
                <a:tc rowSpan="3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effectLst/>
                        </a:rPr>
                        <a:t>Compute Penalty Costs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Missed Demand Penalty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(Jack = $1, Queen = $2,</a:t>
                      </a:r>
                      <a:r>
                        <a:rPr lang="en-US" sz="1100" b="1" u="none" strike="noStrike" baseline="0" dirty="0">
                          <a:effectLst/>
                        </a:rPr>
                        <a:t> </a:t>
                      </a:r>
                      <a:r>
                        <a:rPr lang="en-US" sz="1100" b="1" u="none" strike="noStrike" dirty="0">
                          <a:effectLst/>
                        </a:rPr>
                        <a:t>King = $3, Joker = $4) Per Unit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$2 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14 x Line 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Holding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 x Line 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6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Profit or Loss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Revenue from Phone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$5 x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Penalty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15 + Line 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1 - Line 7 + Line 17 - Line 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 flipH="1">
            <a:off x="9906715" y="4356181"/>
            <a:ext cx="1970196" cy="1029554"/>
          </a:xfrm>
          <a:prstGeom prst="rightArrow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Q = $2 penalty for each missed unit</a:t>
            </a:r>
          </a:p>
        </p:txBody>
      </p:sp>
    </p:spTree>
    <p:extLst>
      <p:ext uri="{BB962C8B-B14F-4D97-AF65-F5344CB8AC3E}">
        <p14:creationId xmlns:p14="http://schemas.microsoft.com/office/powerpoint/2010/main" val="66095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51256-0A61-4BD8-96AA-819042CE5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Master Plan…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E16773-163F-45C9-8A23-364D60126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90650"/>
            <a:ext cx="2992244" cy="189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2A8E58-5713-4CD2-8439-330F967FD9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86" b="13189"/>
          <a:stretch/>
        </p:blipFill>
        <p:spPr>
          <a:xfrm>
            <a:off x="4488079" y="2207273"/>
            <a:ext cx="3215843" cy="1901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Image result for hidden figures">
            <a:extLst>
              <a:ext uri="{FF2B5EF4-FFF2-40B4-BE49-F238E27FC236}">
                <a16:creationId xmlns:a16="http://schemas.microsoft.com/office/drawing/2014/main" id="{AEF9EDC0-DE13-4263-B1AD-F8DE66856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899" y="2211776"/>
            <a:ext cx="2852928" cy="1855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48E125-409E-4C3F-82B1-A813DD2E269D}"/>
              </a:ext>
            </a:extLst>
          </p:cNvPr>
          <p:cNvSpPr txBox="1"/>
          <p:nvPr/>
        </p:nvSpPr>
        <p:spPr>
          <a:xfrm>
            <a:off x="887451" y="4505092"/>
            <a:ext cx="2893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Teacher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169700-ED1B-4CEE-A31E-51003A1E8E67}"/>
              </a:ext>
            </a:extLst>
          </p:cNvPr>
          <p:cNvSpPr txBox="1"/>
          <p:nvPr/>
        </p:nvSpPr>
        <p:spPr>
          <a:xfrm>
            <a:off x="4649129" y="4505092"/>
            <a:ext cx="2893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Violinist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37EEBD-E5C8-4CF6-A7B6-23BD06DBAE12}"/>
              </a:ext>
            </a:extLst>
          </p:cNvPr>
          <p:cNvSpPr txBox="1"/>
          <p:nvPr/>
        </p:nvSpPr>
        <p:spPr>
          <a:xfrm>
            <a:off x="8410807" y="4505092"/>
            <a:ext cx="2893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Engineer</a:t>
            </a:r>
          </a:p>
        </p:txBody>
      </p:sp>
    </p:spTree>
    <p:extLst>
      <p:ext uri="{BB962C8B-B14F-4D97-AF65-F5344CB8AC3E}">
        <p14:creationId xmlns:p14="http://schemas.microsoft.com/office/powerpoint/2010/main" val="420883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Scorecard (Week 1 Practice)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74690" y="923540"/>
          <a:ext cx="10616571" cy="541649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78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78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5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5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4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Step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4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6243" marT="62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Calculation Hint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19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Get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Weekly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(Ace - 10) from retail store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7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84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Source Phones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Choose Supplier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  A, B or 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 supply becomes available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Current week, or +1 week or +2 weeks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per Unit of Supply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$4, $3 or $1 based on team supplier choice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$3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Phones you choose to Order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Order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5 x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$15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84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Inventory </a:t>
                      </a:r>
                    </a:p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and Sales</a:t>
                      </a: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Beginning Inventory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12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Delivered this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From Line 4 and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0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Available for Sale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8 + Line 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Number of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2, if sufficient inventory or &lt; Line 2 insufficient inventory)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Inventory on hand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10 -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0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2 - Line 10 or 0)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2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684">
                <a:tc rowSpan="3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effectLst/>
                        </a:rPr>
                        <a:t>Compute Penalty Costs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Missed Demand Penalty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(Jack = $1, Queen = $2,</a:t>
                      </a:r>
                      <a:r>
                        <a:rPr lang="en-US" sz="1100" b="1" u="none" strike="noStrike" baseline="0" dirty="0">
                          <a:effectLst/>
                        </a:rPr>
                        <a:t> </a:t>
                      </a:r>
                      <a:r>
                        <a:rPr lang="en-US" sz="1100" b="1" u="none" strike="noStrike" dirty="0">
                          <a:effectLst/>
                        </a:rPr>
                        <a:t>King = $3, Joker = $4) Per Unit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$2 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14 x Line 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$4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Holding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 x Line 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6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Profit or Loss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Revenue from Phone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$5 x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Penalty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15 + Line 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1 - Line 7 + Line 17 - Line 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 flipH="1">
            <a:off x="9906715" y="4617438"/>
            <a:ext cx="1970196" cy="1029554"/>
          </a:xfrm>
          <a:prstGeom prst="rightArrow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$4 cost of </a:t>
            </a:r>
          </a:p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missed demand</a:t>
            </a:r>
          </a:p>
        </p:txBody>
      </p:sp>
    </p:spTree>
    <p:extLst>
      <p:ext uri="{BB962C8B-B14F-4D97-AF65-F5344CB8AC3E}">
        <p14:creationId xmlns:p14="http://schemas.microsoft.com/office/powerpoint/2010/main" val="59275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Scorecard (Week 1 Practice)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74690" y="923540"/>
          <a:ext cx="10616571" cy="541649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78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78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5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5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4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Step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4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6243" marT="62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Calculation Hint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19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Get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Weekly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(Ace - 10) from retail store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7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84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Source Phones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Choose Supplier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  A, B or 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 supply becomes available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Current week, or +1 week or +2 weeks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per Unit of Supply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$4, $3 or $1 based on team supplier choice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$3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Phones you choose to Order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Order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5 x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$15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84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Inventory </a:t>
                      </a:r>
                    </a:p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and Sales</a:t>
                      </a: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Beginning Inventory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12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Delivered this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From Line 4 and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0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Available for Sale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8 + Line 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Number of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2, if sufficient inventory or &lt; Line 2 insufficient inventory)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Inventory on hand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10 -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0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2 - Line 10 or 0)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2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684">
                <a:tc rowSpan="3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effectLst/>
                        </a:rPr>
                        <a:t>Compute Penalty Costs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Missed Demand Penalty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(Jack = $1, Queen = $2,</a:t>
                      </a:r>
                      <a:r>
                        <a:rPr lang="en-US" sz="1100" b="1" u="none" strike="noStrike" baseline="0" dirty="0">
                          <a:effectLst/>
                        </a:rPr>
                        <a:t> </a:t>
                      </a:r>
                      <a:r>
                        <a:rPr lang="en-US" sz="1100" b="1" u="none" strike="noStrike" dirty="0">
                          <a:effectLst/>
                        </a:rPr>
                        <a:t>King = $3, Joker = $4) Per Unit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$2 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14 x Line 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$4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Holding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 x Line 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$0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6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Profit or Loss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Revenue from Phone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$5 x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Penalty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15 + Line 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1 - Line 7 + Line 17 - Line 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 flipH="1">
            <a:off x="9906715" y="4878695"/>
            <a:ext cx="1970196" cy="1029554"/>
          </a:xfrm>
          <a:prstGeom prst="rightArrow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0 units left over</a:t>
            </a:r>
          </a:p>
        </p:txBody>
      </p:sp>
    </p:spTree>
    <p:extLst>
      <p:ext uri="{BB962C8B-B14F-4D97-AF65-F5344CB8AC3E}">
        <p14:creationId xmlns:p14="http://schemas.microsoft.com/office/powerpoint/2010/main" val="202149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Scorecard (Week 1 Practice)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74690" y="923540"/>
          <a:ext cx="10616571" cy="541649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78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78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5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5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4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Step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4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6243" marT="62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Calculation Hint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19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Get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Weekly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(Ace - 10) from retail store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7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84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Source Phones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Choose Supplier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  A, B or 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 supply becomes available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Current week, or +1 week or +2 weeks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per Unit of Supply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$4, $3 or $1 based on team supplier choice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$3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Phones you choose to Order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Order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5 x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$15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84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Inventory </a:t>
                      </a:r>
                    </a:p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and Sales</a:t>
                      </a: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Beginning Inventory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12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Delivered this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From Line 4 and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0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Available for Sale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8 + Line 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Number of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2, if sufficient inventory or &lt; Line 2 insufficient inventory)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Inventory on hand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10 -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0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2 - Line 10 or 0)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2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684">
                <a:tc rowSpan="3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effectLst/>
                        </a:rPr>
                        <a:t>Compute Penalty Costs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Missed Demand Penalty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(Jack = $1, Queen = $2,</a:t>
                      </a:r>
                      <a:r>
                        <a:rPr lang="en-US" sz="1100" b="1" u="none" strike="noStrike" baseline="0" dirty="0">
                          <a:effectLst/>
                        </a:rPr>
                        <a:t> </a:t>
                      </a:r>
                      <a:r>
                        <a:rPr lang="en-US" sz="1100" b="1" u="none" strike="noStrike" dirty="0">
                          <a:effectLst/>
                        </a:rPr>
                        <a:t>King = $3, Joker = $4) Per Unit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$2 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14 x Line 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$4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Holding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 x Line 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$0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6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Profit or Loss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Revenue from Phone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$5 x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$25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Penalty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15 + Line 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1 - Line 7 + Line 17 - Line 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 flipH="1">
            <a:off x="9906715" y="5163703"/>
            <a:ext cx="2029699" cy="1029554"/>
          </a:xfrm>
          <a:prstGeom prst="rightArrow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$5 x </a:t>
            </a:r>
            <a:r>
              <a:rPr lang="en-US" sz="1400" b="1">
                <a:solidFill>
                  <a:srgbClr val="FFFFFF"/>
                </a:solidFill>
                <a:latin typeface="Arial"/>
              </a:rPr>
              <a:t>5 phones sold</a:t>
            </a:r>
            <a:endParaRPr lang="en-US" sz="1400" b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426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Scorecard (Week 1 Practice)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74690" y="923540"/>
          <a:ext cx="10616571" cy="541649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78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78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5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5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4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Step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4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6243" marT="62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Calculation Hint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19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Get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Weekly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(Ace - 10) from retail store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7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84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Source Phones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Choose Supplier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  A, B or 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 supply becomes available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Current week, or +1 week or +2 weeks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per Unit of Supply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$4, $3 or $1 based on team supplier choice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$3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Phones you choose to Order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Order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5 x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$15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84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Inventory </a:t>
                      </a:r>
                    </a:p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and Sales</a:t>
                      </a: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Beginning Inventory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12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Delivered this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From Line 4 and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0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Available for Sale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8 + Line 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Number of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2, if sufficient inventory or &lt; Line 2 insufficient inventory)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Inventory on hand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10 -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0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2 - Line 10 or 0)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2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684">
                <a:tc rowSpan="3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effectLst/>
                        </a:rPr>
                        <a:t>Compute Penalty Costs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Missed Demand Penalty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(Jack = $1, Queen = $2,</a:t>
                      </a:r>
                      <a:r>
                        <a:rPr lang="en-US" sz="1100" b="1" u="none" strike="noStrike" baseline="0" dirty="0">
                          <a:effectLst/>
                        </a:rPr>
                        <a:t> </a:t>
                      </a:r>
                      <a:r>
                        <a:rPr lang="en-US" sz="1100" b="1" u="none" strike="noStrike" dirty="0">
                          <a:effectLst/>
                        </a:rPr>
                        <a:t>King = $3, Joker = $4) Per Unit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$2 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14 x Line 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$4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Holding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 x Line 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$0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6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Profit or Loss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Revenue from Phone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$5 x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$25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Penalty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15 + Line 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$4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1 - Line 7 + Line 17 - Line 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 flipH="1">
            <a:off x="9906715" y="5436835"/>
            <a:ext cx="1970196" cy="1029554"/>
          </a:xfrm>
          <a:prstGeom prst="rightArrow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$4 in total </a:t>
            </a:r>
          </a:p>
          <a:p>
            <a:pPr defTabSz="457200"/>
            <a:r>
              <a:rPr lang="en-US" sz="1400" b="1" dirty="0">
                <a:solidFill>
                  <a:srgbClr val="FFFFFF"/>
                </a:solidFill>
                <a:latin typeface="Arial"/>
              </a:rPr>
              <a:t>penalty costs</a:t>
            </a:r>
          </a:p>
        </p:txBody>
      </p:sp>
    </p:spTree>
    <p:extLst>
      <p:ext uri="{BB962C8B-B14F-4D97-AF65-F5344CB8AC3E}">
        <p14:creationId xmlns:p14="http://schemas.microsoft.com/office/powerpoint/2010/main" val="161940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Scorecard (Week 1 Practice)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74690" y="923540"/>
          <a:ext cx="10616571" cy="541649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78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78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5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5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4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Step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4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6243" marT="62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Calculation Hint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19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Get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Weekly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(Ace - 10) from retail store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7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84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Source Phones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Choose Supplier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  A, B or 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 supply becomes available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Current week, or +1 week or +2 weeks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per Unit of Supply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$4, $3 or $1 based on team supplier choice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$3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Phones you choose to Order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Order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5 x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$15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84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Inventory </a:t>
                      </a:r>
                    </a:p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and Sales</a:t>
                      </a: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Beginning Inventory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12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Delivered this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From Line 4 and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0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Available for Sale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8 + Line 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Number of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2, if sufficient inventory or &lt; Line 2 insufficient inventory)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Inventory on hand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10 -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0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2 - Line 10 or 0)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2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684">
                <a:tc rowSpan="3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effectLst/>
                        </a:rPr>
                        <a:t>Compute Penalty Costs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Missed Demand Penalty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(Jack = $1, Queen = $2,</a:t>
                      </a:r>
                      <a:r>
                        <a:rPr lang="en-US" sz="1100" b="1" u="none" strike="noStrike" baseline="0" dirty="0">
                          <a:effectLst/>
                        </a:rPr>
                        <a:t> </a:t>
                      </a:r>
                      <a:r>
                        <a:rPr lang="en-US" sz="1100" b="1" u="none" strike="noStrike" dirty="0">
                          <a:effectLst/>
                        </a:rPr>
                        <a:t>King = $3, Joker = $4) Per Unit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$2 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14 x Line 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$4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Holding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 x Line 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$0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6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Profit or Loss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Revenue from Phone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$5 x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$25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Penalty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15 + Line 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$4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1 - Line 7 + Line 17 - Line 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$106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 flipH="1">
            <a:off x="9906715" y="5679904"/>
            <a:ext cx="1970196" cy="1029554"/>
          </a:xfrm>
          <a:prstGeom prst="rightArrow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pt-BR" sz="1400" b="1" dirty="0">
                <a:solidFill>
                  <a:srgbClr val="FFFFFF"/>
                </a:solidFill>
                <a:latin typeface="Arial"/>
              </a:rPr>
              <a:t>$100 + $25 - $15 - $4 </a:t>
            </a:r>
            <a:r>
              <a:rPr lang="pt-BR" sz="1400" b="1" dirty="0" err="1">
                <a:solidFill>
                  <a:srgbClr val="FFFFFF"/>
                </a:solidFill>
                <a:latin typeface="Arial"/>
              </a:rPr>
              <a:t>penalty</a:t>
            </a:r>
            <a:endParaRPr lang="pt-BR" sz="1400" b="1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15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Scorecard (Week 1 Practice)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74690" y="923540"/>
          <a:ext cx="10616571" cy="5416490"/>
        </p:xfrm>
        <a:graphic>
          <a:graphicData uri="http://schemas.openxmlformats.org/drawingml/2006/table">
            <a:tbl>
              <a:tblPr bandRow="1">
                <a:tableStyleId>{68D230F3-CF80-4859-8CE7-A43EE81993B5}</a:tableStyleId>
              </a:tblPr>
              <a:tblGrid>
                <a:gridCol w="178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8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78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35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61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85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149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Step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548B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6243" marT="624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Calculation Hint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1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548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Week 2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4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Starting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19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$100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$106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Get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Weekly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(Ace - 10) from retail store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7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684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Source Phones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Choose Supplier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  A, B or 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Week supply becomes available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Current week, or +1 week or +2 weeks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C8102E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per Unit of Supply 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$4, $3 or $1 based on team supplier choice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$3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Phones you choose to Order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Team chooses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Order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5 x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$15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8684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Inventory </a:t>
                      </a:r>
                    </a:p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and Sales</a:t>
                      </a: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Beginning Inventory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12 from previous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Delivered this week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From Line 4 and Line 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0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Available for Sale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8 + Line 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Number of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2, if sufficient inventory or &lt; Line 2 insufficient inventory)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5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Inventory on hand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10 -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0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Units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Max (Line 2 - Line 10 or 0)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2 units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units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8684">
                <a:tc rowSpan="3">
                  <a:txBody>
                    <a:bodyPr/>
                    <a:lstStyle/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effectLst/>
                        </a:rPr>
                        <a:t>Compute Penalty Costs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Missed Demand Penalty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Pick Card (Jack = $1, Queen = $2,</a:t>
                      </a:r>
                      <a:r>
                        <a:rPr lang="en-US" sz="1100" b="1" u="none" strike="noStrike" baseline="0" dirty="0">
                          <a:effectLst/>
                        </a:rPr>
                        <a:t> </a:t>
                      </a:r>
                      <a:r>
                        <a:rPr lang="en-US" sz="1100" b="1" u="none" strike="noStrike" dirty="0">
                          <a:effectLst/>
                        </a:rPr>
                        <a:t>King = $3, Joker = $4) Per Unit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$2 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Cost of Missed Demand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14 x Line 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$4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Inventory Holding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$1 x Line 12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$0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868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Compute Profit or Loss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Revenue from Phone Sales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$5 x line 11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$25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Total Penalty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15 + Line 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$4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86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 Accounting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Ending Cash Balance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 dirty="0">
                          <a:effectLst/>
                        </a:rPr>
                        <a:t>Line 1 - Line 7 + Line 17 - Line 18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solidFill>
                            <a:srgbClr val="CF102D"/>
                          </a:solidFill>
                          <a:effectLst/>
                        </a:rPr>
                        <a:t>$106</a:t>
                      </a:r>
                      <a:endParaRPr lang="en-US" sz="1100" b="1" i="0" u="none" strike="noStrike" dirty="0">
                        <a:solidFill>
                          <a:srgbClr val="CF102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u="none" strike="noStrike" dirty="0">
                          <a:effectLst/>
                        </a:rPr>
                        <a:t>$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R="6243" marT="6243" marB="0" anchor="ctr">
                    <a:lnL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 flipH="1">
            <a:off x="10556273" y="1102872"/>
            <a:ext cx="1434115" cy="539929"/>
          </a:xfrm>
          <a:prstGeom prst="rightArrow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pPr defTabSz="457200"/>
            <a:r>
              <a:rPr lang="pt-BR" sz="1400" b="1" dirty="0">
                <a:solidFill>
                  <a:srgbClr val="FFFFFF"/>
                </a:solidFill>
                <a:latin typeface="Arial"/>
              </a:rPr>
              <a:t>Start </a:t>
            </a:r>
            <a:r>
              <a:rPr lang="pt-BR" sz="1400" b="1" dirty="0" err="1">
                <a:solidFill>
                  <a:srgbClr val="FFFFFF"/>
                </a:solidFill>
                <a:latin typeface="Arial"/>
              </a:rPr>
              <a:t>week</a:t>
            </a:r>
            <a:r>
              <a:rPr lang="pt-BR" sz="1400" b="1" dirty="0">
                <a:solidFill>
                  <a:srgbClr val="FFFFFF"/>
                </a:solidFill>
                <a:latin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3205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Start Accounting</a:t>
            </a:r>
          </a:p>
          <a:p>
            <a:r>
              <a:rPr lang="en-US" dirty="0"/>
              <a:t>Get Demand</a:t>
            </a:r>
          </a:p>
          <a:p>
            <a:r>
              <a:rPr lang="en-US" dirty="0"/>
              <a:t>Source Phones</a:t>
            </a:r>
          </a:p>
          <a:p>
            <a:r>
              <a:rPr lang="en-US" dirty="0"/>
              <a:t>Compute Sale and Inventory</a:t>
            </a:r>
          </a:p>
          <a:p>
            <a:r>
              <a:rPr lang="en-US" dirty="0"/>
              <a:t>Sell Phones &amp; Pay Penalty</a:t>
            </a:r>
          </a:p>
          <a:p>
            <a:r>
              <a:rPr lang="en-US" dirty="0"/>
              <a:t>Compute Profit or Loss</a:t>
            </a:r>
          </a:p>
          <a:p>
            <a:r>
              <a:rPr lang="en-US" dirty="0"/>
              <a:t>End Accounting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588" indent="0">
              <a:buNone/>
            </a:pPr>
            <a:r>
              <a:rPr lang="en-US" dirty="0">
                <a:solidFill>
                  <a:srgbClr val="C00000"/>
                </a:solidFill>
              </a:rPr>
              <a:t>PLEASE DO NOT MOVE AHEAD.  TEAMS WILL STAY ON THE SAME STEP UNTIL THE INSTRUCTOR SAYS TO MOVE TO THE NEXT!</a:t>
            </a:r>
          </a:p>
          <a:p>
            <a:pPr marL="1588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1588" indent="0">
              <a:buNone/>
            </a:pPr>
            <a:r>
              <a:rPr lang="en-US" dirty="0">
                <a:solidFill>
                  <a:srgbClr val="C00000"/>
                </a:solidFill>
              </a:rPr>
              <a:t>AFTER EACH WEEK WE WILL RECORD OUR TEAMS SCORES!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 step for each Week</a:t>
            </a:r>
          </a:p>
        </p:txBody>
      </p:sp>
    </p:spTree>
    <p:extLst>
      <p:ext uri="{BB962C8B-B14F-4D97-AF65-F5344CB8AC3E}">
        <p14:creationId xmlns:p14="http://schemas.microsoft.com/office/powerpoint/2010/main" val="873748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274690" y="121144"/>
            <a:ext cx="11661725" cy="89491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548B"/>
                </a:solidFill>
                <a:latin typeface="Arial"/>
              </a:rPr>
              <a:t>Let the Game Begin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/>
        </p:blipFill>
        <p:spPr>
          <a:xfrm>
            <a:off x="1557097" y="1016056"/>
            <a:ext cx="1026820" cy="540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357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F42F9-897E-4019-AEC8-9BF41215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 &amp;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663DA2-9E3A-48B8-978B-6B646FFA8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1343257"/>
            <a:ext cx="2857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501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8D6BE-6A38-4F61-A87B-0274D7D37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Remember….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A62FA-03BB-433A-A76C-1EC31EE75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Tried to get exposed to as much as possible</a:t>
            </a:r>
          </a:p>
          <a:p>
            <a:r>
              <a:rPr lang="en-US" dirty="0"/>
              <a:t>Build a team</a:t>
            </a:r>
          </a:p>
          <a:p>
            <a:r>
              <a:rPr lang="en-US" dirty="0"/>
              <a:t>Color outside the lines</a:t>
            </a:r>
          </a:p>
        </p:txBody>
      </p:sp>
    </p:spTree>
    <p:extLst>
      <p:ext uri="{BB962C8B-B14F-4D97-AF65-F5344CB8AC3E}">
        <p14:creationId xmlns:p14="http://schemas.microsoft.com/office/powerpoint/2010/main" val="3863493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51256-0A61-4BD8-96AA-819042CE5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Educated…</a:t>
            </a:r>
          </a:p>
        </p:txBody>
      </p:sp>
      <p:pic>
        <p:nvPicPr>
          <p:cNvPr id="3078" name="Picture 6" descr="Image result for usc marshall">
            <a:extLst>
              <a:ext uri="{FF2B5EF4-FFF2-40B4-BE49-F238E27FC236}">
                <a16:creationId xmlns:a16="http://schemas.microsoft.com/office/drawing/2014/main" id="{C04AF1DF-B11D-4D95-8071-801C02D39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725" y="1783666"/>
            <a:ext cx="2681054" cy="268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687C72-C8A9-4D83-A859-FB4950F68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0" y="2077205"/>
            <a:ext cx="2095500" cy="209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CC2B29-4F97-4BA2-AC28-D530D2CFB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025" y="2077205"/>
            <a:ext cx="2093976" cy="20939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13A436B-1CC4-4CDB-BAC7-3987C0C88890}"/>
              </a:ext>
            </a:extLst>
          </p:cNvPr>
          <p:cNvSpPr txBox="1"/>
          <p:nvPr/>
        </p:nvSpPr>
        <p:spPr>
          <a:xfrm>
            <a:off x="1422142" y="4464721"/>
            <a:ext cx="2893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Bachelor of Science Industrial &amp; Systems Engineering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42C9E5-F2B2-4817-B9E5-43D39263BEA9}"/>
              </a:ext>
            </a:extLst>
          </p:cNvPr>
          <p:cNvSpPr txBox="1"/>
          <p:nvPr/>
        </p:nvSpPr>
        <p:spPr>
          <a:xfrm>
            <a:off x="4649129" y="4466733"/>
            <a:ext cx="28937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Masters of Science in</a:t>
            </a:r>
          </a:p>
          <a:p>
            <a:pPr algn="ctr"/>
            <a:r>
              <a:rPr lang="en-US" b="1" dirty="0"/>
              <a:t>Engineering Management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A5B186-5374-431C-B6F3-3D3342114D4C}"/>
              </a:ext>
            </a:extLst>
          </p:cNvPr>
          <p:cNvSpPr txBox="1"/>
          <p:nvPr/>
        </p:nvSpPr>
        <p:spPr>
          <a:xfrm>
            <a:off x="7884725" y="4464720"/>
            <a:ext cx="2893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Masters of Business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80683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5D2AD4-5C0B-47C1-A574-D3D2458E175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88" y="0"/>
            <a:ext cx="458422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F54DAD-352E-4826-AA36-7945E374B8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19200" y="699547"/>
            <a:ext cx="9047356" cy="73431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eorgia" panose="02040502050405020303" pitchFamily="18" charset="0"/>
              </a:rPr>
              <a:t>Stay in contact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562D02-529F-4DD0-BCA2-3908491A5B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300"/>
              </a:spcBef>
            </a:pPr>
            <a:r>
              <a:rPr lang="en-US" dirty="0">
                <a:latin typeface="Georgia" panose="02040502050405020303" pitchFamily="18" charset="0"/>
                <a:hlinkClick r:id="rId3"/>
              </a:rPr>
              <a:t>stacyann@stacyannpatrice.com</a:t>
            </a:r>
            <a:endParaRPr lang="en-US" dirty="0">
              <a:latin typeface="Georgia" panose="02040502050405020303" pitchFamily="18" charset="0"/>
            </a:endParaRPr>
          </a:p>
          <a:p>
            <a:pPr>
              <a:spcBef>
                <a:spcPts val="300"/>
              </a:spcBef>
            </a:pPr>
            <a:r>
              <a:rPr lang="en-US" dirty="0">
                <a:latin typeface="Georgia" panose="02040502050405020303" pitchFamily="18" charset="0"/>
              </a:rPr>
              <a:t> </a:t>
            </a:r>
          </a:p>
          <a:p>
            <a:pPr>
              <a:spcBef>
                <a:spcPts val="300"/>
              </a:spcBef>
            </a:pPr>
            <a:r>
              <a:rPr lang="en-US" dirty="0">
                <a:latin typeface="Georgia" panose="02040502050405020303" pitchFamily="18" charset="0"/>
              </a:rPr>
              <a:t>@</a:t>
            </a:r>
            <a:r>
              <a:rPr lang="en-US" dirty="0" err="1">
                <a:latin typeface="Georgia" panose="02040502050405020303" pitchFamily="18" charset="0"/>
              </a:rPr>
              <a:t>stacyannpatrice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1026" name="Picture 2" descr="https://upload.wikimedia.org/wikipedia/de/thumb/9/9f/Twitter_bird_logo_2012.svg/1200px-Twitter_bird_logo_2012.svg.png">
            <a:extLst>
              <a:ext uri="{FF2B5EF4-FFF2-40B4-BE49-F238E27FC236}">
                <a16:creationId xmlns:a16="http://schemas.microsoft.com/office/drawing/2014/main" id="{DBD8BAA5-3B98-4959-989D-A626DE4D1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728" y="4376848"/>
            <a:ext cx="406732" cy="33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759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51256-0A61-4BD8-96AA-819042CE5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Experience…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3A436B-1CC4-4CDB-BAC7-3987C0C88890}"/>
              </a:ext>
            </a:extLst>
          </p:cNvPr>
          <p:cNvSpPr txBox="1"/>
          <p:nvPr/>
        </p:nvSpPr>
        <p:spPr>
          <a:xfrm>
            <a:off x="927062" y="4663355"/>
            <a:ext cx="2893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Nuclear Engineer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42C9E5-F2B2-4817-B9E5-43D39263BEA9}"/>
              </a:ext>
            </a:extLst>
          </p:cNvPr>
          <p:cNvSpPr txBox="1"/>
          <p:nvPr/>
        </p:nvSpPr>
        <p:spPr>
          <a:xfrm>
            <a:off x="4649129" y="4524855"/>
            <a:ext cx="2893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Modeling &amp; Simulation Engineer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80AF8-4AE0-488A-93FB-9898E2114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46" y="2526405"/>
            <a:ext cx="3076575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Image result for 3D immersive room">
            <a:extLst>
              <a:ext uri="{FF2B5EF4-FFF2-40B4-BE49-F238E27FC236}">
                <a16:creationId xmlns:a16="http://schemas.microsoft.com/office/drawing/2014/main" id="{B9F56FE7-824D-4F3D-8ADE-40718887D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304" y="2527112"/>
            <a:ext cx="2653393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20ABA7-BE6E-485C-9524-1ACCCA11F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780" y="2525697"/>
            <a:ext cx="3074020" cy="1486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2DD391-8841-42B9-9EC7-9EEF0D11F225}"/>
              </a:ext>
            </a:extLst>
          </p:cNvPr>
          <p:cNvSpPr txBox="1"/>
          <p:nvPr/>
        </p:nvSpPr>
        <p:spPr>
          <a:xfrm>
            <a:off x="8369919" y="4663355"/>
            <a:ext cx="2893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Industrial Engineer</a:t>
            </a:r>
          </a:p>
        </p:txBody>
      </p:sp>
    </p:spTree>
    <p:extLst>
      <p:ext uri="{BB962C8B-B14F-4D97-AF65-F5344CB8AC3E}">
        <p14:creationId xmlns:p14="http://schemas.microsoft.com/office/powerpoint/2010/main" val="331767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11A66-9D6A-461D-BB6D-9E16D0D040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Supply Chain Management Consulting</a:t>
            </a:r>
          </a:p>
        </p:txBody>
      </p:sp>
    </p:spTree>
    <p:extLst>
      <p:ext uri="{BB962C8B-B14F-4D97-AF65-F5344CB8AC3E}">
        <p14:creationId xmlns:p14="http://schemas.microsoft.com/office/powerpoint/2010/main" val="451195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CAB7-D69F-4613-9444-700169E63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Supply Chain Management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AC692F-5FB8-4BA5-BF69-0545ADB6D33E}"/>
              </a:ext>
            </a:extLst>
          </p:cNvPr>
          <p:cNvSpPr txBox="1"/>
          <p:nvPr/>
        </p:nvSpPr>
        <p:spPr>
          <a:xfrm>
            <a:off x="938561" y="1895708"/>
            <a:ext cx="10314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“Give the customer </a:t>
            </a:r>
            <a:r>
              <a:rPr lang="en-US" sz="2400" b="1" dirty="0"/>
              <a:t>what</a:t>
            </a:r>
            <a:r>
              <a:rPr lang="en-US" sz="2400" dirty="0"/>
              <a:t> they want, </a:t>
            </a:r>
            <a:r>
              <a:rPr lang="en-US" sz="2400" b="1" dirty="0"/>
              <a:t>when</a:t>
            </a:r>
            <a:r>
              <a:rPr lang="en-US" sz="2400" dirty="0"/>
              <a:t> they want it, </a:t>
            </a:r>
            <a:r>
              <a:rPr lang="en-US" sz="2400" b="1" dirty="0"/>
              <a:t>how</a:t>
            </a:r>
            <a:r>
              <a:rPr lang="en-US" sz="2400" dirty="0"/>
              <a:t> they want it, </a:t>
            </a:r>
            <a:r>
              <a:rPr lang="en-US" sz="2400" b="1" dirty="0"/>
              <a:t>where</a:t>
            </a:r>
            <a:r>
              <a:rPr lang="en-US" sz="2400" dirty="0"/>
              <a:t> they want it, and at a </a:t>
            </a:r>
            <a:r>
              <a:rPr lang="en-US" sz="2400" b="1" dirty="0">
                <a:solidFill>
                  <a:srgbClr val="B59253"/>
                </a:solidFill>
              </a:rPr>
              <a:t>reasonable price</a:t>
            </a:r>
            <a:r>
              <a:rPr lang="en-US" sz="2400" dirty="0"/>
              <a:t>. All while making a </a:t>
            </a:r>
            <a:r>
              <a:rPr lang="en-US" sz="2400" b="1" dirty="0">
                <a:solidFill>
                  <a:srgbClr val="B59253"/>
                </a:solidFill>
              </a:rPr>
              <a:t>profit</a:t>
            </a:r>
            <a:r>
              <a:rPr lang="en-US" sz="2400" dirty="0"/>
              <a:t>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022C36-36D4-412D-A2A7-0CD9F4C8A70F}"/>
              </a:ext>
            </a:extLst>
          </p:cNvPr>
          <p:cNvSpPr txBox="1"/>
          <p:nvPr/>
        </p:nvSpPr>
        <p:spPr>
          <a:xfrm>
            <a:off x="838200" y="6450981"/>
            <a:ext cx="2377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65000"/>
                  </a:schemeClr>
                </a:solidFill>
              </a:rPr>
              <a:t>Source: APICS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26CAD74-3DD1-4CDE-BC5D-1237FAEE5216}"/>
              </a:ext>
            </a:extLst>
          </p:cNvPr>
          <p:cNvSpPr/>
          <p:nvPr/>
        </p:nvSpPr>
        <p:spPr>
          <a:xfrm>
            <a:off x="938560" y="4440855"/>
            <a:ext cx="1514707" cy="830997"/>
          </a:xfrm>
          <a:prstGeom prst="roundRect">
            <a:avLst/>
          </a:prstGeom>
          <a:solidFill>
            <a:srgbClr val="B59253"/>
          </a:solidFill>
          <a:ln>
            <a:solidFill>
              <a:srgbClr val="B592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31F20"/>
                </a:solidFill>
              </a:rPr>
              <a:t>Plan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934816-DA49-4AA8-A580-148D9FC8C9A2}"/>
              </a:ext>
            </a:extLst>
          </p:cNvPr>
          <p:cNvSpPr/>
          <p:nvPr/>
        </p:nvSpPr>
        <p:spPr>
          <a:xfrm>
            <a:off x="3138603" y="4440857"/>
            <a:ext cx="1514707" cy="830997"/>
          </a:xfrm>
          <a:prstGeom prst="roundRect">
            <a:avLst/>
          </a:prstGeom>
          <a:solidFill>
            <a:srgbClr val="B59253"/>
          </a:solidFill>
          <a:ln>
            <a:solidFill>
              <a:srgbClr val="B592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31F20"/>
                </a:solidFill>
              </a:rPr>
              <a:t>Source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25CD497-3542-4DF5-B64F-562C097ED71D}"/>
              </a:ext>
            </a:extLst>
          </p:cNvPr>
          <p:cNvSpPr/>
          <p:nvPr/>
        </p:nvSpPr>
        <p:spPr>
          <a:xfrm>
            <a:off x="5338646" y="4440857"/>
            <a:ext cx="1514707" cy="830997"/>
          </a:xfrm>
          <a:prstGeom prst="roundRect">
            <a:avLst/>
          </a:prstGeom>
          <a:solidFill>
            <a:srgbClr val="B59253"/>
          </a:solidFill>
          <a:ln>
            <a:solidFill>
              <a:srgbClr val="B592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31F20"/>
                </a:solidFill>
              </a:rPr>
              <a:t>Make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94B14C8-1A45-49A5-B232-AE692C52A7AA}"/>
              </a:ext>
            </a:extLst>
          </p:cNvPr>
          <p:cNvSpPr/>
          <p:nvPr/>
        </p:nvSpPr>
        <p:spPr>
          <a:xfrm>
            <a:off x="7538689" y="4440856"/>
            <a:ext cx="1514707" cy="830997"/>
          </a:xfrm>
          <a:prstGeom prst="roundRect">
            <a:avLst/>
          </a:prstGeom>
          <a:solidFill>
            <a:srgbClr val="B59253"/>
          </a:solidFill>
          <a:ln>
            <a:solidFill>
              <a:srgbClr val="B592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31F20"/>
                </a:solidFill>
              </a:rPr>
              <a:t>Deliver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E2D0AB8-E574-4D60-88CC-F516533CB20B}"/>
              </a:ext>
            </a:extLst>
          </p:cNvPr>
          <p:cNvSpPr/>
          <p:nvPr/>
        </p:nvSpPr>
        <p:spPr>
          <a:xfrm>
            <a:off x="9738732" y="4440855"/>
            <a:ext cx="1514707" cy="830997"/>
          </a:xfrm>
          <a:prstGeom prst="roundRect">
            <a:avLst/>
          </a:prstGeom>
          <a:solidFill>
            <a:srgbClr val="B59253"/>
          </a:solidFill>
          <a:ln>
            <a:solidFill>
              <a:srgbClr val="B592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31F20"/>
                </a:solidFill>
              </a:rPr>
              <a:t>Return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D3D980-3612-413D-A8DD-703167464886}"/>
              </a:ext>
            </a:extLst>
          </p:cNvPr>
          <p:cNvCxnSpPr/>
          <p:nvPr/>
        </p:nvCxnSpPr>
        <p:spPr>
          <a:xfrm>
            <a:off x="2587083" y="4856353"/>
            <a:ext cx="418171" cy="0"/>
          </a:xfrm>
          <a:prstGeom prst="straightConnector1">
            <a:avLst/>
          </a:prstGeom>
          <a:ln>
            <a:solidFill>
              <a:srgbClr val="231F2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810CF6-FBBD-4C0C-BA0F-2645E3E05F9A}"/>
              </a:ext>
            </a:extLst>
          </p:cNvPr>
          <p:cNvCxnSpPr/>
          <p:nvPr/>
        </p:nvCxnSpPr>
        <p:spPr>
          <a:xfrm>
            <a:off x="4824761" y="4856353"/>
            <a:ext cx="418171" cy="0"/>
          </a:xfrm>
          <a:prstGeom prst="straightConnector1">
            <a:avLst/>
          </a:prstGeom>
          <a:ln>
            <a:solidFill>
              <a:srgbClr val="231F2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702579F-5F9D-4BB9-A16E-97B51B3089E2}"/>
              </a:ext>
            </a:extLst>
          </p:cNvPr>
          <p:cNvCxnSpPr/>
          <p:nvPr/>
        </p:nvCxnSpPr>
        <p:spPr>
          <a:xfrm>
            <a:off x="6978805" y="4869360"/>
            <a:ext cx="418171" cy="0"/>
          </a:xfrm>
          <a:prstGeom prst="straightConnector1">
            <a:avLst/>
          </a:prstGeom>
          <a:ln>
            <a:solidFill>
              <a:srgbClr val="231F2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FF950E-4BF4-444C-9E2B-B169614538D9}"/>
              </a:ext>
            </a:extLst>
          </p:cNvPr>
          <p:cNvCxnSpPr/>
          <p:nvPr/>
        </p:nvCxnSpPr>
        <p:spPr>
          <a:xfrm>
            <a:off x="9188605" y="4910245"/>
            <a:ext cx="418171" cy="0"/>
          </a:xfrm>
          <a:prstGeom prst="straightConnector1">
            <a:avLst/>
          </a:prstGeom>
          <a:ln>
            <a:solidFill>
              <a:srgbClr val="231F2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129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E8BB-6FB3-4796-9E39-03E7E1FC3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Supply Chain 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7BECCE-1D3F-4CBF-A32F-07BD30FCC408}"/>
              </a:ext>
            </a:extLst>
          </p:cNvPr>
          <p:cNvSpPr txBox="1"/>
          <p:nvPr/>
        </p:nvSpPr>
        <p:spPr>
          <a:xfrm>
            <a:off x="1359555" y="1519338"/>
            <a:ext cx="1055583" cy="307777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/>
            </a:lvl1pPr>
          </a:lstStyle>
          <a:p>
            <a:r>
              <a:rPr lang="en-US" sz="1400" dirty="0">
                <a:cs typeface="Palatino Linotype"/>
              </a:rPr>
              <a:t>SOURCE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C404BC-C7D8-4533-B70F-ADC30AD60729}"/>
              </a:ext>
            </a:extLst>
          </p:cNvPr>
          <p:cNvSpPr txBox="1"/>
          <p:nvPr/>
        </p:nvSpPr>
        <p:spPr>
          <a:xfrm>
            <a:off x="10228873" y="1519337"/>
            <a:ext cx="914400" cy="307777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lt1"/>
                </a:solidFill>
                <a:latin typeface="Palatino Linotype"/>
                <a:cs typeface="Palatino Linotype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 dirty="0">
                <a:latin typeface="+mn-lt"/>
              </a:rPr>
              <a:t>MAKE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306E81-5536-42E4-9D9B-55452FA7C48E}"/>
              </a:ext>
            </a:extLst>
          </p:cNvPr>
          <p:cNvSpPr txBox="1"/>
          <p:nvPr/>
        </p:nvSpPr>
        <p:spPr>
          <a:xfrm>
            <a:off x="6417177" y="4200219"/>
            <a:ext cx="1422130" cy="307777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lt1"/>
                </a:solidFill>
                <a:latin typeface="Palatino Linotype"/>
                <a:cs typeface="Palatino Linotype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 dirty="0">
                <a:latin typeface="+mn-lt"/>
              </a:rPr>
              <a:t>DELIVER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6EB322-BB72-40B6-A855-168056892323}"/>
              </a:ext>
            </a:extLst>
          </p:cNvPr>
          <p:cNvSpPr txBox="1"/>
          <p:nvPr/>
        </p:nvSpPr>
        <p:spPr>
          <a:xfrm>
            <a:off x="1233192" y="4075818"/>
            <a:ext cx="1159564" cy="307777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lt1"/>
                </a:solidFill>
                <a:latin typeface="Palatino Linotype"/>
                <a:cs typeface="Palatino Linotype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 dirty="0">
                <a:latin typeface="+mn-lt"/>
              </a:rPr>
              <a:t>RECYCLE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66454E-F9D4-4234-9B07-688440731BFD}"/>
              </a:ext>
            </a:extLst>
          </p:cNvPr>
          <p:cNvSpPr txBox="1"/>
          <p:nvPr/>
        </p:nvSpPr>
        <p:spPr>
          <a:xfrm>
            <a:off x="1478356" y="5476378"/>
            <a:ext cx="914400" cy="307777"/>
          </a:xfrm>
          <a:prstGeom prst="rect">
            <a:avLst/>
          </a:prstGeom>
          <a:solidFill>
            <a:srgbClr val="00254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chemeClr val="lt1"/>
                </a:solidFill>
                <a:latin typeface="Palatino Linotype"/>
                <a:cs typeface="Palatino Linotype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400" dirty="0">
                <a:latin typeface="+mn-lt"/>
              </a:rPr>
              <a:t>REUSE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E18C6E-3102-4C74-BF8F-231B5AF2A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26" y="1551025"/>
            <a:ext cx="2687210" cy="1151661"/>
          </a:xfrm>
          <a:prstGeom prst="rect">
            <a:avLst/>
          </a:prstGeom>
        </p:spPr>
      </p:pic>
      <p:sp>
        <p:nvSpPr>
          <p:cNvPr id="9" name="Right Arrow 12">
            <a:extLst>
              <a:ext uri="{FF2B5EF4-FFF2-40B4-BE49-F238E27FC236}">
                <a16:creationId xmlns:a16="http://schemas.microsoft.com/office/drawing/2014/main" id="{E151F991-55C3-44E3-AB1D-D86A625486E5}"/>
              </a:ext>
            </a:extLst>
          </p:cNvPr>
          <p:cNvSpPr/>
          <p:nvPr/>
        </p:nvSpPr>
        <p:spPr>
          <a:xfrm rot="10800000" flipH="1">
            <a:off x="4712833" y="2534936"/>
            <a:ext cx="818577" cy="39786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D3876F-5C98-4FDD-AC09-F480F8092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42125" y="2573292"/>
            <a:ext cx="2469330" cy="1392702"/>
          </a:xfrm>
          <a:prstGeom prst="rect">
            <a:avLst/>
          </a:prstGeom>
          <a:ln w="1270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D24666-7C35-424F-8269-05546189A0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t="1881" b="-1"/>
          <a:stretch/>
        </p:blipFill>
        <p:spPr>
          <a:xfrm flipH="1">
            <a:off x="9450570" y="2110930"/>
            <a:ext cx="2122365" cy="1493710"/>
          </a:xfrm>
          <a:prstGeom prst="rect">
            <a:avLst/>
          </a:prstGeom>
          <a:ln w="12700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99D7A1-5A1A-42AB-9B20-B97A8FDE6A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0" t="5177" r="2723"/>
          <a:stretch/>
        </p:blipFill>
        <p:spPr>
          <a:xfrm>
            <a:off x="332962" y="2510120"/>
            <a:ext cx="1252543" cy="937088"/>
          </a:xfrm>
          <a:prstGeom prst="rect">
            <a:avLst/>
          </a:prstGeom>
          <a:ln w="1270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4957F2-CE58-49BF-928F-716E1F40BA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5926" r="8148"/>
          <a:stretch/>
        </p:blipFill>
        <p:spPr>
          <a:xfrm>
            <a:off x="9562627" y="4618755"/>
            <a:ext cx="2045795" cy="1526085"/>
          </a:xfrm>
          <a:prstGeom prst="rect">
            <a:avLst/>
          </a:prstGeom>
          <a:ln w="12700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A76690-A96D-446A-9F17-698E46A2AA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338" y="4634660"/>
            <a:ext cx="2786155" cy="1671693"/>
          </a:xfrm>
          <a:prstGeom prst="rect">
            <a:avLst/>
          </a:prstGeom>
          <a:ln w="12700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052EED-5955-4222-832D-18390024D0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559" y="4075818"/>
            <a:ext cx="1170558" cy="1134082"/>
          </a:xfrm>
          <a:prstGeom prst="rect">
            <a:avLst/>
          </a:prstGeom>
          <a:ln w="12700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0F86DA-5C76-4D3C-8221-F01E6A35D5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67" y="5381798"/>
            <a:ext cx="1795159" cy="1282018"/>
          </a:xfrm>
          <a:prstGeom prst="rect">
            <a:avLst/>
          </a:prstGeom>
          <a:ln w="12700">
            <a:noFill/>
          </a:ln>
        </p:spPr>
      </p:pic>
      <p:sp>
        <p:nvSpPr>
          <p:cNvPr id="17" name="Right Arrow 21">
            <a:extLst>
              <a:ext uri="{FF2B5EF4-FFF2-40B4-BE49-F238E27FC236}">
                <a16:creationId xmlns:a16="http://schemas.microsoft.com/office/drawing/2014/main" id="{AD02F51E-4A52-4BE3-B3C4-C3078F129D7D}"/>
              </a:ext>
            </a:extLst>
          </p:cNvPr>
          <p:cNvSpPr/>
          <p:nvPr/>
        </p:nvSpPr>
        <p:spPr>
          <a:xfrm rot="10800000" flipH="1">
            <a:off x="8539982" y="2534937"/>
            <a:ext cx="818577" cy="39786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ight Arrow 29">
            <a:extLst>
              <a:ext uri="{FF2B5EF4-FFF2-40B4-BE49-F238E27FC236}">
                <a16:creationId xmlns:a16="http://schemas.microsoft.com/office/drawing/2014/main" id="{02B4AC49-444B-4693-8BB9-0451EE094FB7}"/>
              </a:ext>
            </a:extLst>
          </p:cNvPr>
          <p:cNvSpPr/>
          <p:nvPr/>
        </p:nvSpPr>
        <p:spPr>
          <a:xfrm flipH="1">
            <a:off x="4523993" y="4642859"/>
            <a:ext cx="818578" cy="39786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ight Arrow 30">
            <a:extLst>
              <a:ext uri="{FF2B5EF4-FFF2-40B4-BE49-F238E27FC236}">
                <a16:creationId xmlns:a16="http://schemas.microsoft.com/office/drawing/2014/main" id="{55F483FF-FE20-4477-855E-1F6C7A71D4F7}"/>
              </a:ext>
            </a:extLst>
          </p:cNvPr>
          <p:cNvSpPr/>
          <p:nvPr/>
        </p:nvSpPr>
        <p:spPr>
          <a:xfrm flipH="1">
            <a:off x="4523994" y="5823874"/>
            <a:ext cx="818577" cy="39786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9C1A227-C6E9-4588-B4CA-D88BEEB9D8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717" y="2573291"/>
            <a:ext cx="1639019" cy="873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D98DD2-E965-4721-A5D2-30795DC981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491" y="2035795"/>
            <a:ext cx="926639" cy="15443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180464-984C-4979-8FFC-B6C69B3A82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60" y="1980455"/>
            <a:ext cx="860798" cy="860798"/>
          </a:xfrm>
          <a:prstGeom prst="rect">
            <a:avLst/>
          </a:prstGeom>
        </p:spPr>
      </p:pic>
      <p:sp>
        <p:nvSpPr>
          <p:cNvPr id="23" name="Right Arrow 24">
            <a:extLst>
              <a:ext uri="{FF2B5EF4-FFF2-40B4-BE49-F238E27FC236}">
                <a16:creationId xmlns:a16="http://schemas.microsoft.com/office/drawing/2014/main" id="{E590223F-E8F5-46D6-BDB7-D4A45829EC65}"/>
              </a:ext>
            </a:extLst>
          </p:cNvPr>
          <p:cNvSpPr/>
          <p:nvPr/>
        </p:nvSpPr>
        <p:spPr>
          <a:xfrm rot="16200000" flipH="1">
            <a:off x="10375169" y="3799109"/>
            <a:ext cx="818578" cy="39786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ight Arrow 25">
            <a:extLst>
              <a:ext uri="{FF2B5EF4-FFF2-40B4-BE49-F238E27FC236}">
                <a16:creationId xmlns:a16="http://schemas.microsoft.com/office/drawing/2014/main" id="{C164C609-D9FB-4CB5-A39F-51910C67D571}"/>
              </a:ext>
            </a:extLst>
          </p:cNvPr>
          <p:cNvSpPr/>
          <p:nvPr/>
        </p:nvSpPr>
        <p:spPr>
          <a:xfrm flipH="1">
            <a:off x="8539982" y="5182864"/>
            <a:ext cx="818577" cy="39786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33812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0667E-ED03-462F-9F46-66A8F93BF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Supply Chain Management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AD178A3-4D09-4BF6-86E6-4737C326D1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227351"/>
              </p:ext>
            </p:extLst>
          </p:nvPr>
        </p:nvGraphicFramePr>
        <p:xfrm>
          <a:off x="838200" y="1825623"/>
          <a:ext cx="10515600" cy="4184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3351">
                  <a:extLst>
                    <a:ext uri="{9D8B030D-6E8A-4147-A177-3AD203B41FA5}">
                      <a16:colId xmlns:a16="http://schemas.microsoft.com/office/drawing/2014/main" val="2400197112"/>
                    </a:ext>
                  </a:extLst>
                </a:gridCol>
                <a:gridCol w="8142249">
                  <a:extLst>
                    <a:ext uri="{9D8B030D-6E8A-4147-A177-3AD203B41FA5}">
                      <a16:colId xmlns:a16="http://schemas.microsoft.com/office/drawing/2014/main" val="1888270473"/>
                    </a:ext>
                  </a:extLst>
                </a:gridCol>
              </a:tblGrid>
              <a:tr h="79460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231F20"/>
                          </a:solidFill>
                        </a:rPr>
                        <a:t>Plan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231F20"/>
                          </a:solidFill>
                        </a:rPr>
                        <a:t>Determining the requirements necessary to forecast, meet,</a:t>
                      </a:r>
                      <a:r>
                        <a:rPr lang="en-US" sz="2000" b="0" baseline="0" dirty="0">
                          <a:solidFill>
                            <a:srgbClr val="231F20"/>
                          </a:solidFill>
                        </a:rPr>
                        <a:t> and communicate the demand and supply for a product or service</a:t>
                      </a:r>
                      <a:endParaRPr lang="en-US" sz="2000" b="0" dirty="0">
                        <a:solidFill>
                          <a:srgbClr val="231F2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769826"/>
                  </a:ext>
                </a:extLst>
              </a:tr>
              <a:tr h="794602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231F20"/>
                          </a:solidFill>
                        </a:rPr>
                        <a:t>Source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231F20"/>
                          </a:solidFill>
                        </a:rPr>
                        <a:t>Managing</a:t>
                      </a:r>
                      <a:r>
                        <a:rPr lang="en-US" sz="2000" b="0" baseline="0" dirty="0">
                          <a:solidFill>
                            <a:srgbClr val="231F20"/>
                          </a:solidFill>
                        </a:rPr>
                        <a:t> inventory, suppliers, supplier agreements, supplier performance, payments, receiving, quality control, and transfer to the production team</a:t>
                      </a:r>
                      <a:endParaRPr lang="en-US" sz="2000" b="0" dirty="0">
                        <a:solidFill>
                          <a:srgbClr val="231F2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8236010"/>
                  </a:ext>
                </a:extLst>
              </a:tr>
              <a:tr h="794602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231F20"/>
                          </a:solidFill>
                        </a:rPr>
                        <a:t>Make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231F20"/>
                          </a:solidFill>
                        </a:rPr>
                        <a:t>Executing</a:t>
                      </a:r>
                      <a:r>
                        <a:rPr lang="en-US" sz="2000" b="0" baseline="0" dirty="0">
                          <a:solidFill>
                            <a:srgbClr val="231F20"/>
                          </a:solidFill>
                        </a:rPr>
                        <a:t> production orders, manufacturing, packaging, staging, and releasing the product for delivery</a:t>
                      </a:r>
                      <a:endParaRPr lang="en-US" sz="2000" b="0" dirty="0">
                        <a:solidFill>
                          <a:srgbClr val="231F2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1478515"/>
                  </a:ext>
                </a:extLst>
              </a:tr>
              <a:tr h="794602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231F20"/>
                          </a:solidFill>
                        </a:rPr>
                        <a:t>Deliver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231F20"/>
                          </a:solidFill>
                        </a:rPr>
                        <a:t>Facilitating</a:t>
                      </a:r>
                      <a:r>
                        <a:rPr lang="en-US" sz="2000" b="0" baseline="0" dirty="0">
                          <a:solidFill>
                            <a:srgbClr val="231F20"/>
                          </a:solidFill>
                        </a:rPr>
                        <a:t> order management, warehousing, and transportation of products</a:t>
                      </a:r>
                      <a:endParaRPr lang="en-US" sz="2000" b="0" dirty="0">
                        <a:solidFill>
                          <a:srgbClr val="231F2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9381340"/>
                  </a:ext>
                </a:extLst>
              </a:tr>
              <a:tr h="794602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231F20"/>
                          </a:solidFill>
                        </a:rPr>
                        <a:t>Return</a:t>
                      </a:r>
                    </a:p>
                  </a:txBody>
                  <a:tcPr anchor="ctr"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rgbClr val="231F20"/>
                          </a:solidFill>
                        </a:rPr>
                        <a:t>Handling</a:t>
                      </a:r>
                      <a:r>
                        <a:rPr lang="en-US" sz="2000" b="0" baseline="0" dirty="0">
                          <a:solidFill>
                            <a:srgbClr val="231F20"/>
                          </a:solidFill>
                        </a:rPr>
                        <a:t> the return of containers, packaging, or defective products</a:t>
                      </a:r>
                      <a:endParaRPr lang="en-US" sz="2000" b="0" dirty="0">
                        <a:solidFill>
                          <a:srgbClr val="231F2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5301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917268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rgbClr val="FFFFFF"/>
      </a:lt1>
      <a:dk2>
        <a:srgbClr val="00548B"/>
      </a:dk2>
      <a:lt2>
        <a:srgbClr val="ED7800"/>
      </a:lt2>
      <a:accent1>
        <a:srgbClr val="00A1E0"/>
      </a:accent1>
      <a:accent2>
        <a:srgbClr val="00A1B0"/>
      </a:accent2>
      <a:accent3>
        <a:srgbClr val="00945F"/>
      </a:accent3>
      <a:accent4>
        <a:srgbClr val="81BC00"/>
      </a:accent4>
      <a:accent5>
        <a:srgbClr val="5B6770"/>
      </a:accent5>
      <a:accent6>
        <a:srgbClr val="A3AAAE"/>
      </a:accent6>
      <a:hlink>
        <a:srgbClr val="CF102D"/>
      </a:hlink>
      <a:folHlink>
        <a:srgbClr val="ED78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accent5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ICS Education Presentation Template_16,9_v1" id="{B47F1B15-BFAE-1141-AB26-61A0E924C0F8}" vid="{CB22566E-B41B-6C40-8FFD-31A82F2B2DA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6724</Words>
  <Application>Microsoft Office PowerPoint</Application>
  <PresentationFormat>Widescreen</PresentationFormat>
  <Paragraphs>2124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Georgia</vt:lpstr>
      <vt:lpstr>Lucida Grande</vt:lpstr>
      <vt:lpstr>Palatino Linotype</vt:lpstr>
      <vt:lpstr>Cover </vt:lpstr>
      <vt:lpstr>Office Theme</vt:lpstr>
      <vt:lpstr>1_Office Theme</vt:lpstr>
      <vt:lpstr>The Power in Coloring Outside the Lines</vt:lpstr>
      <vt:lpstr>About Me</vt:lpstr>
      <vt:lpstr>The Master Plan…</vt:lpstr>
      <vt:lpstr>Getting Educated…</vt:lpstr>
      <vt:lpstr>Getting Experience…</vt:lpstr>
      <vt:lpstr>Supply Chain Management Consulting</vt:lpstr>
      <vt:lpstr>Supply Chain Management</vt:lpstr>
      <vt:lpstr>Supply Chain Example</vt:lpstr>
      <vt:lpstr>Supply Chain Management</vt:lpstr>
      <vt:lpstr>Supply Chain Game</vt:lpstr>
      <vt:lpstr>Cell Phone Retail Game</vt:lpstr>
      <vt:lpstr>Key Terms</vt:lpstr>
      <vt:lpstr>Game Set Up</vt:lpstr>
      <vt:lpstr>Cell Phone Suppliers</vt:lpstr>
      <vt:lpstr>Cell Phone Retail Store</vt:lpstr>
      <vt:lpstr>Game Flow</vt:lpstr>
      <vt:lpstr>Week 1 Practice Round</vt:lpstr>
      <vt:lpstr>Team Scorecard (Week 1 Practice)</vt:lpstr>
      <vt:lpstr>Team Scorecard (Week 1 Practice)</vt:lpstr>
      <vt:lpstr>Team Scorecard (Week 1 Practice)</vt:lpstr>
      <vt:lpstr>Team Scorecard (Week 1 Practice)</vt:lpstr>
      <vt:lpstr>Team Scorecard (Week 1 Practice)</vt:lpstr>
      <vt:lpstr>Team Scorecard (Week 1 Practice)</vt:lpstr>
      <vt:lpstr>Team Scorecard (Week 1 Practice)</vt:lpstr>
      <vt:lpstr>Team Scorecard (Week 1 Practice)</vt:lpstr>
      <vt:lpstr>Team Scorecard (Week 1 Practice)</vt:lpstr>
      <vt:lpstr>Team Scorecard (Week 1 Practice)</vt:lpstr>
      <vt:lpstr>Team Scorecard (Week 1 Practice)</vt:lpstr>
      <vt:lpstr>Team Scorecard (Week 1 Practice)</vt:lpstr>
      <vt:lpstr>Team Scorecard (Week 1 Practice)</vt:lpstr>
      <vt:lpstr>Team Scorecard (Week 1 Practice)</vt:lpstr>
      <vt:lpstr>Team Scorecard (Week 1 Practice)</vt:lpstr>
      <vt:lpstr>Team Scorecard (Week 1 Practice)</vt:lpstr>
      <vt:lpstr>Team Scorecard (Week 1 Practice)</vt:lpstr>
      <vt:lpstr>Team Scorecard (Week 1 Practice)</vt:lpstr>
      <vt:lpstr>Repeat step for each Week</vt:lpstr>
      <vt:lpstr>PowerPoint Presentation</vt:lpstr>
      <vt:lpstr>Q &amp; A</vt:lpstr>
      <vt:lpstr>Just Remember….</vt:lpstr>
      <vt:lpstr>Stay in 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Power in Coloring Outside the Lines</dc:title>
  <dc:creator>Stacyann Russell</dc:creator>
  <cp:lastModifiedBy>Stacyann Russell</cp:lastModifiedBy>
  <cp:revision>1</cp:revision>
  <dcterms:created xsi:type="dcterms:W3CDTF">2018-12-07T06:05:02Z</dcterms:created>
  <dcterms:modified xsi:type="dcterms:W3CDTF">2018-12-07T06:05:14Z</dcterms:modified>
</cp:coreProperties>
</file>