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79" r:id="rId3"/>
    <p:sldId id="280" r:id="rId4"/>
    <p:sldId id="260" r:id="rId5"/>
    <p:sldId id="261" r:id="rId6"/>
    <p:sldId id="282" r:id="rId7"/>
    <p:sldId id="293" r:id="rId8"/>
    <p:sldId id="281" r:id="rId9"/>
    <p:sldId id="265" r:id="rId10"/>
    <p:sldId id="284" r:id="rId11"/>
    <p:sldId id="267" r:id="rId12"/>
    <p:sldId id="285" r:id="rId13"/>
    <p:sldId id="286" r:id="rId14"/>
    <p:sldId id="269" r:id="rId15"/>
    <p:sldId id="290" r:id="rId16"/>
    <p:sldId id="291" r:id="rId17"/>
    <p:sldId id="274" r:id="rId18"/>
    <p:sldId id="292" r:id="rId19"/>
    <p:sldId id="288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have held every position in Bank Operations there is to hold. Teller, Merchant Teller, New Accounts, </a:t>
          </a:r>
          <a:r>
            <a:rPr lang="en-US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Asst</a:t>
          </a:r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 Supervisor, Asst. </a:t>
          </a:r>
          <a:r>
            <a:rPr lang="en-US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Mgr</a:t>
          </a:r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, Customer Service Mgr.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started out as a teller trainee at City National Bank in 1981 </a:t>
          </a:r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earning </a:t>
          </a:r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$7.40 per hour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was promoted to Vice President 9 years ago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2208C8A2-51B6-864C-804A-BD967CB45B01}" type="pres">
      <dgm:prSet presAssocID="{2D8EC281-7FD2-4949-B782-9554AE8D8903}" presName="bullet3a" presStyleLbl="node1" presStyleIdx="0" presStyleCnt="3"/>
      <dgm:spPr/>
    </dgm:pt>
    <dgm:pt modelId="{3888F5B6-4C1D-1948-8BDC-64F378014E33}" type="pres">
      <dgm:prSet presAssocID="{2D8EC281-7FD2-4949-B782-9554AE8D8903}" presName="textBox3a" presStyleLbl="revTx" presStyleIdx="0" presStyleCnt="3" custLinFactNeighborX="9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7929E-2521-DA4B-A3F0-4797D22E0F1E}" type="pres">
      <dgm:prSet presAssocID="{9DF16435-D83C-43CC-88F7-B2FF0728BDD3}" presName="bullet3b" presStyleLbl="node1" presStyleIdx="1" presStyleCnt="3"/>
      <dgm:spPr/>
    </dgm:pt>
    <dgm:pt modelId="{4384CF9B-095F-C34A-AF28-41E8777EC18C}" type="pres">
      <dgm:prSet presAssocID="{9DF16435-D83C-43CC-88F7-B2FF0728BDD3}" presName="textBox3b" presStyleLbl="revTx" presStyleIdx="1" presStyleCnt="3" custLinFactNeighborX="6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LinFactNeighborX="6627" custLinFactNeighborY="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97D41-EE58-5E48-A5CB-A20BF157F36B}" type="presOf" srcId="{916EA4CA-F191-44E9-BDEC-685BAEB5F89C}" destId="{17067309-CB33-4035-BF41-24F82CD4A52A}" srcOrd="0" destOrd="0" presId="urn:microsoft.com/office/officeart/2005/8/layout/arrow2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C90A972A-0972-D547-87DD-E7D2D5787B58}" type="presOf" srcId="{9DF16435-D83C-43CC-88F7-B2FF0728BDD3}" destId="{4384CF9B-095F-C34A-AF28-41E8777EC18C}" srcOrd="0" destOrd="0" presId="urn:microsoft.com/office/officeart/2005/8/layout/arrow2"/>
    <dgm:cxn modelId="{0C4FF0EF-8AAF-6B45-A330-E5503B6A087D}" type="presOf" srcId="{2D8EC281-7FD2-4949-B782-9554AE8D8903}" destId="{3888F5B6-4C1D-1948-8BDC-64F378014E33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F84AFBC1-4B06-9449-87C8-DE14D0934E43}" type="presParOf" srcId="{2CA1C279-8CAF-4522-A11C-0306FA8C7E1F}" destId="{C1F15EE0-C9B7-41DF-A01C-F918C34A425B}" srcOrd="1" destOrd="0" presId="urn:microsoft.com/office/officeart/2005/8/layout/arrow2"/>
    <dgm:cxn modelId="{ED57746C-1E95-7B44-A34A-3D9D0F4BB10E}" type="presParOf" srcId="{C1F15EE0-C9B7-41DF-A01C-F918C34A425B}" destId="{2208C8A2-51B6-864C-804A-BD967CB45B01}" srcOrd="0" destOrd="0" presId="urn:microsoft.com/office/officeart/2005/8/layout/arrow2"/>
    <dgm:cxn modelId="{9B81B19D-991E-7249-B99F-506915B84C1F}" type="presParOf" srcId="{C1F15EE0-C9B7-41DF-A01C-F918C34A425B}" destId="{3888F5B6-4C1D-1948-8BDC-64F378014E33}" srcOrd="1" destOrd="0" presId="urn:microsoft.com/office/officeart/2005/8/layout/arrow2"/>
    <dgm:cxn modelId="{24D6C85C-232F-CF44-A139-EF0CA8E8FA14}" type="presParOf" srcId="{C1F15EE0-C9B7-41DF-A01C-F918C34A425B}" destId="{8677929E-2521-DA4B-A3F0-4797D22E0F1E}" srcOrd="2" destOrd="0" presId="urn:microsoft.com/office/officeart/2005/8/layout/arrow2"/>
    <dgm:cxn modelId="{ED94DE0A-0AD6-2F4F-81C4-972C866AF67E}" type="presParOf" srcId="{C1F15EE0-C9B7-41DF-A01C-F918C34A425B}" destId="{4384CF9B-095F-C34A-AF28-41E8777EC18C}" srcOrd="3" destOrd="0" presId="urn:microsoft.com/office/officeart/2005/8/layout/arrow2"/>
    <dgm:cxn modelId="{C885E211-9391-E241-B695-BEC2FB0A20AE}" type="presParOf" srcId="{C1F15EE0-C9B7-41DF-A01C-F918C34A425B}" destId="{EA92077A-70E6-4C4C-A836-EA56EC69D16A}" srcOrd="4" destOrd="0" presId="urn:microsoft.com/office/officeart/2005/8/layout/arrow2"/>
    <dgm:cxn modelId="{FE052856-8176-834C-B2C6-D15D8BA59365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8C8A2-51B6-864C-804A-BD967CB45B01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8F5B6-4C1D-1948-8BDC-64F378014E33}">
      <dsp:nvSpPr>
        <dsp:cNvPr id="0" name=""/>
        <dsp:cNvSpPr/>
      </dsp:nvSpPr>
      <dsp:spPr>
        <a:xfrm>
          <a:off x="1665521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started out as a teller trainee at City National Bank in 1981 </a:t>
          </a: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earning </a:t>
          </a: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$7.40 per hour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665521" y="3217959"/>
        <a:ext cx="1687279" cy="1308003"/>
      </dsp:txXfrm>
    </dsp:sp>
    <dsp:sp modelId="{8677929E-2521-DA4B-A3F0-4797D22E0F1E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CF9B-095F-C34A-AF28-41E8777EC18C}">
      <dsp:nvSpPr>
        <dsp:cNvPr id="0" name=""/>
        <dsp:cNvSpPr/>
      </dsp:nvSpPr>
      <dsp:spPr>
        <a:xfrm>
          <a:off x="3367438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have held every position in Bank Operations there is to hold. Teller, Merchant Teller, New Accounts, </a:t>
          </a:r>
          <a:r>
            <a:rPr lang="en-US" sz="16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Asst</a:t>
          </a: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Supervisor, Asst. </a:t>
          </a:r>
          <a:r>
            <a:rPr lang="en-US" sz="16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Mgr</a:t>
          </a: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, Customer Service Mgr.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367438" y="2063839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424829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was promoted to Vice President 9 years ago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24829" y="1380418"/>
        <a:ext cx="1737969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My name is Anthony Gouche’ Sr.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 work for Citizens Business Bank (CBB).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CBB is the largest financial institution headquartered in the Inland Empire region of California.  The Bank has $8.5 billion in assets and 51 branches throughout the state. </a:t>
            </a:r>
          </a:p>
          <a:p>
            <a:pPr algn="ctr"/>
            <a:r>
              <a:rPr lang="en-US" dirty="0" smtClean="0"/>
              <a:t>My role at Citizens Business Bank is the Vice President Customer Service Manager.  I manage the operations department of our El Segundo Branch Financial Center which consist of over 1900 clients with total assets of over 65 million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Promise Scholars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I enjoyed</a:t>
            </a:r>
          </a:p>
          <a:p>
            <a:r>
              <a:rPr lang="en-US" dirty="0" smtClean="0"/>
              <a:t>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Things I didn’t enjoy in College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piano practice Room</a:t>
            </a:r>
          </a:p>
          <a:p>
            <a:r>
              <a:rPr lang="en-US" dirty="0" smtClean="0"/>
              <a:t>The music courses –Music Theory and Musicianship</a:t>
            </a:r>
          </a:p>
          <a:p>
            <a:r>
              <a:rPr lang="en-US" dirty="0" smtClean="0"/>
              <a:t>The Gospel Choir</a:t>
            </a:r>
          </a:p>
          <a:p>
            <a:r>
              <a:rPr lang="en-US" dirty="0"/>
              <a:t>S</a:t>
            </a:r>
            <a:r>
              <a:rPr lang="en-US" dirty="0" smtClean="0"/>
              <a:t>ongwriting</a:t>
            </a:r>
          </a:p>
          <a:p>
            <a:r>
              <a:rPr lang="en-US" dirty="0" smtClean="0"/>
              <a:t>Meeting new people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Riding the bus to school</a:t>
            </a:r>
          </a:p>
          <a:p>
            <a:r>
              <a:rPr lang="en-US" dirty="0" smtClean="0"/>
              <a:t>English Literature</a:t>
            </a:r>
          </a:p>
          <a:p>
            <a:r>
              <a:rPr lang="en-US" dirty="0" smtClean="0"/>
              <a:t>Attending school at night after working all day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3505200"/>
            <a:ext cx="8305800" cy="2618752"/>
            <a:chOff x="3090671" y="1602409"/>
            <a:chExt cx="2962656" cy="4521543"/>
          </a:xfrm>
        </p:grpSpPr>
        <p:sp>
          <p:nvSpPr>
            <p:cNvPr id="6" name="Freeform 5"/>
            <p:cNvSpPr/>
            <p:nvPr/>
          </p:nvSpPr>
          <p:spPr>
            <a:xfrm>
              <a:off x="3090671" y="1602409"/>
              <a:ext cx="2962656" cy="1458562"/>
            </a:xfrm>
            <a:custGeom>
              <a:avLst/>
              <a:gdLst>
                <a:gd name="connsiteX0" fmla="*/ 0 w 2962656"/>
                <a:gd name="connsiteY0" fmla="*/ 243099 h 1458562"/>
                <a:gd name="connsiteX1" fmla="*/ 243099 w 2962656"/>
                <a:gd name="connsiteY1" fmla="*/ 0 h 1458562"/>
                <a:gd name="connsiteX2" fmla="*/ 2719557 w 2962656"/>
                <a:gd name="connsiteY2" fmla="*/ 0 h 1458562"/>
                <a:gd name="connsiteX3" fmla="*/ 2962656 w 2962656"/>
                <a:gd name="connsiteY3" fmla="*/ 243099 h 1458562"/>
                <a:gd name="connsiteX4" fmla="*/ 2962656 w 2962656"/>
                <a:gd name="connsiteY4" fmla="*/ 1215463 h 1458562"/>
                <a:gd name="connsiteX5" fmla="*/ 2719557 w 2962656"/>
                <a:gd name="connsiteY5" fmla="*/ 1458562 h 1458562"/>
                <a:gd name="connsiteX6" fmla="*/ 243099 w 2962656"/>
                <a:gd name="connsiteY6" fmla="*/ 1458562 h 1458562"/>
                <a:gd name="connsiteX7" fmla="*/ 0 w 2962656"/>
                <a:gd name="connsiteY7" fmla="*/ 1215463 h 1458562"/>
                <a:gd name="connsiteX8" fmla="*/ 0 w 2962656"/>
                <a:gd name="connsiteY8" fmla="*/ 243099 h 145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2656" h="1458562">
                  <a:moveTo>
                    <a:pt x="0" y="243099"/>
                  </a:moveTo>
                  <a:cubicBezTo>
                    <a:pt x="0" y="108839"/>
                    <a:pt x="108839" y="0"/>
                    <a:pt x="243099" y="0"/>
                  </a:cubicBezTo>
                  <a:lnTo>
                    <a:pt x="2719557" y="0"/>
                  </a:lnTo>
                  <a:cubicBezTo>
                    <a:pt x="2853817" y="0"/>
                    <a:pt x="2962656" y="108839"/>
                    <a:pt x="2962656" y="243099"/>
                  </a:cubicBezTo>
                  <a:lnTo>
                    <a:pt x="2962656" y="1215463"/>
                  </a:lnTo>
                  <a:cubicBezTo>
                    <a:pt x="2962656" y="1349723"/>
                    <a:pt x="2853817" y="1458562"/>
                    <a:pt x="2719557" y="1458562"/>
                  </a:cubicBezTo>
                  <a:lnTo>
                    <a:pt x="243099" y="1458562"/>
                  </a:lnTo>
                  <a:cubicBezTo>
                    <a:pt x="108839" y="1458562"/>
                    <a:pt x="0" y="1349723"/>
                    <a:pt x="0" y="1215463"/>
                  </a:cubicBezTo>
                  <a:lnTo>
                    <a:pt x="0" y="24309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021" tIns="113111" rIns="155021" bIns="113111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/>
                <a:t>Breast cancer robs me and my children of mom</a:t>
              </a:r>
              <a:endParaRPr lang="en-US" sz="22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3090671" y="3133900"/>
              <a:ext cx="2962656" cy="1458562"/>
            </a:xfrm>
            <a:custGeom>
              <a:avLst/>
              <a:gdLst>
                <a:gd name="connsiteX0" fmla="*/ 0 w 2962656"/>
                <a:gd name="connsiteY0" fmla="*/ 243099 h 1458562"/>
                <a:gd name="connsiteX1" fmla="*/ 243099 w 2962656"/>
                <a:gd name="connsiteY1" fmla="*/ 0 h 1458562"/>
                <a:gd name="connsiteX2" fmla="*/ 2719557 w 2962656"/>
                <a:gd name="connsiteY2" fmla="*/ 0 h 1458562"/>
                <a:gd name="connsiteX3" fmla="*/ 2962656 w 2962656"/>
                <a:gd name="connsiteY3" fmla="*/ 243099 h 1458562"/>
                <a:gd name="connsiteX4" fmla="*/ 2962656 w 2962656"/>
                <a:gd name="connsiteY4" fmla="*/ 1215463 h 1458562"/>
                <a:gd name="connsiteX5" fmla="*/ 2719557 w 2962656"/>
                <a:gd name="connsiteY5" fmla="*/ 1458562 h 1458562"/>
                <a:gd name="connsiteX6" fmla="*/ 243099 w 2962656"/>
                <a:gd name="connsiteY6" fmla="*/ 1458562 h 1458562"/>
                <a:gd name="connsiteX7" fmla="*/ 0 w 2962656"/>
                <a:gd name="connsiteY7" fmla="*/ 1215463 h 1458562"/>
                <a:gd name="connsiteX8" fmla="*/ 0 w 2962656"/>
                <a:gd name="connsiteY8" fmla="*/ 243099 h 145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2656" h="1458562">
                  <a:moveTo>
                    <a:pt x="0" y="243099"/>
                  </a:moveTo>
                  <a:cubicBezTo>
                    <a:pt x="0" y="108839"/>
                    <a:pt x="108839" y="0"/>
                    <a:pt x="243099" y="0"/>
                  </a:cubicBezTo>
                  <a:lnTo>
                    <a:pt x="2719557" y="0"/>
                  </a:lnTo>
                  <a:cubicBezTo>
                    <a:pt x="2853817" y="0"/>
                    <a:pt x="2962656" y="108839"/>
                    <a:pt x="2962656" y="243099"/>
                  </a:cubicBezTo>
                  <a:lnTo>
                    <a:pt x="2962656" y="1215463"/>
                  </a:lnTo>
                  <a:cubicBezTo>
                    <a:pt x="2962656" y="1349723"/>
                    <a:pt x="2853817" y="1458562"/>
                    <a:pt x="2719557" y="1458562"/>
                  </a:cubicBezTo>
                  <a:lnTo>
                    <a:pt x="243099" y="1458562"/>
                  </a:lnTo>
                  <a:cubicBezTo>
                    <a:pt x="108839" y="1458562"/>
                    <a:pt x="0" y="1349723"/>
                    <a:pt x="0" y="1215463"/>
                  </a:cubicBezTo>
                  <a:lnTo>
                    <a:pt x="0" y="24309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021" tIns="113111" rIns="155021" bIns="113111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Suddenly</a:t>
              </a:r>
              <a:r>
                <a:rPr lang="en-US" sz="2200" b="1" kern="1200" dirty="0" smtClean="0"/>
                <a:t> Single dad of 4</a:t>
              </a:r>
              <a:endParaRPr lang="en-US" sz="22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90671" y="4665390"/>
              <a:ext cx="2962656" cy="1458562"/>
            </a:xfrm>
            <a:custGeom>
              <a:avLst/>
              <a:gdLst>
                <a:gd name="connsiteX0" fmla="*/ 0 w 2962656"/>
                <a:gd name="connsiteY0" fmla="*/ 243099 h 1458562"/>
                <a:gd name="connsiteX1" fmla="*/ 243099 w 2962656"/>
                <a:gd name="connsiteY1" fmla="*/ 0 h 1458562"/>
                <a:gd name="connsiteX2" fmla="*/ 2719557 w 2962656"/>
                <a:gd name="connsiteY2" fmla="*/ 0 h 1458562"/>
                <a:gd name="connsiteX3" fmla="*/ 2962656 w 2962656"/>
                <a:gd name="connsiteY3" fmla="*/ 243099 h 1458562"/>
                <a:gd name="connsiteX4" fmla="*/ 2962656 w 2962656"/>
                <a:gd name="connsiteY4" fmla="*/ 1215463 h 1458562"/>
                <a:gd name="connsiteX5" fmla="*/ 2719557 w 2962656"/>
                <a:gd name="connsiteY5" fmla="*/ 1458562 h 1458562"/>
                <a:gd name="connsiteX6" fmla="*/ 243099 w 2962656"/>
                <a:gd name="connsiteY6" fmla="*/ 1458562 h 1458562"/>
                <a:gd name="connsiteX7" fmla="*/ 0 w 2962656"/>
                <a:gd name="connsiteY7" fmla="*/ 1215463 h 1458562"/>
                <a:gd name="connsiteX8" fmla="*/ 0 w 2962656"/>
                <a:gd name="connsiteY8" fmla="*/ 243099 h 145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2656" h="1458562">
                  <a:moveTo>
                    <a:pt x="0" y="243099"/>
                  </a:moveTo>
                  <a:cubicBezTo>
                    <a:pt x="0" y="108839"/>
                    <a:pt x="108839" y="0"/>
                    <a:pt x="243099" y="0"/>
                  </a:cubicBezTo>
                  <a:lnTo>
                    <a:pt x="2719557" y="0"/>
                  </a:lnTo>
                  <a:cubicBezTo>
                    <a:pt x="2853817" y="0"/>
                    <a:pt x="2962656" y="108839"/>
                    <a:pt x="2962656" y="243099"/>
                  </a:cubicBezTo>
                  <a:lnTo>
                    <a:pt x="2962656" y="1215463"/>
                  </a:lnTo>
                  <a:cubicBezTo>
                    <a:pt x="2962656" y="1349723"/>
                    <a:pt x="2853817" y="1458562"/>
                    <a:pt x="2719557" y="1458562"/>
                  </a:cubicBezTo>
                  <a:lnTo>
                    <a:pt x="243099" y="1458562"/>
                  </a:lnTo>
                  <a:cubicBezTo>
                    <a:pt x="108839" y="1458562"/>
                    <a:pt x="0" y="1349723"/>
                    <a:pt x="0" y="1215463"/>
                  </a:cubicBezTo>
                  <a:lnTo>
                    <a:pt x="0" y="24309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021" tIns="113111" rIns="155021" bIns="113111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smtClean="0"/>
                <a:t>I walked away from my job of 9 years as Assistant Branch Manger at US Bank</a:t>
              </a:r>
              <a:endParaRPr lang="en-US" sz="2200" kern="1200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838200" y="1524000"/>
            <a:ext cx="8305800" cy="12192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dirty="0" smtClean="0"/>
              <a:t>I got married to the love of my life at age 26</a:t>
            </a:r>
          </a:p>
          <a:p>
            <a:pPr algn="l"/>
            <a:r>
              <a:rPr lang="en-US" b="1" dirty="0" smtClean="0"/>
              <a:t>We had 4 children  3 girls and finally a boy</a:t>
            </a:r>
          </a:p>
          <a:p>
            <a:pPr algn="l"/>
            <a:r>
              <a:rPr lang="en-US" b="1" dirty="0" smtClean="0"/>
              <a:t>After 9 years we bought our first home</a:t>
            </a:r>
            <a:endParaRPr lang="en-US" b="1" dirty="0" smtClean="0"/>
          </a:p>
          <a:p>
            <a:pPr algn="l"/>
            <a:r>
              <a:rPr lang="en-US" b="1" dirty="0" smtClean="0"/>
              <a:t>After </a:t>
            </a:r>
            <a:r>
              <a:rPr lang="en-US" b="1" dirty="0" smtClean="0"/>
              <a:t>15 years of Marriage   –   Cancer Strikes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My new role in the home - Mr. Mom and Dad</a:t>
            </a:r>
          </a:p>
          <a:p>
            <a:pPr lvl="1"/>
            <a:r>
              <a:rPr lang="en-US" dirty="0" smtClean="0"/>
              <a:t>My children were 14, 12, 9 and 4 when their mom died</a:t>
            </a:r>
          </a:p>
          <a:p>
            <a:pPr lvl="1"/>
            <a:r>
              <a:rPr lang="en-US" dirty="0" smtClean="0"/>
              <a:t>For 3 years I raised my children without holding a job</a:t>
            </a:r>
          </a:p>
          <a:p>
            <a:pPr lvl="1"/>
            <a:r>
              <a:rPr lang="en-US" dirty="0" smtClean="0"/>
              <a:t>After 3 years I re-married and shortly after had another </a:t>
            </a:r>
            <a:r>
              <a:rPr lang="en-US" dirty="0" smtClean="0"/>
              <a:t>child</a:t>
            </a:r>
          </a:p>
          <a:p>
            <a:pPr lvl="1"/>
            <a:r>
              <a:rPr lang="en-US" dirty="0" smtClean="0"/>
              <a:t>I also went back to work at First Coastal Bank which was later acquired by Citizens Business Bank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thing I wanted to ensure is that my children got the opportunity to attend college:</a:t>
            </a:r>
          </a:p>
          <a:p>
            <a:pPr lvl="1"/>
            <a:r>
              <a:rPr lang="en-US" dirty="0" smtClean="0"/>
              <a:t>My oldest daughter took a similar path as mine - she pursued </a:t>
            </a:r>
            <a:r>
              <a:rPr lang="en-US" dirty="0" smtClean="0"/>
              <a:t>Music as has traveled the world as an </a:t>
            </a:r>
            <a:r>
              <a:rPr lang="en-US" smtClean="0"/>
              <a:t>Independent  Artist </a:t>
            </a:r>
            <a:endParaRPr lang="en-US" dirty="0" smtClean="0"/>
          </a:p>
          <a:p>
            <a:pPr lvl="1"/>
            <a:r>
              <a:rPr lang="en-US" dirty="0" smtClean="0"/>
              <a:t>My second daughter attended UCLA earning 2 bachelors degrees in 4 years and earned her Masters Degree in Higher Education from and Ivy League School – University of  Pennsylvania</a:t>
            </a:r>
          </a:p>
          <a:p>
            <a:pPr lvl="1"/>
            <a:r>
              <a:rPr lang="en-US" dirty="0" smtClean="0"/>
              <a:t>My third daughter earned her bachelors degree  in Theatre from UC San Diego</a:t>
            </a:r>
          </a:p>
          <a:p>
            <a:pPr lvl="1"/>
            <a:r>
              <a:rPr lang="en-US" dirty="0" smtClean="0"/>
              <a:t>My Son is an actor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Career Path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4370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 I started at an entry level I took advantage of every opportunity to learn positioning myself for promotion:</a:t>
            </a:r>
          </a:p>
          <a:p>
            <a:pPr lvl="1"/>
            <a:r>
              <a:rPr lang="en-US" dirty="0" smtClean="0"/>
              <a:t>Teller 1 year</a:t>
            </a:r>
          </a:p>
          <a:p>
            <a:pPr lvl="1"/>
            <a:r>
              <a:rPr lang="en-US" dirty="0" smtClean="0"/>
              <a:t>Merchant Teller 1 year</a:t>
            </a:r>
          </a:p>
          <a:p>
            <a:pPr lvl="1"/>
            <a:r>
              <a:rPr lang="en-US" dirty="0" smtClean="0"/>
              <a:t>New Accounts 2 years</a:t>
            </a:r>
          </a:p>
          <a:p>
            <a:pPr lvl="1"/>
            <a:r>
              <a:rPr lang="en-US" dirty="0" smtClean="0"/>
              <a:t>Utility Clerk</a:t>
            </a:r>
          </a:p>
          <a:p>
            <a:r>
              <a:rPr lang="en-US" dirty="0" smtClean="0"/>
              <a:t>The worst job I have ever had was:</a:t>
            </a:r>
          </a:p>
          <a:p>
            <a:pPr lvl="1"/>
            <a:r>
              <a:rPr lang="en-US" dirty="0" smtClean="0"/>
              <a:t>Assistant Bookkeeper for </a:t>
            </a:r>
            <a:r>
              <a:rPr lang="en-US" dirty="0" err="1" smtClean="0"/>
              <a:t>Laventhol</a:t>
            </a:r>
            <a:r>
              <a:rPr lang="en-US" dirty="0" smtClean="0"/>
              <a:t> &amp; Horwath</a:t>
            </a:r>
          </a:p>
          <a:p>
            <a:pPr lvl="1"/>
            <a:r>
              <a:rPr lang="en-US" dirty="0" smtClean="0"/>
              <a:t>Termite Applicator for Buddy’s Termite Co.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I have had to overcome throughout my career are:</a:t>
            </a:r>
          </a:p>
          <a:p>
            <a:pPr lvl="1"/>
            <a:r>
              <a:rPr lang="en-US" dirty="0" smtClean="0"/>
              <a:t>Without a college degree the opportunities offered were usually entry level</a:t>
            </a:r>
            <a:endParaRPr lang="en-US" dirty="0" smtClean="0"/>
          </a:p>
          <a:p>
            <a:pPr lvl="1"/>
            <a:r>
              <a:rPr lang="en-US" dirty="0" smtClean="0"/>
              <a:t>Well into my career I realized that starting positions and salaries of a college graduate were well above entry level positions and salaries</a:t>
            </a:r>
          </a:p>
          <a:p>
            <a:pPr lvl="1"/>
            <a:r>
              <a:rPr lang="en-US" dirty="0" smtClean="0"/>
              <a:t>Not having a degree did not stop me from advancing, it just slowed the process down</a:t>
            </a:r>
          </a:p>
          <a:p>
            <a:pPr lvl="1"/>
            <a:r>
              <a:rPr lang="en-US" dirty="0"/>
              <a:t>I accepted a lesser position, New Accounts Rep, to re-acclimate myself with the banking environment  with a return to management  as a short term goal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at my company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09018" y="1600200"/>
            <a:ext cx="4525963" cy="4525963"/>
            <a:chOff x="2309018" y="1600200"/>
            <a:chExt cx="4525963" cy="4525963"/>
          </a:xfrm>
        </p:grpSpPr>
        <p:sp>
          <p:nvSpPr>
            <p:cNvPr id="6" name="Freeform 5"/>
            <p:cNvSpPr/>
            <p:nvPr/>
          </p:nvSpPr>
          <p:spPr>
            <a:xfrm>
              <a:off x="2309018" y="1600200"/>
              <a:ext cx="4525963" cy="4525963"/>
            </a:xfrm>
            <a:custGeom>
              <a:avLst/>
              <a:gdLst>
                <a:gd name="connsiteX0" fmla="*/ 0 w 4525963"/>
                <a:gd name="connsiteY0" fmla="*/ 2262982 h 4525963"/>
                <a:gd name="connsiteX1" fmla="*/ 2262982 w 4525963"/>
                <a:gd name="connsiteY1" fmla="*/ 0 h 4525963"/>
                <a:gd name="connsiteX2" fmla="*/ 4525964 w 4525963"/>
                <a:gd name="connsiteY2" fmla="*/ 2262982 h 4525963"/>
                <a:gd name="connsiteX3" fmla="*/ 2262982 w 4525963"/>
                <a:gd name="connsiteY3" fmla="*/ 4525964 h 4525963"/>
                <a:gd name="connsiteX4" fmla="*/ 0 w 4525963"/>
                <a:gd name="connsiteY4" fmla="*/ 2262982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3" h="4525963">
                  <a:moveTo>
                    <a:pt x="0" y="2262982"/>
                  </a:moveTo>
                  <a:cubicBezTo>
                    <a:pt x="0" y="1013172"/>
                    <a:pt x="1013172" y="0"/>
                    <a:pt x="2262982" y="0"/>
                  </a:cubicBezTo>
                  <a:cubicBezTo>
                    <a:pt x="3512792" y="0"/>
                    <a:pt x="4525964" y="1013172"/>
                    <a:pt x="4525964" y="2262982"/>
                  </a:cubicBezTo>
                  <a:cubicBezTo>
                    <a:pt x="4525964" y="3512792"/>
                    <a:pt x="3512792" y="4525964"/>
                    <a:pt x="2262982" y="4525964"/>
                  </a:cubicBezTo>
                  <a:cubicBezTo>
                    <a:pt x="1013172" y="4525964"/>
                    <a:pt x="0" y="3512792"/>
                    <a:pt x="0" y="22629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15596" tIns="311642" rIns="1715596" bIns="37061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President and Executive </a:t>
              </a:r>
              <a:r>
                <a:rPr lang="en-US" sz="1200" dirty="0" smtClean="0">
                  <a:solidFill>
                    <a:schemeClr val="bg1"/>
                  </a:solidFill>
                </a:rPr>
                <a:t>Vice Presidents</a:t>
              </a:r>
              <a:endParaRPr lang="en-US" sz="1200" kern="1200" dirty="0" smtClean="0">
                <a:solidFill>
                  <a:schemeClr val="bg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($500K - $1M)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761614" y="2505392"/>
              <a:ext cx="3620770" cy="3620770"/>
            </a:xfrm>
            <a:custGeom>
              <a:avLst/>
              <a:gdLst>
                <a:gd name="connsiteX0" fmla="*/ 0 w 3620770"/>
                <a:gd name="connsiteY0" fmla="*/ 1810385 h 3620770"/>
                <a:gd name="connsiteX1" fmla="*/ 1810385 w 3620770"/>
                <a:gd name="connsiteY1" fmla="*/ 0 h 3620770"/>
                <a:gd name="connsiteX2" fmla="*/ 3620770 w 3620770"/>
                <a:gd name="connsiteY2" fmla="*/ 1810385 h 3620770"/>
                <a:gd name="connsiteX3" fmla="*/ 1810385 w 3620770"/>
                <a:gd name="connsiteY3" fmla="*/ 3620770 h 3620770"/>
                <a:gd name="connsiteX4" fmla="*/ 0 w 3620770"/>
                <a:gd name="connsiteY4" fmla="*/ 1810385 h 36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70" h="3620770">
                  <a:moveTo>
                    <a:pt x="0" y="1810385"/>
                  </a:moveTo>
                  <a:cubicBezTo>
                    <a:pt x="0" y="810537"/>
                    <a:pt x="810537" y="0"/>
                    <a:pt x="1810385" y="0"/>
                  </a:cubicBezTo>
                  <a:cubicBezTo>
                    <a:pt x="2810233" y="0"/>
                    <a:pt x="3620770" y="810537"/>
                    <a:pt x="3620770" y="1810385"/>
                  </a:cubicBezTo>
                  <a:cubicBezTo>
                    <a:pt x="3620770" y="2810233"/>
                    <a:pt x="2810233" y="3620770"/>
                    <a:pt x="1810385" y="3620770"/>
                  </a:cubicBezTo>
                  <a:cubicBezTo>
                    <a:pt x="810537" y="3620770"/>
                    <a:pt x="0" y="2810233"/>
                    <a:pt x="0" y="181038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63000" tIns="302590" rIns="1262999" bIns="28371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Senior Vice Presidents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($250K - $400K)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214211" y="3410585"/>
              <a:ext cx="2715577" cy="2715577"/>
            </a:xfrm>
            <a:custGeom>
              <a:avLst/>
              <a:gdLst>
                <a:gd name="connsiteX0" fmla="*/ 0 w 2715577"/>
                <a:gd name="connsiteY0" fmla="*/ 1357789 h 2715577"/>
                <a:gd name="connsiteX1" fmla="*/ 1357789 w 2715577"/>
                <a:gd name="connsiteY1" fmla="*/ 0 h 2715577"/>
                <a:gd name="connsiteX2" fmla="*/ 2715578 w 2715577"/>
                <a:gd name="connsiteY2" fmla="*/ 1357789 h 2715577"/>
                <a:gd name="connsiteX3" fmla="*/ 1357789 w 2715577"/>
                <a:gd name="connsiteY3" fmla="*/ 2715578 h 2715577"/>
                <a:gd name="connsiteX4" fmla="*/ 0 w 2715577"/>
                <a:gd name="connsiteY4" fmla="*/ 1357789 h 27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2715577">
                  <a:moveTo>
                    <a:pt x="0" y="1357789"/>
                  </a:moveTo>
                  <a:cubicBezTo>
                    <a:pt x="0" y="607903"/>
                    <a:pt x="607903" y="0"/>
                    <a:pt x="1357789" y="0"/>
                  </a:cubicBezTo>
                  <a:cubicBezTo>
                    <a:pt x="2107675" y="0"/>
                    <a:pt x="2715578" y="607903"/>
                    <a:pt x="2715578" y="1357789"/>
                  </a:cubicBezTo>
                  <a:cubicBezTo>
                    <a:pt x="2715578" y="2107675"/>
                    <a:pt x="2107675" y="2715578"/>
                    <a:pt x="1357789" y="2715578"/>
                  </a:cubicBezTo>
                  <a:cubicBezTo>
                    <a:pt x="607903" y="2715578"/>
                    <a:pt x="0" y="2107675"/>
                    <a:pt x="0" y="13577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10403" tIns="289012" rIns="810403" bIns="198624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Vice Presidents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($100K - $200K)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666807" y="4315777"/>
              <a:ext cx="1810385" cy="1810385"/>
            </a:xfrm>
            <a:custGeom>
              <a:avLst/>
              <a:gdLst>
                <a:gd name="connsiteX0" fmla="*/ 0 w 1810385"/>
                <a:gd name="connsiteY0" fmla="*/ 905193 h 1810385"/>
                <a:gd name="connsiteX1" fmla="*/ 905193 w 1810385"/>
                <a:gd name="connsiteY1" fmla="*/ 0 h 1810385"/>
                <a:gd name="connsiteX2" fmla="*/ 1810386 w 1810385"/>
                <a:gd name="connsiteY2" fmla="*/ 905193 h 1810385"/>
                <a:gd name="connsiteX3" fmla="*/ 905193 w 1810385"/>
                <a:gd name="connsiteY3" fmla="*/ 1810386 h 1810385"/>
                <a:gd name="connsiteX4" fmla="*/ 0 w 1810385"/>
                <a:gd name="connsiteY4" fmla="*/ 905193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85" h="1810385">
                  <a:moveTo>
                    <a:pt x="0" y="905193"/>
                  </a:moveTo>
                  <a:cubicBezTo>
                    <a:pt x="0" y="405269"/>
                    <a:pt x="405269" y="0"/>
                    <a:pt x="905193" y="0"/>
                  </a:cubicBezTo>
                  <a:cubicBezTo>
                    <a:pt x="1405117" y="0"/>
                    <a:pt x="1810386" y="405269"/>
                    <a:pt x="1810386" y="905193"/>
                  </a:cubicBezTo>
                  <a:cubicBezTo>
                    <a:pt x="1810386" y="1405117"/>
                    <a:pt x="1405117" y="1810386"/>
                    <a:pt x="905193" y="1810386"/>
                  </a:cubicBezTo>
                  <a:cubicBezTo>
                    <a:pt x="405269" y="1810386"/>
                    <a:pt x="0" y="1405117"/>
                    <a:pt x="0" y="9051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0469" tIns="537941" rIns="350469" bIns="5379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Entry Level to Non-Officer Positions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($40K - $75K)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quotes I live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Life is 10 percent what happens to you and 90 percent how you respond to what happens to you- </a:t>
            </a:r>
            <a:r>
              <a:rPr lang="en-US" dirty="0" smtClean="0">
                <a:latin typeface="Broadway" panose="04040905080B02020502" pitchFamily="82" charset="0"/>
              </a:rPr>
              <a:t>Lou Holtz</a:t>
            </a:r>
          </a:p>
          <a:p>
            <a:pPr marL="457200" lvl="1" indent="0">
              <a:buNone/>
            </a:pPr>
            <a:r>
              <a:rPr lang="en-US" sz="2400" dirty="0" smtClean="0"/>
              <a:t>Your starting point should not determine your altitude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Your attitude determines your altitude</a:t>
            </a:r>
          </a:p>
          <a:p>
            <a:pPr marL="457200" lvl="1" indent="0">
              <a:buNone/>
            </a:pPr>
            <a:r>
              <a:rPr lang="en-US" sz="2400" dirty="0" smtClean="0"/>
              <a:t>There is no substitute for hard work</a:t>
            </a:r>
          </a:p>
          <a:p>
            <a:pPr marL="457200" lvl="1" indent="0">
              <a:buNone/>
            </a:pPr>
            <a:r>
              <a:rPr lang="en-US" sz="2400" dirty="0" smtClean="0"/>
              <a:t>Your purpose is usually tied to your passion</a:t>
            </a:r>
          </a:p>
          <a:p>
            <a:pPr marL="457200" lvl="1" indent="0">
              <a:buNone/>
            </a:pPr>
            <a:r>
              <a:rPr lang="en-US" sz="2400" dirty="0" smtClean="0"/>
              <a:t>Do what you have to do until you can do what you want to do – </a:t>
            </a:r>
            <a:r>
              <a:rPr lang="en-US" sz="2400" dirty="0" smtClean="0">
                <a:latin typeface="Broadway" panose="04040905080B02020502" pitchFamily="82" charset="0"/>
              </a:rPr>
              <a:t>Anthony Gouche Sr.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It’s going to work out  - </a:t>
            </a:r>
            <a:r>
              <a:rPr lang="en-US" sz="2400" dirty="0" smtClean="0">
                <a:latin typeface="Broadway" panose="04040905080B02020502" pitchFamily="82" charset="0"/>
              </a:rPr>
              <a:t>Anthony Gouche Sr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 all over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could talk to my high school self, what would I say?</a:t>
            </a:r>
          </a:p>
          <a:p>
            <a:pPr lvl="1"/>
            <a:r>
              <a:rPr lang="en-US" dirty="0" smtClean="0"/>
              <a:t>Maximize your opportunities.</a:t>
            </a:r>
            <a:endParaRPr lang="en-US" dirty="0" smtClean="0"/>
          </a:p>
          <a:p>
            <a:pPr lvl="1"/>
            <a:r>
              <a:rPr lang="en-US" dirty="0" smtClean="0"/>
              <a:t>Take advantage of a college education with the understanding tha</a:t>
            </a:r>
            <a:r>
              <a:rPr lang="en-US" dirty="0" smtClean="0"/>
              <a:t>t education never ceases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There is something to be learned in every aspect of life.</a:t>
            </a:r>
            <a:endParaRPr lang="en-US" dirty="0" smtClean="0"/>
          </a:p>
          <a:p>
            <a:pPr lvl="1"/>
            <a:r>
              <a:rPr lang="en-US" dirty="0" smtClean="0"/>
              <a:t>Listen to your heart, it won’t steer you wrong</a:t>
            </a:r>
            <a:endParaRPr lang="en-US" dirty="0" smtClean="0"/>
          </a:p>
          <a:p>
            <a:pPr lvl="1"/>
            <a:r>
              <a:rPr lang="en-US" dirty="0" smtClean="0"/>
              <a:t>Pursue your passion</a:t>
            </a:r>
          </a:p>
          <a:p>
            <a:pPr lvl="1"/>
            <a:r>
              <a:rPr lang="en-US" dirty="0" smtClean="0"/>
              <a:t>Don’t let your success be determined by the money you earn alone</a:t>
            </a:r>
            <a:endParaRPr lang="en-US" dirty="0" smtClean="0"/>
          </a:p>
          <a:p>
            <a:pPr lvl="1"/>
            <a:r>
              <a:rPr lang="en-US" dirty="0" smtClean="0"/>
              <a:t>Continue to make goals and take steps to achieve them. However, also take time to enjoy the path to each goal and reward yourself no matter how small the accomplishment.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childhood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 have 3 siblings, 2 brothers and 1 sister</a:t>
            </a:r>
          </a:p>
          <a:p>
            <a:r>
              <a:rPr lang="en-US" dirty="0" smtClean="0"/>
              <a:t>My childhood was unstable</a:t>
            </a:r>
          </a:p>
          <a:p>
            <a:r>
              <a:rPr lang="en-US" dirty="0" smtClean="0"/>
              <a:t>My parents divorced when I was 10 years old</a:t>
            </a:r>
          </a:p>
          <a:p>
            <a:r>
              <a:rPr lang="en-US" dirty="0" smtClean="0"/>
              <a:t>We moved every 2 years</a:t>
            </a:r>
          </a:p>
          <a:p>
            <a:r>
              <a:rPr lang="en-US" dirty="0" smtClean="0"/>
              <a:t>I did not enjoy a large part of my childhood</a:t>
            </a:r>
          </a:p>
          <a:p>
            <a:r>
              <a:rPr lang="en-US" dirty="0" smtClean="0"/>
              <a:t>The divorce of my parents was the end of my perfect world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Promise Scholars</a:t>
            </a:r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492624"/>
            <a:ext cx="8229600" cy="473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was born in Los Angeles and grew up primarily in Inglewood Ca.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AEC39"/>
                </a:solidFill>
              </a:rPr>
              <a:t>QUESTION AND ANSWER</a:t>
            </a:r>
            <a:endParaRPr lang="en-US" dirty="0">
              <a:solidFill>
                <a:srgbClr val="AAEC39"/>
              </a:solidFill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 little about my family…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come from a musically gifted family,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my mother,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brother and sister are professional musicians, my aunt, my nephews and my oldest daughter are also professional musicians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am a musician  but it is more of a hobby for me rather than a profession although I do earn an income from playing piano in church.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Promise Scholars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06" y="3352800"/>
            <a:ext cx="4206240" cy="3115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 attended Crenshaw High School in Los Angeles, CA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Promise Scholars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13616"/>
            <a:ext cx="317373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33656"/>
            <a:ext cx="256032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3 years of high school had it’s peaks and valleys</a:t>
            </a:r>
          </a:p>
          <a:p>
            <a:r>
              <a:rPr lang="en-US" dirty="0" smtClean="0"/>
              <a:t>I played defensive back on the football team and I dated a cheerleader</a:t>
            </a:r>
          </a:p>
          <a:p>
            <a:r>
              <a:rPr lang="en-US" dirty="0" smtClean="0"/>
              <a:t>I sang baritone in the school choir </a:t>
            </a:r>
          </a:p>
          <a:p>
            <a:r>
              <a:rPr lang="en-US" dirty="0" smtClean="0"/>
              <a:t>Number of times I spoke with a college counselor – 0</a:t>
            </a:r>
          </a:p>
          <a:p>
            <a:r>
              <a:rPr lang="en-US" dirty="0" smtClean="0"/>
              <a:t>My final GPA  in academic courses – 2.0 ……………………………………………………………….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632460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Here is a picture of me in HS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Promise Scholars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</a:t>
            </a:r>
            <a:r>
              <a:rPr lang="en-US" dirty="0" smtClean="0"/>
              <a:t>I </a:t>
            </a:r>
            <a:r>
              <a:rPr lang="en-US" dirty="0" smtClean="0"/>
              <a:t>really liked in High School were:</a:t>
            </a:r>
          </a:p>
          <a:p>
            <a:pPr lvl="1"/>
            <a:r>
              <a:rPr lang="en-US" dirty="0" smtClean="0"/>
              <a:t>Basketball-Crenshaw </a:t>
            </a:r>
            <a:r>
              <a:rPr lang="en-US" dirty="0" smtClean="0"/>
              <a:t>won the City Title 3 years in a row when I attended so basketball season was very exciting</a:t>
            </a:r>
          </a:p>
          <a:p>
            <a:pPr lvl="1"/>
            <a:r>
              <a:rPr lang="en-US" dirty="0" smtClean="0"/>
              <a:t>English Literature was my favorite subject</a:t>
            </a:r>
          </a:p>
          <a:p>
            <a:pPr lvl="1"/>
            <a:r>
              <a:rPr lang="en-US" dirty="0" smtClean="0"/>
              <a:t>Typing was my favorite class – the class was full of girls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lasting friendships </a:t>
            </a:r>
            <a:r>
              <a:rPr lang="en-US" dirty="0" smtClean="0"/>
              <a:t>that were formed and the bonds that developed in high school </a:t>
            </a:r>
            <a:endParaRPr lang="en-US" dirty="0" smtClean="0"/>
          </a:p>
          <a:p>
            <a:pPr lvl="1"/>
            <a:r>
              <a:rPr lang="en-US" dirty="0"/>
              <a:t>My late discovery of Music –it wasn’t until the last semester of  12th grade that I discovered I had a passion for singing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Promise Scholars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that were difficult or challenging for me while I was in High School were:</a:t>
            </a:r>
          </a:p>
          <a:p>
            <a:pPr lvl="1"/>
            <a:r>
              <a:rPr lang="en-US" dirty="0" smtClean="0"/>
              <a:t>Applying myself to studying - homework</a:t>
            </a:r>
          </a:p>
          <a:p>
            <a:pPr lvl="1"/>
            <a:r>
              <a:rPr lang="en-US" dirty="0" smtClean="0"/>
              <a:t>Direction – what was I to gain from this experience and how would this help me moving forward in life</a:t>
            </a:r>
          </a:p>
          <a:p>
            <a:pPr lvl="1"/>
            <a:r>
              <a:rPr lang="en-US" dirty="0" smtClean="0"/>
              <a:t>Direction - What skills or knowledge could I use to help me in life</a:t>
            </a:r>
          </a:p>
          <a:p>
            <a:pPr lvl="1"/>
            <a:r>
              <a:rPr lang="en-US" dirty="0" smtClean="0"/>
              <a:t>College – since I had never talked to a college counselor, and my parents did not attend college, was I college eligible or college material?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86" y="6324600"/>
            <a:ext cx="2847975" cy="365125"/>
          </a:xfrm>
        </p:spPr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I worked while I was in High School were:</a:t>
            </a:r>
          </a:p>
          <a:p>
            <a:pPr lvl="1"/>
            <a:r>
              <a:rPr lang="en-US" dirty="0" err="1" smtClean="0"/>
              <a:t>Normandie</a:t>
            </a:r>
            <a:r>
              <a:rPr lang="en-US" dirty="0" smtClean="0"/>
              <a:t>  </a:t>
            </a:r>
            <a:r>
              <a:rPr lang="en-US" dirty="0" smtClean="0"/>
              <a:t>Avenue Christian School- summer jobs –every summer</a:t>
            </a:r>
          </a:p>
          <a:p>
            <a:pPr lvl="1"/>
            <a:r>
              <a:rPr lang="en-US" dirty="0" smtClean="0"/>
              <a:t>LA Unified School District – Summer Youth Program</a:t>
            </a:r>
          </a:p>
          <a:p>
            <a:pPr lvl="1"/>
            <a:r>
              <a:rPr lang="en-US" dirty="0" smtClean="0"/>
              <a:t>Momma’s Chicken and Burgers – from 9:00pm to 5:00am Friday and Saturday Nights</a:t>
            </a:r>
          </a:p>
          <a:p>
            <a:pPr lvl="1"/>
            <a:r>
              <a:rPr lang="en-US" dirty="0" smtClean="0"/>
              <a:t>Taco Bell</a:t>
            </a:r>
          </a:p>
          <a:p>
            <a:pPr lvl="1"/>
            <a:r>
              <a:rPr lang="en-US" dirty="0" smtClean="0"/>
              <a:t>Burger King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One thing I did develop was a work ethic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I attended Los Angeles City College</a:t>
            </a:r>
          </a:p>
          <a:p>
            <a:pPr algn="ctr"/>
            <a:r>
              <a:rPr lang="en-US" dirty="0" smtClean="0"/>
              <a:t>Major- Music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1800"/>
            <a:ext cx="1815946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1104</TotalTime>
  <Words>1387</Words>
  <Application>Microsoft Office PowerPoint</Application>
  <PresentationFormat>On-screen Show (4:3)</PresentationFormat>
  <Paragraphs>202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Executive</vt:lpstr>
      <vt:lpstr>INTRODUCTION</vt:lpstr>
      <vt:lpstr>My childhood</vt:lpstr>
      <vt:lpstr>My family</vt:lpstr>
      <vt:lpstr>MY HIGH SCHOOL</vt:lpstr>
      <vt:lpstr>High School</vt:lpstr>
      <vt:lpstr>High School</vt:lpstr>
      <vt:lpstr>High School</vt:lpstr>
      <vt:lpstr>High School</vt:lpstr>
      <vt:lpstr>College</vt:lpstr>
      <vt:lpstr>College</vt:lpstr>
      <vt:lpstr>My family</vt:lpstr>
      <vt:lpstr>My family</vt:lpstr>
      <vt:lpstr>My family</vt:lpstr>
      <vt:lpstr>My Career Path</vt:lpstr>
      <vt:lpstr>My Career</vt:lpstr>
      <vt:lpstr>My Career</vt:lpstr>
      <vt:lpstr>Compensation at my company</vt:lpstr>
      <vt:lpstr>Famous quotes I live by</vt:lpstr>
      <vt:lpstr>Do it all over again?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Associate</cp:lastModifiedBy>
  <cp:revision>82</cp:revision>
  <dcterms:created xsi:type="dcterms:W3CDTF">2013-01-02T21:12:08Z</dcterms:created>
  <dcterms:modified xsi:type="dcterms:W3CDTF">2018-01-05T20:59:30Z</dcterms:modified>
</cp:coreProperties>
</file>