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9" r:id="rId4"/>
    <p:sldId id="258" r:id="rId5"/>
    <p:sldId id="262" r:id="rId6"/>
    <p:sldId id="265" r:id="rId7"/>
    <p:sldId id="260" r:id="rId8"/>
    <p:sldId id="259" r:id="rId9"/>
    <p:sldId id="263" r:id="rId10"/>
    <p:sldId id="268" r:id="rId11"/>
    <p:sldId id="264" r:id="rId12"/>
    <p:sldId id="261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2/4/2018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2/4/2018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2/4/2018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2/4/2018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2/4/2018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g"/><Relationship Id="rId11" Type="http://schemas.openxmlformats.org/officeDocument/2006/relationships/image" Target="../media/image17.png"/><Relationship Id="rId5" Type="http://schemas.openxmlformats.org/officeDocument/2006/relationships/image" Target="../media/image11.gif"/><Relationship Id="rId10" Type="http://schemas.openxmlformats.org/officeDocument/2006/relationships/image" Target="../media/image16.jpeg"/><Relationship Id="rId4" Type="http://schemas.openxmlformats.org/officeDocument/2006/relationships/image" Target="../media/image10.jp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6F87D-E28B-4248-8970-ACFDED92F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6298468" cy="3329581"/>
          </a:xfrm>
        </p:spPr>
        <p:txBody>
          <a:bodyPr/>
          <a:lstStyle/>
          <a:p>
            <a:r>
              <a:rPr lang="en-US" sz="3600" dirty="0"/>
              <a:t>Amirali Ghasemipour:</a:t>
            </a:r>
            <a:br>
              <a:rPr lang="en-US" dirty="0"/>
            </a:br>
            <a:r>
              <a:rPr lang="en-US" dirty="0"/>
              <a:t>My Life &amp; Career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36E3C2-AD01-4E7C-B05C-BBC1CAC106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Downtown </a:t>
            </a:r>
            <a:r>
              <a:rPr lang="en-US"/>
              <a:t>Magnets high school</a:t>
            </a:r>
            <a:endParaRPr lang="en-US" dirty="0"/>
          </a:p>
          <a:p>
            <a:r>
              <a:rPr lang="en-US" dirty="0"/>
              <a:t>February 5</a:t>
            </a:r>
            <a:r>
              <a:rPr lang="en-US" baseline="30000" dirty="0"/>
              <a:t>th</a:t>
            </a:r>
            <a:r>
              <a:rPr lang="en-US" dirty="0"/>
              <a:t>,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7B6CA4-AFFA-4259-8EF8-43FC70EAD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755" y="1447800"/>
            <a:ext cx="3274527" cy="4093535"/>
          </a:xfrm>
          <a:prstGeom prst="rect">
            <a:avLst/>
          </a:prstGeom>
          <a:effectLst>
            <a:outerShdw blurRad="292100" dist="279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4" descr="Image result for alvarez &amp; marsal">
            <a:extLst>
              <a:ext uri="{FF2B5EF4-FFF2-40B4-BE49-F238E27FC236}">
                <a16:creationId xmlns:a16="http://schemas.microsoft.com/office/drawing/2014/main" id="{AC2AAB0B-188B-44FD-BB07-65EA37ED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755" y="5424372"/>
            <a:ext cx="3274527" cy="847284"/>
          </a:xfrm>
          <a:prstGeom prst="rect">
            <a:avLst/>
          </a:prstGeom>
          <a:noFill/>
          <a:effectLst>
            <a:outerShdw blurRad="292100" dist="279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178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96666-49D3-45FC-856B-CFD4C7D19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to ask…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BBB02-0DCE-4F9C-8767-F14F0331B0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3312" y="2060576"/>
            <a:ext cx="9943916" cy="2107388"/>
          </a:xfrm>
        </p:spPr>
        <p:txBody>
          <a:bodyPr/>
          <a:lstStyle/>
          <a:p>
            <a:r>
              <a:rPr lang="en-US" dirty="0"/>
              <a:t>Which flavors are the most popular?</a:t>
            </a:r>
          </a:p>
          <a:p>
            <a:r>
              <a:rPr lang="en-US" dirty="0"/>
              <a:t>What do customers say about the shop and the customer service?</a:t>
            </a:r>
          </a:p>
          <a:p>
            <a:r>
              <a:rPr lang="en-US" dirty="0"/>
              <a:t>What is the population of Burbank and Beverly Hills?</a:t>
            </a:r>
          </a:p>
          <a:p>
            <a:r>
              <a:rPr lang="en-US" dirty="0"/>
              <a:t>Are there other donut shops in Beverly Hills?</a:t>
            </a:r>
          </a:p>
          <a:p>
            <a:r>
              <a:rPr lang="en-US" dirty="0"/>
              <a:t>How much does it cost to make one donut in Burbank and in Beverly Hills?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5CD52C9-AC07-4C17-AAC2-A756EF0F4984}"/>
              </a:ext>
            </a:extLst>
          </p:cNvPr>
          <p:cNvSpPr txBox="1">
            <a:spLocks/>
          </p:cNvSpPr>
          <p:nvPr/>
        </p:nvSpPr>
        <p:spPr>
          <a:xfrm>
            <a:off x="1103311" y="4933507"/>
            <a:ext cx="10422381" cy="16236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Maria’s neighborhood has a higher population </a:t>
            </a:r>
            <a:r>
              <a:rPr lang="en-US" dirty="0">
                <a:sym typeface="Wingdings" panose="05000000000000000000" pitchFamily="2" charset="2"/>
              </a:rPr>
              <a:t> Higher number of customer visits</a:t>
            </a:r>
            <a:endParaRPr lang="en-US" dirty="0"/>
          </a:p>
          <a:p>
            <a:r>
              <a:rPr lang="en-US" dirty="0"/>
              <a:t>Vanilla Cream is the most popular flavor in all of LA</a:t>
            </a:r>
          </a:p>
          <a:p>
            <a:r>
              <a:rPr lang="en-US" dirty="0"/>
              <a:t>People in Beverly Hills like more healthier options, like... gluten-free vegan kale cookies</a:t>
            </a:r>
          </a:p>
          <a:p>
            <a:r>
              <a:rPr lang="en-US" dirty="0"/>
              <a:t>Maria’s donut shop can make donuts for less money than Uncle Bob’s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B3D80B-F7FC-478E-9643-6338487B5406}"/>
              </a:ext>
            </a:extLst>
          </p:cNvPr>
          <p:cNvCxnSpPr/>
          <p:nvPr/>
        </p:nvCxnSpPr>
        <p:spPr>
          <a:xfrm>
            <a:off x="646111" y="4242395"/>
            <a:ext cx="108795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426232D-1D9D-4754-9B1C-484B6758ED2D}"/>
              </a:ext>
            </a:extLst>
          </p:cNvPr>
          <p:cNvSpPr txBox="1"/>
          <p:nvPr/>
        </p:nvSpPr>
        <p:spPr>
          <a:xfrm>
            <a:off x="4528231" y="4295564"/>
            <a:ext cx="3572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Turns out….</a:t>
            </a:r>
          </a:p>
        </p:txBody>
      </p:sp>
    </p:spTree>
    <p:extLst>
      <p:ext uri="{BB962C8B-B14F-4D97-AF65-F5344CB8AC3E}">
        <p14:creationId xmlns:p14="http://schemas.microsoft.com/office/powerpoint/2010/main" val="362160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6529-6416-43EE-BE9B-7CE3CFB6D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Keys to success in Management Consulting…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FF689-004E-4AF0-A9A8-52688E6516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“Talent wins games, but teamwork wins championships.” – Andrew Carnegie</a:t>
            </a:r>
          </a:p>
          <a:p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r>
              <a:rPr lang="en-US" i="1" dirty="0"/>
              <a:t>“We have two ears and one mouth so that we can listen twice as much as we speak.” – Epictetus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r>
              <a:rPr lang="en-US" i="1" dirty="0"/>
              <a:t>“The single biggest problem in communication is the illusion that it has taken place.”– George Bernard Shaw </a:t>
            </a:r>
          </a:p>
        </p:txBody>
      </p:sp>
    </p:spTree>
    <p:extLst>
      <p:ext uri="{BB962C8B-B14F-4D97-AF65-F5344CB8AC3E}">
        <p14:creationId xmlns:p14="http://schemas.microsoft.com/office/powerpoint/2010/main" val="3500779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AD326-C742-4131-813E-F1955416C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Keys to success in Management Consulting…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7563B-D32E-4E66-BA72-946A0CA02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/>
          <a:lstStyle/>
          <a:p>
            <a:r>
              <a:rPr lang="en-US" dirty="0"/>
              <a:t>Teamwork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3894F9-9861-47E8-9F84-F11EF3433961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/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Love collaborating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compromise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aside your ego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Don’t take anything personally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Don’t be afraid to ask for help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D4B8C4-277C-4180-9132-B34C8810AD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/>
          <a:lstStyle/>
          <a:p>
            <a:r>
              <a:rPr lang="en-US" dirty="0"/>
              <a:t>Fresh Thinking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888EAB-B0D7-4939-9785-640EE1B5AF82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883659" y="2667000"/>
            <a:ext cx="2946794" cy="3589338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 a good listener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Think outside the 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Don’t overcomplicate the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Always stay up-to-date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 smart with your short-cuts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326965-26A5-405D-8ADA-957D241FEE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/>
          <a:lstStyle/>
          <a:p>
            <a:r>
              <a:rPr lang="en-US" dirty="0"/>
              <a:t>Communication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43687A9-90A9-4333-A086-C5057D43731A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/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Know your audience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Don’t assume…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 organized and concise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 persuasive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 a “People’s Person”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Practice… ALWAYS!</a:t>
            </a:r>
          </a:p>
        </p:txBody>
      </p:sp>
    </p:spTree>
    <p:extLst>
      <p:ext uri="{BB962C8B-B14F-4D97-AF65-F5344CB8AC3E}">
        <p14:creationId xmlns:p14="http://schemas.microsoft.com/office/powerpoint/2010/main" val="13943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80114-75E5-43E0-B737-3724CD4A7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05DED-5CFC-49E6-8FC9-02A52768D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300000"/>
              </a:lnSpc>
            </a:pPr>
            <a:r>
              <a:rPr lang="en-US" dirty="0"/>
              <a:t>Don’t EVER underestimate yourself</a:t>
            </a:r>
          </a:p>
          <a:p>
            <a:pPr>
              <a:lnSpc>
                <a:spcPct val="300000"/>
              </a:lnSpc>
            </a:pPr>
            <a:r>
              <a:rPr lang="en-US" dirty="0"/>
              <a:t>Think big</a:t>
            </a:r>
          </a:p>
          <a:p>
            <a:pPr>
              <a:lnSpc>
                <a:spcPct val="300000"/>
              </a:lnSpc>
            </a:pPr>
            <a:r>
              <a:rPr lang="en-US" dirty="0"/>
              <a:t>Never stop learning</a:t>
            </a:r>
          </a:p>
          <a:p>
            <a:pPr>
              <a:lnSpc>
                <a:spcPct val="3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684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thats all folks">
            <a:extLst>
              <a:ext uri="{FF2B5EF4-FFF2-40B4-BE49-F238E27FC236}">
                <a16:creationId xmlns:a16="http://schemas.microsoft.com/office/drawing/2014/main" id="{C57E8194-C236-4F4C-90DC-A54042836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447" y="1058603"/>
            <a:ext cx="6907618" cy="388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B072285-F11B-4BA2-AE6E-C01E131B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894" y="4976038"/>
            <a:ext cx="9404723" cy="1400530"/>
          </a:xfrm>
        </p:spPr>
        <p:txBody>
          <a:bodyPr anchor="ctr"/>
          <a:lstStyle/>
          <a:p>
            <a:pPr algn="ctr"/>
            <a:r>
              <a:rPr lang="en-US" sz="115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Questions</a:t>
            </a:r>
            <a:r>
              <a:rPr lang="en-US" sz="1150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47699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3">
            <a:extLst>
              <a:ext uri="{FF2B5EF4-FFF2-40B4-BE49-F238E27FC236}">
                <a16:creationId xmlns:a16="http://schemas.microsoft.com/office/drawing/2014/main" id="{81B9B747-496B-43AC-B1B4-F39C7C546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192" y="3854959"/>
            <a:ext cx="3809305" cy="2709368"/>
          </a:xfrm>
          <a:prstGeom prst="rect">
            <a:avLst/>
          </a:prstGeom>
        </p:spPr>
      </p:pic>
      <p:pic>
        <p:nvPicPr>
          <p:cNvPr id="1050" name="Picture 26" descr="Related image">
            <a:extLst>
              <a:ext uri="{FF2B5EF4-FFF2-40B4-BE49-F238E27FC236}">
                <a16:creationId xmlns:a16="http://schemas.microsoft.com/office/drawing/2014/main" id="{F67E2307-8ABA-453F-986B-E0A775D33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389" y="1166993"/>
            <a:ext cx="1990159" cy="276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A290CF78-3842-4817-BA1C-1DD5D4554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7628" t="24431" r="20286" b="18049"/>
          <a:stretch/>
        </p:blipFill>
        <p:spPr>
          <a:xfrm>
            <a:off x="5733621" y="660760"/>
            <a:ext cx="1432114" cy="1523640"/>
          </a:xfrm>
        </p:spPr>
      </p:pic>
      <p:pic>
        <p:nvPicPr>
          <p:cNvPr id="1032" name="Picture 8" descr="Image result for iran map ">
            <a:extLst>
              <a:ext uri="{FF2B5EF4-FFF2-40B4-BE49-F238E27FC236}">
                <a16:creationId xmlns:a16="http://schemas.microsoft.com/office/drawing/2014/main" id="{160E2905-8302-4A14-BFB7-FBEFB1F01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705" y="483074"/>
            <a:ext cx="2188507" cy="197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BF496E-A02F-4DB4-A3B6-E579847C0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814A60-3194-4700-BE43-65FDAC354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4778014" cy="2895599"/>
          </a:xfrm>
        </p:spPr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Born in Tehran, Iran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Moved to London, UK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Bachelor’s in Chemical Engineering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Passionate about Music Production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Passionate about cooking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Passionate about the nature &amp; environment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Love movies &amp; comic books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2D1E216-E996-4AD3-873F-423EB9E097C0}"/>
              </a:ext>
            </a:extLst>
          </p:cNvPr>
          <p:cNvGrpSpPr/>
          <p:nvPr/>
        </p:nvGrpSpPr>
        <p:grpSpPr>
          <a:xfrm>
            <a:off x="7165735" y="680070"/>
            <a:ext cx="1804291" cy="1504330"/>
            <a:chOff x="7165735" y="680070"/>
            <a:chExt cx="1804291" cy="150433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8D0563B-848B-423E-92DB-E792ABF97152}"/>
                </a:ext>
              </a:extLst>
            </p:cNvPr>
            <p:cNvSpPr/>
            <p:nvPr/>
          </p:nvSpPr>
          <p:spPr>
            <a:xfrm>
              <a:off x="8604266" y="912493"/>
              <a:ext cx="365760" cy="33441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0FFECC4-1E3C-4A11-AA1C-6FB550E43B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65735" y="1254307"/>
              <a:ext cx="1621412" cy="93009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E527134-588F-4A06-A973-633FDDAEE7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71392" y="680070"/>
              <a:ext cx="1615754" cy="23242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4F0A78F-9470-40AC-BD4B-C2F4C616B3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11" t="5502" r="6581" b="4390"/>
          <a:stretch/>
        </p:blipFill>
        <p:spPr>
          <a:xfrm>
            <a:off x="7689296" y="1831170"/>
            <a:ext cx="1947164" cy="25962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CE75FD5-E994-4782-B8A7-280005B7A0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6933" y="3318715"/>
            <a:ext cx="2814616" cy="2110962"/>
          </a:xfrm>
          <a:prstGeom prst="rect">
            <a:avLst/>
          </a:prstGeom>
        </p:spPr>
      </p:pic>
      <p:pic>
        <p:nvPicPr>
          <p:cNvPr id="1034" name="Picture 10" descr="Image result for cooking">
            <a:extLst>
              <a:ext uri="{FF2B5EF4-FFF2-40B4-BE49-F238E27FC236}">
                <a16:creationId xmlns:a16="http://schemas.microsoft.com/office/drawing/2014/main" id="{8E32A47F-B338-4222-BA69-38719D388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026" y="4267851"/>
            <a:ext cx="2612219" cy="175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comic book marvel">
            <a:extLst>
              <a:ext uri="{FF2B5EF4-FFF2-40B4-BE49-F238E27FC236}">
                <a16:creationId xmlns:a16="http://schemas.microsoft.com/office/drawing/2014/main" id="{564252C3-C445-45D3-800F-2DAD85CE1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055" y="4902591"/>
            <a:ext cx="1106451" cy="149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comic book marvel">
            <a:extLst>
              <a:ext uri="{FF2B5EF4-FFF2-40B4-BE49-F238E27FC236}">
                <a16:creationId xmlns:a16="http://schemas.microsoft.com/office/drawing/2014/main" id="{53599565-1F9F-48BD-B1F6-8E962D5FB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597" y="2418080"/>
            <a:ext cx="1508169" cy="221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comic book marvel">
            <a:extLst>
              <a:ext uri="{FF2B5EF4-FFF2-40B4-BE49-F238E27FC236}">
                <a16:creationId xmlns:a16="http://schemas.microsoft.com/office/drawing/2014/main" id="{5BBC28AE-C547-4987-9BD7-E86CA506B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188" y="2262295"/>
            <a:ext cx="1945562" cy="259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Related image">
            <a:extLst>
              <a:ext uri="{FF2B5EF4-FFF2-40B4-BE49-F238E27FC236}">
                <a16:creationId xmlns:a16="http://schemas.microsoft.com/office/drawing/2014/main" id="{6ADF3108-7576-4F54-A239-E221CC5FD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331" y="3532496"/>
            <a:ext cx="1702837" cy="227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 for comic book DC">
            <a:extLst>
              <a:ext uri="{FF2B5EF4-FFF2-40B4-BE49-F238E27FC236}">
                <a16:creationId xmlns:a16="http://schemas.microsoft.com/office/drawing/2014/main" id="{9BC6DFA3-2A93-4482-A3DD-E878C11C2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053" y="2824502"/>
            <a:ext cx="1321189" cy="203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Related image">
            <a:extLst>
              <a:ext uri="{FF2B5EF4-FFF2-40B4-BE49-F238E27FC236}">
                <a16:creationId xmlns:a16="http://schemas.microsoft.com/office/drawing/2014/main" id="{D2ED7C1E-DA76-480C-8D3C-0DD882B1E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110" y="4374196"/>
            <a:ext cx="1436552" cy="228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32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D3171E-7618-44E2-9088-219857B771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5" r="13369" b="1"/>
          <a:stretch/>
        </p:blipFill>
        <p:spPr>
          <a:xfrm rot="5400000">
            <a:off x="5718604" y="381794"/>
            <a:ext cx="6858000" cy="60944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95DDCFA-D3DE-4CEB-8AFF-C6501187E43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03EA13-7CCA-4FBF-9D9E-E59587AC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8" y="629266"/>
            <a:ext cx="4802031" cy="1641986"/>
          </a:xfrm>
        </p:spPr>
        <p:txBody>
          <a:bodyPr>
            <a:normAutofit/>
          </a:bodyPr>
          <a:lstStyle/>
          <a:p>
            <a:r>
              <a:rPr lang="en-US" dirty="0"/>
              <a:t>My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31AF2-7F09-41E1-84DF-A24162892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8" y="2438400"/>
            <a:ext cx="4802031" cy="3809999"/>
          </a:xfrm>
        </p:spPr>
        <p:txBody>
          <a:bodyPr>
            <a:normAutofit/>
          </a:bodyPr>
          <a:lstStyle/>
          <a:p>
            <a:r>
              <a:rPr lang="en-US" sz="1600" dirty="0"/>
              <a:t>I am 28 (almost 29!) years old.</a:t>
            </a:r>
          </a:p>
          <a:p>
            <a:r>
              <a:rPr lang="en-US" sz="1600" dirty="0"/>
              <a:t>I moved to L.A. 6 years ago and now I live in Hollywood, about 15 minutes from Downtown L.A.</a:t>
            </a:r>
          </a:p>
          <a:p>
            <a:r>
              <a:rPr lang="en-US" sz="1600" dirty="0"/>
              <a:t>My parents live in a different country. </a:t>
            </a:r>
          </a:p>
          <a:p>
            <a:r>
              <a:rPr lang="en-US" sz="1600" dirty="0"/>
              <a:t>I have one sister who lives in Boston and two step siblings.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9717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F496E-A02F-4DB4-A3B6-E579847C0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/>
          <a:lstStyle/>
          <a:p>
            <a:r>
              <a:rPr lang="en-US" dirty="0"/>
              <a:t>What I do…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814A60-3194-4700-BE43-65FDAC354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4073299" cy="2895599"/>
          </a:xfrm>
        </p:spPr>
        <p:txBody>
          <a:bodyPr>
            <a:normAutofit/>
          </a:bodyPr>
          <a:lstStyle/>
          <a:p>
            <a:r>
              <a:rPr lang="en-US" sz="1600" dirty="0"/>
              <a:t>Moved to Los Angeles, CA</a:t>
            </a:r>
          </a:p>
          <a:p>
            <a:endParaRPr lang="en-US" sz="1600" dirty="0"/>
          </a:p>
          <a:p>
            <a:r>
              <a:rPr lang="en-US" sz="1600" dirty="0"/>
              <a:t>Got accepted to UCLA Anderson School of Management</a:t>
            </a:r>
          </a:p>
          <a:p>
            <a:endParaRPr lang="en-US" sz="1600" dirty="0"/>
          </a:p>
          <a:p>
            <a:r>
              <a:rPr lang="en-US" sz="1600" dirty="0"/>
              <a:t>Joined Alvarez &amp; Marsal and began a career in </a:t>
            </a:r>
          </a:p>
          <a:p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Management Consulting…</a:t>
            </a:r>
            <a:endParaRPr lang="en-US" sz="16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50" name="Picture 2" descr="Image result for los angeles trees hollywood">
            <a:extLst>
              <a:ext uri="{FF2B5EF4-FFF2-40B4-BE49-F238E27FC236}">
                <a16:creationId xmlns:a16="http://schemas.microsoft.com/office/drawing/2014/main" id="{531A3B96-35AF-4222-9722-E9E53E48A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576" y="1049490"/>
            <a:ext cx="4074190" cy="259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los angeles logo">
            <a:extLst>
              <a:ext uri="{FF2B5EF4-FFF2-40B4-BE49-F238E27FC236}">
                <a16:creationId xmlns:a16="http://schemas.microsoft.com/office/drawing/2014/main" id="{84A81154-D4EA-4440-9985-092A734CE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264" y="1333500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ucla anderson">
            <a:extLst>
              <a:ext uri="{FF2B5EF4-FFF2-40B4-BE49-F238E27FC236}">
                <a16:creationId xmlns:a16="http://schemas.microsoft.com/office/drawing/2014/main" id="{63642649-DD6C-4715-8505-C380CF062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252" y="4432214"/>
            <a:ext cx="3174435" cy="211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UCLA">
            <a:extLst>
              <a:ext uri="{FF2B5EF4-FFF2-40B4-BE49-F238E27FC236}">
                <a16:creationId xmlns:a16="http://schemas.microsoft.com/office/drawing/2014/main" id="{41EE6FDE-33F0-4B51-9256-2190BCC284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362" y="3646967"/>
            <a:ext cx="3069451" cy="151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alvarez &amp; marsal">
            <a:extLst>
              <a:ext uri="{FF2B5EF4-FFF2-40B4-BE49-F238E27FC236}">
                <a16:creationId xmlns:a16="http://schemas.microsoft.com/office/drawing/2014/main" id="{5F510706-2D17-46C9-92A4-8DAA33E46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117" y="5272076"/>
            <a:ext cx="4504660" cy="116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19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0062A-7070-4B1A-A2C4-DEE85FB9A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464" y="3034015"/>
            <a:ext cx="10817087" cy="1981200"/>
          </a:xfrm>
        </p:spPr>
        <p:txBody>
          <a:bodyPr/>
          <a:lstStyle/>
          <a:p>
            <a:pPr algn="ctr"/>
            <a:r>
              <a:rPr lang="en-US" dirty="0"/>
              <a:t>What is Management Consulting?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BB98AD8-7674-4529-8B16-5236F8673BFF}"/>
              </a:ext>
            </a:extLst>
          </p:cNvPr>
          <p:cNvSpPr txBox="1">
            <a:spLocks/>
          </p:cNvSpPr>
          <p:nvPr/>
        </p:nvSpPr>
        <p:spPr>
          <a:xfrm>
            <a:off x="713465" y="1546151"/>
            <a:ext cx="10817087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8800" dirty="0"/>
              <a:t>So…</a:t>
            </a:r>
          </a:p>
        </p:txBody>
      </p:sp>
      <p:pic>
        <p:nvPicPr>
          <p:cNvPr id="3074" name="Picture 2" descr="Image result for wondering">
            <a:extLst>
              <a:ext uri="{FF2B5EF4-FFF2-40B4-BE49-F238E27FC236}">
                <a16:creationId xmlns:a16="http://schemas.microsoft.com/office/drawing/2014/main" id="{FD73269B-29B9-42F8-B4DF-1FBA95323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256" y="3938660"/>
            <a:ext cx="3854939" cy="25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1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stethoscope">
            <a:extLst>
              <a:ext uri="{FF2B5EF4-FFF2-40B4-BE49-F238E27FC236}">
                <a16:creationId xmlns:a16="http://schemas.microsoft.com/office/drawing/2014/main" id="{64935689-BD8A-4530-BAF9-F97509D23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446" y="1233377"/>
            <a:ext cx="3134607" cy="452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014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96666-49D3-45FC-856B-CFD4C7D19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Consultants…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BBB02-0DCE-4F9C-8767-F14F0331B0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Provide a </a:t>
            </a:r>
            <a:r>
              <a:rPr lang="en-US" i="1" u="sng" dirty="0"/>
              <a:t>service</a:t>
            </a:r>
          </a:p>
          <a:p>
            <a:pPr>
              <a:lnSpc>
                <a:spcPct val="150000"/>
              </a:lnSpc>
            </a:pPr>
            <a:r>
              <a:rPr lang="en-US" dirty="0"/>
              <a:t>Work with leaders of a company</a:t>
            </a:r>
            <a:r>
              <a:rPr lang="en-US" i="1" u="sng" dirty="0"/>
              <a:t> </a:t>
            </a:r>
          </a:p>
          <a:p>
            <a:pPr>
              <a:lnSpc>
                <a:spcPct val="150000"/>
              </a:lnSpc>
            </a:pPr>
            <a:r>
              <a:rPr lang="en-US" dirty="0"/>
              <a:t>Help find, diagnose, solve problems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FEF679-3A16-4B8C-9889-2B49079FAD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Learn about the business</a:t>
            </a:r>
          </a:p>
          <a:p>
            <a:pPr>
              <a:lnSpc>
                <a:spcPct val="150000"/>
              </a:lnSpc>
            </a:pPr>
            <a:r>
              <a:rPr lang="en-US" dirty="0"/>
              <a:t>Apply knowledge and experience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positive change</a:t>
            </a:r>
          </a:p>
        </p:txBody>
      </p:sp>
      <p:pic>
        <p:nvPicPr>
          <p:cNvPr id="4100" name="Picture 4" descr="Image result for problem solving">
            <a:extLst>
              <a:ext uri="{FF2B5EF4-FFF2-40B4-BE49-F238E27FC236}">
                <a16:creationId xmlns:a16="http://schemas.microsoft.com/office/drawing/2014/main" id="{D94A504C-798B-4B72-B0B9-D5BB8B130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2" y="4156213"/>
            <a:ext cx="4053479" cy="228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lated image">
            <a:extLst>
              <a:ext uri="{FF2B5EF4-FFF2-40B4-BE49-F238E27FC236}">
                <a16:creationId xmlns:a16="http://schemas.microsoft.com/office/drawing/2014/main" id="{D350A4A4-5671-4B77-B7D8-C1A0DA008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493" y="4156213"/>
            <a:ext cx="3978605" cy="224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99E34B-6553-4552-874F-942C46236273}"/>
              </a:ext>
            </a:extLst>
          </p:cNvPr>
          <p:cNvSpPr txBox="1"/>
          <p:nvPr/>
        </p:nvSpPr>
        <p:spPr>
          <a:xfrm>
            <a:off x="1103312" y="1577627"/>
            <a:ext cx="393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What……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6D436F-54F2-4F00-8182-961558192F36}"/>
              </a:ext>
            </a:extLst>
          </p:cNvPr>
          <p:cNvSpPr txBox="1"/>
          <p:nvPr/>
        </p:nvSpPr>
        <p:spPr>
          <a:xfrm>
            <a:off x="5577073" y="1585338"/>
            <a:ext cx="393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How……</a:t>
            </a:r>
          </a:p>
        </p:txBody>
      </p:sp>
    </p:spTree>
    <p:extLst>
      <p:ext uri="{BB962C8B-B14F-4D97-AF65-F5344CB8AC3E}">
        <p14:creationId xmlns:p14="http://schemas.microsoft.com/office/powerpoint/2010/main" val="181531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0062A-7070-4B1A-A2C4-DEE85FB9A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611" y="2315066"/>
            <a:ext cx="10817087" cy="1981200"/>
          </a:xfrm>
        </p:spPr>
        <p:txBody>
          <a:bodyPr/>
          <a:lstStyle/>
          <a:p>
            <a:pPr algn="ctr"/>
            <a:r>
              <a:rPr lang="en-US" sz="6000" dirty="0"/>
              <a:t>Now… Let’s put our consulting hats on!</a:t>
            </a:r>
          </a:p>
        </p:txBody>
      </p:sp>
    </p:spTree>
    <p:extLst>
      <p:ext uri="{BB962C8B-B14F-4D97-AF65-F5344CB8AC3E}">
        <p14:creationId xmlns:p14="http://schemas.microsoft.com/office/powerpoint/2010/main" val="3700971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96666-49D3-45FC-856B-CFD4C7D19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here is the problem…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BBB02-0DCE-4F9C-8767-F14F0331B0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819023" cy="4195763"/>
          </a:xfrm>
        </p:spPr>
        <p:txBody>
          <a:bodyPr/>
          <a:lstStyle/>
          <a:p>
            <a:r>
              <a:rPr lang="en-US" dirty="0"/>
              <a:t>Maria's donut shop is located in Burbank and sells three varieties of donut.</a:t>
            </a:r>
          </a:p>
          <a:p>
            <a:pPr lvl="1"/>
            <a:r>
              <a:rPr lang="en-US" dirty="0"/>
              <a:t>Double Chocolate</a:t>
            </a:r>
          </a:p>
          <a:p>
            <a:pPr lvl="1"/>
            <a:r>
              <a:rPr lang="en-US" dirty="0"/>
              <a:t>Strawberry Jelly</a:t>
            </a:r>
          </a:p>
          <a:p>
            <a:pPr lvl="1"/>
            <a:r>
              <a:rPr lang="en-US" dirty="0"/>
              <a:t>Vanilla Cream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Each donut is $1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sz="2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Last year Maria’s shop made $30,000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7FC006-3A04-44C7-AD5A-6775762590B5}"/>
              </a:ext>
            </a:extLst>
          </p:cNvPr>
          <p:cNvSpPr txBox="1">
            <a:spLocks/>
          </p:cNvSpPr>
          <p:nvPr/>
        </p:nvSpPr>
        <p:spPr>
          <a:xfrm>
            <a:off x="5922335" y="2060575"/>
            <a:ext cx="4819023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Uncle Bob’s donut shop B is located in Beverly Hills and sells three varieties of donut.</a:t>
            </a:r>
          </a:p>
          <a:p>
            <a:pPr lvl="1"/>
            <a:r>
              <a:rPr lang="en-US" dirty="0"/>
              <a:t>Double Chocolate</a:t>
            </a:r>
          </a:p>
          <a:p>
            <a:pPr lvl="1"/>
            <a:r>
              <a:rPr lang="en-US" dirty="0"/>
              <a:t>Strawberry Jelly</a:t>
            </a:r>
          </a:p>
          <a:p>
            <a:pPr lvl="1"/>
            <a:r>
              <a:rPr lang="en-US" dirty="0"/>
              <a:t>Salted Caramel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Each donut is $3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sz="2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Last year Uncle Bob’s shop made $18,000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B6BA6B3-4E56-4068-B5DD-DF9C1AD5B431}"/>
              </a:ext>
            </a:extLst>
          </p:cNvPr>
          <p:cNvSpPr txBox="1">
            <a:spLocks/>
          </p:cNvSpPr>
          <p:nvPr/>
        </p:nvSpPr>
        <p:spPr>
          <a:xfrm>
            <a:off x="1336635" y="5841668"/>
            <a:ext cx="9404723" cy="8293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427778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439</TotalTime>
  <Words>517</Words>
  <Application>Microsoft Office PowerPoint</Application>
  <PresentationFormat>Widescreen</PresentationFormat>
  <Paragraphs>101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Century Gothic</vt:lpstr>
      <vt:lpstr>Freestyle Script</vt:lpstr>
      <vt:lpstr>Wingdings</vt:lpstr>
      <vt:lpstr>Wingdings 3</vt:lpstr>
      <vt:lpstr>Ion</vt:lpstr>
      <vt:lpstr>Amirali Ghasemipour: My Life &amp; Career</vt:lpstr>
      <vt:lpstr>About Me</vt:lpstr>
      <vt:lpstr>My Family</vt:lpstr>
      <vt:lpstr>What I do…</vt:lpstr>
      <vt:lpstr>What is Management Consulting?</vt:lpstr>
      <vt:lpstr>PowerPoint Presentation</vt:lpstr>
      <vt:lpstr>Management Consultants…</vt:lpstr>
      <vt:lpstr>Now… Let’s put our consulting hats on!</vt:lpstr>
      <vt:lpstr>So here is the problem…</vt:lpstr>
      <vt:lpstr>Questions to ask…</vt:lpstr>
      <vt:lpstr>Keys to success in Management Consulting…</vt:lpstr>
      <vt:lpstr>Keys to success in Management Consulting…</vt:lpstr>
      <vt:lpstr>Remember…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Ghasemipour, Amirali</dc:creator>
  <cp:lastModifiedBy>Ghasemipour, Amirali</cp:lastModifiedBy>
  <cp:revision>38</cp:revision>
  <dcterms:created xsi:type="dcterms:W3CDTF">2018-02-04T19:39:18Z</dcterms:created>
  <dcterms:modified xsi:type="dcterms:W3CDTF">2018-02-05T02:59:13Z</dcterms:modified>
</cp:coreProperties>
</file>