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8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63" r:id="rId6"/>
    <p:sldId id="267" r:id="rId7"/>
    <p:sldId id="260" r:id="rId8"/>
    <p:sldId id="262" r:id="rId9"/>
    <p:sldId id="264" r:id="rId10"/>
    <p:sldId id="265" r:id="rId11"/>
    <p:sldId id="269" r:id="rId12"/>
    <p:sldId id="268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671"/>
  </p:normalViewPr>
  <p:slideViewPr>
    <p:cSldViewPr snapToGrid="0" snapToObjects="1">
      <p:cViewPr>
        <p:scale>
          <a:sx n="84" d="100"/>
          <a:sy n="84" d="100"/>
        </p:scale>
        <p:origin x="88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7C312-8F20-2340-ABC1-E0CF7BED22BD}" type="datetimeFigureOut">
              <a:rPr lang="en-US" smtClean="0"/>
              <a:t>1/4/18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1D23B-3BFD-CD4C-B242-094F6C18B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51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8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41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023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600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708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195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941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504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11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83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43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5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35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046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4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4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2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6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tiff"/><Relationship Id="rId3" Type="http://schemas.openxmlformats.org/officeDocument/2006/relationships/image" Target="../media/image18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Jeremiah J. Brown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Best-Selling Author - Financial Freedom: My Only Hope</a:t>
            </a:r>
          </a:p>
          <a:p>
            <a:pPr algn="l"/>
            <a:r>
              <a:rPr lang="en-US" dirty="0" smtClean="0"/>
              <a:t>      Tech Founder &amp; CEO | </a:t>
            </a:r>
            <a:r>
              <a:rPr lang="en-US" dirty="0" err="1" smtClean="0"/>
              <a:t>Bezelhub.com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8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939" y="3134360"/>
            <a:ext cx="6223000" cy="1308100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  <a:softEdge rad="190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4739640" y="2367300"/>
            <a:ext cx="2646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 Are All</a:t>
            </a:r>
            <a:r>
              <a:rPr lang="is-I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…..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3400" y="5669280"/>
            <a:ext cx="3429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But what is an entrepreneur ? </a:t>
            </a:r>
            <a:r>
              <a:rPr lang="en-US" sz="2000" dirty="0"/>
              <a:t>→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990225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940" y="886460"/>
            <a:ext cx="3289300" cy="246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127" y="3740150"/>
            <a:ext cx="3721470" cy="2336800"/>
          </a:xfrm>
          <a:prstGeom prst="rect">
            <a:avLst/>
          </a:prstGeom>
          <a:effectLst>
            <a:outerShdw blurRad="139700" dist="50800" dir="5400000" sx="97000" sy="97000" algn="ctr" rotWithShape="0">
              <a:srgbClr val="000000">
                <a:alpha val="23000"/>
              </a:srgbClr>
            </a:outerShdw>
            <a:reflection stA="9000" endPos="19000" dist="508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140" y="3740150"/>
            <a:ext cx="3479800" cy="2336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8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20240" y="1981200"/>
            <a:ext cx="1212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Create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46022" y="4616162"/>
            <a:ext cx="1289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Money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8974343" y="1981200"/>
            <a:ext cx="1023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</a:t>
            </a:r>
            <a:r>
              <a:rPr lang="en-US" sz="3200" dirty="0" smtClean="0"/>
              <a:t>deas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7608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520" y="941169"/>
            <a:ext cx="1864360" cy="1864360"/>
          </a:xfrm>
          <a:prstGeom prst="rect">
            <a:avLst/>
          </a:prstGeom>
          <a:effectLst>
            <a:reflection stA="45000" endPos="63000" dist="508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799" y="2225040"/>
            <a:ext cx="2324100" cy="3492500"/>
          </a:xfrm>
          <a:prstGeom prst="rect">
            <a:avLst/>
          </a:prstGeom>
          <a:effectLst>
            <a:glow rad="12700">
              <a:schemeClr val="accent1">
                <a:alpha val="99000"/>
              </a:schemeClr>
            </a:glow>
            <a:outerShdw blurRad="952500" dist="647700" sx="119000" sy="119000" algn="ctr" rotWithShape="0">
              <a:srgbClr val="000000">
                <a:alpha val="25000"/>
              </a:srgbClr>
            </a:outerShdw>
            <a:softEdge rad="0"/>
          </a:effectLst>
          <a:scene3d>
            <a:camera prst="perspectiveFront" fov="4200000"/>
            <a:lightRig rig="threePt" dir="t"/>
          </a:scene3d>
          <a:sp3d prstMaterial="matte"/>
        </p:spPr>
      </p:pic>
      <p:sp>
        <p:nvSpPr>
          <p:cNvPr id="4" name="TextBox 3"/>
          <p:cNvSpPr txBox="1"/>
          <p:nvPr/>
        </p:nvSpPr>
        <p:spPr>
          <a:xfrm>
            <a:off x="4462937" y="941169"/>
            <a:ext cx="3151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 FIRST APP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66760" y="2225040"/>
            <a:ext cx="276909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Launched App at age 21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Initial Investment $800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25,000 downloads week 1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Sold for $75K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53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01" y="762000"/>
            <a:ext cx="6396037" cy="4663439"/>
          </a:xfrm>
          <a:prstGeom prst="rect">
            <a:avLst/>
          </a:prstGeom>
          <a:effectLst>
            <a:glow>
              <a:schemeClr val="accent1"/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stA="95000" endPos="14000" dist="228600" dir="5400000" sy="-100000" algn="bl" rotWithShape="0"/>
            <a:softEdge rad="0"/>
          </a:effectLst>
        </p:spPr>
      </p:pic>
      <p:sp>
        <p:nvSpPr>
          <p:cNvPr id="11" name="TextBox 10"/>
          <p:cNvSpPr txBox="1"/>
          <p:nvPr/>
        </p:nvSpPr>
        <p:spPr>
          <a:xfrm>
            <a:off x="7663339" y="1234440"/>
            <a:ext cx="3492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Amazon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i</a:t>
            </a:r>
            <a:r>
              <a:rPr lang="en-US" dirty="0" err="1"/>
              <a:t>B</a:t>
            </a:r>
            <a:r>
              <a:rPr lang="en-US" dirty="0" err="1" smtClean="0"/>
              <a:t>ooks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Barnes &amp; Noble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Nook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Kindle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04113" y="2265491"/>
            <a:ext cx="612024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/>
                <a:solidFill>
                  <a:schemeClr val="accent3"/>
                </a:solidFill>
                <a:effectLst/>
              </a:rPr>
              <a:t>Distribution pipeline</a:t>
            </a:r>
            <a:endParaRPr lang="en-US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27628" y="1098247"/>
            <a:ext cx="668192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/>
                <a:solidFill>
                  <a:schemeClr val="accent3"/>
                </a:solidFill>
                <a:effectLst/>
              </a:rPr>
              <a:t>Wrote a Financial </a:t>
            </a:r>
          </a:p>
          <a:p>
            <a:pPr algn="ctr"/>
            <a:r>
              <a:rPr lang="en-US" sz="3200" b="1" cap="none" spc="0" dirty="0" smtClean="0">
                <a:ln/>
                <a:solidFill>
                  <a:schemeClr val="accent3"/>
                </a:solidFill>
                <a:effectLst/>
              </a:rPr>
              <a:t>Education book</a:t>
            </a:r>
            <a:endParaRPr lang="en-US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2967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849880"/>
            <a:ext cx="7698005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smtClean="0">
                <a:solidFill>
                  <a:srgbClr val="002060"/>
                </a:solidFill>
              </a:rPr>
              <a:t>Your Turn! </a:t>
            </a:r>
          </a:p>
          <a:p>
            <a:endParaRPr lang="en-US" dirty="0"/>
          </a:p>
          <a:p>
            <a:r>
              <a:rPr lang="en-US" sz="2800" dirty="0" smtClean="0"/>
              <a:t>Think of </a:t>
            </a:r>
            <a:r>
              <a:rPr lang="en-US" sz="2800" b="1" dirty="0" smtClean="0"/>
              <a:t>10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2800" dirty="0" smtClean="0">
                <a:solidFill>
                  <a:srgbClr val="C00000"/>
                </a:solidFill>
              </a:rPr>
              <a:t>d</a:t>
            </a:r>
            <a:r>
              <a:rPr lang="en-US" sz="2800" dirty="0" smtClean="0">
                <a:solidFill>
                  <a:srgbClr val="FFC000"/>
                </a:solidFill>
              </a:rPr>
              <a:t>e</a:t>
            </a:r>
            <a:r>
              <a:rPr lang="en-US" sz="2800" dirty="0" smtClean="0">
                <a:solidFill>
                  <a:srgbClr val="0070C0"/>
                </a:solidFill>
              </a:rPr>
              <a:t>a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US" sz="2800" dirty="0" smtClean="0"/>
              <a:t> that you could turn into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MONEY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771045" y="887074"/>
            <a:ext cx="3032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831490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Born and raised in Brooklyn, NY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60" y="2557463"/>
            <a:ext cx="9301654" cy="3317875"/>
          </a:xfrm>
          <a:effectLst>
            <a:glow>
              <a:schemeClr val="accent1"/>
            </a:glow>
            <a:reflection stA="72000" endPos="10000" dir="5400000" sy="-100000" algn="bl" rotWithShape="0"/>
            <a:softEdge rad="0"/>
          </a:effectLst>
          <a:scene3d>
            <a:camera prst="orthographicFront"/>
            <a:lightRig rig="threePt" dir="t"/>
          </a:scene3d>
          <a:sp3d>
            <a:bevelT prst="angle"/>
            <a:bevelB w="114300" prst="artDeco"/>
          </a:sp3d>
        </p:spPr>
      </p:pic>
    </p:spTree>
    <p:extLst>
      <p:ext uri="{BB962C8B-B14F-4D97-AF65-F5344CB8AC3E}">
        <p14:creationId xmlns:p14="http://schemas.microsoft.com/office/powerpoint/2010/main" val="340427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69" y="982132"/>
            <a:ext cx="10121461" cy="4893206"/>
          </a:xfrm>
          <a:effectLst>
            <a:glow>
              <a:schemeClr val="accent1"/>
            </a:glow>
            <a:reflection endPos="6000" dist="50800" dir="5400000" sy="-100000" algn="bl" rotWithShape="0"/>
            <a:softEdge rad="0"/>
          </a:effectLst>
          <a:scene3d>
            <a:camera prst="obliqueTopRight"/>
            <a:lightRig rig="threePt" dir="t"/>
          </a:scene3d>
          <a:sp3d prstMaterial="matte"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1281240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/ College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 Different High schools</a:t>
            </a:r>
          </a:p>
          <a:p>
            <a:r>
              <a:rPr lang="en-US" dirty="0" smtClean="0"/>
              <a:t>3.5 GPA through high school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3216166"/>
            <a:ext cx="4718050" cy="2286000"/>
          </a:xfrm>
          <a:solidFill>
            <a:schemeClr val="accent1"/>
          </a:solidFill>
          <a:effectLst>
            <a:reflection stA="82000" endPos="26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486245" y="2560320"/>
            <a:ext cx="41090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ELON UNIVERSITY</a:t>
            </a:r>
          </a:p>
          <a:p>
            <a:r>
              <a:rPr lang="en-US" dirty="0" smtClean="0"/>
              <a:t>Martha </a:t>
            </a:r>
            <a:r>
              <a:rPr lang="en-US" dirty="0"/>
              <a:t>&amp; Spencer Love School of Business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6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951" y="1010853"/>
            <a:ext cx="4406900" cy="1841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951" y="3731584"/>
            <a:ext cx="4541520" cy="2453374"/>
          </a:xfrm>
          <a:prstGeom prst="rect">
            <a:avLst/>
          </a:prstGeom>
          <a:effectLst>
            <a:reflection endPos="0" dist="38100" dir="5400000" sy="-100000" algn="bl" rotWithShape="0"/>
          </a:effectLst>
          <a:scene3d>
            <a:camera prst="orthographicFront"/>
            <a:lightRig rig="chilly" dir="t"/>
          </a:scene3d>
          <a:sp3d prstMaterial="metal"/>
        </p:spPr>
      </p:pic>
      <p:sp>
        <p:nvSpPr>
          <p:cNvPr id="5" name="TextBox 4"/>
          <p:cNvSpPr txBox="1"/>
          <p:nvPr/>
        </p:nvSpPr>
        <p:spPr>
          <a:xfrm>
            <a:off x="7810501" y="294762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19062" y="641521"/>
            <a:ext cx="1934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Money Works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29261" y="3362252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Math 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93811" y="1480753"/>
            <a:ext cx="3718455" cy="1371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Degree in Finance 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738589" y="2947626"/>
            <a:ext cx="2828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a typeface="Arial" charset="0"/>
                <a:cs typeface="Arial" charset="0"/>
              </a:rPr>
              <a:t>What are you learning when you pursue a degree in finance ?</a:t>
            </a:r>
            <a:endParaRPr lang="en-US" sz="24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957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91840" y="2834640"/>
            <a:ext cx="5717271" cy="923330"/>
          </a:xfrm>
          <a:prstGeom prst="rect">
            <a:avLst/>
          </a:prstGeom>
          <a:noFill/>
          <a:effectLst>
            <a:glow>
              <a:schemeClr val="accent1"/>
            </a:glow>
            <a:reflection blurRad="12700" stA="47000" endPos="66000" dir="5400000" sy="-100000" algn="bl" rotWithShape="0"/>
            <a:softEdge rad="0"/>
          </a:effectLst>
        </p:spPr>
        <p:txBody>
          <a:bodyPr wrap="none" rtlCol="0">
            <a:spAutoFit/>
          </a:bodyPr>
          <a:lstStyle/>
          <a:p>
            <a:r>
              <a:rPr lang="en-US" sz="5400" dirty="0" smtClean="0"/>
              <a:t>QUICK ACTIVITY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6437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786" y="1891753"/>
            <a:ext cx="277473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 smtClean="0"/>
              <a:t>Jay </a:t>
            </a:r>
            <a:r>
              <a:rPr lang="en-US" sz="2000" b="1" dirty="0"/>
              <a:t>–</a:t>
            </a:r>
            <a:r>
              <a:rPr lang="en-US" sz="2000" b="1" dirty="0" smtClean="0"/>
              <a:t>Z</a:t>
            </a:r>
          </a:p>
          <a:p>
            <a:pPr marL="342900" indent="-342900">
              <a:buAutoNum type="arabicPeriod"/>
            </a:pPr>
            <a:r>
              <a:rPr lang="en-US" sz="2000" b="1" dirty="0" smtClean="0"/>
              <a:t>Dr</a:t>
            </a:r>
            <a:r>
              <a:rPr lang="en-US" sz="2000" b="1" dirty="0"/>
              <a:t>. </a:t>
            </a:r>
            <a:r>
              <a:rPr lang="en-US" sz="2000" b="1" dirty="0" smtClean="0"/>
              <a:t>Dre </a:t>
            </a:r>
            <a:r>
              <a:rPr lang="en-US" sz="2000" b="1" dirty="0" smtClean="0"/>
              <a:t>  </a:t>
            </a:r>
          </a:p>
          <a:p>
            <a:r>
              <a:rPr lang="en-US" sz="2000" b="1" dirty="0" smtClean="0"/>
              <a:t>3</a:t>
            </a:r>
            <a:r>
              <a:rPr lang="en-US" sz="2000" b="1" dirty="0" smtClean="0"/>
              <a:t>. </a:t>
            </a:r>
            <a:r>
              <a:rPr lang="en-US" sz="2000" b="1" dirty="0" smtClean="0"/>
              <a:t>  Jeff Bezos</a:t>
            </a:r>
            <a:endParaRPr lang="en-US" sz="2000" b="1" dirty="0" smtClean="0"/>
          </a:p>
          <a:p>
            <a:r>
              <a:rPr lang="en-US" sz="2000" b="1" dirty="0" smtClean="0"/>
              <a:t>4. </a:t>
            </a:r>
            <a:r>
              <a:rPr lang="en-US" sz="2000" b="1" dirty="0" smtClean="0"/>
              <a:t>  Oprah</a:t>
            </a:r>
            <a:endParaRPr lang="en-US" sz="2000" b="1" dirty="0" smtClean="0"/>
          </a:p>
          <a:p>
            <a:r>
              <a:rPr lang="en-US" sz="2000" b="1" dirty="0" smtClean="0"/>
              <a:t> 5. </a:t>
            </a:r>
            <a:r>
              <a:rPr lang="en-US" sz="2000" b="1" dirty="0" smtClean="0"/>
              <a:t> Larry </a:t>
            </a:r>
            <a:r>
              <a:rPr lang="en-US" sz="2000" b="1" dirty="0" smtClean="0"/>
              <a:t>Ellison </a:t>
            </a:r>
          </a:p>
          <a:p>
            <a:r>
              <a:rPr lang="en-US" sz="2000" b="1" dirty="0" smtClean="0"/>
              <a:t> 6. </a:t>
            </a:r>
            <a:r>
              <a:rPr lang="en-US" sz="2000" b="1" dirty="0" smtClean="0"/>
              <a:t> LeBron James</a:t>
            </a:r>
            <a:endParaRPr lang="en-US" sz="2000" b="1" dirty="0"/>
          </a:p>
          <a:p>
            <a:r>
              <a:rPr lang="en-US" sz="2000" b="1" dirty="0"/>
              <a:t>7</a:t>
            </a:r>
            <a:r>
              <a:rPr lang="en-US" sz="2000" b="1" dirty="0" smtClean="0"/>
              <a:t>. </a:t>
            </a:r>
            <a:r>
              <a:rPr lang="en-US" sz="2000" b="1" dirty="0" smtClean="0"/>
              <a:t>  Evan </a:t>
            </a:r>
            <a:r>
              <a:rPr lang="en-US" sz="2000" b="1" dirty="0" err="1" smtClean="0"/>
              <a:t>Speigel</a:t>
            </a:r>
            <a:endParaRPr lang="en-US" sz="2000" b="1" dirty="0" smtClean="0"/>
          </a:p>
          <a:p>
            <a:r>
              <a:rPr lang="en-US" sz="2000" b="1" dirty="0" smtClean="0"/>
              <a:t>8. </a:t>
            </a:r>
            <a:r>
              <a:rPr lang="en-US" sz="2000" b="1" dirty="0" smtClean="0"/>
              <a:t>  JK Rowling</a:t>
            </a:r>
            <a:endParaRPr lang="en-US" sz="2000" b="1" dirty="0"/>
          </a:p>
          <a:p>
            <a:r>
              <a:rPr lang="en-US" sz="2000" b="1" dirty="0" smtClean="0"/>
              <a:t>9. </a:t>
            </a:r>
            <a:r>
              <a:rPr lang="en-US" sz="2000" b="1" dirty="0" smtClean="0"/>
              <a:t>  Sheldon </a:t>
            </a:r>
            <a:r>
              <a:rPr lang="en-US" sz="2000" b="1" dirty="0"/>
              <a:t>Allison </a:t>
            </a:r>
            <a:endParaRPr lang="en-US" sz="2000" b="1" dirty="0" smtClean="0"/>
          </a:p>
          <a:p>
            <a:r>
              <a:rPr lang="en-US" sz="2000" b="1" dirty="0" smtClean="0"/>
              <a:t>10. Steve Schwarzman  </a:t>
            </a:r>
            <a:endParaRPr lang="en-US" sz="2000" b="1" dirty="0"/>
          </a:p>
          <a:p>
            <a:r>
              <a:rPr lang="en-US" sz="2000" b="1" dirty="0" smtClean="0"/>
              <a:t>11. Jack </a:t>
            </a:r>
            <a:r>
              <a:rPr lang="en-US" sz="2000" b="1" dirty="0"/>
              <a:t>Ma </a:t>
            </a:r>
          </a:p>
          <a:p>
            <a:r>
              <a:rPr lang="en-US" sz="2000" b="1" dirty="0" smtClean="0"/>
              <a:t>12. Carl </a:t>
            </a:r>
            <a:r>
              <a:rPr lang="en-US" sz="2000" b="1" dirty="0"/>
              <a:t>Icahn 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15598" y="1891753"/>
            <a:ext cx="277473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A. $100 billion</a:t>
            </a:r>
          </a:p>
          <a:p>
            <a:pPr algn="just"/>
            <a:r>
              <a:rPr lang="en-US" sz="2000" dirty="0" smtClean="0"/>
              <a:t>B. $</a:t>
            </a:r>
            <a:r>
              <a:rPr lang="en-US" sz="2000" dirty="0"/>
              <a:t>61 </a:t>
            </a:r>
            <a:r>
              <a:rPr lang="en-US" sz="2000" dirty="0" smtClean="0"/>
              <a:t>billion</a:t>
            </a:r>
            <a:endParaRPr lang="en-US" sz="2000" dirty="0"/>
          </a:p>
          <a:p>
            <a:pPr algn="just"/>
            <a:r>
              <a:rPr lang="en-US" sz="2000" dirty="0" smtClean="0"/>
              <a:t>C.  $39 billion</a:t>
            </a:r>
          </a:p>
          <a:p>
            <a:pPr algn="just"/>
            <a:r>
              <a:rPr lang="en-US" sz="2000" dirty="0" smtClean="0"/>
              <a:t>D. </a:t>
            </a:r>
            <a:r>
              <a:rPr lang="en-US" sz="2000" dirty="0"/>
              <a:t>$37.9 </a:t>
            </a:r>
            <a:r>
              <a:rPr lang="en-US" sz="2000" dirty="0" smtClean="0"/>
              <a:t>billion</a:t>
            </a:r>
          </a:p>
          <a:p>
            <a:pPr algn="just"/>
            <a:r>
              <a:rPr lang="en-US" sz="2000" dirty="0" smtClean="0"/>
              <a:t>E. $16.4</a:t>
            </a:r>
            <a:r>
              <a:rPr lang="en-US" sz="2000" dirty="0"/>
              <a:t> billion</a:t>
            </a:r>
          </a:p>
          <a:p>
            <a:pPr algn="just"/>
            <a:r>
              <a:rPr lang="en-US" sz="2000" dirty="0" smtClean="0"/>
              <a:t>F. </a:t>
            </a:r>
            <a:r>
              <a:rPr lang="en-US" sz="2000" dirty="0"/>
              <a:t>$12.3 billion </a:t>
            </a:r>
            <a:endParaRPr lang="en-US" sz="2000" dirty="0" smtClean="0"/>
          </a:p>
          <a:p>
            <a:pPr algn="just"/>
            <a:r>
              <a:rPr lang="en-US" sz="2000" dirty="0"/>
              <a:t>G</a:t>
            </a:r>
            <a:r>
              <a:rPr lang="en-US" sz="2000" dirty="0" smtClean="0"/>
              <a:t>. $3.5</a:t>
            </a:r>
            <a:r>
              <a:rPr lang="en-US" sz="2000" dirty="0"/>
              <a:t> </a:t>
            </a:r>
            <a:r>
              <a:rPr lang="en-US" sz="2000" dirty="0" smtClean="0"/>
              <a:t>billion</a:t>
            </a:r>
            <a:endParaRPr lang="en-US" sz="2000" dirty="0"/>
          </a:p>
          <a:p>
            <a:pPr algn="just"/>
            <a:r>
              <a:rPr lang="en-US" sz="2000" dirty="0"/>
              <a:t>H</a:t>
            </a:r>
            <a:r>
              <a:rPr lang="en-US" sz="2000" dirty="0" smtClean="0"/>
              <a:t>. </a:t>
            </a:r>
            <a:r>
              <a:rPr lang="en-US" sz="2000" dirty="0"/>
              <a:t>$2.8 </a:t>
            </a:r>
            <a:r>
              <a:rPr lang="en-US" sz="2000" dirty="0" smtClean="0"/>
              <a:t>billion</a:t>
            </a:r>
          </a:p>
          <a:p>
            <a:pPr algn="just"/>
            <a:r>
              <a:rPr lang="en-US" sz="2000" dirty="0"/>
              <a:t>I</a:t>
            </a:r>
            <a:r>
              <a:rPr lang="en-US" sz="2000" dirty="0" smtClean="0"/>
              <a:t>. $1 </a:t>
            </a:r>
            <a:r>
              <a:rPr lang="en-US" sz="2000" dirty="0"/>
              <a:t>billion </a:t>
            </a:r>
            <a:endParaRPr lang="en-US" sz="2000" dirty="0" smtClean="0"/>
          </a:p>
          <a:p>
            <a:pPr algn="just"/>
            <a:r>
              <a:rPr lang="en-US" sz="2000" dirty="0"/>
              <a:t>J</a:t>
            </a:r>
            <a:r>
              <a:rPr lang="en-US" sz="2000" dirty="0" smtClean="0"/>
              <a:t>. $830 million</a:t>
            </a:r>
            <a:endParaRPr lang="en-US" sz="2000" dirty="0"/>
          </a:p>
          <a:p>
            <a:pPr algn="just"/>
            <a:r>
              <a:rPr lang="en-US" sz="2000" dirty="0"/>
              <a:t>K</a:t>
            </a:r>
            <a:r>
              <a:rPr lang="en-US" sz="2000" dirty="0" smtClean="0"/>
              <a:t>. $810 million </a:t>
            </a:r>
          </a:p>
          <a:p>
            <a:pPr algn="just"/>
            <a:r>
              <a:rPr lang="en-US" sz="2000" dirty="0" smtClean="0"/>
              <a:t>L. $450 million</a:t>
            </a:r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35644" y="725215"/>
            <a:ext cx="668054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Match each person with </a:t>
            </a:r>
            <a:r>
              <a:rPr lang="en-US" sz="3200" dirty="0" smtClean="0"/>
              <a:t>their net worth! 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			</a:t>
            </a:r>
            <a:r>
              <a:rPr lang="en-US" sz="2000" dirty="0" smtClean="0"/>
              <a:t>(Please no Phones)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281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3509" y="1859278"/>
            <a:ext cx="5073953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 </a:t>
            </a:r>
            <a:r>
              <a:rPr lang="en-US" sz="2000" b="1" dirty="0"/>
              <a:t>Jeff Bezos</a:t>
            </a:r>
            <a:r>
              <a:rPr lang="en-US" sz="2000" dirty="0"/>
              <a:t>→ (Technology</a:t>
            </a:r>
            <a:r>
              <a:rPr lang="en-US" sz="2000" dirty="0" smtClean="0"/>
              <a:t>)</a:t>
            </a:r>
            <a:r>
              <a:rPr lang="en-US" sz="2000" dirty="0"/>
              <a:t> </a:t>
            </a:r>
            <a:r>
              <a:rPr lang="en-US" sz="2000" dirty="0" smtClean="0"/>
              <a:t>→ </a:t>
            </a:r>
          </a:p>
          <a:p>
            <a:pPr algn="ctr"/>
            <a:r>
              <a:rPr lang="en-US" sz="2000" b="1" dirty="0" smtClean="0"/>
              <a:t>Larry </a:t>
            </a:r>
            <a:r>
              <a:rPr lang="en-US" sz="2000" b="1" dirty="0"/>
              <a:t>Ellison </a:t>
            </a:r>
            <a:r>
              <a:rPr lang="en-US" sz="2000" dirty="0"/>
              <a:t>→ (Technology</a:t>
            </a:r>
            <a:r>
              <a:rPr lang="en-US" sz="2000" dirty="0" smtClean="0"/>
              <a:t>)</a:t>
            </a:r>
            <a:r>
              <a:rPr lang="en-US" sz="2000" dirty="0"/>
              <a:t> → </a:t>
            </a:r>
            <a:endParaRPr lang="en-US" sz="2000" dirty="0" smtClean="0"/>
          </a:p>
          <a:p>
            <a:pPr algn="ctr"/>
            <a:r>
              <a:rPr lang="en-US" sz="2000" b="1" dirty="0"/>
              <a:t>Sheldon Allison </a:t>
            </a:r>
            <a:r>
              <a:rPr lang="en-US" sz="2000" dirty="0"/>
              <a:t>→ (Real </a:t>
            </a:r>
            <a:r>
              <a:rPr lang="en-US" sz="2000" dirty="0" smtClean="0"/>
              <a:t>Estate)</a:t>
            </a:r>
            <a:r>
              <a:rPr lang="en-US" sz="2000" dirty="0"/>
              <a:t> → </a:t>
            </a:r>
            <a:endParaRPr lang="en-US" sz="2000" dirty="0" smtClean="0"/>
          </a:p>
          <a:p>
            <a:pPr algn="ctr"/>
            <a:r>
              <a:rPr lang="en-US" sz="2000" b="1" dirty="0"/>
              <a:t>Jack Ma </a:t>
            </a:r>
            <a:r>
              <a:rPr lang="en-US" sz="2000" dirty="0"/>
              <a:t>→ (Technology</a:t>
            </a:r>
            <a:r>
              <a:rPr lang="en-US" sz="2000" dirty="0" smtClean="0"/>
              <a:t>)</a:t>
            </a:r>
            <a:r>
              <a:rPr lang="en-US" sz="2000" dirty="0"/>
              <a:t> → </a:t>
            </a:r>
          </a:p>
          <a:p>
            <a:pPr algn="ctr"/>
            <a:r>
              <a:rPr lang="en-US" sz="2000" b="1" dirty="0" smtClean="0"/>
              <a:t>Steve Schwarzman </a:t>
            </a:r>
            <a:r>
              <a:rPr lang="en-US" sz="2000" dirty="0" smtClean="0"/>
              <a:t>→ (Private </a:t>
            </a:r>
            <a:r>
              <a:rPr lang="en-US" sz="2000" dirty="0" smtClean="0"/>
              <a:t>Equity) </a:t>
            </a:r>
            <a:r>
              <a:rPr lang="en-US" sz="2000" dirty="0"/>
              <a:t>→ </a:t>
            </a:r>
            <a:endParaRPr lang="en-US" sz="2000" dirty="0" smtClean="0"/>
          </a:p>
          <a:p>
            <a:pPr algn="ctr"/>
            <a:r>
              <a:rPr lang="en-US" sz="2000" dirty="0" smtClean="0"/>
              <a:t> </a:t>
            </a:r>
            <a:r>
              <a:rPr lang="en-US" sz="2000" b="1" dirty="0"/>
              <a:t>Carl Icahn </a:t>
            </a:r>
            <a:r>
              <a:rPr lang="en-US" sz="2000" dirty="0"/>
              <a:t>→ (</a:t>
            </a:r>
            <a:r>
              <a:rPr lang="en-US" sz="2000" dirty="0" smtClean="0"/>
              <a:t>Investor</a:t>
            </a:r>
            <a:r>
              <a:rPr lang="en-US" sz="2000" dirty="0"/>
              <a:t>)</a:t>
            </a:r>
            <a:r>
              <a:rPr lang="en-US" sz="2000" dirty="0" smtClean="0"/>
              <a:t> </a:t>
            </a:r>
            <a:r>
              <a:rPr lang="en-US" sz="2000" dirty="0"/>
              <a:t>→ </a:t>
            </a:r>
          </a:p>
          <a:p>
            <a:pPr algn="ctr"/>
            <a:r>
              <a:rPr lang="en-US" sz="2000" dirty="0" smtClean="0"/>
              <a:t> </a:t>
            </a:r>
            <a:r>
              <a:rPr lang="en-US" sz="2000" b="1" dirty="0"/>
              <a:t>Evan </a:t>
            </a:r>
            <a:r>
              <a:rPr lang="en-US" sz="2000" b="1" dirty="0" err="1"/>
              <a:t>Speigel</a:t>
            </a:r>
            <a:r>
              <a:rPr lang="en-US" sz="2000" dirty="0"/>
              <a:t>→ </a:t>
            </a:r>
            <a:r>
              <a:rPr lang="en-US" sz="2000" dirty="0" smtClean="0"/>
              <a:t>(Technology)</a:t>
            </a:r>
            <a:r>
              <a:rPr lang="en-US" sz="2000" dirty="0"/>
              <a:t> → </a:t>
            </a:r>
            <a:endParaRPr lang="en-US" sz="2000" dirty="0" smtClean="0"/>
          </a:p>
          <a:p>
            <a:pPr algn="ctr"/>
            <a:r>
              <a:rPr lang="en-US" sz="2000" b="1" dirty="0"/>
              <a:t>Oprah</a:t>
            </a:r>
            <a:r>
              <a:rPr lang="en-US" sz="2000" dirty="0"/>
              <a:t>→ (Media </a:t>
            </a:r>
            <a:r>
              <a:rPr lang="en-US" sz="2000" dirty="0" smtClean="0"/>
              <a:t>proprietor) </a:t>
            </a:r>
            <a:r>
              <a:rPr lang="en-US" sz="2000" dirty="0"/>
              <a:t>→ </a:t>
            </a:r>
          </a:p>
          <a:p>
            <a:pPr algn="ctr"/>
            <a:r>
              <a:rPr lang="en-US" sz="2000" b="1" dirty="0" smtClean="0"/>
              <a:t>J.K </a:t>
            </a:r>
            <a:r>
              <a:rPr lang="en-US" sz="2000" b="1" dirty="0"/>
              <a:t>Rowling</a:t>
            </a:r>
            <a:r>
              <a:rPr lang="en-US" sz="2000" dirty="0"/>
              <a:t>→ (Author</a:t>
            </a:r>
            <a:r>
              <a:rPr lang="en-US" sz="2000" dirty="0" smtClean="0"/>
              <a:t>)</a:t>
            </a:r>
            <a:r>
              <a:rPr lang="en-US" sz="2000" dirty="0"/>
              <a:t> → </a:t>
            </a:r>
            <a:endParaRPr lang="en-US" sz="2000" dirty="0" smtClean="0"/>
          </a:p>
          <a:p>
            <a:pPr algn="ctr"/>
            <a:r>
              <a:rPr lang="en-US" sz="2000" dirty="0" smtClean="0"/>
              <a:t>  </a:t>
            </a:r>
            <a:r>
              <a:rPr lang="en-US" sz="2000" b="1" dirty="0"/>
              <a:t>Jay –Z</a:t>
            </a:r>
            <a:r>
              <a:rPr lang="en-US" sz="2000" dirty="0"/>
              <a:t>→ (</a:t>
            </a:r>
            <a:r>
              <a:rPr lang="en-US" sz="2000" dirty="0" smtClean="0"/>
              <a:t>Entertainment) </a:t>
            </a:r>
            <a:r>
              <a:rPr lang="en-US" sz="2000" dirty="0"/>
              <a:t>→ </a:t>
            </a:r>
          </a:p>
          <a:p>
            <a:pPr algn="ctr"/>
            <a:r>
              <a:rPr lang="en-US" sz="2000" b="1" dirty="0" smtClean="0"/>
              <a:t>Dr</a:t>
            </a:r>
            <a:r>
              <a:rPr lang="en-US" sz="2000" b="1" dirty="0"/>
              <a:t>. Dre</a:t>
            </a:r>
            <a:r>
              <a:rPr lang="en-US" sz="2000" dirty="0"/>
              <a:t>→ </a:t>
            </a:r>
            <a:r>
              <a:rPr lang="en-US" sz="2000" dirty="0" smtClean="0"/>
              <a:t>(Technology) </a:t>
            </a:r>
            <a:r>
              <a:rPr lang="en-US" sz="2000" dirty="0"/>
              <a:t>→ </a:t>
            </a:r>
            <a:endParaRPr lang="en-US" sz="2000" dirty="0" smtClean="0"/>
          </a:p>
          <a:p>
            <a:pPr algn="ctr"/>
            <a:r>
              <a:rPr lang="en-US" sz="2000" b="1" dirty="0" smtClean="0"/>
              <a:t>LeBron </a:t>
            </a:r>
            <a:r>
              <a:rPr lang="en-US" sz="2000" b="1" dirty="0"/>
              <a:t>James</a:t>
            </a:r>
            <a:r>
              <a:rPr lang="en-US" sz="2000" dirty="0"/>
              <a:t>→ (Sports</a:t>
            </a:r>
            <a:r>
              <a:rPr lang="en-US" sz="2000" dirty="0" smtClean="0"/>
              <a:t>)</a:t>
            </a:r>
            <a:r>
              <a:rPr lang="en-US" sz="2000" dirty="0"/>
              <a:t> →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84028" y="1904996"/>
            <a:ext cx="1795684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dirty="0" smtClean="0"/>
              <a:t>A.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$100 billion  </a:t>
            </a:r>
          </a:p>
          <a:p>
            <a:pPr algn="just"/>
            <a:r>
              <a:rPr lang="en-US" sz="2000" dirty="0" smtClean="0"/>
              <a:t>B</a:t>
            </a:r>
            <a:r>
              <a:rPr lang="en-US" sz="2000" dirty="0"/>
              <a:t>.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$61 billion</a:t>
            </a:r>
          </a:p>
          <a:p>
            <a:pPr algn="just"/>
            <a:r>
              <a:rPr lang="en-US" sz="2000" dirty="0" smtClean="0"/>
              <a:t>C</a:t>
            </a:r>
            <a:r>
              <a:rPr lang="en-US" sz="2000" dirty="0"/>
              <a:t>.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$39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billion</a:t>
            </a:r>
          </a:p>
          <a:p>
            <a:pPr algn="just"/>
            <a:r>
              <a:rPr lang="en-US" sz="2000" dirty="0" smtClean="0"/>
              <a:t>D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. $37.9 billion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n-US" sz="2000" dirty="0" smtClean="0"/>
              <a:t>E.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$16.4 billion</a:t>
            </a:r>
          </a:p>
          <a:p>
            <a:pPr algn="just"/>
            <a:r>
              <a:rPr lang="en-US" sz="2000" dirty="0" smtClean="0"/>
              <a:t>F. 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$12.3 billion </a:t>
            </a:r>
          </a:p>
          <a:p>
            <a:pPr algn="just"/>
            <a:r>
              <a:rPr lang="en-US" sz="2000" dirty="0" smtClean="0"/>
              <a:t>G.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$3.5 billion</a:t>
            </a:r>
          </a:p>
          <a:p>
            <a:pPr algn="just"/>
            <a:r>
              <a:rPr lang="en-US" sz="2000" dirty="0" smtClean="0"/>
              <a:t>H.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$2.8 billion</a:t>
            </a:r>
          </a:p>
          <a:p>
            <a:pPr algn="just"/>
            <a:r>
              <a:rPr lang="en-US" sz="2000" dirty="0" smtClean="0"/>
              <a:t>I. 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$1 billion </a:t>
            </a:r>
          </a:p>
          <a:p>
            <a:pPr algn="just"/>
            <a:r>
              <a:rPr lang="en-US" sz="2000" dirty="0" smtClean="0"/>
              <a:t>J.  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$830 million</a:t>
            </a:r>
          </a:p>
          <a:p>
            <a:pPr algn="just"/>
            <a:r>
              <a:rPr lang="en-US" sz="2000" dirty="0" smtClean="0"/>
              <a:t>K.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$810 million </a:t>
            </a:r>
          </a:p>
          <a:p>
            <a:pPr algn="just"/>
            <a:r>
              <a:rPr lang="en-US" sz="2000" dirty="0" smtClean="0"/>
              <a:t>L. 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$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450 million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176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478" y="1627068"/>
            <a:ext cx="1922780" cy="1816100"/>
          </a:xfrm>
          <a:prstGeom prst="rect">
            <a:avLst/>
          </a:prstGeom>
          <a:effectLst>
            <a:reflection blurRad="50800" stA="88000" endPos="77000" dist="50800" dir="5400000" sy="-100000" algn="bl" rotWithShape="0"/>
            <a:softEdge rad="12700"/>
          </a:effectLst>
        </p:spPr>
      </p:pic>
      <p:sp>
        <p:nvSpPr>
          <p:cNvPr id="3" name="TextBox 2"/>
          <p:cNvSpPr txBox="1"/>
          <p:nvPr/>
        </p:nvSpPr>
        <p:spPr>
          <a:xfrm>
            <a:off x="1408446" y="2858393"/>
            <a:ext cx="9143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What Do These Professionals All Have In Common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59789" y="3550920"/>
            <a:ext cx="1441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(Take a guess)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8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1611</TotalTime>
  <Words>329</Words>
  <Application>Microsoft Macintosh PowerPoint</Application>
  <PresentationFormat>Widescreen</PresentationFormat>
  <Paragraphs>96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Garamond</vt:lpstr>
      <vt:lpstr>Arial</vt:lpstr>
      <vt:lpstr>Organic</vt:lpstr>
      <vt:lpstr>Jeremiah J. Brown</vt:lpstr>
      <vt:lpstr>Born and raised in Brooklyn, NY</vt:lpstr>
      <vt:lpstr>PowerPoint Presentation</vt:lpstr>
      <vt:lpstr>High School / College life</vt:lpstr>
      <vt:lpstr>Degree in Finance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Jeremiah J. Brown</dc:title>
  <dc:creator>Microsoft Office User</dc:creator>
  <cp:lastModifiedBy>Microsoft Office User</cp:lastModifiedBy>
  <cp:revision>60</cp:revision>
  <dcterms:created xsi:type="dcterms:W3CDTF">2018-01-03T21:25:17Z</dcterms:created>
  <dcterms:modified xsi:type="dcterms:W3CDTF">2018-01-05T06:47:57Z</dcterms:modified>
</cp:coreProperties>
</file>