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70" r:id="rId3"/>
    <p:sldId id="258" r:id="rId4"/>
    <p:sldId id="275" r:id="rId5"/>
    <p:sldId id="274" r:id="rId6"/>
    <p:sldId id="271" r:id="rId7"/>
    <p:sldId id="273" r:id="rId8"/>
    <p:sldId id="259" r:id="rId9"/>
    <p:sldId id="268" r:id="rId10"/>
    <p:sldId id="261" r:id="rId11"/>
    <p:sldId id="263" r:id="rId12"/>
    <p:sldId id="266" r:id="rId13"/>
    <p:sldId id="260" r:id="rId14"/>
    <p:sldId id="265" r:id="rId15"/>
    <p:sldId id="26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8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DE00C-F8F1-FC47-8B8E-198AE97949CD}" type="datetimeFigureOut">
              <a:rPr lang="en-US" smtClean="0"/>
              <a:t>11/28/17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63F54-2722-F84F-921E-9DE80E9ED3E4}" type="slidenum">
              <a:rPr lang="en-US" smtClean="0"/>
              <a:t>‹#›</a:t>
            </a:fld>
            <a:endParaRPr lang="en-US"/>
          </a:p>
        </p:txBody>
      </p:sp>
    </p:spTree>
    <p:extLst>
      <p:ext uri="{BB962C8B-B14F-4D97-AF65-F5344CB8AC3E}">
        <p14:creationId xmlns:p14="http://schemas.microsoft.com/office/powerpoint/2010/main" val="21667288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Born and raised in Milwaukee</a:t>
            </a:r>
            <a:r>
              <a:rPr lang="en-US" baseline="0" dirty="0" smtClean="0"/>
              <a:t>, WI.  Grew up in the 70’s.  Never thought of going to college.  </a:t>
            </a:r>
            <a:endParaRPr lang="en-US" dirty="0"/>
          </a:p>
        </p:txBody>
      </p:sp>
      <p:sp>
        <p:nvSpPr>
          <p:cNvPr id="4" name="Slide Number Placeholder 3"/>
          <p:cNvSpPr>
            <a:spLocks noGrp="1"/>
          </p:cNvSpPr>
          <p:nvPr>
            <p:ph type="sldNum" sz="quarter" idx="10"/>
          </p:nvPr>
        </p:nvSpPr>
        <p:spPr/>
        <p:txBody>
          <a:bodyPr/>
          <a:lstStyle/>
          <a:p>
            <a:fld id="{B4163F54-2722-F84F-921E-9DE80E9ED3E4}" type="slidenum">
              <a:rPr lang="en-US" smtClean="0"/>
              <a:t>3</a:t>
            </a:fld>
            <a:endParaRPr lang="en-US"/>
          </a:p>
        </p:txBody>
      </p:sp>
    </p:spTree>
    <p:extLst>
      <p:ext uri="{BB962C8B-B14F-4D97-AF65-F5344CB8AC3E}">
        <p14:creationId xmlns:p14="http://schemas.microsoft.com/office/powerpoint/2010/main" val="71428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something you are passionate about an help others through that passion. </a:t>
            </a:r>
            <a:endParaRPr lang="en-US" dirty="0"/>
          </a:p>
        </p:txBody>
      </p:sp>
      <p:sp>
        <p:nvSpPr>
          <p:cNvPr id="4" name="Slide Number Placeholder 3"/>
          <p:cNvSpPr>
            <a:spLocks noGrp="1"/>
          </p:cNvSpPr>
          <p:nvPr>
            <p:ph type="sldNum" sz="quarter" idx="10"/>
          </p:nvPr>
        </p:nvSpPr>
        <p:spPr/>
        <p:txBody>
          <a:bodyPr/>
          <a:lstStyle/>
          <a:p>
            <a:fld id="{B4163F54-2722-F84F-921E-9DE80E9ED3E4}" type="slidenum">
              <a:rPr lang="en-US" smtClean="0"/>
              <a:t>16</a:t>
            </a:fld>
            <a:endParaRPr lang="en-US"/>
          </a:p>
        </p:txBody>
      </p:sp>
    </p:spTree>
    <p:extLst>
      <p:ext uri="{BB962C8B-B14F-4D97-AF65-F5344CB8AC3E}">
        <p14:creationId xmlns:p14="http://schemas.microsoft.com/office/powerpoint/2010/main" val="311310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Born and raised in Milwaukee</a:t>
            </a:r>
            <a:r>
              <a:rPr lang="en-US" baseline="0" dirty="0" smtClean="0"/>
              <a:t>, WI.  Grew up in the 70’s.  Never thought of going to college.  </a:t>
            </a:r>
            <a:endParaRPr lang="en-US" dirty="0"/>
          </a:p>
        </p:txBody>
      </p:sp>
      <p:sp>
        <p:nvSpPr>
          <p:cNvPr id="4" name="Slide Number Placeholder 3"/>
          <p:cNvSpPr>
            <a:spLocks noGrp="1"/>
          </p:cNvSpPr>
          <p:nvPr>
            <p:ph type="sldNum" sz="quarter" idx="10"/>
          </p:nvPr>
        </p:nvSpPr>
        <p:spPr/>
        <p:txBody>
          <a:bodyPr/>
          <a:lstStyle/>
          <a:p>
            <a:fld id="{B4163F54-2722-F84F-921E-9DE80E9ED3E4}" type="slidenum">
              <a:rPr lang="en-US" smtClean="0"/>
              <a:t>4</a:t>
            </a:fld>
            <a:endParaRPr lang="en-US"/>
          </a:p>
        </p:txBody>
      </p:sp>
    </p:spTree>
    <p:extLst>
      <p:ext uri="{BB962C8B-B14F-4D97-AF65-F5344CB8AC3E}">
        <p14:creationId xmlns:p14="http://schemas.microsoft.com/office/powerpoint/2010/main" val="71428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(4/24/17 20:22) -----</a:t>
            </a:r>
          </a:p>
          <a:p>
            <a:r>
              <a:rPr lang="en-US"/>
              <a:t>(following introductions)  Thank you for having us here today.  I'd like to start our meeting by telling you a little bit about Deluxe.  </a:t>
            </a:r>
          </a:p>
          <a:p>
            <a:r>
              <a:rPr lang="en-US"/>
              <a:t>----- Meeting Notes (4/24/17 20:24) -----</a:t>
            </a:r>
          </a:p>
          <a:p>
            <a:r>
              <a:rPr lang="en-US"/>
              <a:t>Deluxe is the worldwide leader in theatrical delivery.   There is not a single blockbuster release that isn't distributed by Deluxe.  </a:t>
            </a:r>
          </a:p>
          <a:p>
            <a:r>
              <a:rPr lang="en-US"/>
              <a:t>----- Meeting Notes (4/24/17 20:33) -----</a:t>
            </a:r>
          </a:p>
          <a:p>
            <a:r>
              <a:rPr lang="en-US"/>
              <a:t>Every major studio, including NBC/Universal, utilizes Deluxe services for everything from localization to mastering to processing to delivery.  Deluxe is a solid, reputable trusted content partner with over $1B in revenues annually.</a:t>
            </a:r>
          </a:p>
          <a:p>
            <a:endParaRPr lang="en-US"/>
          </a:p>
        </p:txBody>
      </p:sp>
      <p:sp>
        <p:nvSpPr>
          <p:cNvPr id="4" name="Slide Number Placeholder 3"/>
          <p:cNvSpPr>
            <a:spLocks noGrp="1"/>
          </p:cNvSpPr>
          <p:nvPr>
            <p:ph type="sldNum" sz="quarter" idx="10"/>
          </p:nvPr>
        </p:nvSpPr>
        <p:spPr/>
        <p:txBody>
          <a:bodyPr/>
          <a:lstStyle/>
          <a:p>
            <a:fld id="{B7AC39D4-ABE6-9644-8D9C-6892B14A91EC}" type="slidenum">
              <a:rPr lang="en-US" smtClean="0"/>
              <a:t>6</a:t>
            </a:fld>
            <a:endParaRPr lang="en-US"/>
          </a:p>
        </p:txBody>
      </p:sp>
    </p:spTree>
    <p:extLst>
      <p:ext uri="{BB962C8B-B14F-4D97-AF65-F5344CB8AC3E}">
        <p14:creationId xmlns:p14="http://schemas.microsoft.com/office/powerpoint/2010/main" val="340455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(4/24/17 20:34) -----</a:t>
            </a:r>
          </a:p>
          <a:p>
            <a:r>
              <a:rPr lang="en-US"/>
              <a:t>In recent years, Deluxe has evolved into becoming the leader for in home delivery as well.  </a:t>
            </a:r>
          </a:p>
          <a:p>
            <a:r>
              <a:rPr lang="en-US"/>
              <a:t>----- Meeting Notes (4/24/17 20:36) -----</a:t>
            </a:r>
          </a:p>
          <a:p>
            <a:r>
              <a:rPr lang="en-US"/>
              <a:t>With over 92 MVPD partners worldwide, Deluxe reaches 68% of homes with some form of content delivery.  </a:t>
            </a:r>
          </a:p>
        </p:txBody>
      </p:sp>
      <p:sp>
        <p:nvSpPr>
          <p:cNvPr id="4" name="Slide Number Placeholder 3"/>
          <p:cNvSpPr>
            <a:spLocks noGrp="1"/>
          </p:cNvSpPr>
          <p:nvPr>
            <p:ph type="sldNum" sz="quarter" idx="10"/>
          </p:nvPr>
        </p:nvSpPr>
        <p:spPr/>
        <p:txBody>
          <a:bodyPr/>
          <a:lstStyle/>
          <a:p>
            <a:fld id="{B7AC39D4-ABE6-9644-8D9C-6892B14A91EC}" type="slidenum">
              <a:rPr lang="en-US" smtClean="0"/>
              <a:t>7</a:t>
            </a:fld>
            <a:endParaRPr lang="en-US"/>
          </a:p>
        </p:txBody>
      </p:sp>
    </p:spTree>
    <p:extLst>
      <p:ext uri="{BB962C8B-B14F-4D97-AF65-F5344CB8AC3E}">
        <p14:creationId xmlns:p14="http://schemas.microsoft.com/office/powerpoint/2010/main" val="423926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63F54-2722-F84F-921E-9DE80E9ED3E4}" type="slidenum">
              <a:rPr lang="en-US" smtClean="0"/>
              <a:t>10</a:t>
            </a:fld>
            <a:endParaRPr lang="en-US"/>
          </a:p>
        </p:txBody>
      </p:sp>
    </p:spTree>
    <p:extLst>
      <p:ext uri="{BB962C8B-B14F-4D97-AF65-F5344CB8AC3E}">
        <p14:creationId xmlns:p14="http://schemas.microsoft.com/office/powerpoint/2010/main" val="202814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know exactly what that is, don’t worry.  Just make sure that</a:t>
            </a:r>
            <a:r>
              <a:rPr lang="en-US" baseline="0" dirty="0" smtClean="0"/>
              <a:t> if you find yourself in a job or a situation that doesn’t feel right, the longer you stay with it, the more you will feel trapped.  I never thought I would be working in the film distribution business. I thought I would be an actor or the host of the Tonight Show.  You don</a:t>
            </a:r>
            <a:r>
              <a:rPr lang="fr-FR" baseline="0" dirty="0" smtClean="0"/>
              <a:t>’</a:t>
            </a:r>
            <a:r>
              <a:rPr lang="en-US" baseline="0" dirty="0" smtClean="0"/>
              <a:t>t the </a:t>
            </a:r>
            <a:r>
              <a:rPr lang="en-US" baseline="0" dirty="0" err="1" smtClean="0"/>
              <a:t>job’t</a:t>
            </a:r>
            <a:r>
              <a:rPr lang="en-US" baseline="0" dirty="0" smtClean="0"/>
              <a:t> feel like this is possible today, but life is indeed short.  You may not get the exact job you are dreaming of, but if you stay within the areas you enjoy, you will find happiness.  </a:t>
            </a:r>
            <a:endParaRPr lang="en-US" dirty="0"/>
          </a:p>
        </p:txBody>
      </p:sp>
      <p:sp>
        <p:nvSpPr>
          <p:cNvPr id="4" name="Slide Number Placeholder 3"/>
          <p:cNvSpPr>
            <a:spLocks noGrp="1"/>
          </p:cNvSpPr>
          <p:nvPr>
            <p:ph type="sldNum" sz="quarter" idx="10"/>
          </p:nvPr>
        </p:nvSpPr>
        <p:spPr/>
        <p:txBody>
          <a:bodyPr/>
          <a:lstStyle/>
          <a:p>
            <a:fld id="{B4163F54-2722-F84F-921E-9DE80E9ED3E4}" type="slidenum">
              <a:rPr lang="en-US" smtClean="0"/>
              <a:t>12</a:t>
            </a:fld>
            <a:endParaRPr lang="en-US"/>
          </a:p>
        </p:txBody>
      </p:sp>
    </p:spTree>
    <p:extLst>
      <p:ext uri="{BB962C8B-B14F-4D97-AF65-F5344CB8AC3E}">
        <p14:creationId xmlns:p14="http://schemas.microsoft.com/office/powerpoint/2010/main" val="385982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63F54-2722-F84F-921E-9DE80E9ED3E4}" type="slidenum">
              <a:rPr lang="en-US" smtClean="0"/>
              <a:t>13</a:t>
            </a:fld>
            <a:endParaRPr lang="en-US"/>
          </a:p>
        </p:txBody>
      </p:sp>
    </p:spTree>
    <p:extLst>
      <p:ext uri="{BB962C8B-B14F-4D97-AF65-F5344CB8AC3E}">
        <p14:creationId xmlns:p14="http://schemas.microsoft.com/office/powerpoint/2010/main" val="31812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feel badly</a:t>
            </a:r>
            <a:r>
              <a:rPr lang="en-US" baseline="0" dirty="0" smtClean="0"/>
              <a:t> about yourself at the end of the day, I guarantee you will not be successful.  No matter how you feel about politics, I’m sure almost everyone would agree that our current president does not adhere to these guidelines.  I would submit that his presidency is not very successful at the moment because of this.  You could say that he made billions of dollars doing the opposite of this list, but like all of us, he wants to be admired and respected and his billions haven’t bought him true happiness.  Money does not necessarily equal success!</a:t>
            </a:r>
            <a:endParaRPr lang="en-US" dirty="0"/>
          </a:p>
        </p:txBody>
      </p:sp>
      <p:sp>
        <p:nvSpPr>
          <p:cNvPr id="4" name="Slide Number Placeholder 3"/>
          <p:cNvSpPr>
            <a:spLocks noGrp="1"/>
          </p:cNvSpPr>
          <p:nvPr>
            <p:ph type="sldNum" sz="quarter" idx="10"/>
          </p:nvPr>
        </p:nvSpPr>
        <p:spPr/>
        <p:txBody>
          <a:bodyPr/>
          <a:lstStyle/>
          <a:p>
            <a:fld id="{B4163F54-2722-F84F-921E-9DE80E9ED3E4}" type="slidenum">
              <a:rPr lang="en-US" smtClean="0"/>
              <a:t>14</a:t>
            </a:fld>
            <a:endParaRPr lang="en-US"/>
          </a:p>
        </p:txBody>
      </p:sp>
    </p:spTree>
    <p:extLst>
      <p:ext uri="{BB962C8B-B14F-4D97-AF65-F5344CB8AC3E}">
        <p14:creationId xmlns:p14="http://schemas.microsoft.com/office/powerpoint/2010/main" val="44667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something you are passionate about an help others through that passion. </a:t>
            </a:r>
            <a:endParaRPr lang="en-US" dirty="0"/>
          </a:p>
        </p:txBody>
      </p:sp>
      <p:sp>
        <p:nvSpPr>
          <p:cNvPr id="4" name="Slide Number Placeholder 3"/>
          <p:cNvSpPr>
            <a:spLocks noGrp="1"/>
          </p:cNvSpPr>
          <p:nvPr>
            <p:ph type="sldNum" sz="quarter" idx="10"/>
          </p:nvPr>
        </p:nvSpPr>
        <p:spPr/>
        <p:txBody>
          <a:bodyPr/>
          <a:lstStyle/>
          <a:p>
            <a:fld id="{B4163F54-2722-F84F-921E-9DE80E9ED3E4}" type="slidenum">
              <a:rPr lang="en-US" smtClean="0"/>
              <a:t>15</a:t>
            </a:fld>
            <a:endParaRPr lang="en-US"/>
          </a:p>
        </p:txBody>
      </p:sp>
    </p:spTree>
    <p:extLst>
      <p:ext uri="{BB962C8B-B14F-4D97-AF65-F5344CB8AC3E}">
        <p14:creationId xmlns:p14="http://schemas.microsoft.com/office/powerpoint/2010/main" val="311310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November 28,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November 28,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November 28,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gradFill flip="none" rotWithShape="1">
          <a:gsLst>
            <a:gs pos="63000">
              <a:schemeClr val="bg1"/>
            </a:gs>
            <a:gs pos="100000">
              <a:schemeClr val="bg1">
                <a:lumMod val="9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t="12350" r="12448" b="12262"/>
          <a:stretch/>
        </p:blipFill>
        <p:spPr>
          <a:xfrm>
            <a:off x="3135642" y="-16042"/>
            <a:ext cx="6008358" cy="6898106"/>
          </a:xfrm>
          <a:prstGeom prst="rect">
            <a:avLst/>
          </a:prstGeom>
        </p:spPr>
      </p:pic>
      <p:sp>
        <p:nvSpPr>
          <p:cNvPr id="14" name="TextBox 13"/>
          <p:cNvSpPr txBox="1"/>
          <p:nvPr userDrawn="1"/>
        </p:nvSpPr>
        <p:spPr>
          <a:xfrm>
            <a:off x="627680" y="6410246"/>
            <a:ext cx="7243262" cy="29238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err="1">
                <a:solidFill>
                  <a:srgbClr val="CF2433"/>
                </a:solidFill>
                <a:ea typeface="Gotham-Bold" charset="0"/>
                <a:cs typeface="Gotham-Bold" charset="0"/>
              </a:rPr>
              <a:t>bydeluxe.com</a:t>
            </a:r>
            <a:r>
              <a:rPr lang="en-US" sz="1300" b="1" dirty="0">
                <a:solidFill>
                  <a:srgbClr val="CF2433"/>
                </a:solidFill>
                <a:ea typeface="Gotham-Bold" charset="0"/>
                <a:cs typeface="Gotham-Bold" charset="0"/>
              </a:rPr>
              <a:t>                                                                                           </a:t>
            </a:r>
            <a:r>
              <a:rPr lang="en-US" sz="1000" b="1" kern="1200" dirty="0">
                <a:solidFill>
                  <a:schemeClr val="bg1">
                    <a:lumMod val="50000"/>
                  </a:schemeClr>
                </a:solidFill>
                <a:latin typeface="+mj-lt"/>
                <a:ea typeface="Gotham-Bold" charset="0"/>
                <a:cs typeface="Gotham-Bold" charset="0"/>
              </a:rPr>
              <a:t>Confidential &amp; Proprietary</a:t>
            </a:r>
            <a:endParaRPr lang="en-US" sz="1000" kern="1200" dirty="0">
              <a:solidFill>
                <a:schemeClr val="bg1">
                  <a:lumMod val="50000"/>
                </a:schemeClr>
              </a:solidFill>
              <a:latin typeface="+mj-lt"/>
              <a:ea typeface="+mn-ea"/>
              <a:cs typeface="+mn-cs"/>
            </a:endParaRPr>
          </a:p>
        </p:txBody>
      </p:sp>
      <p:sp>
        <p:nvSpPr>
          <p:cNvPr id="4" name="Slide Number Placeholder 5"/>
          <p:cNvSpPr>
            <a:spLocks noGrp="1"/>
          </p:cNvSpPr>
          <p:nvPr>
            <p:ph type="sldNum" sz="quarter" idx="12"/>
          </p:nvPr>
        </p:nvSpPr>
        <p:spPr>
          <a:xfrm>
            <a:off x="171449" y="5980954"/>
            <a:ext cx="388178" cy="365125"/>
          </a:xfrm>
        </p:spPr>
        <p:txBody>
          <a:bodyPr wrap="square">
            <a:noAutofit/>
          </a:bodyPr>
          <a:lstStyle/>
          <a:p>
            <a:fld id="{00692B2E-FF91-5F49-9F12-6A52CB6EE44F}" type="slidenum">
              <a:rPr lang="en-US" smtClean="0"/>
              <a:t>‹#›</a:t>
            </a:fld>
            <a:endParaRPr lang="en-US"/>
          </a:p>
        </p:txBody>
      </p:sp>
    </p:spTree>
    <p:extLst>
      <p:ext uri="{BB962C8B-B14F-4D97-AF65-F5344CB8AC3E}">
        <p14:creationId xmlns:p14="http://schemas.microsoft.com/office/powerpoint/2010/main" val="142431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bg>
      <p:bgPr>
        <a:gradFill flip="none" rotWithShape="1">
          <a:gsLst>
            <a:gs pos="63000">
              <a:schemeClr val="bg1"/>
            </a:gs>
            <a:gs pos="100000">
              <a:schemeClr val="bg1">
                <a:lumMod val="9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t="12350" r="12448" b="12262"/>
          <a:stretch/>
        </p:blipFill>
        <p:spPr>
          <a:xfrm>
            <a:off x="3135642" y="-16042"/>
            <a:ext cx="6008358" cy="6898106"/>
          </a:xfrm>
          <a:prstGeom prst="rect">
            <a:avLst/>
          </a:prstGeom>
        </p:spPr>
      </p:pic>
      <p:sp>
        <p:nvSpPr>
          <p:cNvPr id="14" name="TextBox 13"/>
          <p:cNvSpPr txBox="1"/>
          <p:nvPr userDrawn="1"/>
        </p:nvSpPr>
        <p:spPr>
          <a:xfrm>
            <a:off x="627680" y="6410246"/>
            <a:ext cx="7243262" cy="29238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err="1">
                <a:solidFill>
                  <a:srgbClr val="CF2433"/>
                </a:solidFill>
                <a:ea typeface="Gotham-Bold" charset="0"/>
                <a:cs typeface="Gotham-Bold" charset="0"/>
              </a:rPr>
              <a:t>bydeluxe.com</a:t>
            </a:r>
            <a:r>
              <a:rPr lang="en-US" sz="1300" b="1" dirty="0">
                <a:solidFill>
                  <a:srgbClr val="CF2433"/>
                </a:solidFill>
                <a:ea typeface="Gotham-Bold" charset="0"/>
                <a:cs typeface="Gotham-Bold" charset="0"/>
              </a:rPr>
              <a:t>                                                                                           </a:t>
            </a:r>
            <a:r>
              <a:rPr lang="en-US" sz="1000" b="1" kern="1200" dirty="0">
                <a:solidFill>
                  <a:schemeClr val="bg1">
                    <a:lumMod val="50000"/>
                  </a:schemeClr>
                </a:solidFill>
                <a:latin typeface="+mj-lt"/>
                <a:ea typeface="Gotham-Bold" charset="0"/>
                <a:cs typeface="Gotham-Bold" charset="0"/>
              </a:rPr>
              <a:t>Confidential &amp; Proprietary</a:t>
            </a:r>
            <a:endParaRPr lang="en-US" sz="1000" kern="1200" dirty="0">
              <a:solidFill>
                <a:schemeClr val="bg1">
                  <a:lumMod val="50000"/>
                </a:schemeClr>
              </a:solidFill>
              <a:latin typeface="+mj-lt"/>
              <a:ea typeface="+mn-ea"/>
              <a:cs typeface="+mn-cs"/>
            </a:endParaRPr>
          </a:p>
        </p:txBody>
      </p:sp>
      <p:sp>
        <p:nvSpPr>
          <p:cNvPr id="15" name="Rectangle 14"/>
          <p:cNvSpPr/>
          <p:nvPr userDrawn="1"/>
        </p:nvSpPr>
        <p:spPr>
          <a:xfrm flipV="1">
            <a:off x="627681" y="6153982"/>
            <a:ext cx="851632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latin typeface="+mn-lt"/>
            </a:endParaRPr>
          </a:p>
        </p:txBody>
      </p:sp>
      <p:sp>
        <p:nvSpPr>
          <p:cNvPr id="16" name="Title Placeholder 1"/>
          <p:cNvSpPr>
            <a:spLocks noGrp="1"/>
          </p:cNvSpPr>
          <p:nvPr>
            <p:ph type="title" hasCustomPrompt="1"/>
          </p:nvPr>
        </p:nvSpPr>
        <p:spPr>
          <a:xfrm>
            <a:off x="160121" y="365128"/>
            <a:ext cx="8823759" cy="701299"/>
          </a:xfrm>
          <a:prstGeom prst="rect">
            <a:avLst/>
          </a:prstGeom>
        </p:spPr>
        <p:txBody>
          <a:bodyPr vert="horz" wrap="square" lIns="91440" tIns="45720" rIns="91440" bIns="45720" rtlCol="0" anchor="t">
            <a:noAutofit/>
          </a:bodyPr>
          <a:lstStyle/>
          <a:p>
            <a:r>
              <a:rPr lang="en-US" dirty="0"/>
              <a:t>SLIDE TITLE</a:t>
            </a:r>
          </a:p>
        </p:txBody>
      </p:sp>
      <p:sp>
        <p:nvSpPr>
          <p:cNvPr id="6" name="Slide Number Placeholder 5"/>
          <p:cNvSpPr>
            <a:spLocks noGrp="1"/>
          </p:cNvSpPr>
          <p:nvPr>
            <p:ph type="sldNum" sz="quarter" idx="12"/>
          </p:nvPr>
        </p:nvSpPr>
        <p:spPr>
          <a:xfrm>
            <a:off x="171449" y="5980954"/>
            <a:ext cx="388178" cy="365125"/>
          </a:xfrm>
        </p:spPr>
        <p:txBody>
          <a:bodyPr wrap="square">
            <a:noAutofit/>
          </a:bodyPr>
          <a:lstStyle/>
          <a:p>
            <a:fld id="{00692B2E-FF91-5F49-9F12-6A52CB6EE44F}" type="slidenum">
              <a:rPr lang="en-US" smtClean="0"/>
              <a:t>‹#›</a:t>
            </a:fld>
            <a:endParaRPr lang="en-US" dirty="0"/>
          </a:p>
        </p:txBody>
      </p:sp>
    </p:spTree>
    <p:extLst>
      <p:ext uri="{BB962C8B-B14F-4D97-AF65-F5344CB8AC3E}">
        <p14:creationId xmlns:p14="http://schemas.microsoft.com/office/powerpoint/2010/main" val="239807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November 28,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November 28,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November 28,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November 28,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November 28,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November 28,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November 28, 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November 28,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November 28, 2017</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hyperlink" Target="https://www.youtube.com/watch?v=s_K8d3ANwlc" TargetMode="External"/><Relationship Id="rId6" Type="http://schemas.openxmlformats.org/officeDocument/2006/relationships/image" Target="../media/image8.jp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Youth Business alliance</a:t>
            </a:r>
            <a:endParaRPr lang="en-US" dirty="0"/>
          </a:p>
        </p:txBody>
      </p:sp>
      <p:sp>
        <p:nvSpPr>
          <p:cNvPr id="3" name="Subtitle 2"/>
          <p:cNvSpPr>
            <a:spLocks noGrp="1"/>
          </p:cNvSpPr>
          <p:nvPr>
            <p:ph type="subTitle" idx="1"/>
          </p:nvPr>
        </p:nvSpPr>
        <p:spPr/>
        <p:txBody>
          <a:bodyPr/>
          <a:lstStyle/>
          <a:p>
            <a:r>
              <a:rPr lang="en-US" dirty="0" smtClean="0"/>
              <a:t>Craig </a:t>
            </a:r>
            <a:r>
              <a:rPr lang="en-US" dirty="0" err="1" smtClean="0"/>
              <a:t>heiting</a:t>
            </a:r>
            <a:r>
              <a:rPr lang="en-US" dirty="0" smtClean="0"/>
              <a:t>, SVP deluxe entertainment</a:t>
            </a:r>
            <a:endParaRPr lang="en-US" dirty="0"/>
          </a:p>
        </p:txBody>
      </p:sp>
      <p:sp>
        <p:nvSpPr>
          <p:cNvPr id="5" name="TextBox 4"/>
          <p:cNvSpPr txBox="1"/>
          <p:nvPr/>
        </p:nvSpPr>
        <p:spPr>
          <a:xfrm>
            <a:off x="6916239" y="6129747"/>
            <a:ext cx="1739414" cy="369332"/>
          </a:xfrm>
          <a:prstGeom prst="rect">
            <a:avLst/>
          </a:prstGeom>
          <a:noFill/>
        </p:spPr>
        <p:txBody>
          <a:bodyPr wrap="square" rtlCol="0">
            <a:spAutoFit/>
          </a:bodyPr>
          <a:lstStyle/>
          <a:p>
            <a:r>
              <a:rPr lang="en-US" dirty="0" smtClean="0"/>
              <a:t>November 2017</a:t>
            </a:r>
            <a:endParaRPr lang="en-US" dirty="0"/>
          </a:p>
        </p:txBody>
      </p:sp>
    </p:spTree>
    <p:extLst>
      <p:ext uri="{BB962C8B-B14F-4D97-AF65-F5344CB8AC3E}">
        <p14:creationId xmlns:p14="http://schemas.microsoft.com/office/powerpoint/2010/main" val="18740542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Public Persona: Be </a:t>
            </a:r>
            <a:r>
              <a:rPr lang="en-US" sz="3200" dirty="0" smtClean="0"/>
              <a:t>aware of the brand you are building</a:t>
            </a:r>
            <a:endParaRPr lang="en-US" sz="3200" dirty="0"/>
          </a:p>
        </p:txBody>
      </p:sp>
      <p:sp>
        <p:nvSpPr>
          <p:cNvPr id="3" name="Content Placeholder 2"/>
          <p:cNvSpPr>
            <a:spLocks noGrp="1"/>
          </p:cNvSpPr>
          <p:nvPr>
            <p:ph idx="1"/>
          </p:nvPr>
        </p:nvSpPr>
        <p:spPr>
          <a:xfrm>
            <a:off x="822960" y="1376743"/>
            <a:ext cx="7520940" cy="3579849"/>
          </a:xfrm>
        </p:spPr>
        <p:txBody>
          <a:bodyPr>
            <a:normAutofit fontScale="92500" lnSpcReduction="20000"/>
          </a:bodyPr>
          <a:lstStyle/>
          <a:p>
            <a:pPr lvl="2">
              <a:buFont typeface="Wingdings" charset="2"/>
              <a:buChar char="§"/>
            </a:pPr>
            <a:r>
              <a:rPr lang="en-US" sz="2400" dirty="0" smtClean="0"/>
              <a:t>  </a:t>
            </a:r>
            <a:r>
              <a:rPr lang="en-US" sz="2600" dirty="0" smtClean="0"/>
              <a:t>LinkedIn</a:t>
            </a:r>
            <a:r>
              <a:rPr lang="en-US" sz="2600" dirty="0" smtClean="0"/>
              <a:t>, not just for your </a:t>
            </a:r>
            <a:r>
              <a:rPr lang="en-US" sz="2600" dirty="0" smtClean="0"/>
              <a:t>parents</a:t>
            </a:r>
          </a:p>
          <a:p>
            <a:pPr lvl="3">
              <a:buFont typeface="Wingdings" charset="2"/>
              <a:buChar char="§"/>
            </a:pPr>
            <a:r>
              <a:rPr lang="en-US" sz="2600" dirty="0" smtClean="0"/>
              <a:t> Keep it updated</a:t>
            </a:r>
          </a:p>
          <a:p>
            <a:pPr lvl="3">
              <a:buFont typeface="Wingdings" charset="2"/>
              <a:buChar char="§"/>
            </a:pPr>
            <a:r>
              <a:rPr lang="en-US" sz="2600" dirty="0" smtClean="0"/>
              <a:t> Share articles of interest</a:t>
            </a:r>
          </a:p>
          <a:p>
            <a:pPr lvl="3">
              <a:buFont typeface="Wingdings" charset="2"/>
              <a:buChar char="§"/>
            </a:pPr>
            <a:r>
              <a:rPr lang="en-US" sz="2600" dirty="0" smtClean="0"/>
              <a:t> Add every contact right away</a:t>
            </a:r>
            <a:endParaRPr lang="en-US" sz="2600" dirty="0"/>
          </a:p>
          <a:p>
            <a:pPr lvl="2">
              <a:buFont typeface="Wingdings" charset="2"/>
              <a:buChar char="§"/>
            </a:pPr>
            <a:r>
              <a:rPr lang="en-US" sz="2600" dirty="0" smtClean="0"/>
              <a:t> Facebook, </a:t>
            </a:r>
            <a:r>
              <a:rPr lang="en-US" sz="2600" dirty="0" err="1" smtClean="0"/>
              <a:t>Snapchat</a:t>
            </a:r>
            <a:r>
              <a:rPr lang="en-US" sz="2600" dirty="0" smtClean="0"/>
              <a:t>, etc.</a:t>
            </a:r>
          </a:p>
          <a:p>
            <a:pPr lvl="3">
              <a:buFont typeface="Wingdings" charset="2"/>
              <a:buChar char="§"/>
            </a:pPr>
            <a:r>
              <a:rPr lang="en-US" sz="2600" dirty="0" smtClean="0"/>
              <a:t> Be careful of what you permanently present to the world!</a:t>
            </a:r>
          </a:p>
          <a:p>
            <a:pPr lvl="2">
              <a:buFont typeface="Wingdings" charset="2"/>
              <a:buChar char="§"/>
            </a:pPr>
            <a:r>
              <a:rPr lang="en-US" sz="2600" dirty="0" smtClean="0"/>
              <a:t> Personal </a:t>
            </a:r>
            <a:r>
              <a:rPr lang="en-US" sz="2600" dirty="0"/>
              <a:t>and professional </a:t>
            </a:r>
            <a:r>
              <a:rPr lang="en-US" sz="2600" dirty="0" smtClean="0"/>
              <a:t>resume</a:t>
            </a:r>
          </a:p>
          <a:p>
            <a:pPr lvl="2">
              <a:buFont typeface="Wingdings" charset="2"/>
              <a:buChar char="§"/>
            </a:pPr>
            <a:r>
              <a:rPr lang="en-US" sz="2600" dirty="0" smtClean="0"/>
              <a:t>  Use proper grammar </a:t>
            </a:r>
          </a:p>
          <a:p>
            <a:pPr lvl="3">
              <a:buFont typeface="Wingdings" charset="2"/>
              <a:buChar char="§"/>
            </a:pPr>
            <a:r>
              <a:rPr lang="en-US" sz="2200" dirty="0" smtClean="0"/>
              <a:t>Strictly </a:t>
            </a:r>
            <a:r>
              <a:rPr lang="en-US" sz="2200" dirty="0"/>
              <a:t>Speaking by Edwin Newman </a:t>
            </a:r>
            <a:r>
              <a:rPr lang="en-US" sz="1900" i="1" dirty="0"/>
              <a:t>($3.79 at </a:t>
            </a:r>
            <a:r>
              <a:rPr lang="en-US" sz="1900" i="1" dirty="0" err="1"/>
              <a:t>Thriftbooks.com</a:t>
            </a:r>
            <a:r>
              <a:rPr lang="en-US" sz="1900" i="1" dirty="0"/>
              <a:t>)</a:t>
            </a:r>
            <a:endParaRPr lang="en-US" sz="2200" i="1" dirty="0"/>
          </a:p>
          <a:p>
            <a:pPr lvl="2">
              <a:buFont typeface="Arial"/>
              <a:buChar char="•"/>
            </a:pPr>
            <a:endParaRPr lang="en-US" sz="2400" dirty="0"/>
          </a:p>
          <a:p>
            <a:pPr>
              <a:buFont typeface="Arial"/>
              <a:buChar char="•"/>
            </a:pPr>
            <a:endParaRPr lang="en-US" dirty="0"/>
          </a:p>
        </p:txBody>
      </p:sp>
    </p:spTree>
    <p:extLst>
      <p:ext uri="{BB962C8B-B14F-4D97-AF65-F5344CB8AC3E}">
        <p14:creationId xmlns:p14="http://schemas.microsoft.com/office/powerpoint/2010/main" val="20235632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Business persona: Do’s and don’ts</a:t>
            </a:r>
            <a:endParaRPr lang="en-US" sz="3200" dirty="0"/>
          </a:p>
        </p:txBody>
      </p:sp>
      <p:sp>
        <p:nvSpPr>
          <p:cNvPr id="3" name="Content Placeholder 2"/>
          <p:cNvSpPr>
            <a:spLocks noGrp="1"/>
          </p:cNvSpPr>
          <p:nvPr>
            <p:ph idx="1"/>
          </p:nvPr>
        </p:nvSpPr>
        <p:spPr/>
        <p:txBody>
          <a:bodyPr/>
          <a:lstStyle/>
          <a:p>
            <a:pPr marL="237744" lvl="2" indent="0">
              <a:buNone/>
            </a:pPr>
            <a:endParaRPr lang="en-US" sz="1400" i="1" dirty="0"/>
          </a:p>
          <a:p>
            <a:pPr lvl="2">
              <a:buFont typeface="Wingdings" charset="2"/>
              <a:buChar char="§"/>
            </a:pPr>
            <a:r>
              <a:rPr lang="en-US" sz="2400" dirty="0" smtClean="0"/>
              <a:t> Don’t </a:t>
            </a:r>
            <a:r>
              <a:rPr lang="en-US" sz="2400" dirty="0"/>
              <a:t>be a flake, follow through</a:t>
            </a:r>
          </a:p>
          <a:p>
            <a:pPr lvl="2">
              <a:buFont typeface="Wingdings" charset="2"/>
              <a:buChar char="§"/>
            </a:pPr>
            <a:r>
              <a:rPr lang="en-US" sz="2400" dirty="0" smtClean="0"/>
              <a:t> Answer </a:t>
            </a:r>
            <a:r>
              <a:rPr lang="en-US" sz="2400" dirty="0"/>
              <a:t>every email and call </a:t>
            </a:r>
            <a:r>
              <a:rPr lang="en-US" sz="2400" dirty="0" smtClean="0"/>
              <a:t>promptly</a:t>
            </a:r>
          </a:p>
          <a:p>
            <a:pPr lvl="2">
              <a:buFont typeface="Wingdings" charset="2"/>
              <a:buChar char="§"/>
            </a:pPr>
            <a:r>
              <a:rPr lang="en-US" sz="2400" dirty="0" smtClean="0"/>
              <a:t> Don’t burn bridges</a:t>
            </a:r>
          </a:p>
          <a:p>
            <a:pPr lvl="2">
              <a:buFont typeface="Wingdings" charset="2"/>
              <a:buChar char="§"/>
            </a:pPr>
            <a:r>
              <a:rPr lang="en-US" sz="2400" dirty="0" smtClean="0"/>
              <a:t> Accept help </a:t>
            </a:r>
            <a:r>
              <a:rPr lang="en-US" sz="2400" i="1" dirty="0" smtClean="0"/>
              <a:t>(and seek it if you need it)</a:t>
            </a:r>
          </a:p>
          <a:p>
            <a:pPr lvl="2">
              <a:buFont typeface="Wingdings" charset="2"/>
              <a:buChar char="§"/>
            </a:pPr>
            <a:r>
              <a:rPr lang="en-US" sz="2400" dirty="0" smtClean="0"/>
              <a:t> Treat everyone with respect</a:t>
            </a:r>
          </a:p>
          <a:p>
            <a:pPr lvl="2">
              <a:buFont typeface="Wingdings" charset="2"/>
              <a:buChar char="§"/>
            </a:pPr>
            <a:r>
              <a:rPr lang="en-US" sz="2400" dirty="0" smtClean="0"/>
              <a:t> Always do your best work</a:t>
            </a:r>
            <a:endParaRPr lang="en-US" sz="2400" dirty="0"/>
          </a:p>
          <a:p>
            <a:pPr>
              <a:buFont typeface="Arial"/>
              <a:buChar char="•"/>
            </a:pPr>
            <a:endParaRPr lang="en-US" dirty="0"/>
          </a:p>
        </p:txBody>
      </p:sp>
    </p:spTree>
    <p:extLst>
      <p:ext uri="{BB962C8B-B14F-4D97-AF65-F5344CB8AC3E}">
        <p14:creationId xmlns:p14="http://schemas.microsoft.com/office/powerpoint/2010/main" val="16195620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Internal persona: Do </a:t>
            </a:r>
            <a:r>
              <a:rPr lang="en-US" sz="3200" dirty="0" smtClean="0"/>
              <a:t>something you </a:t>
            </a:r>
            <a:r>
              <a:rPr lang="en-US" sz="3200" dirty="0" smtClean="0"/>
              <a:t>enjoy!</a:t>
            </a:r>
            <a:endParaRPr lang="en-US" sz="3200" dirty="0"/>
          </a:p>
        </p:txBody>
      </p:sp>
      <p:sp>
        <p:nvSpPr>
          <p:cNvPr id="3" name="Content Placeholder 2"/>
          <p:cNvSpPr>
            <a:spLocks noGrp="1"/>
          </p:cNvSpPr>
          <p:nvPr>
            <p:ph idx="1"/>
          </p:nvPr>
        </p:nvSpPr>
        <p:spPr/>
        <p:txBody>
          <a:bodyPr>
            <a:normAutofit/>
          </a:bodyPr>
          <a:lstStyle/>
          <a:p>
            <a:pPr marL="0" indent="0" algn="ctr"/>
            <a:endParaRPr lang="en-US" sz="2000" dirty="0" smtClean="0"/>
          </a:p>
          <a:p>
            <a:pPr marL="0" indent="0" algn="ctr"/>
            <a:endParaRPr lang="en-US" sz="2000" dirty="0"/>
          </a:p>
          <a:p>
            <a:pPr marL="0" indent="0" algn="ctr"/>
            <a:r>
              <a:rPr lang="en-US" sz="2000" dirty="0" smtClean="0"/>
              <a:t>Figure </a:t>
            </a:r>
            <a:r>
              <a:rPr lang="en-US" sz="2000" dirty="0" smtClean="0"/>
              <a:t>out what makes you happy and put your happiness first!</a:t>
            </a:r>
          </a:p>
          <a:p>
            <a:pPr marL="0" indent="0" algn="ctr"/>
            <a:endParaRPr lang="en-US" sz="2800" i="1" dirty="0"/>
          </a:p>
          <a:p>
            <a:pPr marL="0" indent="0" algn="ctr"/>
            <a:r>
              <a:rPr lang="en-US" sz="2800" i="1" dirty="0" smtClean="0"/>
              <a:t>“If you find something you love to do, you will never have to work a day in your life!”</a:t>
            </a:r>
            <a:endParaRPr lang="en-US" sz="2800" i="1" dirty="0"/>
          </a:p>
        </p:txBody>
      </p:sp>
    </p:spTree>
    <p:extLst>
      <p:ext uri="{BB962C8B-B14F-4D97-AF65-F5344CB8AC3E}">
        <p14:creationId xmlns:p14="http://schemas.microsoft.com/office/powerpoint/2010/main" val="2658234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Internal Persona:  Make </a:t>
            </a:r>
            <a:r>
              <a:rPr lang="en-US" sz="3200" dirty="0" smtClean="0"/>
              <a:t>it happen</a:t>
            </a:r>
            <a:endParaRPr lang="en-US" sz="3200" dirty="0"/>
          </a:p>
        </p:txBody>
      </p:sp>
      <p:sp>
        <p:nvSpPr>
          <p:cNvPr id="3" name="Content Placeholder 2"/>
          <p:cNvSpPr>
            <a:spLocks noGrp="1"/>
          </p:cNvSpPr>
          <p:nvPr>
            <p:ph idx="1"/>
          </p:nvPr>
        </p:nvSpPr>
        <p:spPr/>
        <p:txBody>
          <a:bodyPr/>
          <a:lstStyle/>
          <a:p>
            <a:pPr>
              <a:buClr>
                <a:schemeClr val="accent2"/>
              </a:buClr>
              <a:buFont typeface="Wingdings" charset="2"/>
              <a:buChar char="§"/>
            </a:pPr>
            <a:r>
              <a:rPr lang="en-US" sz="2400" b="0" dirty="0" smtClean="0"/>
              <a:t>Don’t wait for good things to happen to you</a:t>
            </a:r>
          </a:p>
          <a:p>
            <a:pPr>
              <a:buClr>
                <a:schemeClr val="accent2"/>
              </a:buClr>
              <a:buFont typeface="Wingdings" charset="2"/>
              <a:buChar char="§"/>
            </a:pPr>
            <a:r>
              <a:rPr lang="en-US" sz="2400" b="0" dirty="0" smtClean="0"/>
              <a:t>When you hear “no”, find out why and look for ways to get to “yes”</a:t>
            </a:r>
          </a:p>
          <a:p>
            <a:pPr>
              <a:buClr>
                <a:schemeClr val="accent2"/>
              </a:buClr>
              <a:buFont typeface="Wingdings" charset="2"/>
              <a:buChar char="§"/>
            </a:pPr>
            <a:r>
              <a:rPr lang="en-US" sz="2400" b="0" dirty="0" smtClean="0"/>
              <a:t>Look for wins, don’t focus on losses</a:t>
            </a:r>
          </a:p>
          <a:p>
            <a:pPr>
              <a:buFont typeface="Arial"/>
              <a:buChar char="•"/>
            </a:pPr>
            <a:endParaRPr lang="en-US" dirty="0"/>
          </a:p>
        </p:txBody>
      </p:sp>
    </p:spTree>
    <p:extLst>
      <p:ext uri="{BB962C8B-B14F-4D97-AF65-F5344CB8AC3E}">
        <p14:creationId xmlns:p14="http://schemas.microsoft.com/office/powerpoint/2010/main" val="22290240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Internal persona:  Be </a:t>
            </a:r>
            <a:r>
              <a:rPr lang="en-US" sz="3200" dirty="0" smtClean="0"/>
              <a:t>able to look at yourself in the </a:t>
            </a:r>
            <a:r>
              <a:rPr lang="en-US" sz="3200" dirty="0" smtClean="0"/>
              <a:t>mirror</a:t>
            </a:r>
            <a:endParaRPr lang="en-US" sz="3200" dirty="0"/>
          </a:p>
        </p:txBody>
      </p:sp>
      <p:sp>
        <p:nvSpPr>
          <p:cNvPr id="3" name="Content Placeholder 2"/>
          <p:cNvSpPr>
            <a:spLocks noGrp="1"/>
          </p:cNvSpPr>
          <p:nvPr>
            <p:ph idx="1"/>
          </p:nvPr>
        </p:nvSpPr>
        <p:spPr>
          <a:xfrm>
            <a:off x="822960" y="1320147"/>
            <a:ext cx="7520940" cy="3579849"/>
          </a:xfrm>
        </p:spPr>
        <p:txBody>
          <a:bodyPr>
            <a:normAutofit/>
          </a:bodyPr>
          <a:lstStyle/>
          <a:p>
            <a:pPr>
              <a:buClr>
                <a:schemeClr val="accent2"/>
              </a:buClr>
              <a:buFont typeface="Wingdings" charset="2"/>
              <a:buChar char="§"/>
            </a:pPr>
            <a:r>
              <a:rPr lang="en-US" sz="2400" b="0" dirty="0" smtClean="0"/>
              <a:t>Don’t get even, make yourself better</a:t>
            </a:r>
          </a:p>
          <a:p>
            <a:pPr>
              <a:buClr>
                <a:schemeClr val="accent2"/>
              </a:buClr>
              <a:buFont typeface="Wingdings" charset="2"/>
              <a:buChar char="§"/>
            </a:pPr>
            <a:r>
              <a:rPr lang="en-US" sz="2400" b="0" dirty="0" smtClean="0"/>
              <a:t>Win, but not at the cost of others</a:t>
            </a:r>
          </a:p>
          <a:p>
            <a:pPr>
              <a:buClr>
                <a:schemeClr val="accent2"/>
              </a:buClr>
              <a:buFont typeface="Wingdings" charset="2"/>
              <a:buChar char="§"/>
            </a:pPr>
            <a:r>
              <a:rPr lang="en-US" sz="2400" b="0" dirty="0" smtClean="0"/>
              <a:t>Practice what kind of person you really want to be</a:t>
            </a:r>
          </a:p>
          <a:p>
            <a:pPr>
              <a:buClr>
                <a:schemeClr val="accent2"/>
              </a:buClr>
              <a:buFont typeface="Wingdings" charset="2"/>
              <a:buChar char="§"/>
            </a:pPr>
            <a:r>
              <a:rPr lang="en-US" sz="2400" b="0" dirty="0" smtClean="0"/>
              <a:t>Earn respect by treating others with respect</a:t>
            </a:r>
          </a:p>
          <a:p>
            <a:pPr>
              <a:buClr>
                <a:schemeClr val="accent2"/>
              </a:buClr>
              <a:buFont typeface="Wingdings" charset="2"/>
              <a:buChar char="§"/>
            </a:pPr>
            <a:r>
              <a:rPr lang="en-US" sz="2400" b="0" dirty="0" smtClean="0"/>
              <a:t>Provide excellent service to everyone who relies on you</a:t>
            </a:r>
          </a:p>
          <a:p>
            <a:pPr>
              <a:buClr>
                <a:schemeClr val="accent2"/>
              </a:buClr>
              <a:buFont typeface="Wingdings" charset="2"/>
              <a:buChar char="§"/>
            </a:pPr>
            <a:r>
              <a:rPr lang="en-US" sz="2400" b="0" dirty="0" smtClean="0"/>
              <a:t>Always be professional </a:t>
            </a:r>
            <a:endParaRPr lang="en-US" sz="2400" b="0" dirty="0"/>
          </a:p>
        </p:txBody>
      </p:sp>
    </p:spTree>
    <p:extLst>
      <p:ext uri="{BB962C8B-B14F-4D97-AF65-F5344CB8AC3E}">
        <p14:creationId xmlns:p14="http://schemas.microsoft.com/office/powerpoint/2010/main" val="30606503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Community persona: </a:t>
            </a:r>
            <a:br>
              <a:rPr lang="en-US" sz="3200" dirty="0" smtClean="0"/>
            </a:br>
            <a:r>
              <a:rPr lang="en-US" sz="3200" dirty="0" smtClean="0"/>
              <a:t>Give back!</a:t>
            </a:r>
            <a:endParaRPr lang="en-US" sz="3200" dirty="0"/>
          </a:p>
        </p:txBody>
      </p:sp>
      <p:sp>
        <p:nvSpPr>
          <p:cNvPr id="3" name="Content Placeholder 2"/>
          <p:cNvSpPr>
            <a:spLocks noGrp="1"/>
          </p:cNvSpPr>
          <p:nvPr>
            <p:ph idx="1"/>
          </p:nvPr>
        </p:nvSpPr>
        <p:spPr>
          <a:xfrm>
            <a:off x="822960" y="1401580"/>
            <a:ext cx="7520940" cy="3579849"/>
          </a:xfrm>
        </p:spPr>
        <p:txBody>
          <a:bodyPr>
            <a:normAutofit/>
          </a:bodyPr>
          <a:lstStyle/>
          <a:p>
            <a:pPr>
              <a:buClr>
                <a:schemeClr val="accent2"/>
              </a:buClr>
              <a:buFont typeface="Wingdings" charset="2"/>
              <a:buChar char="§"/>
            </a:pPr>
            <a:r>
              <a:rPr lang="en-US" sz="2400" b="0" dirty="0" smtClean="0"/>
              <a:t>Volunteer</a:t>
            </a:r>
          </a:p>
          <a:p>
            <a:pPr lvl="2">
              <a:buFont typeface="Wingdings" charset="2"/>
              <a:buChar char="§"/>
            </a:pPr>
            <a:r>
              <a:rPr lang="en-US" sz="2400" dirty="0" smtClean="0"/>
              <a:t> Your </a:t>
            </a:r>
            <a:r>
              <a:rPr lang="en-US" sz="2400" dirty="0" smtClean="0"/>
              <a:t>rewards will span in all areas of your </a:t>
            </a:r>
            <a:r>
              <a:rPr lang="en-US" sz="2400" dirty="0" smtClean="0"/>
              <a:t>life</a:t>
            </a:r>
          </a:p>
          <a:p>
            <a:pPr lvl="2">
              <a:buFont typeface="Wingdings" charset="2"/>
              <a:buChar char="§"/>
            </a:pPr>
            <a:r>
              <a:rPr lang="en-US" sz="2400" dirty="0"/>
              <a:t> </a:t>
            </a:r>
            <a:r>
              <a:rPr lang="en-US" sz="2400" dirty="0" smtClean="0"/>
              <a:t>Networking opportunities</a:t>
            </a:r>
          </a:p>
          <a:p>
            <a:pPr lvl="2">
              <a:buFont typeface="Wingdings" charset="2"/>
              <a:buChar char="§"/>
            </a:pPr>
            <a:r>
              <a:rPr lang="en-US" sz="2400" dirty="0" smtClean="0"/>
              <a:t> Create a well-rounded you!</a:t>
            </a:r>
          </a:p>
          <a:p>
            <a:pPr lvl="1">
              <a:buFont typeface="Wingdings" charset="2"/>
              <a:buChar char="§"/>
            </a:pPr>
            <a:r>
              <a:rPr lang="en-US" sz="2400" dirty="0"/>
              <a:t> </a:t>
            </a:r>
            <a:r>
              <a:rPr lang="en-US" sz="2400" dirty="0" smtClean="0"/>
              <a:t> Be a Good Citizen</a:t>
            </a:r>
            <a:endParaRPr lang="en-US" sz="2400" dirty="0"/>
          </a:p>
        </p:txBody>
      </p:sp>
    </p:spTree>
    <p:extLst>
      <p:ext uri="{BB962C8B-B14F-4D97-AF65-F5344CB8AC3E}">
        <p14:creationId xmlns:p14="http://schemas.microsoft.com/office/powerpoint/2010/main" val="15257284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endParaRPr lang="en-US" sz="4800" dirty="0" smtClean="0"/>
          </a:p>
          <a:p>
            <a:pPr marL="0" indent="0" algn="ctr"/>
            <a:r>
              <a:rPr lang="en-US" sz="4800" dirty="0" smtClean="0"/>
              <a:t>Q&amp;A</a:t>
            </a:r>
            <a:endParaRPr lang="en-US" sz="4800" dirty="0"/>
          </a:p>
        </p:txBody>
      </p:sp>
    </p:spTree>
    <p:extLst>
      <p:ext uri="{BB962C8B-B14F-4D97-AF65-F5344CB8AC3E}">
        <p14:creationId xmlns:p14="http://schemas.microsoft.com/office/powerpoint/2010/main" val="11786854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Agenda:</a:t>
            </a:r>
            <a:endParaRPr lang="en-US" sz="3200" dirty="0"/>
          </a:p>
        </p:txBody>
      </p:sp>
      <p:sp>
        <p:nvSpPr>
          <p:cNvPr id="3" name="Content Placeholder 2"/>
          <p:cNvSpPr>
            <a:spLocks noGrp="1"/>
          </p:cNvSpPr>
          <p:nvPr>
            <p:ph idx="1"/>
          </p:nvPr>
        </p:nvSpPr>
        <p:spPr/>
        <p:txBody>
          <a:bodyPr/>
          <a:lstStyle/>
          <a:p>
            <a:pPr marL="457200" indent="-457200">
              <a:buClr>
                <a:schemeClr val="accent2"/>
              </a:buClr>
              <a:buFont typeface="Wingdings" charset="2"/>
              <a:buChar char="§"/>
            </a:pPr>
            <a:r>
              <a:rPr lang="en-US" sz="2800" dirty="0" smtClean="0"/>
              <a:t>Background</a:t>
            </a:r>
          </a:p>
          <a:p>
            <a:pPr marL="457200" indent="-457200">
              <a:buClr>
                <a:schemeClr val="accent2"/>
              </a:buClr>
              <a:buFont typeface="Wingdings" charset="2"/>
              <a:buChar char="§"/>
            </a:pPr>
            <a:r>
              <a:rPr lang="en-US" sz="2800" dirty="0" smtClean="0"/>
              <a:t>Career path</a:t>
            </a:r>
          </a:p>
          <a:p>
            <a:pPr marL="457200" indent="-457200">
              <a:buClr>
                <a:schemeClr val="accent2"/>
              </a:buClr>
              <a:buFont typeface="Wingdings" charset="2"/>
              <a:buChar char="§"/>
            </a:pPr>
            <a:r>
              <a:rPr lang="en-US" sz="2800" dirty="0" smtClean="0"/>
              <a:t>Deluxe Entertainment</a:t>
            </a:r>
          </a:p>
          <a:p>
            <a:pPr marL="457200" indent="-457200">
              <a:buClr>
                <a:schemeClr val="accent2"/>
              </a:buClr>
              <a:buFont typeface="Wingdings" charset="2"/>
              <a:buChar char="§"/>
            </a:pPr>
            <a:r>
              <a:rPr lang="en-US" sz="2800" dirty="0" smtClean="0"/>
              <a:t>Keys to Success</a:t>
            </a:r>
          </a:p>
          <a:p>
            <a:pPr marL="457200" indent="-457200">
              <a:buClr>
                <a:schemeClr val="accent2"/>
              </a:buClr>
              <a:buFont typeface="Wingdings" charset="2"/>
              <a:buChar char="§"/>
            </a:pPr>
            <a:r>
              <a:rPr lang="en-US" sz="2800" dirty="0" smtClean="0"/>
              <a:t>Q&amp;A</a:t>
            </a:r>
          </a:p>
          <a:p>
            <a:pPr>
              <a:buFont typeface="Arial"/>
              <a:buChar char="•"/>
            </a:pPr>
            <a:endParaRPr lang="en-US" sz="2400" dirty="0" smtClean="0"/>
          </a:p>
          <a:p>
            <a:pPr>
              <a:buFont typeface="Arial"/>
              <a:buChar char="•"/>
            </a:pPr>
            <a:endParaRPr lang="en-US" sz="2400" dirty="0" smtClean="0"/>
          </a:p>
          <a:p>
            <a:pPr>
              <a:buFont typeface="Arial"/>
              <a:buChar char="•"/>
            </a:pPr>
            <a:endParaRPr lang="en-US" dirty="0"/>
          </a:p>
        </p:txBody>
      </p:sp>
    </p:spTree>
    <p:extLst>
      <p:ext uri="{BB962C8B-B14F-4D97-AF65-F5344CB8AC3E}">
        <p14:creationId xmlns:p14="http://schemas.microsoft.com/office/powerpoint/2010/main" val="14916531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604" y="365760"/>
            <a:ext cx="7520940" cy="548640"/>
          </a:xfrm>
        </p:spPr>
        <p:txBody>
          <a:bodyPr/>
          <a:lstStyle/>
          <a:p>
            <a:r>
              <a:rPr lang="en-US" sz="3200" dirty="0" smtClean="0"/>
              <a:t>Background</a:t>
            </a:r>
            <a:endParaRPr lang="en-US" sz="3200" dirty="0"/>
          </a:p>
        </p:txBody>
      </p:sp>
      <p:sp>
        <p:nvSpPr>
          <p:cNvPr id="3" name="Content Placeholder 2"/>
          <p:cNvSpPr>
            <a:spLocks noGrp="1"/>
          </p:cNvSpPr>
          <p:nvPr>
            <p:ph idx="1"/>
          </p:nvPr>
        </p:nvSpPr>
        <p:spPr/>
        <p:txBody>
          <a:bodyPr>
            <a:normAutofit fontScale="55000" lnSpcReduction="20000"/>
          </a:bodyPr>
          <a:lstStyle/>
          <a:p>
            <a:pPr marL="285750" indent="-285750">
              <a:buClr>
                <a:schemeClr val="accent2"/>
              </a:buClr>
              <a:buFont typeface="Wingdings" charset="2"/>
              <a:buChar char="§"/>
            </a:pPr>
            <a:r>
              <a:rPr lang="en-US" sz="3800" b="0" dirty="0" smtClean="0"/>
              <a:t>Born and raised in Milwaukee, WI</a:t>
            </a:r>
          </a:p>
          <a:p>
            <a:pPr lvl="2">
              <a:buFont typeface="Wingdings" charset="2"/>
              <a:buChar char="§"/>
            </a:pPr>
            <a:r>
              <a:rPr lang="en-US" sz="3800" dirty="0" smtClean="0"/>
              <a:t>Public school, blue collar</a:t>
            </a:r>
          </a:p>
          <a:p>
            <a:pPr lvl="2">
              <a:buFont typeface="Wingdings" charset="2"/>
              <a:buChar char="§"/>
            </a:pPr>
            <a:r>
              <a:rPr lang="en-US" sz="3800" dirty="0" smtClean="0"/>
              <a:t>First in family to attend college</a:t>
            </a:r>
          </a:p>
          <a:p>
            <a:pPr marL="285750" indent="-285750">
              <a:buClr>
                <a:schemeClr val="accent2"/>
              </a:buClr>
              <a:buFont typeface="Wingdings" charset="2"/>
              <a:buChar char="§"/>
            </a:pPr>
            <a:r>
              <a:rPr lang="en-US" sz="3800" b="0" dirty="0" smtClean="0"/>
              <a:t>Marquette University (B.A. in Journalism/Film)</a:t>
            </a:r>
          </a:p>
          <a:p>
            <a:pPr marL="285750" indent="-285750">
              <a:buClr>
                <a:schemeClr val="accent2"/>
              </a:buClr>
              <a:buFont typeface="Wingdings" charset="2"/>
              <a:buChar char="§"/>
            </a:pPr>
            <a:r>
              <a:rPr lang="en-US" sz="3800" b="0" dirty="0" smtClean="0"/>
              <a:t>Moved to Los Angeles (dream since childhood) </a:t>
            </a:r>
          </a:p>
          <a:p>
            <a:pPr marL="285750" indent="-285750">
              <a:buClr>
                <a:schemeClr val="accent2"/>
              </a:buClr>
              <a:buFont typeface="Wingdings" charset="2"/>
              <a:buChar char="§"/>
            </a:pPr>
            <a:r>
              <a:rPr lang="en-US" sz="3800" b="0" dirty="0" smtClean="0"/>
              <a:t>Married father of four (2 boys and 2 girls now in their 20’s)</a:t>
            </a:r>
          </a:p>
          <a:p>
            <a:pPr marL="285750" indent="-285750">
              <a:buClr>
                <a:schemeClr val="accent2"/>
              </a:buClr>
              <a:buFont typeface="Wingdings" charset="2"/>
              <a:buChar char="§"/>
            </a:pPr>
            <a:r>
              <a:rPr lang="en-US" sz="3800" b="0" dirty="0" smtClean="0"/>
              <a:t>Current Position</a:t>
            </a:r>
          </a:p>
          <a:p>
            <a:pPr lvl="2">
              <a:buFont typeface="Wingdings" charset="2"/>
              <a:buChar char="§"/>
            </a:pPr>
            <a:r>
              <a:rPr lang="en-US" sz="3800" dirty="0" smtClean="0"/>
              <a:t>SVP Business Development Deluxe Entertainment</a:t>
            </a:r>
          </a:p>
          <a:p>
            <a:pPr lvl="1">
              <a:buFont typeface="Wingdings" charset="2"/>
              <a:buChar char="§"/>
            </a:pPr>
            <a:r>
              <a:rPr lang="en-US" sz="3800" dirty="0" smtClean="0"/>
              <a:t>  Volunteer Work</a:t>
            </a:r>
          </a:p>
          <a:p>
            <a:pPr lvl="2">
              <a:buFont typeface="Wingdings" charset="2"/>
              <a:buChar char="§"/>
            </a:pPr>
            <a:r>
              <a:rPr lang="en-US" sz="3800" dirty="0" smtClean="0"/>
              <a:t>US Paralympic Ski Team</a:t>
            </a:r>
          </a:p>
          <a:p>
            <a:pPr lvl="2">
              <a:buFont typeface="Wingdings" charset="2"/>
              <a:buChar char="§"/>
            </a:pPr>
            <a:r>
              <a:rPr lang="en-US" sz="3800" dirty="0" smtClean="0"/>
              <a:t>Musical Director at St. Jude</a:t>
            </a:r>
          </a:p>
          <a:p>
            <a:pPr>
              <a:buFont typeface="Arial"/>
              <a:buChar char="•"/>
            </a:pPr>
            <a:endParaRPr lang="en-US" dirty="0"/>
          </a:p>
        </p:txBody>
      </p:sp>
    </p:spTree>
    <p:extLst>
      <p:ext uri="{BB962C8B-B14F-4D97-AF65-F5344CB8AC3E}">
        <p14:creationId xmlns:p14="http://schemas.microsoft.com/office/powerpoint/2010/main" val="23138690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CAREER PATH</a:t>
            </a:r>
            <a:endParaRPr lang="en-US" sz="3200" dirty="0"/>
          </a:p>
        </p:txBody>
      </p:sp>
      <p:sp>
        <p:nvSpPr>
          <p:cNvPr id="3" name="Content Placeholder 2"/>
          <p:cNvSpPr>
            <a:spLocks noGrp="1"/>
          </p:cNvSpPr>
          <p:nvPr>
            <p:ph idx="1"/>
          </p:nvPr>
        </p:nvSpPr>
        <p:spPr/>
        <p:txBody>
          <a:bodyPr>
            <a:normAutofit lnSpcReduction="10000"/>
          </a:bodyPr>
          <a:lstStyle/>
          <a:p>
            <a:pPr marL="285750" indent="-285750">
              <a:buClr>
                <a:schemeClr val="accent2"/>
              </a:buClr>
              <a:buFont typeface="Wingdings" charset="2"/>
              <a:buChar char="§"/>
            </a:pPr>
            <a:r>
              <a:rPr lang="en-US" sz="2000" b="0" dirty="0" smtClean="0"/>
              <a:t>Milwaukee Journal reporter</a:t>
            </a:r>
          </a:p>
          <a:p>
            <a:pPr marL="285750" indent="-285750">
              <a:buClr>
                <a:schemeClr val="accent2"/>
              </a:buClr>
              <a:buFont typeface="Wingdings" charset="2"/>
              <a:buChar char="§"/>
            </a:pPr>
            <a:r>
              <a:rPr lang="en-US" sz="2000" b="0" dirty="0" smtClean="0"/>
              <a:t>Time Warner </a:t>
            </a:r>
          </a:p>
          <a:p>
            <a:pPr marL="573786" lvl="3" indent="-285750">
              <a:buFont typeface="Wingdings" charset="2"/>
              <a:buChar char="§"/>
            </a:pPr>
            <a:r>
              <a:rPr lang="en-US" sz="2000" dirty="0" smtClean="0"/>
              <a:t>Programming</a:t>
            </a:r>
          </a:p>
          <a:p>
            <a:pPr marL="573786" lvl="3" indent="-285750">
              <a:buFont typeface="Wingdings" charset="2"/>
              <a:buChar char="§"/>
            </a:pPr>
            <a:r>
              <a:rPr lang="en-US" sz="2000" dirty="0" smtClean="0"/>
              <a:t>Marketing</a:t>
            </a:r>
          </a:p>
          <a:p>
            <a:pPr marL="573786" lvl="3" indent="-285750">
              <a:buFont typeface="Wingdings" charset="2"/>
              <a:buChar char="§"/>
            </a:pPr>
            <a:r>
              <a:rPr lang="en-US" sz="2000" dirty="0" smtClean="0"/>
              <a:t>Operations</a:t>
            </a:r>
          </a:p>
          <a:p>
            <a:pPr marL="285750" indent="-285750">
              <a:buClr>
                <a:schemeClr val="accent2"/>
              </a:buClr>
              <a:buFont typeface="Wingdings" charset="2"/>
              <a:buChar char="§"/>
            </a:pPr>
            <a:r>
              <a:rPr lang="en-US" sz="2000" b="0" dirty="0" err="1" smtClean="0"/>
              <a:t>BigBand</a:t>
            </a:r>
            <a:r>
              <a:rPr lang="en-US" sz="2000" b="0" dirty="0" smtClean="0"/>
              <a:t> Networks (start-up, 6</a:t>
            </a:r>
            <a:r>
              <a:rPr lang="en-US" sz="2000" b="0" baseline="30000" dirty="0" smtClean="0"/>
              <a:t>th</a:t>
            </a:r>
            <a:r>
              <a:rPr lang="en-US" sz="2000" b="0" dirty="0" smtClean="0"/>
              <a:t> employee) – Ops then </a:t>
            </a:r>
            <a:r>
              <a:rPr lang="en-US" sz="2000" b="0" dirty="0" smtClean="0"/>
              <a:t>sales</a:t>
            </a:r>
          </a:p>
          <a:p>
            <a:pPr marL="573786" lvl="3" indent="-285750">
              <a:buFont typeface="Wingdings" charset="2"/>
              <a:buChar char="§"/>
            </a:pPr>
            <a:r>
              <a:rPr lang="en-US" sz="2000" dirty="0" smtClean="0"/>
              <a:t>Created Switched Digital Broadcast technology</a:t>
            </a:r>
            <a:endParaRPr lang="en-US" sz="2000" dirty="0" smtClean="0"/>
          </a:p>
          <a:p>
            <a:pPr marL="285750" indent="-285750">
              <a:buClr>
                <a:schemeClr val="accent2"/>
              </a:buClr>
              <a:buFont typeface="Wingdings" charset="2"/>
              <a:buChar char="§"/>
            </a:pPr>
            <a:r>
              <a:rPr lang="en-US" sz="2000" b="0" dirty="0" smtClean="0"/>
              <a:t>Wave Broadband  - President</a:t>
            </a:r>
          </a:p>
          <a:p>
            <a:pPr marL="285750" indent="-285750">
              <a:buClr>
                <a:schemeClr val="accent2"/>
              </a:buClr>
              <a:buFont typeface="Wingdings" charset="2"/>
              <a:buChar char="§"/>
            </a:pPr>
            <a:r>
              <a:rPr lang="en-US" sz="2000" b="0" dirty="0" err="1" smtClean="0"/>
              <a:t>BigBand</a:t>
            </a:r>
            <a:r>
              <a:rPr lang="en-US" sz="2000" b="0" dirty="0" smtClean="0"/>
              <a:t> Networks – VP Worldwide Business</a:t>
            </a:r>
          </a:p>
          <a:p>
            <a:pPr marL="285750" indent="-285750">
              <a:buClr>
                <a:schemeClr val="accent2"/>
              </a:buClr>
              <a:buFont typeface="Wingdings" charset="2"/>
              <a:buChar char="§"/>
            </a:pPr>
            <a:r>
              <a:rPr lang="en-US" sz="2000" b="0" dirty="0" smtClean="0"/>
              <a:t>Deluxe Entertainment</a:t>
            </a:r>
          </a:p>
          <a:p>
            <a:pPr marL="285750" indent="-285750">
              <a:buFont typeface="Wingdings" charset="2"/>
              <a:buChar char="§"/>
            </a:pPr>
            <a:endParaRPr lang="en-US" sz="1800" b="1" dirty="0" smtClean="0"/>
          </a:p>
          <a:p>
            <a:pPr>
              <a:buFont typeface="Arial"/>
              <a:buChar char="•"/>
            </a:pPr>
            <a:endParaRPr lang="en-US" dirty="0"/>
          </a:p>
        </p:txBody>
      </p:sp>
    </p:spTree>
    <p:extLst>
      <p:ext uri="{BB962C8B-B14F-4D97-AF65-F5344CB8AC3E}">
        <p14:creationId xmlns:p14="http://schemas.microsoft.com/office/powerpoint/2010/main" val="29887366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syste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3"/>
          <p:cNvSpPr>
            <a:spLocks noGrp="1"/>
          </p:cNvSpPr>
          <p:nvPr>
            <p:ph idx="1"/>
          </p:nvPr>
        </p:nvSpPr>
        <p:spPr>
          <a:xfrm>
            <a:off x="283779" y="964362"/>
            <a:ext cx="3878318" cy="4929275"/>
          </a:xfrm>
        </p:spPr>
        <p:txBody>
          <a:bodyPr/>
          <a:lstStyle/>
          <a:p>
            <a:pPr marL="0" indent="0" eaLnBrk="1" hangingPunct="1">
              <a:buClr>
                <a:srgbClr val="C42127"/>
              </a:buClr>
              <a:buNone/>
            </a:pPr>
            <a:r>
              <a:rPr lang="en-US" sz="1800" dirty="0" smtClean="0"/>
              <a:t>For over100 years and running, </a:t>
            </a:r>
            <a:r>
              <a:rPr lang="en-US" sz="1800" dirty="0"/>
              <a:t>Deluxe </a:t>
            </a:r>
            <a:r>
              <a:rPr lang="en-US" sz="1800" dirty="0" smtClean="0"/>
              <a:t> is recognized for the highest </a:t>
            </a:r>
            <a:r>
              <a:rPr lang="en-US" sz="1800" dirty="0"/>
              <a:t>quality of service </a:t>
            </a:r>
            <a:r>
              <a:rPr lang="en-US" sz="1800" dirty="0" smtClean="0"/>
              <a:t>-- </a:t>
            </a:r>
            <a:r>
              <a:rPr lang="en-US" sz="1800" dirty="0"/>
              <a:t>from capture to editing, processing and distribution -- for every form of entertainment</a:t>
            </a:r>
            <a:endParaRPr lang="en-US" sz="1800" dirty="0">
              <a:cs typeface="Graphik Semibold"/>
            </a:endParaRPr>
          </a:p>
          <a:p>
            <a:pPr marL="0" indent="0" eaLnBrk="1" hangingPunct="1">
              <a:buClr>
                <a:srgbClr val="C42127"/>
              </a:buClr>
              <a:buNone/>
            </a:pPr>
            <a:endParaRPr lang="en-US" sz="1000" dirty="0">
              <a:cs typeface="Graphik Semibold"/>
            </a:endParaRPr>
          </a:p>
          <a:p>
            <a:pPr eaLnBrk="1" hangingPunct="1">
              <a:buClr>
                <a:srgbClr val="C42127"/>
              </a:buClr>
            </a:pPr>
            <a:r>
              <a:rPr lang="en-US" altLang="en-US" sz="1600" dirty="0" smtClean="0"/>
              <a:t>Trusted partner to every major studio</a:t>
            </a:r>
          </a:p>
          <a:p>
            <a:pPr eaLnBrk="1" hangingPunct="1">
              <a:buClr>
                <a:srgbClr val="C42127"/>
              </a:buClr>
            </a:pPr>
            <a:r>
              <a:rPr lang="en-US" altLang="en-US" sz="1600" dirty="0" smtClean="0"/>
              <a:t>Worldwide </a:t>
            </a:r>
            <a:r>
              <a:rPr lang="en-US" altLang="en-US" sz="1600" dirty="0"/>
              <a:t>relationships with every </a:t>
            </a:r>
            <a:r>
              <a:rPr lang="en-US" altLang="en-US" sz="1600" dirty="0" smtClean="0"/>
              <a:t>200</a:t>
            </a:r>
            <a:r>
              <a:rPr lang="en-US" altLang="en-US" sz="1600" dirty="0"/>
              <a:t>+ content </a:t>
            </a:r>
            <a:r>
              <a:rPr lang="en-US" altLang="en-US" sz="1600" dirty="0" smtClean="0"/>
              <a:t>providers</a:t>
            </a:r>
            <a:endParaRPr lang="en-US" sz="1600" dirty="0" smtClean="0"/>
          </a:p>
          <a:p>
            <a:pPr lvl="0" eaLnBrk="1" hangingPunct="1">
              <a:buClr>
                <a:srgbClr val="C42127"/>
              </a:buClr>
            </a:pPr>
            <a:r>
              <a:rPr lang="en-US" sz="1600" dirty="0" smtClean="0"/>
              <a:t>Post-production for six of </a:t>
            </a:r>
            <a:r>
              <a:rPr lang="en-US" sz="1600" dirty="0"/>
              <a:t>the past seven Oscar best-picture </a:t>
            </a:r>
            <a:r>
              <a:rPr lang="en-US" sz="1600" dirty="0" smtClean="0"/>
              <a:t>winners</a:t>
            </a:r>
          </a:p>
          <a:p>
            <a:pPr lvl="0" eaLnBrk="1" hangingPunct="1">
              <a:buClr>
                <a:srgbClr val="C42127"/>
              </a:buClr>
            </a:pPr>
            <a:r>
              <a:rPr lang="en-US" altLang="en-US" sz="1600" dirty="0" smtClean="0"/>
              <a:t>Finished </a:t>
            </a:r>
            <a:r>
              <a:rPr lang="en-US" altLang="en-US" sz="1600" dirty="0"/>
              <a:t>over 50% of Super Bowl spots </a:t>
            </a:r>
            <a:endParaRPr lang="en-US" altLang="en-US" sz="1600" b="1" dirty="0"/>
          </a:p>
          <a:p>
            <a:pPr lvl="0" eaLnBrk="1" hangingPunct="1">
              <a:buClr>
                <a:srgbClr val="C42127"/>
              </a:buClr>
            </a:pPr>
            <a:r>
              <a:rPr lang="en-US" sz="1600" dirty="0" smtClean="0"/>
              <a:t>Largest supply of master source files </a:t>
            </a:r>
          </a:p>
          <a:p>
            <a:pPr lvl="0" eaLnBrk="1" hangingPunct="1">
              <a:buClr>
                <a:srgbClr val="C42127"/>
              </a:buClr>
            </a:pPr>
            <a:r>
              <a:rPr lang="en-US" sz="1600" dirty="0" smtClean="0"/>
              <a:t>Handle, manage and distribute millions </a:t>
            </a:r>
            <a:r>
              <a:rPr lang="en-US" sz="1600" dirty="0"/>
              <a:t>of minutes of content each week</a:t>
            </a:r>
            <a:r>
              <a:rPr lang="en-US" altLang="en-US" sz="1600" dirty="0" smtClean="0"/>
              <a:t>.</a:t>
            </a:r>
          </a:p>
          <a:p>
            <a:pPr lvl="0" eaLnBrk="1" hangingPunct="1">
              <a:buClr>
                <a:srgbClr val="C42127"/>
              </a:buClr>
            </a:pPr>
            <a:r>
              <a:rPr lang="en-US" altLang="en-US" sz="1600" dirty="0" smtClean="0"/>
              <a:t>Infrastructure and scale</a:t>
            </a:r>
          </a:p>
          <a:p>
            <a:pPr marL="0" indent="0">
              <a:buNone/>
            </a:pPr>
            <a:endParaRPr lang="en-US" sz="1600" dirty="0" smtClean="0"/>
          </a:p>
          <a:p>
            <a:endParaRPr lang="en-US" sz="1600" dirty="0"/>
          </a:p>
        </p:txBody>
      </p:sp>
      <p:sp>
        <p:nvSpPr>
          <p:cNvPr id="3" name="Title 2"/>
          <p:cNvSpPr>
            <a:spLocks noGrp="1"/>
          </p:cNvSpPr>
          <p:nvPr>
            <p:ph type="title"/>
          </p:nvPr>
        </p:nvSpPr>
        <p:spPr>
          <a:xfrm>
            <a:off x="344312" y="200120"/>
            <a:ext cx="8229600" cy="785091"/>
          </a:xfrm>
        </p:spPr>
        <p:txBody>
          <a:bodyPr/>
          <a:lstStyle/>
          <a:p>
            <a:r>
              <a:rPr lang="en-US" dirty="0" smtClean="0"/>
              <a:t>“Color by Deluxe”</a:t>
            </a:r>
            <a:endParaRPr lang="en-US" dirty="0"/>
          </a:p>
        </p:txBody>
      </p:sp>
      <p:sp>
        <p:nvSpPr>
          <p:cNvPr id="8" name="Rectangle 7"/>
          <p:cNvSpPr/>
          <p:nvPr/>
        </p:nvSpPr>
        <p:spPr>
          <a:xfrm>
            <a:off x="5072889" y="2513364"/>
            <a:ext cx="4181816" cy="646331"/>
          </a:xfrm>
          <a:prstGeom prst="rect">
            <a:avLst/>
          </a:prstGeom>
        </p:spPr>
        <p:txBody>
          <a:bodyPr wrap="square">
            <a:spAutoFit/>
          </a:bodyPr>
          <a:lstStyle/>
          <a:p>
            <a:pPr algn="ctr"/>
            <a:r>
              <a:rPr lang="en-US" sz="2200" b="1" dirty="0">
                <a:solidFill>
                  <a:schemeClr val="bg1"/>
                </a:solidFill>
                <a:effectLst>
                  <a:outerShdw blurRad="123825" dist="88900" dir="2700000" algn="tl" rotWithShape="0">
                    <a:prstClr val="black">
                      <a:alpha val="71000"/>
                    </a:prstClr>
                  </a:outerShdw>
                </a:effectLst>
                <a:latin typeface="Arial Black"/>
                <a:cs typeface="Arial Black"/>
              </a:rPr>
              <a:t>Deluxe. </a:t>
            </a:r>
            <a:endParaRPr lang="en-US" sz="2200" b="1" dirty="0" smtClean="0">
              <a:solidFill>
                <a:schemeClr val="bg1"/>
              </a:solidFill>
              <a:effectLst>
                <a:outerShdw blurRad="123825" dist="88900" dir="2700000" algn="tl" rotWithShape="0">
                  <a:prstClr val="black">
                    <a:alpha val="71000"/>
                  </a:prstClr>
                </a:outerShdw>
              </a:effectLst>
              <a:latin typeface="Arial Black"/>
              <a:cs typeface="Arial Black"/>
            </a:endParaRPr>
          </a:p>
          <a:p>
            <a:pPr algn="ctr"/>
            <a:r>
              <a:rPr lang="en-US" sz="1400" b="1" dirty="0" smtClean="0">
                <a:solidFill>
                  <a:schemeClr val="bg1"/>
                </a:solidFill>
                <a:effectLst>
                  <a:outerShdw blurRad="123825" dist="88900" dir="2700000" algn="tl" rotWithShape="0">
                    <a:prstClr val="black">
                      <a:alpha val="71000"/>
                    </a:prstClr>
                  </a:outerShdw>
                </a:effectLst>
                <a:latin typeface="Arial Black"/>
                <a:cs typeface="Arial Black"/>
              </a:rPr>
              <a:t>The </a:t>
            </a:r>
            <a:r>
              <a:rPr lang="en-US" sz="1400" b="1" dirty="0">
                <a:solidFill>
                  <a:schemeClr val="bg1"/>
                </a:solidFill>
                <a:effectLst>
                  <a:outerShdw blurRad="123825" dist="88900" dir="2700000" algn="tl" rotWithShape="0">
                    <a:prstClr val="black">
                      <a:alpha val="71000"/>
                    </a:prstClr>
                  </a:outerShdw>
                </a:effectLst>
                <a:latin typeface="Arial Black"/>
                <a:cs typeface="Arial Black"/>
              </a:rPr>
              <a:t>Ecosystem of Media </a:t>
            </a:r>
            <a:r>
              <a:rPr lang="en-US" sz="1400" b="1" dirty="0" smtClean="0">
                <a:solidFill>
                  <a:schemeClr val="bg1"/>
                </a:solidFill>
                <a:effectLst>
                  <a:outerShdw blurRad="123825" dist="88900" dir="2700000" algn="tl" rotWithShape="0">
                    <a:prstClr val="black">
                      <a:alpha val="71000"/>
                    </a:prstClr>
                  </a:outerShdw>
                </a:effectLst>
                <a:latin typeface="Arial Black"/>
                <a:cs typeface="Arial Black"/>
              </a:rPr>
              <a:t>&amp; Technology</a:t>
            </a:r>
            <a:r>
              <a:rPr lang="en-US" sz="1400" b="1" dirty="0">
                <a:solidFill>
                  <a:schemeClr val="bg1"/>
                </a:solidFill>
                <a:effectLst>
                  <a:outerShdw blurRad="123825" dist="88900" dir="2700000" algn="tl" rotWithShape="0">
                    <a:prstClr val="black">
                      <a:alpha val="71000"/>
                    </a:prstClr>
                  </a:outerShdw>
                </a:effectLst>
                <a:latin typeface="Arial Black"/>
                <a:cs typeface="Arial Black"/>
              </a:rPr>
              <a:t>.</a:t>
            </a:r>
            <a:endParaRPr lang="en-US" sz="1400" dirty="0">
              <a:solidFill>
                <a:schemeClr val="bg1"/>
              </a:solidFill>
              <a:effectLst>
                <a:outerShdw blurRad="123825" dist="88900" dir="2700000" algn="tl" rotWithShape="0">
                  <a:prstClr val="black">
                    <a:alpha val="71000"/>
                  </a:prstClr>
                </a:outerShdw>
              </a:effectLst>
              <a:latin typeface="Arial Black"/>
              <a:cs typeface="Arial Black"/>
            </a:endParaRPr>
          </a:p>
        </p:txBody>
      </p:sp>
    </p:spTree>
    <p:extLst>
      <p:ext uri="{BB962C8B-B14F-4D97-AF65-F5344CB8AC3E}">
        <p14:creationId xmlns:p14="http://schemas.microsoft.com/office/powerpoint/2010/main" val="1649562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2000"/>
                                        <p:tgtEl>
                                          <p:spTgt spid="8">
                                            <p:txEl>
                                              <p:pRg st="0" end="0"/>
                                            </p:txEl>
                                          </p:spTgt>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5090" t="30794" r="34374" b="19048"/>
          <a:stretch/>
        </p:blipFill>
        <p:spPr>
          <a:xfrm>
            <a:off x="302077" y="304799"/>
            <a:ext cx="8580665" cy="6387492"/>
          </a:xfrm>
          <a:prstGeom prst="rect">
            <a:avLst/>
          </a:prstGeom>
        </p:spPr>
      </p:pic>
    </p:spTree>
    <p:extLst>
      <p:ext uri="{BB962C8B-B14F-4D97-AF65-F5344CB8AC3E}">
        <p14:creationId xmlns:p14="http://schemas.microsoft.com/office/powerpoint/2010/main" val="755224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882" y="1048417"/>
            <a:ext cx="2857500" cy="2844800"/>
          </a:xfrm>
          <a:prstGeom prst="rect">
            <a:avLst/>
          </a:prstGeom>
        </p:spPr>
      </p:pic>
      <p:pic>
        <p:nvPicPr>
          <p:cNvPr id="6" name="Picture 5"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918" y="3465240"/>
            <a:ext cx="3251455" cy="1550694"/>
          </a:xfrm>
          <a:prstGeom prst="rect">
            <a:avLst/>
          </a:prstGeom>
        </p:spPr>
      </p:pic>
      <p:pic>
        <p:nvPicPr>
          <p:cNvPr id="7" name="Picture 6" descr="images.jpg">
            <a:hlinkHover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4000" y="151863"/>
            <a:ext cx="2540000" cy="2540000"/>
          </a:xfrm>
          <a:prstGeom prst="rect">
            <a:avLst/>
          </a:prstGeom>
        </p:spPr>
      </p:pic>
      <p:pic>
        <p:nvPicPr>
          <p:cNvPr id="8" name="Picture 7" descr="imag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303" y="3465240"/>
            <a:ext cx="2878092" cy="1611732"/>
          </a:xfrm>
          <a:prstGeom prst="rect">
            <a:avLst/>
          </a:prstGeom>
        </p:spPr>
      </p:pic>
      <p:pic>
        <p:nvPicPr>
          <p:cNvPr id="9" name="Picture 8" descr="image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440" y="151863"/>
            <a:ext cx="2519442" cy="1526935"/>
          </a:xfrm>
          <a:prstGeom prst="rect">
            <a:avLst/>
          </a:prstGeom>
        </p:spPr>
      </p:pic>
      <p:pic>
        <p:nvPicPr>
          <p:cNvPr id="10" name="Picture 9" descr="downloa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191" y="1849968"/>
            <a:ext cx="1410301" cy="1410301"/>
          </a:xfrm>
          <a:prstGeom prst="rect">
            <a:avLst/>
          </a:prstGeom>
        </p:spPr>
      </p:pic>
    </p:spTree>
    <p:extLst>
      <p:ext uri="{BB962C8B-B14F-4D97-AF65-F5344CB8AC3E}">
        <p14:creationId xmlns:p14="http://schemas.microsoft.com/office/powerpoint/2010/main" val="34868340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KEYS TO SUCCESS - Build your brand</a:t>
            </a:r>
            <a:endParaRPr lang="en-US" sz="3200" dirty="0"/>
          </a:p>
        </p:txBody>
      </p:sp>
      <p:sp>
        <p:nvSpPr>
          <p:cNvPr id="3" name="Content Placeholder 2"/>
          <p:cNvSpPr>
            <a:spLocks noGrp="1"/>
          </p:cNvSpPr>
          <p:nvPr>
            <p:ph idx="1"/>
          </p:nvPr>
        </p:nvSpPr>
        <p:spPr/>
        <p:txBody>
          <a:bodyPr/>
          <a:lstStyle/>
          <a:p>
            <a:pPr marL="237744" lvl="2" indent="0">
              <a:buNone/>
            </a:pPr>
            <a:r>
              <a:rPr lang="en-US" sz="2800" dirty="0" smtClean="0"/>
              <a:t>  </a:t>
            </a:r>
          </a:p>
          <a:p>
            <a:pPr lvl="2"/>
            <a:r>
              <a:rPr lang="en-US" sz="2800" dirty="0" smtClean="0"/>
              <a:t>  </a:t>
            </a:r>
            <a:r>
              <a:rPr lang="en-US" sz="2800" dirty="0" smtClean="0"/>
              <a:t>Public </a:t>
            </a:r>
            <a:r>
              <a:rPr lang="en-US" sz="2800" dirty="0" smtClean="0"/>
              <a:t>persona</a:t>
            </a:r>
            <a:endParaRPr lang="en-US" sz="2800" dirty="0" smtClean="0"/>
          </a:p>
          <a:p>
            <a:pPr lvl="2"/>
            <a:r>
              <a:rPr lang="en-US" sz="2800" dirty="0" smtClean="0"/>
              <a:t>  Business persona</a:t>
            </a:r>
          </a:p>
          <a:p>
            <a:pPr lvl="2"/>
            <a:r>
              <a:rPr lang="en-US" sz="2800" dirty="0" smtClean="0"/>
              <a:t>  Internal Persona</a:t>
            </a:r>
          </a:p>
          <a:p>
            <a:pPr lvl="2"/>
            <a:r>
              <a:rPr lang="en-US" sz="2800" dirty="0" smtClean="0"/>
              <a:t>  Community Persona</a:t>
            </a:r>
            <a:endParaRPr lang="en-US" sz="2800" dirty="0" smtClean="0"/>
          </a:p>
          <a:p>
            <a:pPr lvl="2">
              <a:buFont typeface="Arial"/>
              <a:buChar char="•"/>
            </a:pPr>
            <a:endParaRPr lang="en-US" sz="1800" dirty="0" smtClean="0"/>
          </a:p>
        </p:txBody>
      </p:sp>
    </p:spTree>
    <p:extLst>
      <p:ext uri="{BB962C8B-B14F-4D97-AF65-F5344CB8AC3E}">
        <p14:creationId xmlns:p14="http://schemas.microsoft.com/office/powerpoint/2010/main" val="11926125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Public </a:t>
            </a:r>
            <a:r>
              <a:rPr lang="en-US" sz="3200" dirty="0" smtClean="0"/>
              <a:t>persona</a:t>
            </a:r>
            <a:endParaRPr lang="en-US" sz="3200" dirty="0"/>
          </a:p>
        </p:txBody>
      </p:sp>
      <p:pic>
        <p:nvPicPr>
          <p:cNvPr id="4" name="Picture 3" descr="Screen Shot 2017-11-15 at 11.03.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787" y="914400"/>
            <a:ext cx="5288116" cy="3824615"/>
          </a:xfrm>
          <a:prstGeom prst="rect">
            <a:avLst/>
          </a:prstGeom>
        </p:spPr>
      </p:pic>
      <p:sp>
        <p:nvSpPr>
          <p:cNvPr id="6" name="TextBox 5"/>
          <p:cNvSpPr txBox="1"/>
          <p:nvPr/>
        </p:nvSpPr>
        <p:spPr>
          <a:xfrm>
            <a:off x="538390" y="1776819"/>
            <a:ext cx="2567705" cy="2062103"/>
          </a:xfrm>
          <a:prstGeom prst="rect">
            <a:avLst/>
          </a:prstGeom>
          <a:noFill/>
        </p:spPr>
        <p:txBody>
          <a:bodyPr wrap="square" rtlCol="0">
            <a:spAutoFit/>
          </a:bodyPr>
          <a:lstStyle/>
          <a:p>
            <a:r>
              <a:rPr lang="en-US" sz="3200" b="1" dirty="0" smtClean="0">
                <a:latin typeface="+mj-lt"/>
                <a:cs typeface="Courier New"/>
              </a:rPr>
              <a:t>What you want the world to see…</a:t>
            </a:r>
            <a:endParaRPr lang="en-US" sz="3200" b="1" dirty="0">
              <a:latin typeface="+mj-lt"/>
              <a:cs typeface="Courier New"/>
            </a:endParaRPr>
          </a:p>
        </p:txBody>
      </p:sp>
    </p:spTree>
    <p:extLst>
      <p:ext uri="{BB962C8B-B14F-4D97-AF65-F5344CB8AC3E}">
        <p14:creationId xmlns:p14="http://schemas.microsoft.com/office/powerpoint/2010/main" val="29136656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13486</TotalTime>
  <Words>1116</Words>
  <Application>Microsoft Macintosh PowerPoint</Application>
  <PresentationFormat>On-screen Show (4:3)</PresentationFormat>
  <Paragraphs>124</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Angles</vt:lpstr>
      <vt:lpstr>Youth Business alliance</vt:lpstr>
      <vt:lpstr>Agenda:</vt:lpstr>
      <vt:lpstr>Background</vt:lpstr>
      <vt:lpstr>CAREER PATH</vt:lpstr>
      <vt:lpstr>“Color by Deluxe”</vt:lpstr>
      <vt:lpstr>PowerPoint Presentation</vt:lpstr>
      <vt:lpstr>PowerPoint Presentation</vt:lpstr>
      <vt:lpstr>KEYS TO SUCCESS - Build your brand</vt:lpstr>
      <vt:lpstr>Public persona</vt:lpstr>
      <vt:lpstr>Public Persona: Be aware of the brand you are building</vt:lpstr>
      <vt:lpstr>Business persona: Do’s and don’ts</vt:lpstr>
      <vt:lpstr>Internal persona: Do something you enjoy!</vt:lpstr>
      <vt:lpstr>Internal Persona:  Make it happen</vt:lpstr>
      <vt:lpstr>Internal persona:  Be able to look at yourself in the mirror</vt:lpstr>
      <vt:lpstr>Community persona:  Give back!</vt:lpstr>
      <vt:lpstr>PowerPoint Presentation</vt:lpstr>
    </vt:vector>
  </TitlesOfParts>
  <Company>Deluxe Digital Dist.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Heiting</dc:creator>
  <cp:lastModifiedBy>Craig Heiting</cp:lastModifiedBy>
  <cp:revision>36</cp:revision>
  <dcterms:created xsi:type="dcterms:W3CDTF">2017-11-15T17:57:31Z</dcterms:created>
  <dcterms:modified xsi:type="dcterms:W3CDTF">2017-11-28T14:42:04Z</dcterms:modified>
</cp:coreProperties>
</file>