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79" r:id="rId3"/>
    <p:sldId id="280" r:id="rId4"/>
    <p:sldId id="260" r:id="rId5"/>
    <p:sldId id="261" r:id="rId6"/>
    <p:sldId id="282" r:id="rId7"/>
    <p:sldId id="293" r:id="rId8"/>
    <p:sldId id="281" r:id="rId9"/>
    <p:sldId id="287" r:id="rId10"/>
    <p:sldId id="265" r:id="rId11"/>
    <p:sldId id="284" r:id="rId12"/>
    <p:sldId id="285" r:id="rId13"/>
    <p:sldId id="286" r:id="rId14"/>
    <p:sldId id="289" r:id="rId15"/>
    <p:sldId id="270" r:id="rId16"/>
    <p:sldId id="269" r:id="rId17"/>
    <p:sldId id="275" r:id="rId18"/>
    <p:sldId id="274" r:id="rId19"/>
    <p:sldId id="292"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4"/>
    <a:srgbClr val="AAEC39"/>
    <a:srgbClr val="1F27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88" y="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D8BAD-65C0-428B-B763-D5C262BA017E}" type="doc">
      <dgm:prSet loTypeId="urn:microsoft.com/office/officeart/2005/8/layout/arrow2" loCatId="process" qsTypeId="urn:microsoft.com/office/officeart/2005/8/quickstyle/simple1" qsCatId="simple" csTypeId="urn:microsoft.com/office/officeart/2005/8/colors/accent6_2" csCatId="accent6" phldr="1"/>
      <dgm:spPr/>
    </dgm:pt>
    <dgm:pt modelId="{9DF16435-D83C-43CC-88F7-B2FF0728BDD3}">
      <dgm:prSet phldrT="[Text]"/>
      <dgm:spPr/>
      <dgm:t>
        <a:bodyPr/>
        <a:lstStyle/>
        <a:p>
          <a:r>
            <a:rPr lang="en-US" dirty="0" smtClean="0">
              <a:solidFill>
                <a:schemeClr val="tx1">
                  <a:lumMod val="50000"/>
                  <a:lumOff val="50000"/>
                </a:schemeClr>
              </a:solidFill>
            </a:rPr>
            <a:t>I was promoted to AVP / Assistant Service Manager</a:t>
          </a:r>
          <a:endParaRPr lang="en-US" dirty="0">
            <a:solidFill>
              <a:schemeClr val="tx1">
                <a:lumMod val="50000"/>
                <a:lumOff val="50000"/>
              </a:schemeClr>
            </a:solidFill>
          </a:endParaRPr>
        </a:p>
      </dgm:t>
    </dgm:pt>
    <dgm:pt modelId="{CA52AC76-7BB2-413C-9E11-86D38414CFD5}" type="parTrans" cxnId="{4C08DC19-C4DB-42DD-AFF3-3B376FBE56A0}">
      <dgm:prSet/>
      <dgm:spPr/>
      <dgm:t>
        <a:bodyPr/>
        <a:lstStyle/>
        <a:p>
          <a:endParaRPr lang="en-US"/>
        </a:p>
      </dgm:t>
    </dgm:pt>
    <dgm:pt modelId="{517BB5CF-1D96-4F22-8A23-281004CAC4AB}" type="sibTrans" cxnId="{4C08DC19-C4DB-42DD-AFF3-3B376FBE56A0}">
      <dgm:prSet/>
      <dgm:spPr/>
      <dgm:t>
        <a:bodyPr/>
        <a:lstStyle/>
        <a:p>
          <a:endParaRPr lang="en-US"/>
        </a:p>
      </dgm:t>
    </dgm:pt>
    <dgm:pt modelId="{2D8EC281-7FD2-4949-B782-9554AE8D8903}">
      <dgm:prSet phldrT="[Text]"/>
      <dgm:spPr/>
      <dgm:t>
        <a:bodyPr/>
        <a:lstStyle/>
        <a:p>
          <a:r>
            <a:rPr lang="en-US" dirty="0" smtClean="0">
              <a:solidFill>
                <a:schemeClr val="tx1">
                  <a:lumMod val="50000"/>
                  <a:lumOff val="50000"/>
                </a:schemeClr>
              </a:solidFill>
            </a:rPr>
            <a:t>I started out as a Financial Service Representative  </a:t>
          </a:r>
          <a:endParaRPr lang="en-US" dirty="0">
            <a:solidFill>
              <a:schemeClr val="tx1">
                <a:lumMod val="50000"/>
                <a:lumOff val="50000"/>
              </a:schemeClr>
            </a:solidFill>
          </a:endParaRPr>
        </a:p>
      </dgm:t>
    </dgm:pt>
    <dgm:pt modelId="{02539D6B-BCA0-40DA-AE90-785F17D4311C}" type="parTrans" cxnId="{8A517886-B1DE-4194-94CD-5F7FD1872650}">
      <dgm:prSet/>
      <dgm:spPr/>
      <dgm:t>
        <a:bodyPr/>
        <a:lstStyle/>
        <a:p>
          <a:endParaRPr lang="en-US"/>
        </a:p>
      </dgm:t>
    </dgm:pt>
    <dgm:pt modelId="{DF2CC60B-4232-4347-8942-424BC47FE99D}" type="sibTrans" cxnId="{8A517886-B1DE-4194-94CD-5F7FD1872650}">
      <dgm:prSet/>
      <dgm:spPr/>
      <dgm:t>
        <a:bodyPr/>
        <a:lstStyle/>
        <a:p>
          <a:endParaRPr lang="en-US"/>
        </a:p>
      </dgm:t>
    </dgm:pt>
    <dgm:pt modelId="{916EA4CA-F191-44E9-BDEC-685BAEB5F89C}">
      <dgm:prSet phldrT="[Text]"/>
      <dgm:spPr/>
      <dgm:t>
        <a:bodyPr/>
        <a:lstStyle/>
        <a:p>
          <a:r>
            <a:rPr lang="en-US" dirty="0" smtClean="0">
              <a:solidFill>
                <a:schemeClr val="tx1">
                  <a:lumMod val="50000"/>
                  <a:lumOff val="50000"/>
                </a:schemeClr>
              </a:solidFill>
            </a:rPr>
            <a:t>I was promoted  again to Vice President /Service Manager III </a:t>
          </a:r>
          <a:endParaRPr lang="en-US" dirty="0">
            <a:solidFill>
              <a:schemeClr val="tx1">
                <a:lumMod val="50000"/>
                <a:lumOff val="50000"/>
              </a:schemeClr>
            </a:solidFill>
          </a:endParaRPr>
        </a:p>
      </dgm:t>
    </dgm:pt>
    <dgm:pt modelId="{BEB69C27-4E21-4B43-8203-2A91631C23E6}" type="parTrans" cxnId="{E4ED2F5A-DDAD-40C7-AB8D-5EB85B1F32BA}">
      <dgm:prSet/>
      <dgm:spPr/>
      <dgm:t>
        <a:bodyPr/>
        <a:lstStyle/>
        <a:p>
          <a:endParaRPr lang="en-US"/>
        </a:p>
      </dgm:t>
    </dgm:pt>
    <dgm:pt modelId="{24D33D95-3CC9-4ECF-947A-3EB9CB8F05FA}" type="sibTrans" cxnId="{E4ED2F5A-DDAD-40C7-AB8D-5EB85B1F32BA}">
      <dgm:prSet/>
      <dgm:spPr/>
      <dgm:t>
        <a:bodyPr/>
        <a:lstStyle/>
        <a:p>
          <a:endParaRPr lang="en-US"/>
        </a:p>
      </dgm:t>
    </dgm:pt>
    <dgm:pt modelId="{2CA1C279-8CAF-4522-A11C-0306FA8C7E1F}" type="pres">
      <dgm:prSet presAssocID="{117D8BAD-65C0-428B-B763-D5C262BA017E}" presName="arrowDiagram" presStyleCnt="0">
        <dgm:presLayoutVars>
          <dgm:chMax val="5"/>
          <dgm:dir/>
          <dgm:resizeHandles val="exact"/>
        </dgm:presLayoutVars>
      </dgm:prSet>
      <dgm:spPr/>
    </dgm:pt>
    <dgm:pt modelId="{A0B6057C-B937-4C17-83EE-1379B4801F9C}" type="pres">
      <dgm:prSet presAssocID="{117D8BAD-65C0-428B-B763-D5C262BA017E}" presName="arrow" presStyleLbl="bgShp" presStyleIdx="0" presStyleCnt="1" custLinFactNeighborX="5805" custLinFactNeighborY="1684"/>
      <dgm:spPr/>
    </dgm:pt>
    <dgm:pt modelId="{C1F15EE0-C9B7-41DF-A01C-F918C34A425B}" type="pres">
      <dgm:prSet presAssocID="{117D8BAD-65C0-428B-B763-D5C262BA017E}" presName="arrowDiagram3" presStyleCnt="0"/>
      <dgm:spPr/>
    </dgm:pt>
    <dgm:pt modelId="{2208C8A2-51B6-864C-804A-BD967CB45B01}" type="pres">
      <dgm:prSet presAssocID="{2D8EC281-7FD2-4949-B782-9554AE8D8903}" presName="bullet3a" presStyleLbl="node1" presStyleIdx="0" presStyleCnt="3"/>
      <dgm:spPr/>
    </dgm:pt>
    <dgm:pt modelId="{3888F5B6-4C1D-1948-8BDC-64F378014E33}" type="pres">
      <dgm:prSet presAssocID="{2D8EC281-7FD2-4949-B782-9554AE8D8903}" presName="textBox3a" presStyleLbl="revTx" presStyleIdx="0" presStyleCnt="3" custLinFactNeighborX="9345">
        <dgm:presLayoutVars>
          <dgm:bulletEnabled val="1"/>
        </dgm:presLayoutVars>
      </dgm:prSet>
      <dgm:spPr/>
      <dgm:t>
        <a:bodyPr/>
        <a:lstStyle/>
        <a:p>
          <a:endParaRPr lang="en-US"/>
        </a:p>
      </dgm:t>
    </dgm:pt>
    <dgm:pt modelId="{8677929E-2521-DA4B-A3F0-4797D22E0F1E}" type="pres">
      <dgm:prSet presAssocID="{9DF16435-D83C-43CC-88F7-B2FF0728BDD3}" presName="bullet3b" presStyleLbl="node1" presStyleIdx="1" presStyleCnt="3"/>
      <dgm:spPr/>
    </dgm:pt>
    <dgm:pt modelId="{4384CF9B-095F-C34A-AF28-41E8777EC18C}" type="pres">
      <dgm:prSet presAssocID="{9DF16435-D83C-43CC-88F7-B2FF0728BDD3}" presName="textBox3b" presStyleLbl="revTx" presStyleIdx="1" presStyleCnt="3" custLinFactNeighborX="6998">
        <dgm:presLayoutVars>
          <dgm:bulletEnabled val="1"/>
        </dgm:presLayoutVars>
      </dgm:prSet>
      <dgm:spPr/>
      <dgm:t>
        <a:bodyPr/>
        <a:lstStyle/>
        <a:p>
          <a:endParaRPr lang="en-US"/>
        </a:p>
      </dgm:t>
    </dgm:pt>
    <dgm:pt modelId="{EA92077A-70E6-4C4C-A836-EA56EC69D16A}" type="pres">
      <dgm:prSet presAssocID="{916EA4CA-F191-44E9-BDEC-685BAEB5F89C}" presName="bullet3c" presStyleLbl="node1" presStyleIdx="2" presStyleCnt="3"/>
      <dgm:spPr/>
    </dgm:pt>
    <dgm:pt modelId="{17067309-CB33-4035-BF41-24F82CD4A52A}" type="pres">
      <dgm:prSet presAssocID="{916EA4CA-F191-44E9-BDEC-685BAEB5F89C}" presName="textBox3c" presStyleLbl="revTx" presStyleIdx="2" presStyleCnt="3" custLinFactNeighborX="6627" custLinFactNeighborY="1464">
        <dgm:presLayoutVars>
          <dgm:bulletEnabled val="1"/>
        </dgm:presLayoutVars>
      </dgm:prSet>
      <dgm:spPr/>
      <dgm:t>
        <a:bodyPr/>
        <a:lstStyle/>
        <a:p>
          <a:endParaRPr lang="en-US"/>
        </a:p>
      </dgm:t>
    </dgm:pt>
  </dgm:ptLst>
  <dgm:cxnLst>
    <dgm:cxn modelId="{F9497D41-EE58-5E48-A5CB-A20BF157F36B}" type="presOf" srcId="{916EA4CA-F191-44E9-BDEC-685BAEB5F89C}" destId="{17067309-CB33-4035-BF41-24F82CD4A52A}" srcOrd="0" destOrd="0" presId="urn:microsoft.com/office/officeart/2005/8/layout/arrow2"/>
    <dgm:cxn modelId="{8A517886-B1DE-4194-94CD-5F7FD1872650}" srcId="{117D8BAD-65C0-428B-B763-D5C262BA017E}" destId="{2D8EC281-7FD2-4949-B782-9554AE8D8903}" srcOrd="0" destOrd="0" parTransId="{02539D6B-BCA0-40DA-AE90-785F17D4311C}" sibTransId="{DF2CC60B-4232-4347-8942-424BC47FE99D}"/>
    <dgm:cxn modelId="{9693F586-B490-4B88-90A7-F464D797084B}" type="presOf" srcId="{117D8BAD-65C0-428B-B763-D5C262BA017E}" destId="{2CA1C279-8CAF-4522-A11C-0306FA8C7E1F}" srcOrd="0" destOrd="0" presId="urn:microsoft.com/office/officeart/2005/8/layout/arrow2"/>
    <dgm:cxn modelId="{C90A972A-0972-D547-87DD-E7D2D5787B58}" type="presOf" srcId="{9DF16435-D83C-43CC-88F7-B2FF0728BDD3}" destId="{4384CF9B-095F-C34A-AF28-41E8777EC18C}" srcOrd="0" destOrd="0" presId="urn:microsoft.com/office/officeart/2005/8/layout/arrow2"/>
    <dgm:cxn modelId="{0C4FF0EF-8AAF-6B45-A330-E5503B6A087D}" type="presOf" srcId="{2D8EC281-7FD2-4949-B782-9554AE8D8903}" destId="{3888F5B6-4C1D-1948-8BDC-64F378014E33}" srcOrd="0" destOrd="0" presId="urn:microsoft.com/office/officeart/2005/8/layout/arrow2"/>
    <dgm:cxn modelId="{E4ED2F5A-DDAD-40C7-AB8D-5EB85B1F32BA}" srcId="{117D8BAD-65C0-428B-B763-D5C262BA017E}" destId="{916EA4CA-F191-44E9-BDEC-685BAEB5F89C}" srcOrd="2" destOrd="0" parTransId="{BEB69C27-4E21-4B43-8203-2A91631C23E6}" sibTransId="{24D33D95-3CC9-4ECF-947A-3EB9CB8F05FA}"/>
    <dgm:cxn modelId="{4C08DC19-C4DB-42DD-AFF3-3B376FBE56A0}" srcId="{117D8BAD-65C0-428B-B763-D5C262BA017E}" destId="{9DF16435-D83C-43CC-88F7-B2FF0728BDD3}" srcOrd="1" destOrd="0" parTransId="{CA52AC76-7BB2-413C-9E11-86D38414CFD5}" sibTransId="{517BB5CF-1D96-4F22-8A23-281004CAC4AB}"/>
    <dgm:cxn modelId="{0D038166-238B-9D41-9E48-FBBC1A120D67}" type="presParOf" srcId="{2CA1C279-8CAF-4522-A11C-0306FA8C7E1F}" destId="{A0B6057C-B937-4C17-83EE-1379B4801F9C}" srcOrd="0" destOrd="0" presId="urn:microsoft.com/office/officeart/2005/8/layout/arrow2"/>
    <dgm:cxn modelId="{F84AFBC1-4B06-9449-87C8-DE14D0934E43}" type="presParOf" srcId="{2CA1C279-8CAF-4522-A11C-0306FA8C7E1F}" destId="{C1F15EE0-C9B7-41DF-A01C-F918C34A425B}" srcOrd="1" destOrd="0" presId="urn:microsoft.com/office/officeart/2005/8/layout/arrow2"/>
    <dgm:cxn modelId="{ED57746C-1E95-7B44-A34A-3D9D0F4BB10E}" type="presParOf" srcId="{C1F15EE0-C9B7-41DF-A01C-F918C34A425B}" destId="{2208C8A2-51B6-864C-804A-BD967CB45B01}" srcOrd="0" destOrd="0" presId="urn:microsoft.com/office/officeart/2005/8/layout/arrow2"/>
    <dgm:cxn modelId="{9B81B19D-991E-7249-B99F-506915B84C1F}" type="presParOf" srcId="{C1F15EE0-C9B7-41DF-A01C-F918C34A425B}" destId="{3888F5B6-4C1D-1948-8BDC-64F378014E33}" srcOrd="1" destOrd="0" presId="urn:microsoft.com/office/officeart/2005/8/layout/arrow2"/>
    <dgm:cxn modelId="{24D6C85C-232F-CF44-A139-EF0CA8E8FA14}" type="presParOf" srcId="{C1F15EE0-C9B7-41DF-A01C-F918C34A425B}" destId="{8677929E-2521-DA4B-A3F0-4797D22E0F1E}" srcOrd="2" destOrd="0" presId="urn:microsoft.com/office/officeart/2005/8/layout/arrow2"/>
    <dgm:cxn modelId="{ED94DE0A-0AD6-2F4F-81C4-972C866AF67E}" type="presParOf" srcId="{C1F15EE0-C9B7-41DF-A01C-F918C34A425B}" destId="{4384CF9B-095F-C34A-AF28-41E8777EC18C}" srcOrd="3" destOrd="0" presId="urn:microsoft.com/office/officeart/2005/8/layout/arrow2"/>
    <dgm:cxn modelId="{C885E211-9391-E241-B695-BEC2FB0A20AE}" type="presParOf" srcId="{C1F15EE0-C9B7-41DF-A01C-F918C34A425B}" destId="{EA92077A-70E6-4C4C-A836-EA56EC69D16A}" srcOrd="4" destOrd="0" presId="urn:microsoft.com/office/officeart/2005/8/layout/arrow2"/>
    <dgm:cxn modelId="{FE052856-8176-834C-B2C6-D15D8BA59365}" type="presParOf" srcId="{C1F15EE0-C9B7-41DF-A01C-F918C34A425B}" destId="{17067309-CB33-4035-BF41-24F82CD4A52A}"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70AA8B-C0B0-49DC-A79B-CAEEBBCE26C0}" type="datetimeFigureOut">
              <a:rPr lang="en-US" smtClean="0"/>
              <a:pPr/>
              <a:t>12/4/2017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29F3F-0E87-40EC-BFBE-C0725E033E14}" type="slidenum">
              <a:rPr lang="en-US" smtClean="0"/>
              <a:pPr/>
              <a:t>‹#›</a:t>
            </a:fld>
            <a:endParaRPr lang="en-US" dirty="0"/>
          </a:p>
        </p:txBody>
      </p:sp>
    </p:spTree>
    <p:extLst>
      <p:ext uri="{BB962C8B-B14F-4D97-AF65-F5344CB8AC3E}">
        <p14:creationId xmlns:p14="http://schemas.microsoft.com/office/powerpoint/2010/main" val="883958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13</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may use this chart to describe your journey to the current career </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16</a:t>
            </a:fld>
            <a:endParaRPr lang="en-US" dirty="0"/>
          </a:p>
        </p:txBody>
      </p:sp>
    </p:spTree>
    <p:extLst>
      <p:ext uri="{BB962C8B-B14F-4D97-AF65-F5344CB8AC3E}">
        <p14:creationId xmlns:p14="http://schemas.microsoft.com/office/powerpoint/2010/main" val="3079141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graph</a:t>
            </a:r>
            <a:r>
              <a:rPr lang="en-US" baseline="0" dirty="0" smtClean="0"/>
              <a:t> to give more description of your role specifically (responsibilities, typical work week, direct reports, etc.)</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17</a:t>
            </a:fld>
            <a:endParaRPr lang="en-US" dirty="0"/>
          </a:p>
        </p:txBody>
      </p:sp>
    </p:spTree>
    <p:extLst>
      <p:ext uri="{BB962C8B-B14F-4D97-AF65-F5344CB8AC3E}">
        <p14:creationId xmlns:p14="http://schemas.microsoft.com/office/powerpoint/2010/main" val="2984398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a:t>
            </a:r>
            <a:r>
              <a:rPr lang="en-US" baseline="0" dirty="0" smtClean="0"/>
              <a:t> this graph to show general compensation ranges for people in various roles in your company</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18</a:t>
            </a:fld>
            <a:endParaRPr lang="en-US" dirty="0"/>
          </a:p>
        </p:txBody>
      </p:sp>
    </p:spTree>
    <p:extLst>
      <p:ext uri="{BB962C8B-B14F-4D97-AF65-F5344CB8AC3E}">
        <p14:creationId xmlns:p14="http://schemas.microsoft.com/office/powerpoint/2010/main" val="2984398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19</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6</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7</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8</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9</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10</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11</a:t>
            </a:fld>
            <a:endParaRPr lang="en-US" dirty="0"/>
          </a:p>
        </p:txBody>
      </p:sp>
    </p:spTree>
    <p:extLst>
      <p:ext uri="{BB962C8B-B14F-4D97-AF65-F5344CB8AC3E}">
        <p14:creationId xmlns:p14="http://schemas.microsoft.com/office/powerpoint/2010/main" val="1851677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12</a:t>
            </a:fld>
            <a:endParaRPr lang="en-US" dirty="0"/>
          </a:p>
        </p:txBody>
      </p:sp>
    </p:spTree>
    <p:extLst>
      <p:ext uri="{BB962C8B-B14F-4D97-AF65-F5344CB8AC3E}">
        <p14:creationId xmlns:p14="http://schemas.microsoft.com/office/powerpoint/2010/main" val="4252864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8" name="Slide Number Placeholder 7"/>
          <p:cNvSpPr>
            <a:spLocks noGrp="1"/>
          </p:cNvSpPr>
          <p:nvPr>
            <p:ph type="sldNum" sz="quarter" idx="11"/>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Footer Placeholder 8"/>
          <p:cNvSpPr>
            <a:spLocks noGrp="1"/>
          </p:cNvSpPr>
          <p:nvPr>
            <p:ph type="ftr" sz="quarter" idx="12"/>
          </p:nvPr>
        </p:nvSpPr>
        <p:spPr/>
        <p:txBody>
          <a:bodyPr/>
          <a:lstStyle>
            <a:lvl1pPr>
              <a:defRPr>
                <a:solidFill>
                  <a:schemeClr val="tx1">
                    <a:lumMod val="50000"/>
                    <a:lumOff val="50000"/>
                  </a:schemeClr>
                </a:solidFill>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rgbClr val="00BAC4"/>
                </a:solidFill>
                <a:effectLst/>
                <a:latin typeface="Avenir Black"/>
                <a:ea typeface="+mj-ea"/>
                <a:cs typeface="Avenir Black"/>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8" name="Footer Placeholder 7"/>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9" name="Slide Number Placeholder 8"/>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4" name="Footer Placeholder 3"/>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5" name="Slide Number Placeholder 4"/>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3" name="Footer Placeholder 2"/>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4" name="Slide Number Placeholder 3"/>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latin typeface="Avenir Black"/>
                <a:cs typeface="Avenir Black"/>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12/4/2017</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8861"/>
            <a:ext cx="8229600" cy="1322479"/>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0E295D2-AE44-4374-A884-1A794EA1BC3F}" type="datetimeFigureOut">
              <a:rPr lang="en-US" smtClean="0"/>
              <a:pPr/>
              <a:t>12/4/2017</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3563B19-5B2B-4AAC-A66D-8FF7C83E8865}"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lnSpc>
          <a:spcPts val="5800"/>
        </a:lnSpc>
        <a:spcBef>
          <a:spcPct val="0"/>
        </a:spcBef>
        <a:buNone/>
        <a:defRPr sz="4800" kern="1200" cap="all">
          <a:solidFill>
            <a:srgbClr val="00BAC4"/>
          </a:solidFill>
          <a:effectLst/>
          <a:latin typeface="Avenir Heavy"/>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venir Roman"/>
          <a:ea typeface="+mn-ea"/>
          <a:cs typeface="+mn-cs"/>
        </a:defRPr>
      </a:lvl1pPr>
      <a:lvl2pPr marL="742950" indent="-28575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ctr"/>
            <a:r>
              <a:rPr lang="en-US" dirty="0" smtClean="0"/>
              <a:t>My name is Lena Garabedian</a:t>
            </a:r>
          </a:p>
          <a:p>
            <a:pPr algn="ctr"/>
            <a:r>
              <a:rPr lang="en-US" dirty="0" smtClean="0"/>
              <a:t>I work for Citizens Business Bank (CBB).</a:t>
            </a:r>
          </a:p>
          <a:p>
            <a:pPr algn="ctr"/>
            <a:endParaRPr lang="en-US" dirty="0" smtClean="0"/>
          </a:p>
          <a:p>
            <a:pPr algn="ctr"/>
            <a:r>
              <a:rPr lang="en-US" dirty="0" smtClean="0"/>
              <a:t>CBB is the largest financial institution headquartered in the Inland Empire region of California.  The Bank has $8.5 billion in assets and 51 branches throughout the state. </a:t>
            </a:r>
          </a:p>
          <a:p>
            <a:pPr algn="ctr"/>
            <a:r>
              <a:rPr lang="en-US" dirty="0" smtClean="0"/>
              <a:t>My role at Citizens Business Bank is Vice President / </a:t>
            </a:r>
          </a:p>
          <a:p>
            <a:pPr algn="ctr"/>
            <a:r>
              <a:rPr lang="en-US" dirty="0" smtClean="0"/>
              <a:t>Service </a:t>
            </a:r>
            <a:r>
              <a:rPr lang="en-US" dirty="0"/>
              <a:t>M</a:t>
            </a:r>
            <a:r>
              <a:rPr lang="en-US" dirty="0" smtClean="0"/>
              <a:t>anager </a:t>
            </a:r>
          </a:p>
          <a:p>
            <a:pPr algn="ctr"/>
            <a:r>
              <a:rPr lang="en-US" dirty="0" smtClean="0"/>
              <a:t>I am responsible for the operations side of the bank. I manage the Service Representatives (Tellers), New Accounts Desk, Vault, ATM, Night Drop, Buying and selling money and keeping the center in balance. </a:t>
            </a:r>
            <a:endParaRPr lang="en-US" dirty="0"/>
          </a:p>
        </p:txBody>
      </p:sp>
      <p:sp>
        <p:nvSpPr>
          <p:cNvPr id="7" name="Footer Placeholder 6"/>
          <p:cNvSpPr>
            <a:spLocks noGrp="1"/>
          </p:cNvSpPr>
          <p:nvPr>
            <p:ph type="ftr" sz="quarter" idx="11"/>
          </p:nvPr>
        </p:nvSpPr>
        <p:spPr/>
        <p:txBody>
          <a:bodyPr/>
          <a:lstStyle/>
          <a:p>
            <a:r>
              <a:rPr lang="en-US" dirty="0" smtClean="0"/>
              <a:t>Promise Scholars</a:t>
            </a:r>
          </a:p>
        </p:txBody>
      </p:sp>
      <p:sp>
        <p:nvSpPr>
          <p:cNvPr id="8" name="Slide Number Placeholder 7"/>
          <p:cNvSpPr>
            <a:spLocks noGrp="1"/>
          </p:cNvSpPr>
          <p:nvPr>
            <p:ph type="sldNum" sz="quarter" idx="12"/>
          </p:nvPr>
        </p:nvSpPr>
        <p:spPr/>
        <p:txBody>
          <a:bodyPr/>
          <a:lstStyle/>
          <a:p>
            <a:fld id="{83563B19-5B2B-4AAC-A66D-8FF7C83E8865}" type="slidenum">
              <a:rPr lang="en-US" smtClean="0"/>
              <a:pPr/>
              <a:t>1</a:t>
            </a:fld>
            <a:endParaRPr lang="en-US" dirty="0"/>
          </a:p>
        </p:txBody>
      </p:sp>
    </p:spTree>
    <p:extLst>
      <p:ext uri="{BB962C8B-B14F-4D97-AF65-F5344CB8AC3E}">
        <p14:creationId xmlns:p14="http://schemas.microsoft.com/office/powerpoint/2010/main" val="3965783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a:t>
            </a:r>
            <a:endParaRPr lang="en-US" dirty="0"/>
          </a:p>
        </p:txBody>
      </p:sp>
      <p:sp>
        <p:nvSpPr>
          <p:cNvPr id="3" name="Content Placeholder 2"/>
          <p:cNvSpPr>
            <a:spLocks noGrp="1"/>
          </p:cNvSpPr>
          <p:nvPr>
            <p:ph idx="1"/>
          </p:nvPr>
        </p:nvSpPr>
        <p:spPr>
          <a:xfrm>
            <a:off x="457200" y="1600200"/>
            <a:ext cx="8229600" cy="4525963"/>
          </a:xfrm>
        </p:spPr>
        <p:txBody>
          <a:bodyPr/>
          <a:lstStyle/>
          <a:p>
            <a:pPr marL="0" indent="0" algn="ctr">
              <a:buNone/>
            </a:pPr>
            <a:r>
              <a:rPr lang="en-US" dirty="0" smtClean="0"/>
              <a:t>I attended Pasadena City College for two years and then transferred to a Nursing  School to get my Registered Nursing Diploma</a:t>
            </a:r>
          </a:p>
          <a:p>
            <a:pPr algn="ctr"/>
            <a:endParaRPr lang="en-US" dirty="0"/>
          </a:p>
          <a:p>
            <a:pPr algn="ctr"/>
            <a:endParaRPr lang="en-US" dirty="0" smtClean="0"/>
          </a:p>
          <a:p>
            <a:pPr algn="ctr"/>
            <a:r>
              <a:rPr lang="en-US" dirty="0" smtClean="0"/>
              <a:t>                </a:t>
            </a:r>
            <a:endParaRPr lang="en-US" dirty="0"/>
          </a:p>
        </p:txBody>
      </p:sp>
      <p:sp>
        <p:nvSpPr>
          <p:cNvPr id="7" name="Footer Placeholder 6"/>
          <p:cNvSpPr>
            <a:spLocks noGrp="1"/>
          </p:cNvSpPr>
          <p:nvPr>
            <p:ph type="ftr" sz="quarter" idx="11"/>
          </p:nvPr>
        </p:nvSpPr>
        <p:spPr/>
        <p:txBody>
          <a:bodyPr/>
          <a:lstStyle/>
          <a:p>
            <a:r>
              <a:rPr lang="en-US" dirty="0" smtClean="0"/>
              <a:t>Youth Business : ALLIANCE</a:t>
            </a:r>
          </a:p>
        </p:txBody>
      </p:sp>
      <p:sp>
        <p:nvSpPr>
          <p:cNvPr id="9" name="Slide Number Placeholder 8"/>
          <p:cNvSpPr>
            <a:spLocks noGrp="1"/>
          </p:cNvSpPr>
          <p:nvPr>
            <p:ph type="sldNum" sz="quarter" idx="12"/>
          </p:nvPr>
        </p:nvSpPr>
        <p:spPr/>
        <p:txBody>
          <a:bodyPr/>
          <a:lstStyle/>
          <a:p>
            <a:fld id="{83563B19-5B2B-4AAC-A66D-8FF7C83E8865}" type="slidenum">
              <a:rPr lang="en-US" smtClean="0"/>
              <a:pPr/>
              <a:t>10</a:t>
            </a:fld>
            <a:endParaRPr lang="en-US"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0" y="3200400"/>
            <a:ext cx="190500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1861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t>College</a:t>
            </a:r>
            <a:endParaRPr lang="en-US" dirty="0"/>
          </a:p>
        </p:txBody>
      </p:sp>
      <p:sp>
        <p:nvSpPr>
          <p:cNvPr id="3" name="Text Placeholder 2"/>
          <p:cNvSpPr>
            <a:spLocks noGrp="1"/>
          </p:cNvSpPr>
          <p:nvPr>
            <p:ph type="body" idx="1"/>
          </p:nvPr>
        </p:nvSpPr>
        <p:spPr/>
        <p:txBody>
          <a:bodyPr/>
          <a:lstStyle/>
          <a:p>
            <a:r>
              <a:rPr lang="en-US" u="sng" dirty="0" smtClean="0"/>
              <a:t>Things I enjoyed</a:t>
            </a:r>
          </a:p>
          <a:p>
            <a:r>
              <a:rPr lang="en-US" u="sng" dirty="0" smtClean="0"/>
              <a:t> in College</a:t>
            </a:r>
            <a:endParaRPr lang="en-US" u="sng" dirty="0"/>
          </a:p>
        </p:txBody>
      </p:sp>
      <p:sp>
        <p:nvSpPr>
          <p:cNvPr id="5" name="Text Placeholder 4"/>
          <p:cNvSpPr>
            <a:spLocks noGrp="1"/>
          </p:cNvSpPr>
          <p:nvPr>
            <p:ph type="body" sz="quarter" idx="3"/>
          </p:nvPr>
        </p:nvSpPr>
        <p:spPr>
          <a:xfrm>
            <a:off x="4572000" y="1600200"/>
            <a:ext cx="4041775" cy="609600"/>
          </a:xfrm>
        </p:spPr>
        <p:txBody>
          <a:bodyPr/>
          <a:lstStyle/>
          <a:p>
            <a:r>
              <a:rPr lang="en-US" u="sng" dirty="0" smtClean="0"/>
              <a:t>Things I didn’t enjoy in College</a:t>
            </a:r>
            <a:endParaRPr lang="en-US" u="sng" dirty="0"/>
          </a:p>
        </p:txBody>
      </p:sp>
      <p:sp>
        <p:nvSpPr>
          <p:cNvPr id="10" name="Content Placeholder 9"/>
          <p:cNvSpPr>
            <a:spLocks noGrp="1"/>
          </p:cNvSpPr>
          <p:nvPr>
            <p:ph sz="quarter" idx="13"/>
          </p:nvPr>
        </p:nvSpPr>
        <p:spPr/>
        <p:txBody>
          <a:bodyPr/>
          <a:lstStyle/>
          <a:p>
            <a:r>
              <a:rPr lang="en-US" dirty="0" smtClean="0"/>
              <a:t>Being treated as an adult </a:t>
            </a:r>
          </a:p>
          <a:p>
            <a:r>
              <a:rPr lang="en-US" dirty="0" smtClean="0"/>
              <a:t>Meeting new people that had the same interests as me.</a:t>
            </a:r>
          </a:p>
          <a:p>
            <a:r>
              <a:rPr lang="en-US" dirty="0" smtClean="0"/>
              <a:t>Exploring the campus and surrounding areas</a:t>
            </a:r>
          </a:p>
          <a:p>
            <a:r>
              <a:rPr lang="en-US" dirty="0" smtClean="0"/>
              <a:t>Freedom</a:t>
            </a:r>
          </a:p>
          <a:p>
            <a:endParaRPr lang="en-US" dirty="0" smtClean="0"/>
          </a:p>
          <a:p>
            <a:endParaRPr lang="en-US" dirty="0"/>
          </a:p>
        </p:txBody>
      </p:sp>
      <p:sp>
        <p:nvSpPr>
          <p:cNvPr id="11" name="Content Placeholder 10"/>
          <p:cNvSpPr>
            <a:spLocks noGrp="1"/>
          </p:cNvSpPr>
          <p:nvPr>
            <p:ph sz="quarter" idx="14"/>
          </p:nvPr>
        </p:nvSpPr>
        <p:spPr/>
        <p:txBody>
          <a:bodyPr/>
          <a:lstStyle/>
          <a:p>
            <a:r>
              <a:rPr lang="en-US" dirty="0" smtClean="0"/>
              <a:t>Studying for mid-term and final examinations</a:t>
            </a:r>
          </a:p>
          <a:p>
            <a:r>
              <a:rPr lang="en-US" dirty="0" smtClean="0"/>
              <a:t>Paying for college</a:t>
            </a:r>
          </a:p>
          <a:p>
            <a:r>
              <a:rPr lang="en-US" dirty="0" smtClean="0"/>
              <a:t>Being responsible for myself.</a:t>
            </a:r>
          </a:p>
          <a:p>
            <a:endParaRPr lang="en-US" dirty="0"/>
          </a:p>
        </p:txBody>
      </p:sp>
      <p:sp>
        <p:nvSpPr>
          <p:cNvPr id="12" name="Footer Placeholder 11"/>
          <p:cNvSpPr>
            <a:spLocks noGrp="1"/>
          </p:cNvSpPr>
          <p:nvPr>
            <p:ph type="ftr" sz="quarter" idx="11"/>
          </p:nvPr>
        </p:nvSpPr>
        <p:spPr/>
        <p:txBody>
          <a:bodyPr/>
          <a:lstStyle/>
          <a:p>
            <a:r>
              <a:rPr lang="en-US" dirty="0" smtClean="0"/>
              <a:t>Youth Business : ALLIANCE</a:t>
            </a:r>
            <a:endParaRPr lang="en-US" dirty="0"/>
          </a:p>
        </p:txBody>
      </p:sp>
      <p:sp>
        <p:nvSpPr>
          <p:cNvPr id="13" name="Slide Number Placeholder 12"/>
          <p:cNvSpPr>
            <a:spLocks noGrp="1"/>
          </p:cNvSpPr>
          <p:nvPr>
            <p:ph type="sldNum" sz="quarter" idx="12"/>
          </p:nvPr>
        </p:nvSpPr>
        <p:spPr/>
        <p:txBody>
          <a:bodyPr/>
          <a:lstStyle/>
          <a:p>
            <a:fld id="{83563B19-5B2B-4AAC-A66D-8FF7C83E8865}" type="slidenum">
              <a:rPr lang="en-US" smtClean="0"/>
              <a:pPr/>
              <a:t>11</a:t>
            </a:fld>
            <a:endParaRPr lang="en-US" dirty="0"/>
          </a:p>
        </p:txBody>
      </p:sp>
    </p:spTree>
    <p:extLst>
      <p:ext uri="{BB962C8B-B14F-4D97-AF65-F5344CB8AC3E}">
        <p14:creationId xmlns:p14="http://schemas.microsoft.com/office/powerpoint/2010/main" val="3045260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College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Jobs I worked while I was in College were:</a:t>
            </a:r>
          </a:p>
          <a:p>
            <a:pPr lvl="1"/>
            <a:r>
              <a:rPr lang="en-US" dirty="0" smtClean="0"/>
              <a:t>Volunteer work at Huntington Hospital in Pasadena, CA</a:t>
            </a:r>
          </a:p>
          <a:p>
            <a:pPr lvl="1"/>
            <a:r>
              <a:rPr lang="en-US" dirty="0" err="1" smtClean="0"/>
              <a:t>Eyetech</a:t>
            </a:r>
            <a:r>
              <a:rPr lang="en-US" dirty="0" smtClean="0"/>
              <a:t> Optometrist in Ventura, CA</a:t>
            </a:r>
          </a:p>
          <a:p>
            <a:pPr lvl="1"/>
            <a:endParaRPr lang="en-US" dirty="0" smtClean="0"/>
          </a:p>
          <a:p>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12</a:t>
            </a:fld>
            <a:endParaRPr lang="en-US" dirty="0"/>
          </a:p>
        </p:txBody>
      </p:sp>
    </p:spTree>
    <p:extLst>
      <p:ext uri="{BB962C8B-B14F-4D97-AF65-F5344CB8AC3E}">
        <p14:creationId xmlns:p14="http://schemas.microsoft.com/office/powerpoint/2010/main" val="2152268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College</a:t>
            </a:r>
            <a:endParaRPr lang="en-US" dirty="0"/>
          </a:p>
        </p:txBody>
      </p:sp>
      <p:sp>
        <p:nvSpPr>
          <p:cNvPr id="3" name="Content Placeholder 2"/>
          <p:cNvSpPr>
            <a:spLocks noGrp="1"/>
          </p:cNvSpPr>
          <p:nvPr>
            <p:ph idx="1"/>
          </p:nvPr>
        </p:nvSpPr>
        <p:spPr/>
        <p:txBody>
          <a:bodyPr/>
          <a:lstStyle/>
          <a:p>
            <a:r>
              <a:rPr lang="en-US" dirty="0" smtClean="0"/>
              <a:t>Things that felt difficult or challenging for me while I was in College were:</a:t>
            </a:r>
          </a:p>
          <a:p>
            <a:pPr lvl="1"/>
            <a:r>
              <a:rPr lang="en-US" dirty="0" smtClean="0"/>
              <a:t>My father passed away suddenly (heart attack) </a:t>
            </a:r>
          </a:p>
          <a:p>
            <a:pPr lvl="1"/>
            <a:r>
              <a:rPr lang="en-US" dirty="0" smtClean="0"/>
              <a:t>Being in the hospital environment started becoming very difficult for me. I did not want to be there. </a:t>
            </a:r>
          </a:p>
          <a:p>
            <a:pPr lvl="1"/>
            <a:r>
              <a:rPr lang="en-US" dirty="0" smtClean="0"/>
              <a:t>After all the hard work, I wasn’t sure if I could continue in my career path.</a:t>
            </a:r>
          </a:p>
          <a:p>
            <a:pPr lvl="1"/>
            <a:r>
              <a:rPr lang="en-US" dirty="0" smtClean="0"/>
              <a:t>I decided to change my career from Nursing to Business.</a:t>
            </a:r>
          </a:p>
          <a:p>
            <a:pPr marL="0" indent="0">
              <a:buNone/>
            </a:pPr>
            <a:r>
              <a:rPr lang="en-US" dirty="0"/>
              <a:t>	</a:t>
            </a:r>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13</a:t>
            </a:fld>
            <a:endParaRPr lang="en-US" dirty="0"/>
          </a:p>
        </p:txBody>
      </p:sp>
    </p:spTree>
    <p:extLst>
      <p:ext uri="{BB962C8B-B14F-4D97-AF65-F5344CB8AC3E}">
        <p14:creationId xmlns:p14="http://schemas.microsoft.com/office/powerpoint/2010/main" val="3671467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0" y="138861"/>
            <a:ext cx="9144000" cy="1322479"/>
          </a:xfrm>
        </p:spPr>
        <p:txBody>
          <a:bodyPr/>
          <a:lstStyle/>
          <a:p>
            <a:r>
              <a:rPr lang="en-US" dirty="0" smtClean="0"/>
              <a:t>Getting a job after College</a:t>
            </a:r>
            <a:endParaRPr lang="en-US" dirty="0"/>
          </a:p>
        </p:txBody>
      </p:sp>
      <p:sp>
        <p:nvSpPr>
          <p:cNvPr id="3" name="Content Placeholder 2"/>
          <p:cNvSpPr>
            <a:spLocks noGrp="1"/>
          </p:cNvSpPr>
          <p:nvPr>
            <p:ph idx="1"/>
          </p:nvPr>
        </p:nvSpPr>
        <p:spPr/>
        <p:txBody>
          <a:bodyPr/>
          <a:lstStyle/>
          <a:p>
            <a:r>
              <a:rPr lang="en-US" dirty="0" smtClean="0"/>
              <a:t>The top few things I did to ensure I got a good job after college were:</a:t>
            </a:r>
          </a:p>
          <a:p>
            <a:pPr lvl="1"/>
            <a:r>
              <a:rPr lang="en-US" dirty="0" smtClean="0"/>
              <a:t>I volunteered in my field </a:t>
            </a:r>
          </a:p>
          <a:p>
            <a:pPr lvl="1"/>
            <a:r>
              <a:rPr lang="en-US" dirty="0" smtClean="0"/>
              <a:t>I earned the best grades I could</a:t>
            </a:r>
          </a:p>
          <a:p>
            <a:pPr lvl="1"/>
            <a:r>
              <a:rPr lang="en-US" dirty="0" smtClean="0"/>
              <a:t>I joined the local Chamber and Rotary Club</a:t>
            </a:r>
          </a:p>
          <a:p>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14</a:t>
            </a:fld>
            <a:endParaRPr lang="en-US" dirty="0"/>
          </a:p>
        </p:txBody>
      </p:sp>
    </p:spTree>
    <p:extLst>
      <p:ext uri="{BB962C8B-B14F-4D97-AF65-F5344CB8AC3E}">
        <p14:creationId xmlns:p14="http://schemas.microsoft.com/office/powerpoint/2010/main" val="2764738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r>
              <a:rPr lang="en-US" dirty="0" smtClean="0"/>
              <a:t>This is My Company</a:t>
            </a:r>
            <a:endParaRPr lang="en-US" dirty="0"/>
          </a:p>
        </p:txBody>
      </p:sp>
      <p:sp>
        <p:nvSpPr>
          <p:cNvPr id="12" name="Content Placeholder 2"/>
          <p:cNvSpPr>
            <a:spLocks noGrp="1"/>
          </p:cNvSpPr>
          <p:nvPr>
            <p:ph idx="1"/>
          </p:nvPr>
        </p:nvSpPr>
        <p:spPr>
          <a:xfrm>
            <a:off x="457200" y="1447800"/>
            <a:ext cx="8229600" cy="4525963"/>
          </a:xfrm>
        </p:spPr>
        <p:txBody>
          <a:bodyPr/>
          <a:lstStyle/>
          <a:p>
            <a:r>
              <a:rPr lang="en-US" dirty="0" smtClean="0"/>
              <a:t>Every day at my company:</a:t>
            </a:r>
          </a:p>
          <a:p>
            <a:pPr lvl="1"/>
            <a:r>
              <a:rPr lang="en-US" dirty="0" smtClean="0"/>
              <a:t>Citizens Business Bank started in August 1974 with one branch in Chino, CA.  Along the way, and after many years of success and progress, the Bank changed their name from Chino Valley Bank to Citizens Business Bank.  Currently, the Bank employs over 800 individuals and is headquartered in Ontario, CA. </a:t>
            </a:r>
          </a:p>
          <a:p>
            <a:pPr lvl="1"/>
            <a:r>
              <a:rPr lang="en-US" dirty="0" smtClean="0"/>
              <a:t>I manage the Operations side of the bank, which includes the Financial Service desk, Service Representative's (</a:t>
            </a:r>
            <a:r>
              <a:rPr lang="en-US" dirty="0"/>
              <a:t>t</a:t>
            </a:r>
            <a:r>
              <a:rPr lang="en-US" dirty="0" smtClean="0"/>
              <a:t>eller line), Bookkeeping, </a:t>
            </a:r>
            <a:r>
              <a:rPr lang="en-US" dirty="0"/>
              <a:t>C</a:t>
            </a:r>
            <a:r>
              <a:rPr lang="en-US" dirty="0" smtClean="0"/>
              <a:t>ustomer Service, Vault, ATM and Night Drop.</a:t>
            </a:r>
          </a:p>
          <a:p>
            <a:pPr lvl="1"/>
            <a:r>
              <a:rPr lang="en-US" dirty="0" smtClean="0"/>
              <a:t>Our center consists of nine people, six in operations and three in lending. I have managed as many as thirteen employees.</a:t>
            </a:r>
          </a:p>
        </p:txBody>
      </p:sp>
      <p:sp>
        <p:nvSpPr>
          <p:cNvPr id="4" name="Footer Placeholder 3"/>
          <p:cNvSpPr>
            <a:spLocks noGrp="1"/>
          </p:cNvSpPr>
          <p:nvPr>
            <p:ph type="ftr" sz="quarter" idx="11"/>
          </p:nvPr>
        </p:nvSpPr>
        <p:spPr/>
        <p:txBody>
          <a:bodyPr/>
          <a:lstStyle/>
          <a:p>
            <a:r>
              <a:rPr lang="en-US" dirty="0" smtClean="0"/>
              <a:t>Youth Business : ALLIANCE</a:t>
            </a:r>
          </a:p>
        </p:txBody>
      </p:sp>
      <p:sp>
        <p:nvSpPr>
          <p:cNvPr id="6" name="Slide Number Placeholder 5"/>
          <p:cNvSpPr>
            <a:spLocks noGrp="1"/>
          </p:cNvSpPr>
          <p:nvPr>
            <p:ph type="sldNum" sz="quarter" idx="12"/>
          </p:nvPr>
        </p:nvSpPr>
        <p:spPr/>
        <p:txBody>
          <a:bodyPr/>
          <a:lstStyle/>
          <a:p>
            <a:fld id="{83563B19-5B2B-4AAC-A66D-8FF7C83E8865}" type="slidenum">
              <a:rPr lang="en-US" smtClean="0"/>
              <a:pPr/>
              <a:t>15</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5410200"/>
            <a:ext cx="27146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9328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Career Path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862750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16</a:t>
            </a:fld>
            <a:endParaRPr lang="en-US" dirty="0"/>
          </a:p>
        </p:txBody>
      </p:sp>
    </p:spTree>
    <p:extLst>
      <p:ext uri="{BB962C8B-B14F-4D97-AF65-F5344CB8AC3E}">
        <p14:creationId xmlns:p14="http://schemas.microsoft.com/office/powerpoint/2010/main" val="1632448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3662894" y="2023169"/>
            <a:ext cx="1785279" cy="3421856"/>
            <a:chOff x="3677828" y="1718071"/>
            <a:chExt cx="1785279" cy="3421856"/>
          </a:xfrm>
        </p:grpSpPr>
        <p:sp>
          <p:nvSpPr>
            <p:cNvPr id="14" name="Freeform 13"/>
            <p:cNvSpPr/>
            <p:nvPr/>
          </p:nvSpPr>
          <p:spPr>
            <a:xfrm>
              <a:off x="4384867" y="2609180"/>
              <a:ext cx="187132" cy="819819"/>
            </a:xfrm>
            <a:custGeom>
              <a:avLst/>
              <a:gdLst/>
              <a:ahLst/>
              <a:cxnLst/>
              <a:rect l="0" t="0" r="0" b="0"/>
              <a:pathLst>
                <a:path>
                  <a:moveTo>
                    <a:pt x="187132" y="0"/>
                  </a:moveTo>
                  <a:lnTo>
                    <a:pt x="187132" y="819819"/>
                  </a:lnTo>
                  <a:lnTo>
                    <a:pt x="0" y="81981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4526280" y="2609180"/>
              <a:ext cx="91440" cy="1639639"/>
            </a:xfrm>
            <a:custGeom>
              <a:avLst/>
              <a:gdLst/>
              <a:ahLst/>
              <a:cxnLst/>
              <a:rect l="0" t="0" r="0" b="0"/>
              <a:pathLst>
                <a:path>
                  <a:moveTo>
                    <a:pt x="45720" y="0"/>
                  </a:moveTo>
                  <a:lnTo>
                    <a:pt x="45720" y="163963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Freeform 17"/>
            <p:cNvSpPr/>
            <p:nvPr/>
          </p:nvSpPr>
          <p:spPr>
            <a:xfrm>
              <a:off x="3680891" y="1718071"/>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bg1">
                <a:lumMod val="7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dirty="0"/>
            </a:p>
          </p:txBody>
        </p:sp>
        <p:sp>
          <p:nvSpPr>
            <p:cNvPr id="20" name="Freeform 19"/>
            <p:cNvSpPr/>
            <p:nvPr/>
          </p:nvSpPr>
          <p:spPr>
            <a:xfrm>
              <a:off x="3680891" y="4248819"/>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85000"/>
                <a:lumOff val="1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dirty="0"/>
            </a:p>
          </p:txBody>
        </p:sp>
        <p:sp>
          <p:nvSpPr>
            <p:cNvPr id="22" name="Freeform 21"/>
            <p:cNvSpPr/>
            <p:nvPr/>
          </p:nvSpPr>
          <p:spPr>
            <a:xfrm>
              <a:off x="3677828" y="2983445"/>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50000"/>
                <a:lumOff val="50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dirty="0"/>
            </a:p>
          </p:txBody>
        </p:sp>
      </p:grpSp>
      <p:sp>
        <p:nvSpPr>
          <p:cNvPr id="5" name="Title 1"/>
          <p:cNvSpPr>
            <a:spLocks noGrp="1"/>
          </p:cNvSpPr>
          <p:nvPr>
            <p:ph type="title"/>
          </p:nvPr>
        </p:nvSpPr>
        <p:spPr/>
        <p:txBody>
          <a:bodyPr/>
          <a:lstStyle/>
          <a:p>
            <a:r>
              <a:rPr lang="en-US" dirty="0" smtClean="0"/>
              <a:t>My role within organization</a:t>
            </a:r>
            <a:endParaRPr lang="en-US" dirty="0"/>
          </a:p>
        </p:txBody>
      </p:sp>
      <p:sp>
        <p:nvSpPr>
          <p:cNvPr id="4" name="Footer Placeholder 3"/>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17</a:t>
            </a:fld>
            <a:endParaRPr lang="en-US" dirty="0"/>
          </a:p>
        </p:txBody>
      </p:sp>
      <p:sp>
        <p:nvSpPr>
          <p:cNvPr id="12" name="TextBox 11"/>
          <p:cNvSpPr txBox="1"/>
          <p:nvPr/>
        </p:nvSpPr>
        <p:spPr>
          <a:xfrm>
            <a:off x="1195833" y="816404"/>
            <a:ext cx="184666" cy="369332"/>
          </a:xfrm>
          <a:prstGeom prst="rect">
            <a:avLst/>
          </a:prstGeom>
          <a:noFill/>
        </p:spPr>
        <p:txBody>
          <a:bodyPr wrap="none" rtlCol="0">
            <a:spAutoFit/>
          </a:bodyPr>
          <a:lstStyle/>
          <a:p>
            <a:endParaRPr lang="en-US" dirty="0"/>
          </a:p>
        </p:txBody>
      </p:sp>
      <p:sp>
        <p:nvSpPr>
          <p:cNvPr id="23" name="Footer Placeholder 3"/>
          <p:cNvSpPr txBox="1">
            <a:spLocks/>
          </p:cNvSpPr>
          <p:nvPr/>
        </p:nvSpPr>
        <p:spPr>
          <a:xfrm>
            <a:off x="3581400" y="21108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800" dirty="0" smtClean="0">
                <a:solidFill>
                  <a:srgbClr val="AAEC39"/>
                </a:solidFill>
              </a:rPr>
              <a:t>Center Operations Support</a:t>
            </a:r>
          </a:p>
        </p:txBody>
      </p:sp>
      <p:sp>
        <p:nvSpPr>
          <p:cNvPr id="24" name="Footer Placeholder 3"/>
          <p:cNvSpPr txBox="1">
            <a:spLocks/>
          </p:cNvSpPr>
          <p:nvPr/>
        </p:nvSpPr>
        <p:spPr>
          <a:xfrm>
            <a:off x="3469204" y="3303623"/>
            <a:ext cx="2057401"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dirty="0" smtClean="0">
                <a:solidFill>
                  <a:srgbClr val="AAEC39"/>
                </a:solidFill>
              </a:rPr>
              <a:t> Regional Service Manager</a:t>
            </a:r>
          </a:p>
        </p:txBody>
      </p:sp>
      <p:sp>
        <p:nvSpPr>
          <p:cNvPr id="25" name="Footer Placeholder 3"/>
          <p:cNvSpPr txBox="1">
            <a:spLocks/>
          </p:cNvSpPr>
          <p:nvPr/>
        </p:nvSpPr>
        <p:spPr>
          <a:xfrm>
            <a:off x="3581400"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smtClean="0">
                <a:solidFill>
                  <a:srgbClr val="AAEC39"/>
                </a:solidFill>
              </a:rPr>
              <a:t>ME</a:t>
            </a:r>
          </a:p>
        </p:txBody>
      </p:sp>
      <p:sp>
        <p:nvSpPr>
          <p:cNvPr id="26" name="Footer Placeholder 3"/>
          <p:cNvSpPr txBox="1">
            <a:spLocks/>
          </p:cNvSpPr>
          <p:nvPr/>
        </p:nvSpPr>
        <p:spPr>
          <a:xfrm>
            <a:off x="5750995"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000" dirty="0" smtClean="0">
              <a:solidFill>
                <a:srgbClr val="AAEC39"/>
              </a:solidFill>
            </a:endParaRPr>
          </a:p>
        </p:txBody>
      </p:sp>
    </p:spTree>
    <p:extLst>
      <p:ext uri="{BB962C8B-B14F-4D97-AF65-F5344CB8AC3E}">
        <p14:creationId xmlns:p14="http://schemas.microsoft.com/office/powerpoint/2010/main" val="17649275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smtClean="0"/>
              <a:t>Compensation at my company</a:t>
            </a:r>
            <a:endParaRPr lang="en-US" dirty="0"/>
          </a:p>
        </p:txBody>
      </p:sp>
      <p:grpSp>
        <p:nvGrpSpPr>
          <p:cNvPr id="4" name="Group 3"/>
          <p:cNvGrpSpPr/>
          <p:nvPr/>
        </p:nvGrpSpPr>
        <p:grpSpPr>
          <a:xfrm>
            <a:off x="2309018" y="1600200"/>
            <a:ext cx="4525963" cy="4525963"/>
            <a:chOff x="2309018" y="1600200"/>
            <a:chExt cx="4525963" cy="4525963"/>
          </a:xfrm>
        </p:grpSpPr>
        <p:sp>
          <p:nvSpPr>
            <p:cNvPr id="6" name="Freeform 5"/>
            <p:cNvSpPr/>
            <p:nvPr/>
          </p:nvSpPr>
          <p:spPr>
            <a:xfrm>
              <a:off x="2309018" y="1600200"/>
              <a:ext cx="4525963" cy="4525963"/>
            </a:xfrm>
            <a:custGeom>
              <a:avLst/>
              <a:gdLst>
                <a:gd name="connsiteX0" fmla="*/ 0 w 4525963"/>
                <a:gd name="connsiteY0" fmla="*/ 2262982 h 4525963"/>
                <a:gd name="connsiteX1" fmla="*/ 2262982 w 4525963"/>
                <a:gd name="connsiteY1" fmla="*/ 0 h 4525963"/>
                <a:gd name="connsiteX2" fmla="*/ 4525964 w 4525963"/>
                <a:gd name="connsiteY2" fmla="*/ 2262982 h 4525963"/>
                <a:gd name="connsiteX3" fmla="*/ 2262982 w 4525963"/>
                <a:gd name="connsiteY3" fmla="*/ 4525964 h 4525963"/>
                <a:gd name="connsiteX4" fmla="*/ 0 w 4525963"/>
                <a:gd name="connsiteY4" fmla="*/ 2262982 h 4525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5963" h="4525963">
                  <a:moveTo>
                    <a:pt x="0" y="2262982"/>
                  </a:moveTo>
                  <a:cubicBezTo>
                    <a:pt x="0" y="1013172"/>
                    <a:pt x="1013172" y="0"/>
                    <a:pt x="2262982" y="0"/>
                  </a:cubicBezTo>
                  <a:cubicBezTo>
                    <a:pt x="3512792" y="0"/>
                    <a:pt x="4525964" y="1013172"/>
                    <a:pt x="4525964" y="2262982"/>
                  </a:cubicBezTo>
                  <a:cubicBezTo>
                    <a:pt x="4525964" y="3512792"/>
                    <a:pt x="3512792" y="4525964"/>
                    <a:pt x="2262982" y="4525964"/>
                  </a:cubicBezTo>
                  <a:cubicBezTo>
                    <a:pt x="1013172" y="4525964"/>
                    <a:pt x="0" y="3512792"/>
                    <a:pt x="0" y="2262982"/>
                  </a:cubicBezTo>
                  <a:close/>
                </a:path>
              </a:pathLst>
            </a:custGeom>
            <a:solidFill>
              <a:schemeClr val="tx1">
                <a:lumMod val="75000"/>
                <a:lumOff val="25000"/>
              </a:schemeClr>
            </a:solidFill>
            <a:ln>
              <a:solidFill>
                <a:schemeClr val="tx1">
                  <a:lumMod val="75000"/>
                  <a:lumOff val="25000"/>
                </a:schemeClr>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715596" tIns="311642" rIns="1715596" bIns="3706115"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President and Executive </a:t>
              </a:r>
              <a:r>
                <a:rPr lang="en-US" sz="1200" dirty="0" smtClean="0">
                  <a:solidFill>
                    <a:schemeClr val="bg1"/>
                  </a:solidFill>
                </a:rPr>
                <a:t>Vice Presidents</a:t>
              </a:r>
              <a:endParaRPr lang="en-US" sz="1200" kern="1200" dirty="0" smtClean="0">
                <a:solidFill>
                  <a:schemeClr val="bg1"/>
                </a:solidFill>
              </a:endParaRPr>
            </a:p>
            <a:p>
              <a:pPr lvl="0" algn="ctr" defTabSz="533400">
                <a:lnSpc>
                  <a:spcPct val="90000"/>
                </a:lnSpc>
                <a:spcBef>
                  <a:spcPct val="0"/>
                </a:spcBef>
                <a:spcAft>
                  <a:spcPct val="35000"/>
                </a:spcAft>
              </a:pPr>
              <a:r>
                <a:rPr lang="en-US" sz="1200" kern="1200" dirty="0" smtClean="0">
                  <a:solidFill>
                    <a:schemeClr val="bg1"/>
                  </a:solidFill>
                </a:rPr>
                <a:t>($500K - $1M)</a:t>
              </a:r>
              <a:endParaRPr lang="en-US" sz="1200" kern="1200" dirty="0">
                <a:solidFill>
                  <a:schemeClr val="bg1"/>
                </a:solidFill>
              </a:endParaRPr>
            </a:p>
          </p:txBody>
        </p:sp>
        <p:sp>
          <p:nvSpPr>
            <p:cNvPr id="8" name="Freeform 7"/>
            <p:cNvSpPr/>
            <p:nvPr/>
          </p:nvSpPr>
          <p:spPr>
            <a:xfrm>
              <a:off x="2761614" y="2505392"/>
              <a:ext cx="3620770" cy="3620770"/>
            </a:xfrm>
            <a:custGeom>
              <a:avLst/>
              <a:gdLst>
                <a:gd name="connsiteX0" fmla="*/ 0 w 3620770"/>
                <a:gd name="connsiteY0" fmla="*/ 1810385 h 3620770"/>
                <a:gd name="connsiteX1" fmla="*/ 1810385 w 3620770"/>
                <a:gd name="connsiteY1" fmla="*/ 0 h 3620770"/>
                <a:gd name="connsiteX2" fmla="*/ 3620770 w 3620770"/>
                <a:gd name="connsiteY2" fmla="*/ 1810385 h 3620770"/>
                <a:gd name="connsiteX3" fmla="*/ 1810385 w 3620770"/>
                <a:gd name="connsiteY3" fmla="*/ 3620770 h 3620770"/>
                <a:gd name="connsiteX4" fmla="*/ 0 w 3620770"/>
                <a:gd name="connsiteY4" fmla="*/ 1810385 h 3620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0770" h="3620770">
                  <a:moveTo>
                    <a:pt x="0" y="1810385"/>
                  </a:moveTo>
                  <a:cubicBezTo>
                    <a:pt x="0" y="810537"/>
                    <a:pt x="810537" y="0"/>
                    <a:pt x="1810385" y="0"/>
                  </a:cubicBezTo>
                  <a:cubicBezTo>
                    <a:pt x="2810233" y="0"/>
                    <a:pt x="3620770" y="810537"/>
                    <a:pt x="3620770" y="1810385"/>
                  </a:cubicBezTo>
                  <a:cubicBezTo>
                    <a:pt x="3620770" y="2810233"/>
                    <a:pt x="2810233" y="3620770"/>
                    <a:pt x="1810385" y="3620770"/>
                  </a:cubicBezTo>
                  <a:cubicBezTo>
                    <a:pt x="810537" y="3620770"/>
                    <a:pt x="0" y="2810233"/>
                    <a:pt x="0" y="1810385"/>
                  </a:cubicBezTo>
                  <a:close/>
                </a:path>
              </a:pathLst>
            </a:custGeom>
            <a:solidFill>
              <a:schemeClr val="tx1">
                <a:lumMod val="65000"/>
                <a:lumOff val="3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263000" tIns="302590" rIns="1262999" bIns="283713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Senior Vice Presidents</a:t>
              </a:r>
            </a:p>
            <a:p>
              <a:pPr lvl="0" algn="ctr" defTabSz="533400">
                <a:lnSpc>
                  <a:spcPct val="90000"/>
                </a:lnSpc>
                <a:spcBef>
                  <a:spcPct val="0"/>
                </a:spcBef>
                <a:spcAft>
                  <a:spcPct val="35000"/>
                </a:spcAft>
              </a:pPr>
              <a:r>
                <a:rPr lang="en-US" sz="1200" kern="1200" dirty="0" smtClean="0">
                  <a:solidFill>
                    <a:schemeClr val="bg1"/>
                  </a:solidFill>
                </a:rPr>
                <a:t>($250K - $400K)</a:t>
              </a:r>
              <a:endParaRPr lang="en-US" sz="1200" kern="1200" dirty="0">
                <a:solidFill>
                  <a:schemeClr val="bg1"/>
                </a:solidFill>
              </a:endParaRPr>
            </a:p>
          </p:txBody>
        </p:sp>
        <p:sp>
          <p:nvSpPr>
            <p:cNvPr id="9" name="Freeform 8"/>
            <p:cNvSpPr/>
            <p:nvPr/>
          </p:nvSpPr>
          <p:spPr>
            <a:xfrm>
              <a:off x="3214211" y="3410585"/>
              <a:ext cx="2715577" cy="2715577"/>
            </a:xfrm>
            <a:custGeom>
              <a:avLst/>
              <a:gdLst>
                <a:gd name="connsiteX0" fmla="*/ 0 w 2715577"/>
                <a:gd name="connsiteY0" fmla="*/ 1357789 h 2715577"/>
                <a:gd name="connsiteX1" fmla="*/ 1357789 w 2715577"/>
                <a:gd name="connsiteY1" fmla="*/ 0 h 2715577"/>
                <a:gd name="connsiteX2" fmla="*/ 2715578 w 2715577"/>
                <a:gd name="connsiteY2" fmla="*/ 1357789 h 2715577"/>
                <a:gd name="connsiteX3" fmla="*/ 1357789 w 2715577"/>
                <a:gd name="connsiteY3" fmla="*/ 2715578 h 2715577"/>
                <a:gd name="connsiteX4" fmla="*/ 0 w 2715577"/>
                <a:gd name="connsiteY4" fmla="*/ 1357789 h 2715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5577" h="2715577">
                  <a:moveTo>
                    <a:pt x="0" y="1357789"/>
                  </a:moveTo>
                  <a:cubicBezTo>
                    <a:pt x="0" y="607903"/>
                    <a:pt x="607903" y="0"/>
                    <a:pt x="1357789" y="0"/>
                  </a:cubicBezTo>
                  <a:cubicBezTo>
                    <a:pt x="2107675" y="0"/>
                    <a:pt x="2715578" y="607903"/>
                    <a:pt x="2715578" y="1357789"/>
                  </a:cubicBezTo>
                  <a:cubicBezTo>
                    <a:pt x="2715578" y="2107675"/>
                    <a:pt x="2107675" y="2715578"/>
                    <a:pt x="1357789" y="2715578"/>
                  </a:cubicBezTo>
                  <a:cubicBezTo>
                    <a:pt x="607903" y="2715578"/>
                    <a:pt x="0" y="2107675"/>
                    <a:pt x="0" y="1357789"/>
                  </a:cubicBezTo>
                  <a:close/>
                </a:path>
              </a:pathLst>
            </a:custGeom>
            <a:solidFill>
              <a:schemeClr val="tx1">
                <a:lumMod val="50000"/>
                <a:lumOff val="5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810403" tIns="289012" rIns="810403" bIns="198624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Vice Presidents</a:t>
              </a:r>
            </a:p>
            <a:p>
              <a:pPr lvl="0" algn="ctr" defTabSz="533400">
                <a:lnSpc>
                  <a:spcPct val="90000"/>
                </a:lnSpc>
                <a:spcBef>
                  <a:spcPct val="0"/>
                </a:spcBef>
                <a:spcAft>
                  <a:spcPct val="35000"/>
                </a:spcAft>
              </a:pPr>
              <a:r>
                <a:rPr lang="en-US" sz="1200" kern="1200" dirty="0" smtClean="0">
                  <a:solidFill>
                    <a:schemeClr val="bg1"/>
                  </a:solidFill>
                </a:rPr>
                <a:t>($100K - $200K)</a:t>
              </a:r>
              <a:endParaRPr lang="en-US" sz="1200" kern="1200" dirty="0">
                <a:solidFill>
                  <a:schemeClr val="bg1"/>
                </a:solidFill>
              </a:endParaRPr>
            </a:p>
          </p:txBody>
        </p:sp>
        <p:sp>
          <p:nvSpPr>
            <p:cNvPr id="10" name="Freeform 9"/>
            <p:cNvSpPr/>
            <p:nvPr/>
          </p:nvSpPr>
          <p:spPr>
            <a:xfrm>
              <a:off x="3666807" y="4315777"/>
              <a:ext cx="1810385" cy="1810385"/>
            </a:xfrm>
            <a:custGeom>
              <a:avLst/>
              <a:gdLst>
                <a:gd name="connsiteX0" fmla="*/ 0 w 1810385"/>
                <a:gd name="connsiteY0" fmla="*/ 905193 h 1810385"/>
                <a:gd name="connsiteX1" fmla="*/ 905193 w 1810385"/>
                <a:gd name="connsiteY1" fmla="*/ 0 h 1810385"/>
                <a:gd name="connsiteX2" fmla="*/ 1810386 w 1810385"/>
                <a:gd name="connsiteY2" fmla="*/ 905193 h 1810385"/>
                <a:gd name="connsiteX3" fmla="*/ 905193 w 1810385"/>
                <a:gd name="connsiteY3" fmla="*/ 1810386 h 1810385"/>
                <a:gd name="connsiteX4" fmla="*/ 0 w 1810385"/>
                <a:gd name="connsiteY4" fmla="*/ 905193 h 18103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0385" h="1810385">
                  <a:moveTo>
                    <a:pt x="0" y="905193"/>
                  </a:moveTo>
                  <a:cubicBezTo>
                    <a:pt x="0" y="405269"/>
                    <a:pt x="405269" y="0"/>
                    <a:pt x="905193" y="0"/>
                  </a:cubicBezTo>
                  <a:cubicBezTo>
                    <a:pt x="1405117" y="0"/>
                    <a:pt x="1810386" y="405269"/>
                    <a:pt x="1810386" y="905193"/>
                  </a:cubicBezTo>
                  <a:cubicBezTo>
                    <a:pt x="1810386" y="1405117"/>
                    <a:pt x="1405117" y="1810386"/>
                    <a:pt x="905193" y="1810386"/>
                  </a:cubicBezTo>
                  <a:cubicBezTo>
                    <a:pt x="405269" y="1810386"/>
                    <a:pt x="0" y="1405117"/>
                    <a:pt x="0" y="905193"/>
                  </a:cubicBezTo>
                  <a:close/>
                </a:path>
              </a:pathLst>
            </a:custGeom>
            <a:solidFill>
              <a:schemeClr val="bg1">
                <a:lumMod val="6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50469" tIns="537941" rIns="350469" bIns="5379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Entry Level to Non-Officer Positions</a:t>
              </a:r>
            </a:p>
            <a:p>
              <a:pPr lvl="0" algn="ctr" defTabSz="533400">
                <a:lnSpc>
                  <a:spcPct val="90000"/>
                </a:lnSpc>
                <a:spcBef>
                  <a:spcPct val="0"/>
                </a:spcBef>
                <a:spcAft>
                  <a:spcPct val="35000"/>
                </a:spcAft>
              </a:pPr>
              <a:r>
                <a:rPr lang="en-US" sz="1200" kern="1200" dirty="0" smtClean="0">
                  <a:solidFill>
                    <a:schemeClr val="bg1"/>
                  </a:solidFill>
                </a:rPr>
                <a:t>($40K - $75K)</a:t>
              </a:r>
              <a:endParaRPr lang="en-US" sz="1200" kern="1200" dirty="0">
                <a:solidFill>
                  <a:schemeClr val="bg1"/>
                </a:solidFill>
              </a:endParaRPr>
            </a:p>
          </p:txBody>
        </p:sp>
      </p:grpSp>
      <p:sp>
        <p:nvSpPr>
          <p:cNvPr id="11" name="Footer Placeholder 10"/>
          <p:cNvSpPr>
            <a:spLocks noGrp="1"/>
          </p:cNvSpPr>
          <p:nvPr>
            <p:ph type="ftr" sz="quarter" idx="11"/>
          </p:nvPr>
        </p:nvSpPr>
        <p:spPr/>
        <p:txBody>
          <a:bodyPr/>
          <a:lstStyle/>
          <a:p>
            <a:r>
              <a:rPr lang="en-US" dirty="0" smtClean="0"/>
              <a:t>Youth Business : ALLIANCE</a:t>
            </a:r>
          </a:p>
        </p:txBody>
      </p:sp>
      <p:sp>
        <p:nvSpPr>
          <p:cNvPr id="12" name="Slide Number Placeholder 11"/>
          <p:cNvSpPr>
            <a:spLocks noGrp="1"/>
          </p:cNvSpPr>
          <p:nvPr>
            <p:ph type="sldNum" sz="quarter" idx="12"/>
          </p:nvPr>
        </p:nvSpPr>
        <p:spPr/>
        <p:txBody>
          <a:bodyPr/>
          <a:lstStyle/>
          <a:p>
            <a:fld id="{83563B19-5B2B-4AAC-A66D-8FF7C83E8865}" type="slidenum">
              <a:rPr lang="en-US" smtClean="0"/>
              <a:pPr/>
              <a:t>18</a:t>
            </a:fld>
            <a:endParaRPr lang="en-US" dirty="0"/>
          </a:p>
        </p:txBody>
      </p:sp>
    </p:spTree>
    <p:extLst>
      <p:ext uri="{BB962C8B-B14F-4D97-AF65-F5344CB8AC3E}">
        <p14:creationId xmlns:p14="http://schemas.microsoft.com/office/powerpoint/2010/main" val="40748959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More than just work</a:t>
            </a:r>
            <a:endParaRPr lang="en-US" dirty="0"/>
          </a:p>
        </p:txBody>
      </p:sp>
      <p:sp>
        <p:nvSpPr>
          <p:cNvPr id="3" name="Content Placeholder 2"/>
          <p:cNvSpPr>
            <a:spLocks noGrp="1"/>
          </p:cNvSpPr>
          <p:nvPr>
            <p:ph idx="1"/>
          </p:nvPr>
        </p:nvSpPr>
        <p:spPr/>
        <p:txBody>
          <a:bodyPr/>
          <a:lstStyle/>
          <a:p>
            <a:r>
              <a:rPr lang="en-US" dirty="0" smtClean="0"/>
              <a:t>When I am not at work I like to:</a:t>
            </a:r>
          </a:p>
          <a:p>
            <a:pPr lvl="1"/>
            <a:r>
              <a:rPr lang="en-US" dirty="0" smtClean="0"/>
              <a:t>Spend time with my husband and children</a:t>
            </a:r>
          </a:p>
          <a:p>
            <a:pPr lvl="1"/>
            <a:r>
              <a:rPr lang="en-US" dirty="0" smtClean="0"/>
              <a:t>Spend time at church</a:t>
            </a:r>
          </a:p>
          <a:p>
            <a:pPr lvl="1"/>
            <a:r>
              <a:rPr lang="en-US" dirty="0" smtClean="0"/>
              <a:t>Volunteering in my community</a:t>
            </a:r>
          </a:p>
          <a:p>
            <a:pPr lvl="1"/>
            <a:r>
              <a:rPr lang="en-US" dirty="0" smtClean="0"/>
              <a:t>On the Board of Directors at my daughter's school</a:t>
            </a:r>
          </a:p>
          <a:p>
            <a:pPr lvl="1"/>
            <a:r>
              <a:rPr lang="en-US" dirty="0" smtClean="0"/>
              <a:t>Travel / mission work </a:t>
            </a:r>
          </a:p>
          <a:p>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19</a:t>
            </a:fld>
            <a:endParaRPr lang="en-US" dirty="0"/>
          </a:p>
        </p:txBody>
      </p:sp>
    </p:spTree>
    <p:extLst>
      <p:ext uri="{BB962C8B-B14F-4D97-AF65-F5344CB8AC3E}">
        <p14:creationId xmlns:p14="http://schemas.microsoft.com/office/powerpoint/2010/main" val="3544113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childhood</a:t>
            </a:r>
            <a:endParaRPr lang="en-US" dirty="0"/>
          </a:p>
        </p:txBody>
      </p:sp>
      <p:sp>
        <p:nvSpPr>
          <p:cNvPr id="9" name="Content Placeholder 2"/>
          <p:cNvSpPr txBox="1">
            <a:spLocks/>
          </p:cNvSpPr>
          <p:nvPr/>
        </p:nvSpPr>
        <p:spPr>
          <a:xfrm>
            <a:off x="457200" y="1477929"/>
            <a:ext cx="8229600" cy="47314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endParaRPr lang="en-US" sz="2000" dirty="0" smtClean="0">
              <a:solidFill>
                <a:schemeClr val="tx1">
                  <a:lumMod val="50000"/>
                  <a:lumOff val="50000"/>
                </a:schemeClr>
              </a:solidFill>
              <a:latin typeface="Avenir Roman"/>
              <a:cs typeface="Avenir Roman"/>
            </a:endParaRPr>
          </a:p>
          <a:p>
            <a:endParaRPr lang="en-US" sz="2000" dirty="0">
              <a:solidFill>
                <a:schemeClr val="tx1">
                  <a:lumMod val="50000"/>
                  <a:lumOff val="50000"/>
                </a:schemeClr>
              </a:solidFill>
              <a:latin typeface="Avenir Roman"/>
              <a:cs typeface="Avenir Roman"/>
            </a:endParaRPr>
          </a:p>
          <a:p>
            <a:r>
              <a:rPr lang="en-US" sz="2400" dirty="0" smtClean="0">
                <a:solidFill>
                  <a:schemeClr val="tx1">
                    <a:lumMod val="50000"/>
                    <a:lumOff val="50000"/>
                  </a:schemeClr>
                </a:solidFill>
                <a:latin typeface="Avenir Roman"/>
                <a:cs typeface="Avenir Roman"/>
              </a:rPr>
              <a:t>My nationality is Armenian, I was born in Beirut, Lebanon and moved to the United States when I was 11 years old. I grew up in Pasadena, CA.  with my mom, dad older brother and an older sister. We grew up speaking Armenian and English but mostly we were expected to speak Armenian at home since that was our native language. </a:t>
            </a:r>
            <a:endParaRPr lang="en-US" sz="2400" dirty="0">
              <a:solidFill>
                <a:schemeClr val="tx1">
                  <a:lumMod val="50000"/>
                  <a:lumOff val="50000"/>
                </a:schemeClr>
              </a:solidFill>
              <a:latin typeface="Avenir Roman"/>
              <a:cs typeface="Avenir Roman"/>
            </a:endParaRPr>
          </a:p>
        </p:txBody>
      </p:sp>
      <p:sp>
        <p:nvSpPr>
          <p:cNvPr id="13" name="Footer Placeholder 12"/>
          <p:cNvSpPr>
            <a:spLocks noGrp="1"/>
          </p:cNvSpPr>
          <p:nvPr>
            <p:ph type="ftr" sz="quarter" idx="11"/>
          </p:nvPr>
        </p:nvSpPr>
        <p:spPr/>
        <p:txBody>
          <a:bodyPr/>
          <a:lstStyle/>
          <a:p>
            <a:r>
              <a:rPr lang="en-US" dirty="0" smtClean="0"/>
              <a:t>Promise Scholars</a:t>
            </a:r>
          </a:p>
        </p:txBody>
      </p:sp>
      <p:sp>
        <p:nvSpPr>
          <p:cNvPr id="14" name="Slide Number Placeholder 13"/>
          <p:cNvSpPr>
            <a:spLocks noGrp="1"/>
          </p:cNvSpPr>
          <p:nvPr>
            <p:ph type="sldNum" sz="quarter" idx="12"/>
          </p:nvPr>
        </p:nvSpPr>
        <p:spPr/>
        <p:txBody>
          <a:bodyPr/>
          <a:lstStyle/>
          <a:p>
            <a:fld id="{83563B19-5B2B-4AAC-A66D-8FF7C83E8865}" type="slidenum">
              <a:rPr lang="en-US" smtClean="0"/>
              <a:pPr/>
              <a:t>2</a:t>
            </a:fld>
            <a:endParaRPr lang="en-US" dirty="0"/>
          </a:p>
        </p:txBody>
      </p:sp>
    </p:spTree>
    <p:extLst>
      <p:ext uri="{BB962C8B-B14F-4D97-AF65-F5344CB8AC3E}">
        <p14:creationId xmlns:p14="http://schemas.microsoft.com/office/powerpoint/2010/main" val="2091753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AEC39"/>
                </a:solidFill>
              </a:rPr>
              <a:t>QUESTION AND ANSWER</a:t>
            </a:r>
            <a:endParaRPr lang="en-US" dirty="0">
              <a:solidFill>
                <a:srgbClr val="AAEC39"/>
              </a:solidFill>
            </a:endParaRPr>
          </a:p>
        </p:txBody>
      </p:sp>
      <p:pic>
        <p:nvPicPr>
          <p:cNvPr id="4098" name="Picture 2" descr="C:\Users\stephen.minix\AppData\Local\Microsoft\Windows\Temporary Internet Files\Content.IE5\H06GTAOS\MC900385446[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11503" b="11503"/>
          <a:stretch>
            <a:fillRect/>
          </a:stretch>
        </p:blipFill>
        <p:spPr/>
      </p:pic>
      <p:sp>
        <p:nvSpPr>
          <p:cNvPr id="5" name="Footer Placeholder 4"/>
          <p:cNvSpPr>
            <a:spLocks noGrp="1"/>
          </p:cNvSpPr>
          <p:nvPr>
            <p:ph type="ftr" sz="quarter" idx="11"/>
          </p:nvPr>
        </p:nvSpPr>
        <p:spPr/>
        <p:txBody>
          <a:bodyPr/>
          <a:lstStyle/>
          <a:p>
            <a:r>
              <a:rPr lang="en-US" dirty="0" smtClean="0"/>
              <a:t>Youth Business : ALLIANCE</a:t>
            </a:r>
          </a:p>
        </p:txBody>
      </p:sp>
      <p:sp>
        <p:nvSpPr>
          <p:cNvPr id="6" name="Slide Number Placeholder 5"/>
          <p:cNvSpPr>
            <a:spLocks noGrp="1"/>
          </p:cNvSpPr>
          <p:nvPr>
            <p:ph type="sldNum" sz="quarter" idx="12"/>
          </p:nvPr>
        </p:nvSpPr>
        <p:spPr/>
        <p:txBody>
          <a:bodyPr/>
          <a:lstStyle/>
          <a:p>
            <a:fld id="{83563B19-5B2B-4AAC-A66D-8FF7C83E8865}" type="slidenum">
              <a:rPr lang="en-US" smtClean="0"/>
              <a:pPr/>
              <a:t>20</a:t>
            </a:fld>
            <a:endParaRPr lang="en-US" dirty="0"/>
          </a:p>
        </p:txBody>
      </p:sp>
    </p:spTree>
    <p:extLst>
      <p:ext uri="{BB962C8B-B14F-4D97-AF65-F5344CB8AC3E}">
        <p14:creationId xmlns:p14="http://schemas.microsoft.com/office/powerpoint/2010/main" val="1362185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family</a:t>
            </a:r>
            <a:endParaRPr lang="en-US" dirty="0"/>
          </a:p>
        </p:txBody>
      </p:sp>
      <p:sp>
        <p:nvSpPr>
          <p:cNvPr id="8" name="Content Placeholder 2"/>
          <p:cNvSpPr txBox="1">
            <a:spLocks/>
          </p:cNvSpPr>
          <p:nvPr/>
        </p:nvSpPr>
        <p:spPr>
          <a:xfrm>
            <a:off x="4640826" y="2011928"/>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endParaRPr lang="en-US" dirty="0" smtClean="0"/>
          </a:p>
          <a:p>
            <a:endParaRPr lang="en-US" dirty="0" smtClean="0"/>
          </a:p>
          <a:p>
            <a:endParaRPr lang="en-US" dirty="0" smtClean="0"/>
          </a:p>
          <a:p>
            <a:endParaRPr lang="en-US" dirty="0" smtClean="0"/>
          </a:p>
          <a:p>
            <a:pPr marL="0" indent="0">
              <a:buNone/>
            </a:pPr>
            <a:endParaRPr lang="en-US" dirty="0" smtClean="0"/>
          </a:p>
          <a:p>
            <a:endParaRPr lang="en-US" dirty="0" smtClean="0"/>
          </a:p>
          <a:p>
            <a:endParaRPr lang="en-US" dirty="0" smtClean="0"/>
          </a:p>
          <a:p>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p:txBody>
      </p:sp>
      <p:sp>
        <p:nvSpPr>
          <p:cNvPr id="9" name="Content Placeholder 2"/>
          <p:cNvSpPr txBox="1">
            <a:spLocks/>
          </p:cNvSpPr>
          <p:nvPr/>
        </p:nvSpPr>
        <p:spPr>
          <a:xfrm>
            <a:off x="457200" y="1295400"/>
            <a:ext cx="8686800" cy="838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smtClean="0">
                <a:solidFill>
                  <a:schemeClr val="tx1">
                    <a:lumMod val="50000"/>
                    <a:lumOff val="50000"/>
                  </a:schemeClr>
                </a:solidFill>
                <a:latin typeface="Avenir Roman"/>
                <a:cs typeface="Avenir Roman"/>
              </a:rPr>
              <a:t>A little about my family…</a:t>
            </a:r>
          </a:p>
          <a:p>
            <a:pPr lvl="1"/>
            <a:endParaRPr lang="en-US" sz="1800" dirty="0" smtClean="0">
              <a:solidFill>
                <a:schemeClr val="tx1">
                  <a:lumMod val="50000"/>
                  <a:lumOff val="50000"/>
                </a:schemeClr>
              </a:solidFill>
              <a:latin typeface="Avenir Roman"/>
              <a:cs typeface="Avenir Roman"/>
            </a:endParaRPr>
          </a:p>
          <a:p>
            <a:pPr lvl="1"/>
            <a:endParaRPr lang="en-US" sz="1800" dirty="0">
              <a:solidFill>
                <a:schemeClr val="tx1">
                  <a:lumMod val="50000"/>
                  <a:lumOff val="50000"/>
                </a:schemeClr>
              </a:solidFill>
              <a:latin typeface="Avenir Roman"/>
              <a:cs typeface="Avenir Roman"/>
            </a:endParaRPr>
          </a:p>
          <a:p>
            <a:pPr lvl="1"/>
            <a:r>
              <a:rPr lang="en-US" dirty="0" smtClean="0">
                <a:solidFill>
                  <a:schemeClr val="tx1">
                    <a:lumMod val="50000"/>
                    <a:lumOff val="50000"/>
                  </a:schemeClr>
                </a:solidFill>
                <a:latin typeface="Avenir Roman"/>
                <a:cs typeface="Avenir Roman"/>
              </a:rPr>
              <a:t>My husband Joe and I have three children, Alec 23, Jason 20, Tina 9</a:t>
            </a:r>
          </a:p>
          <a:p>
            <a:pPr lvl="1"/>
            <a:r>
              <a:rPr lang="en-US" dirty="0" smtClean="0">
                <a:solidFill>
                  <a:schemeClr val="tx1">
                    <a:lumMod val="50000"/>
                    <a:lumOff val="50000"/>
                  </a:schemeClr>
                </a:solidFill>
                <a:latin typeface="Avenir Roman"/>
                <a:cs typeface="Avenir Roman"/>
              </a:rPr>
              <a:t>Joe and I met while attending high school and have been        happily married for 28 years.</a:t>
            </a:r>
            <a:endParaRPr lang="en-US" dirty="0">
              <a:solidFill>
                <a:schemeClr val="tx1">
                  <a:lumMod val="50000"/>
                  <a:lumOff val="50000"/>
                </a:schemeClr>
              </a:solidFill>
              <a:latin typeface="Avenir Roman"/>
              <a:cs typeface="Avenir Roman"/>
            </a:endParaRPr>
          </a:p>
        </p:txBody>
      </p:sp>
      <p:sp>
        <p:nvSpPr>
          <p:cNvPr id="15" name="Footer Placeholder 14"/>
          <p:cNvSpPr>
            <a:spLocks noGrp="1"/>
          </p:cNvSpPr>
          <p:nvPr>
            <p:ph type="ftr" sz="quarter" idx="11"/>
          </p:nvPr>
        </p:nvSpPr>
        <p:spPr/>
        <p:txBody>
          <a:bodyPr/>
          <a:lstStyle/>
          <a:p>
            <a:r>
              <a:rPr lang="en-US" dirty="0" smtClean="0"/>
              <a:t>Promise Scholars</a:t>
            </a:r>
          </a:p>
        </p:txBody>
      </p:sp>
      <p:sp>
        <p:nvSpPr>
          <p:cNvPr id="16" name="Slide Number Placeholder 15"/>
          <p:cNvSpPr>
            <a:spLocks noGrp="1"/>
          </p:cNvSpPr>
          <p:nvPr>
            <p:ph type="sldNum" sz="quarter" idx="12"/>
          </p:nvPr>
        </p:nvSpPr>
        <p:spPr/>
        <p:txBody>
          <a:bodyPr/>
          <a:lstStyle/>
          <a:p>
            <a:fld id="{83563B19-5B2B-4AAC-A66D-8FF7C83E8865}" type="slidenum">
              <a:rPr lang="en-US" smtClean="0"/>
              <a:pPr/>
              <a:t>3</a:t>
            </a:fld>
            <a:endParaRPr lang="en-US" dirty="0"/>
          </a:p>
        </p:txBody>
      </p:sp>
    </p:spTree>
    <p:extLst>
      <p:ext uri="{BB962C8B-B14F-4D97-AF65-F5344CB8AC3E}">
        <p14:creationId xmlns:p14="http://schemas.microsoft.com/office/powerpoint/2010/main" val="3654111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MY HIGH SCHOOL</a:t>
            </a:r>
            <a:endParaRPr lang="en-US" dirty="0"/>
          </a:p>
        </p:txBody>
      </p:sp>
      <p:sp>
        <p:nvSpPr>
          <p:cNvPr id="3" name="Content Placeholder 2"/>
          <p:cNvSpPr>
            <a:spLocks noGrp="1"/>
          </p:cNvSpPr>
          <p:nvPr>
            <p:ph idx="1"/>
          </p:nvPr>
        </p:nvSpPr>
        <p:spPr>
          <a:xfrm>
            <a:off x="457200" y="1571625"/>
            <a:ext cx="8229600" cy="4876800"/>
          </a:xfrm>
        </p:spPr>
        <p:txBody>
          <a:bodyPr>
            <a:normAutofit fontScale="92500" lnSpcReduction="10000"/>
          </a:bodyPr>
          <a:lstStyle/>
          <a:p>
            <a:pPr algn="ctr"/>
            <a:endParaRPr lang="en-US" dirty="0" smtClean="0"/>
          </a:p>
          <a:p>
            <a:pPr algn="ctr"/>
            <a:r>
              <a:rPr lang="en-US" dirty="0" smtClean="0"/>
              <a:t>My freshman year I attended John Muir High School in Pasadena, CA</a:t>
            </a:r>
          </a:p>
          <a:p>
            <a:pPr algn="ctr"/>
            <a:endParaRPr lang="en-US" dirty="0" smtClean="0"/>
          </a:p>
          <a:p>
            <a:pPr algn="ctr"/>
            <a:endParaRPr lang="en-US" dirty="0"/>
          </a:p>
          <a:p>
            <a:pPr algn="ctr"/>
            <a:endParaRPr lang="en-US" dirty="0" smtClean="0"/>
          </a:p>
          <a:p>
            <a:pPr algn="ctr"/>
            <a:r>
              <a:rPr lang="en-US" dirty="0" smtClean="0"/>
              <a:t>The next three years I attended and graduated from John Marshall High School in Pasadena, </a:t>
            </a:r>
            <a:r>
              <a:rPr lang="en-US" dirty="0" smtClean="0"/>
              <a:t>CA</a:t>
            </a:r>
          </a:p>
          <a:p>
            <a:pPr algn="ctr"/>
            <a:endParaRPr lang="en-US" dirty="0" smtClean="0"/>
          </a:p>
          <a:p>
            <a:pPr algn="ctr"/>
            <a:endParaRPr lang="en-US" dirty="0" smtClean="0"/>
          </a:p>
          <a:p>
            <a:pPr algn="ctr"/>
            <a:endParaRPr lang="en-US" dirty="0" smtClean="0"/>
          </a:p>
          <a:p>
            <a:pPr algn="ctr"/>
            <a:endParaRPr lang="en-US" dirty="0"/>
          </a:p>
          <a:p>
            <a:pPr marL="0" indent="0">
              <a:buNone/>
            </a:pPr>
            <a:r>
              <a:rPr lang="en-US" dirty="0" smtClean="0"/>
              <a:t> </a:t>
            </a:r>
          </a:p>
          <a:p>
            <a:pPr marL="0" indent="0">
              <a:buNone/>
            </a:pPr>
            <a:endParaRPr lang="en-US" dirty="0"/>
          </a:p>
        </p:txBody>
      </p:sp>
      <p:sp>
        <p:nvSpPr>
          <p:cNvPr id="11" name="Footer Placeholder 10"/>
          <p:cNvSpPr>
            <a:spLocks noGrp="1"/>
          </p:cNvSpPr>
          <p:nvPr>
            <p:ph type="ftr" sz="quarter" idx="11"/>
          </p:nvPr>
        </p:nvSpPr>
        <p:spPr/>
        <p:txBody>
          <a:bodyPr/>
          <a:lstStyle/>
          <a:p>
            <a:r>
              <a:rPr lang="en-US" dirty="0" smtClean="0"/>
              <a:t>Promise Scholars</a:t>
            </a:r>
          </a:p>
        </p:txBody>
      </p:sp>
      <p:sp>
        <p:nvSpPr>
          <p:cNvPr id="12" name="Slide Number Placeholder 11"/>
          <p:cNvSpPr>
            <a:spLocks noGrp="1"/>
          </p:cNvSpPr>
          <p:nvPr>
            <p:ph type="sldNum" sz="quarter" idx="12"/>
          </p:nvPr>
        </p:nvSpPr>
        <p:spPr/>
        <p:txBody>
          <a:bodyPr/>
          <a:lstStyle/>
          <a:p>
            <a:fld id="{83563B19-5B2B-4AAC-A66D-8FF7C83E8865}" type="slidenum">
              <a:rPr lang="en-US" smtClean="0"/>
              <a:pPr/>
              <a:t>4</a:t>
            </a:fld>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0488" y="2666999"/>
            <a:ext cx="1343025" cy="990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29013" y="4800600"/>
            <a:ext cx="2085975" cy="112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4165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lstStyle/>
          <a:p>
            <a:endParaRPr lang="en-US" dirty="0" smtClean="0"/>
          </a:p>
          <a:p>
            <a:r>
              <a:rPr lang="en-US" dirty="0" smtClean="0"/>
              <a:t>As a HS student I was pretty friendly.  I liked joining social clubs such as the International Club, Student Council, etc. It was a great way to meet new people and make new friends and still hang out with my long time class maids.</a:t>
            </a:r>
            <a:endParaRPr lang="en-US" dirty="0"/>
          </a:p>
        </p:txBody>
      </p:sp>
      <p:sp>
        <p:nvSpPr>
          <p:cNvPr id="10" name="Footer Placeholder 9"/>
          <p:cNvSpPr>
            <a:spLocks noGrp="1"/>
          </p:cNvSpPr>
          <p:nvPr>
            <p:ph type="ftr" sz="quarter" idx="11"/>
          </p:nvPr>
        </p:nvSpPr>
        <p:spPr/>
        <p:txBody>
          <a:bodyPr/>
          <a:lstStyle/>
          <a:p>
            <a:r>
              <a:rPr lang="en-US" dirty="0" smtClean="0"/>
              <a:t>Promise Scholars</a:t>
            </a:r>
          </a:p>
        </p:txBody>
      </p:sp>
      <p:sp>
        <p:nvSpPr>
          <p:cNvPr id="11" name="Slide Number Placeholder 10"/>
          <p:cNvSpPr>
            <a:spLocks noGrp="1"/>
          </p:cNvSpPr>
          <p:nvPr>
            <p:ph type="sldNum" sz="quarter" idx="12"/>
          </p:nvPr>
        </p:nvSpPr>
        <p:spPr/>
        <p:txBody>
          <a:bodyPr/>
          <a:lstStyle/>
          <a:p>
            <a:fld id="{83563B19-5B2B-4AAC-A66D-8FF7C83E8865}" type="slidenum">
              <a:rPr lang="en-US" smtClean="0"/>
              <a:pPr/>
              <a:t>5</a:t>
            </a:fld>
            <a:endParaRPr lang="en-US" dirty="0"/>
          </a:p>
        </p:txBody>
      </p:sp>
    </p:spTree>
    <p:extLst>
      <p:ext uri="{BB962C8B-B14F-4D97-AF65-F5344CB8AC3E}">
        <p14:creationId xmlns:p14="http://schemas.microsoft.com/office/powerpoint/2010/main" val="1956416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lstStyle/>
          <a:p>
            <a:r>
              <a:rPr lang="en-US" dirty="0" smtClean="0"/>
              <a:t>Things that I really liked in High School were:</a:t>
            </a:r>
          </a:p>
          <a:p>
            <a:pPr lvl="1"/>
            <a:r>
              <a:rPr lang="en-US" dirty="0" smtClean="0"/>
              <a:t>Classes: History, Political Science and Speech</a:t>
            </a:r>
          </a:p>
          <a:p>
            <a:pPr lvl="1"/>
            <a:r>
              <a:rPr lang="en-US" dirty="0" smtClean="0"/>
              <a:t>Cafeteria: Favorite lunch cheese toast</a:t>
            </a:r>
          </a:p>
          <a:p>
            <a:pPr lvl="1"/>
            <a:endParaRPr lang="en-US" dirty="0" smtClean="0"/>
          </a:p>
          <a:p>
            <a:pPr marL="457200" lvl="1" indent="0">
              <a:buNone/>
            </a:pPr>
            <a:r>
              <a:rPr lang="en-US" dirty="0" smtClean="0"/>
              <a:t>Staying out of trouble.  My parents made sure that I followed the rules, both at home and at school.   ditched only couple of times during my entire four years in high school with the help of my friend’s mom. The entire time I was miserable because I knew in my heart that it wasn’t right. I just wanted to see what it was like.  </a:t>
            </a:r>
          </a:p>
          <a:p>
            <a:pPr lvl="1"/>
            <a:endParaRPr lang="en-US" dirty="0"/>
          </a:p>
        </p:txBody>
      </p:sp>
      <p:sp>
        <p:nvSpPr>
          <p:cNvPr id="6" name="Footer Placeholder 5"/>
          <p:cNvSpPr>
            <a:spLocks noGrp="1"/>
          </p:cNvSpPr>
          <p:nvPr>
            <p:ph type="ftr" sz="quarter" idx="11"/>
          </p:nvPr>
        </p:nvSpPr>
        <p:spPr/>
        <p:txBody>
          <a:bodyPr/>
          <a:lstStyle/>
          <a:p>
            <a:r>
              <a:rPr lang="en-US" dirty="0" smtClean="0"/>
              <a:t>Promise Scholars</a:t>
            </a:r>
          </a:p>
        </p:txBody>
      </p:sp>
      <p:sp>
        <p:nvSpPr>
          <p:cNvPr id="7" name="Slide Number Placeholder 6"/>
          <p:cNvSpPr>
            <a:spLocks noGrp="1"/>
          </p:cNvSpPr>
          <p:nvPr>
            <p:ph type="sldNum" sz="quarter" idx="12"/>
          </p:nvPr>
        </p:nvSpPr>
        <p:spPr/>
        <p:txBody>
          <a:bodyPr/>
          <a:lstStyle/>
          <a:p>
            <a:fld id="{83563B19-5B2B-4AAC-A66D-8FF7C83E8865}" type="slidenum">
              <a:rPr lang="en-US" smtClean="0"/>
              <a:pPr/>
              <a:t>6</a:t>
            </a:fld>
            <a:endParaRPr lang="en-US" dirty="0"/>
          </a:p>
        </p:txBody>
      </p:sp>
    </p:spTree>
    <p:extLst>
      <p:ext uri="{BB962C8B-B14F-4D97-AF65-F5344CB8AC3E}">
        <p14:creationId xmlns:p14="http://schemas.microsoft.com/office/powerpoint/2010/main" val="227878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lstStyle/>
          <a:p>
            <a:r>
              <a:rPr lang="en-US" dirty="0" smtClean="0"/>
              <a:t>Things that were difficult or challenging for me while I was in High School were:</a:t>
            </a:r>
          </a:p>
          <a:p>
            <a:pPr lvl="1"/>
            <a:r>
              <a:rPr lang="en-US" dirty="0" smtClean="0"/>
              <a:t>Loved Physical Education but hated dressing up for it.</a:t>
            </a:r>
          </a:p>
          <a:p>
            <a:pPr lvl="1"/>
            <a:r>
              <a:rPr lang="en-US" dirty="0" smtClean="0"/>
              <a:t>Spanish: The first semester I got an A (My really good friend was Hispanic and was in the same class) but the second semester I got a D didn’t have her to help me out. </a:t>
            </a:r>
          </a:p>
          <a:p>
            <a:pPr lvl="1"/>
            <a:endParaRPr lang="en-US" dirty="0" smtClean="0"/>
          </a:p>
          <a:p>
            <a:pPr lvl="1"/>
            <a:endParaRPr lang="en-US" dirty="0" smtClean="0"/>
          </a:p>
          <a:p>
            <a:pPr lvl="1"/>
            <a:endParaRPr lang="en-US" dirty="0" smtClean="0"/>
          </a:p>
          <a:p>
            <a:endParaRPr lang="en-US" dirty="0"/>
          </a:p>
        </p:txBody>
      </p:sp>
      <p:sp>
        <p:nvSpPr>
          <p:cNvPr id="6" name="Footer Placeholder 5"/>
          <p:cNvSpPr>
            <a:spLocks noGrp="1"/>
          </p:cNvSpPr>
          <p:nvPr>
            <p:ph type="ftr" sz="quarter" idx="11"/>
          </p:nvPr>
        </p:nvSpPr>
        <p:spPr>
          <a:xfrm>
            <a:off x="-10886" y="6324600"/>
            <a:ext cx="2847975" cy="365125"/>
          </a:xfrm>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7</a:t>
            </a:fld>
            <a:endParaRPr lang="en-US" dirty="0"/>
          </a:p>
        </p:txBody>
      </p:sp>
    </p:spTree>
    <p:extLst>
      <p:ext uri="{BB962C8B-B14F-4D97-AF65-F5344CB8AC3E}">
        <p14:creationId xmlns:p14="http://schemas.microsoft.com/office/powerpoint/2010/main" val="1848056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lstStyle/>
          <a:p>
            <a:r>
              <a:rPr lang="en-US" dirty="0" smtClean="0"/>
              <a:t>Jobs I worked while I was in High School were:</a:t>
            </a:r>
          </a:p>
          <a:p>
            <a:pPr lvl="1"/>
            <a:endParaRPr lang="en-US" dirty="0" smtClean="0"/>
          </a:p>
          <a:p>
            <a:pPr lvl="1"/>
            <a:r>
              <a:rPr lang="en-US" dirty="0" smtClean="0"/>
              <a:t>My first employment was at the local retirement home when I was only 14. My job was giving the elderly their medications and help them eat their meals.</a:t>
            </a:r>
            <a:endParaRPr lang="en-US" dirty="0"/>
          </a:p>
          <a:p>
            <a:pPr lvl="1"/>
            <a:r>
              <a:rPr lang="en-US" dirty="0" smtClean="0"/>
              <a:t>During high school I worked at Sunglass Hut at the Pasadena Mall.</a:t>
            </a:r>
          </a:p>
          <a:p>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8</a:t>
            </a:fld>
            <a:endParaRPr lang="en-US" dirty="0"/>
          </a:p>
        </p:txBody>
      </p:sp>
    </p:spTree>
    <p:extLst>
      <p:ext uri="{BB962C8B-B14F-4D97-AF65-F5344CB8AC3E}">
        <p14:creationId xmlns:p14="http://schemas.microsoft.com/office/powerpoint/2010/main" val="275193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Getting in to College</a:t>
            </a:r>
            <a:endParaRPr lang="en-US" dirty="0"/>
          </a:p>
        </p:txBody>
      </p:sp>
      <p:sp>
        <p:nvSpPr>
          <p:cNvPr id="3" name="Content Placeholder 2"/>
          <p:cNvSpPr>
            <a:spLocks noGrp="1"/>
          </p:cNvSpPr>
          <p:nvPr>
            <p:ph idx="1"/>
          </p:nvPr>
        </p:nvSpPr>
        <p:spPr/>
        <p:txBody>
          <a:bodyPr/>
          <a:lstStyle/>
          <a:p>
            <a:r>
              <a:rPr lang="en-US" dirty="0" smtClean="0"/>
              <a:t>The top few things I did to ensure I got into college were:</a:t>
            </a:r>
          </a:p>
          <a:p>
            <a:pPr lvl="1"/>
            <a:endParaRPr lang="en-US" dirty="0" smtClean="0"/>
          </a:p>
          <a:p>
            <a:pPr lvl="1"/>
            <a:r>
              <a:rPr lang="en-US" dirty="0" smtClean="0"/>
              <a:t>I made sure to maintain the grades that I needed.</a:t>
            </a:r>
          </a:p>
          <a:p>
            <a:pPr lvl="1"/>
            <a:r>
              <a:rPr lang="en-US" dirty="0" smtClean="0"/>
              <a:t>I always turned in my homework and made sure I never missed any assignments. </a:t>
            </a:r>
          </a:p>
          <a:p>
            <a:pPr lvl="1"/>
            <a:r>
              <a:rPr lang="en-US" dirty="0" smtClean="0"/>
              <a:t>I took my SAT and applied to the local city college, as I wasn’t certain yet of the career path I wanted to take.</a:t>
            </a:r>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9</a:t>
            </a:fld>
            <a:endParaRPr lang="en-US" dirty="0"/>
          </a:p>
        </p:txBody>
      </p:sp>
    </p:spTree>
    <p:extLst>
      <p:ext uri="{BB962C8B-B14F-4D97-AF65-F5344CB8AC3E}">
        <p14:creationId xmlns:p14="http://schemas.microsoft.com/office/powerpoint/2010/main" val="25949503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1300</TotalTime>
  <Words>1212</Words>
  <Application>Microsoft Office PowerPoint</Application>
  <PresentationFormat>On-screen Show (4:3)</PresentationFormat>
  <Paragraphs>188</Paragraphs>
  <Slides>20</Slides>
  <Notes>15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Executive</vt:lpstr>
      <vt:lpstr>INTRODUCTION</vt:lpstr>
      <vt:lpstr>My childhood</vt:lpstr>
      <vt:lpstr>My family</vt:lpstr>
      <vt:lpstr>MY HIGH SCHOOL</vt:lpstr>
      <vt:lpstr>High School</vt:lpstr>
      <vt:lpstr>High School</vt:lpstr>
      <vt:lpstr>High School</vt:lpstr>
      <vt:lpstr>High School</vt:lpstr>
      <vt:lpstr>Getting in to College</vt:lpstr>
      <vt:lpstr>College</vt:lpstr>
      <vt:lpstr>College</vt:lpstr>
      <vt:lpstr>College</vt:lpstr>
      <vt:lpstr>College</vt:lpstr>
      <vt:lpstr>Getting a job after College</vt:lpstr>
      <vt:lpstr>This is My Company</vt:lpstr>
      <vt:lpstr>My Career Path</vt:lpstr>
      <vt:lpstr>My role within organization</vt:lpstr>
      <vt:lpstr>Compensation at my company</vt:lpstr>
      <vt:lpstr>More than just work</vt:lpstr>
      <vt:lpstr>QUESTION AND ANSWER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YBA GUEST RESOURCE TEMPLATE</dc:title>
  <dc:creator>Stephen Minix</dc:creator>
  <cp:lastModifiedBy>Associate</cp:lastModifiedBy>
  <cp:revision>88</cp:revision>
  <dcterms:created xsi:type="dcterms:W3CDTF">2013-01-02T21:12:08Z</dcterms:created>
  <dcterms:modified xsi:type="dcterms:W3CDTF">2017-12-04T22:46:07Z</dcterms:modified>
</cp:coreProperties>
</file>