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9" r:id="rId3"/>
    <p:sldId id="280" r:id="rId4"/>
    <p:sldId id="260" r:id="rId5"/>
    <p:sldId id="261" r:id="rId6"/>
    <p:sldId id="282" r:id="rId7"/>
    <p:sldId id="293" r:id="rId8"/>
    <p:sldId id="281" r:id="rId9"/>
    <p:sldId id="287" r:id="rId10"/>
    <p:sldId id="265" r:id="rId11"/>
    <p:sldId id="284" r:id="rId12"/>
    <p:sldId id="267" r:id="rId13"/>
    <p:sldId id="285" r:id="rId14"/>
    <p:sldId id="286" r:id="rId15"/>
    <p:sldId id="289" r:id="rId16"/>
    <p:sldId id="270" r:id="rId17"/>
    <p:sldId id="269" r:id="rId18"/>
    <p:sldId id="291" r:id="rId19"/>
    <p:sldId id="275" r:id="rId20"/>
    <p:sldId id="274" r:id="rId21"/>
    <p:sldId id="292" r:id="rId22"/>
    <p:sldId id="294" r:id="rId23"/>
    <p:sldId id="288"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72F"/>
    <a:srgbClr val="00BAC4"/>
    <a:srgbClr val="AAE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AVP and Relationship Manager for a business bank during college.</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Teller at a CU and worked my way up to management.</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Today, Senior Vice President and Financial Center Manager for CBB.</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lumMod val="50000"/>
                  <a:lumOff val="50000"/>
                </a:schemeClr>
              </a:solidFill>
            </a:rPr>
            <a:t>Teller at a CU and worked my way up to management.</a:t>
          </a:r>
          <a:endParaRPr lang="en-US" sz="2200" kern="1200" dirty="0">
            <a:solidFill>
              <a:schemeClr val="tx1">
                <a:lumMod val="50000"/>
                <a:lumOff val="50000"/>
              </a:schemeClr>
            </a:solidFill>
          </a:endParaRP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lumMod val="50000"/>
                  <a:lumOff val="50000"/>
                </a:schemeClr>
              </a:solidFill>
            </a:rPr>
            <a:t>AVP and Relationship Manager for a business bank during college.</a:t>
          </a:r>
          <a:endParaRPr lang="en-US" sz="2200" kern="1200" dirty="0">
            <a:solidFill>
              <a:schemeClr val="tx1">
                <a:lumMod val="50000"/>
                <a:lumOff val="50000"/>
              </a:schemeClr>
            </a:solidFill>
          </a:endParaRP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424829"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lumMod val="50000"/>
                  <a:lumOff val="50000"/>
                </a:schemeClr>
              </a:solidFill>
            </a:rPr>
            <a:t>Today, Senior Vice President and Financial Center Manager for CBB.</a:t>
          </a:r>
          <a:endParaRPr lang="en-US" sz="2200" kern="1200" dirty="0">
            <a:solidFill>
              <a:schemeClr val="tx1">
                <a:lumMod val="50000"/>
                <a:lumOff val="50000"/>
              </a:schemeClr>
            </a:solidFill>
          </a:endParaRPr>
        </a:p>
      </dsp:txBody>
      <dsp:txXfrm>
        <a:off x="5424829"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11/27/2017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11/27/2017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11/27/2017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r>
              <a:rPr lang="en-US" dirty="0" smtClean="0"/>
              <a:t>My </a:t>
            </a:r>
            <a:r>
              <a:rPr lang="en-US" dirty="0" smtClean="0"/>
              <a:t>name is </a:t>
            </a:r>
            <a:r>
              <a:rPr lang="en-US" dirty="0" smtClean="0"/>
              <a:t>Cameronne Mosher and </a:t>
            </a:r>
            <a:r>
              <a:rPr lang="en-US" dirty="0" smtClean="0"/>
              <a:t>I am </a:t>
            </a:r>
            <a:r>
              <a:rPr lang="en-US" dirty="0" smtClean="0"/>
              <a:t>46 </a:t>
            </a:r>
            <a:r>
              <a:rPr lang="en-US" dirty="0" smtClean="0"/>
              <a:t>years old.</a:t>
            </a:r>
          </a:p>
          <a:p>
            <a:r>
              <a:rPr lang="en-US" dirty="0" smtClean="0"/>
              <a:t>I </a:t>
            </a:r>
            <a:r>
              <a:rPr lang="en-US" dirty="0" smtClean="0"/>
              <a:t>work for Citizens Business Bank (CBB).</a:t>
            </a:r>
          </a:p>
          <a:p>
            <a:r>
              <a:rPr lang="en-US" dirty="0" smtClean="0"/>
              <a:t>CBB </a:t>
            </a:r>
            <a:r>
              <a:rPr lang="en-US" dirty="0" smtClean="0"/>
              <a:t>is the largest financial institution headquartered in the Inland Empire region of California.  The Bank has $8.5 billion in assets and 51 branches throughout the state. </a:t>
            </a:r>
          </a:p>
          <a:p>
            <a:r>
              <a:rPr lang="en-US" dirty="0" smtClean="0"/>
              <a:t>My role at Citizens Business Bank is </a:t>
            </a:r>
            <a:r>
              <a:rPr lang="en-US" dirty="0" smtClean="0"/>
              <a:t>Senior Vice President and Financial Center Manager.</a:t>
            </a:r>
          </a:p>
          <a:p>
            <a:r>
              <a:rPr lang="en-US" dirty="0"/>
              <a:t>I oversee the management of two commercial financial centers for the bank, both located in Greater Los </a:t>
            </a:r>
            <a:r>
              <a:rPr lang="en-US" dirty="0" smtClean="0"/>
              <a:t>Angeles, and I manage a team of 20 people.</a:t>
            </a:r>
            <a:endParaRPr lang="en-US" dirty="0"/>
          </a:p>
        </p:txBody>
      </p:sp>
      <p:sp>
        <p:nvSpPr>
          <p:cNvPr id="7" name="Footer Placeholder 6"/>
          <p:cNvSpPr>
            <a:spLocks noGrp="1"/>
          </p:cNvSpPr>
          <p:nvPr>
            <p:ph type="ftr" sz="quarter" idx="11"/>
          </p:nvPr>
        </p:nvSpPr>
        <p:spPr/>
        <p:txBody>
          <a:bodyPr/>
          <a:lstStyle/>
          <a:p>
            <a:r>
              <a:rPr lang="en-US" dirty="0" smtClean="0"/>
              <a:t>Promise Scholars</a:t>
            </a:r>
          </a:p>
        </p:txBody>
      </p:sp>
      <p:sp>
        <p:nvSpPr>
          <p:cNvPr id="8" name="Slide Number Placeholder 7"/>
          <p:cNvSpPr>
            <a:spLocks noGrp="1"/>
          </p:cNvSpPr>
          <p:nvPr>
            <p:ph type="sldNum" sz="quarter" idx="12"/>
          </p:nvPr>
        </p:nvSpPr>
        <p:spPr/>
        <p:txBody>
          <a:bodyPr/>
          <a:lstStyle/>
          <a:p>
            <a:fld id="{83563B19-5B2B-4AAC-A66D-8FF7C83E8865}" type="slidenum">
              <a:rPr lang="en-US" smtClean="0"/>
              <a:pPr/>
              <a:t>1</a:t>
            </a:fld>
            <a:endParaRPr lang="en-US" dirty="0"/>
          </a:p>
        </p:txBody>
      </p:sp>
      <p:pic>
        <p:nvPicPr>
          <p:cNvPr id="6146" name="Picture 2" descr="C:\Users\cmosher\AppData\Local\Microsoft\Windows\Temporary Internet Files\Content.Outlook\5ZVH0OQ3\IMG_424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600200"/>
            <a:ext cx="1752600" cy="231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college at </a:t>
            </a:r>
            <a:r>
              <a:rPr lang="en-US" dirty="0" smtClean="0"/>
              <a:t>University of Phoenix.</a:t>
            </a:r>
          </a:p>
          <a:p>
            <a:pPr marL="0" indent="0" algn="ctr">
              <a:buNone/>
            </a:pPr>
            <a:endParaRPr lang="en-US" dirty="0" smtClean="0"/>
          </a:p>
        </p:txBody>
      </p:sp>
      <p:sp>
        <p:nvSpPr>
          <p:cNvPr id="7" name="Footer Placeholder 6"/>
          <p:cNvSpPr>
            <a:spLocks noGrp="1"/>
          </p:cNvSpPr>
          <p:nvPr>
            <p:ph type="ftr" sz="quarter" idx="11"/>
          </p:nvPr>
        </p:nvSpPr>
        <p:spPr/>
        <p:txBody>
          <a:bodyPr/>
          <a:lstStyle/>
          <a:p>
            <a:r>
              <a:rPr lang="en-US" dirty="0" smtClean="0"/>
              <a:t>Youth Business : ALLIANCE</a:t>
            </a:r>
          </a:p>
        </p:txBody>
      </p:sp>
      <p:sp>
        <p:nvSpPr>
          <p:cNvPr id="9" name="Slide Number Placeholder 8"/>
          <p:cNvSpPr>
            <a:spLocks noGrp="1"/>
          </p:cNvSpPr>
          <p:nvPr>
            <p:ph type="sldNum" sz="quarter" idx="12"/>
          </p:nvPr>
        </p:nvSpPr>
        <p:spPr/>
        <p:txBody>
          <a:bodyPr/>
          <a:lstStyle/>
          <a:p>
            <a:fld id="{83563B19-5B2B-4AAC-A66D-8FF7C83E8865}" type="slidenum">
              <a:rPr lang="en-US" smtClean="0"/>
              <a:pPr/>
              <a:t>10</a:t>
            </a:fld>
            <a:endParaRPr lang="en-US" dirty="0"/>
          </a:p>
        </p:txBody>
      </p:sp>
      <p:pic>
        <p:nvPicPr>
          <p:cNvPr id="3076" name="Picture 4" descr="Image result for university of phoenix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6854"/>
            <a:ext cx="2057400" cy="197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r>
              <a:rPr lang="en-US" b="1" dirty="0" smtClean="0"/>
              <a:t>Things I enjoyed</a:t>
            </a:r>
          </a:p>
          <a:p>
            <a:r>
              <a:rPr lang="en-US" b="1" dirty="0" smtClean="0"/>
              <a:t> in College</a:t>
            </a:r>
            <a:endParaRPr lang="en-US" b="1" dirty="0"/>
          </a:p>
        </p:txBody>
      </p:sp>
      <p:sp>
        <p:nvSpPr>
          <p:cNvPr id="5" name="Text Placeholder 4"/>
          <p:cNvSpPr>
            <a:spLocks noGrp="1"/>
          </p:cNvSpPr>
          <p:nvPr>
            <p:ph type="body" sz="quarter" idx="3"/>
          </p:nvPr>
        </p:nvSpPr>
        <p:spPr/>
        <p:txBody>
          <a:bodyPr/>
          <a:lstStyle/>
          <a:p>
            <a:r>
              <a:rPr lang="en-US" b="1" dirty="0" smtClean="0"/>
              <a:t>Things I didn’t enjoy in College</a:t>
            </a:r>
            <a:endParaRPr lang="en-US" b="1" dirty="0"/>
          </a:p>
        </p:txBody>
      </p:sp>
      <p:sp>
        <p:nvSpPr>
          <p:cNvPr id="10" name="Content Placeholder 9"/>
          <p:cNvSpPr>
            <a:spLocks noGrp="1"/>
          </p:cNvSpPr>
          <p:nvPr>
            <p:ph sz="quarter" idx="13"/>
          </p:nvPr>
        </p:nvSpPr>
        <p:spPr/>
        <p:txBody>
          <a:bodyPr>
            <a:normAutofit lnSpcReduction="10000"/>
          </a:bodyPr>
          <a:lstStyle/>
          <a:p>
            <a:r>
              <a:rPr lang="en-US" dirty="0" smtClean="0"/>
              <a:t>I attended business school so I really enjoyed the real world setting and group dynamics of working with other professionals. </a:t>
            </a:r>
          </a:p>
          <a:p>
            <a:r>
              <a:rPr lang="en-US" dirty="0" smtClean="0"/>
              <a:t>My study group members were just like me in that they were not able to attend a traditional college either.  </a:t>
            </a:r>
            <a:endParaRPr lang="en-US" dirty="0" smtClean="0"/>
          </a:p>
          <a:p>
            <a:endParaRPr lang="en-US" dirty="0" smtClean="0"/>
          </a:p>
          <a:p>
            <a:endParaRPr lang="en-US" dirty="0"/>
          </a:p>
        </p:txBody>
      </p:sp>
      <p:sp>
        <p:nvSpPr>
          <p:cNvPr id="11" name="Content Placeholder 10"/>
          <p:cNvSpPr>
            <a:spLocks noGrp="1"/>
          </p:cNvSpPr>
          <p:nvPr>
            <p:ph sz="quarter" idx="14"/>
          </p:nvPr>
        </p:nvSpPr>
        <p:spPr/>
        <p:txBody>
          <a:bodyPr/>
          <a:lstStyle/>
          <a:p>
            <a:r>
              <a:rPr lang="en-US" dirty="0" smtClean="0"/>
              <a:t>Goin</a:t>
            </a:r>
            <a:r>
              <a:rPr lang="en-US" dirty="0" smtClean="0"/>
              <a:t>g to school three nights a week after work for four long years!</a:t>
            </a:r>
            <a:endParaRPr lang="en-US" dirty="0" smtClean="0"/>
          </a:p>
          <a:p>
            <a:r>
              <a:rPr lang="en-US" dirty="0" smtClean="0"/>
              <a:t>Paying for </a:t>
            </a:r>
            <a:r>
              <a:rPr lang="en-US" dirty="0" smtClean="0"/>
              <a:t>college!</a:t>
            </a:r>
            <a:endParaRPr lang="en-US" dirty="0" smtClean="0"/>
          </a:p>
          <a:p>
            <a:r>
              <a:rPr lang="en-US" dirty="0" smtClean="0"/>
              <a:t>Spending all my free time studying.  </a:t>
            </a:r>
            <a:endParaRPr lang="en-US" dirty="0" smtClean="0"/>
          </a:p>
          <a:p>
            <a:endParaRPr lang="en-US" dirty="0" smtClean="0"/>
          </a:p>
          <a:p>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3045260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normAutofit fontScale="92500"/>
          </a:bodyPr>
          <a:lstStyle/>
          <a:p>
            <a:r>
              <a:rPr lang="en-US" dirty="0"/>
              <a:t>Economics</a:t>
            </a:r>
          </a:p>
          <a:p>
            <a:r>
              <a:rPr lang="en-US" dirty="0"/>
              <a:t>Sociology</a:t>
            </a:r>
          </a:p>
          <a:p>
            <a:r>
              <a:rPr lang="en-US" dirty="0" smtClean="0"/>
              <a:t>Business Management</a:t>
            </a:r>
            <a:endParaRPr lang="en-US" dirty="0"/>
          </a:p>
          <a:p>
            <a:r>
              <a:rPr lang="en-US" dirty="0" smtClean="0"/>
              <a:t>Electives – I had to get additional elective credit in order to graduate.  I took up SCUBA diving and earned credit for Open Water Diver, Advanced Diver and Rescue Diver Certifications. </a:t>
            </a:r>
            <a:endParaRPr lang="en-US" dirty="0"/>
          </a:p>
        </p:txBody>
      </p:sp>
      <p:sp>
        <p:nvSpPr>
          <p:cNvPr id="11" name="Content Placeholder 10"/>
          <p:cNvSpPr>
            <a:spLocks noGrp="1"/>
          </p:cNvSpPr>
          <p:nvPr>
            <p:ph sz="quarter" idx="14"/>
          </p:nvPr>
        </p:nvSpPr>
        <p:spPr/>
        <p:txBody>
          <a:bodyPr/>
          <a:lstStyle/>
          <a:p>
            <a:r>
              <a:rPr lang="en-US" dirty="0" smtClean="0"/>
              <a:t>Any class having to do with computation math (and I’m a banker!!). </a:t>
            </a:r>
            <a:r>
              <a:rPr lang="en-US" dirty="0" smtClean="0">
                <a:sym typeface="Wingdings" panose="05000000000000000000" pitchFamily="2" charset="2"/>
              </a:rPr>
              <a:t></a:t>
            </a:r>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lstStyle/>
          <a:p>
            <a:r>
              <a:rPr lang="en-US" dirty="0" smtClean="0"/>
              <a:t>Jobs I worked while I was in College were:</a:t>
            </a:r>
          </a:p>
          <a:p>
            <a:pPr lvl="1"/>
            <a:r>
              <a:rPr lang="en-US" dirty="0" smtClean="0"/>
              <a:t>I worked </a:t>
            </a:r>
            <a:r>
              <a:rPr lang="en-US" dirty="0" smtClean="0"/>
              <a:t>full time in banking for a few different business banks.</a:t>
            </a:r>
            <a:endParaRPr lang="en-US" dirty="0" smtClean="0"/>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215226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normAutofit lnSpcReduction="10000"/>
          </a:bodyPr>
          <a:lstStyle/>
          <a:p>
            <a:r>
              <a:rPr lang="en-US" dirty="0" smtClean="0"/>
              <a:t>Things that felt difficult or challenging for me while I was in College were:</a:t>
            </a:r>
          </a:p>
          <a:p>
            <a:pPr lvl="1"/>
            <a:r>
              <a:rPr lang="en-US" dirty="0" smtClean="0"/>
              <a:t>The time and financial investment.  I essentially gave up my twenties because I needed to work and go to school full time.  There wasn’t much time or money to just go have fun.  I had to really work hard.</a:t>
            </a:r>
          </a:p>
          <a:p>
            <a:pPr lvl="1"/>
            <a:r>
              <a:rPr lang="en-US" dirty="0" smtClean="0"/>
              <a:t>The loss of my father; my father died unexpectedly just before I graduated.  He wasn’t able to attend most of my activities and events growing up, so his </a:t>
            </a:r>
            <a:r>
              <a:rPr lang="en-US" dirty="0"/>
              <a:t>absence at the culminating event of both my educational and professional lives was excruciatingly painful.</a:t>
            </a:r>
            <a:r>
              <a:rPr lang="en-US" dirty="0" smtClean="0"/>
              <a:t> At the time, I was aware that I was going to graduate with honors but kept it a secret from my dad so that I could surprise him at the ceremony; unfortunately, I wasn’t able to share that accomplishment with him.   </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3671467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I </a:t>
            </a:r>
            <a:r>
              <a:rPr lang="en-US" dirty="0" smtClean="0"/>
              <a:t>achieved very good grades in college and graduated with honors – Magna Cum Laude – 3.87 GPA (not that big of a deal today, but it was then!).</a:t>
            </a:r>
            <a:endParaRPr lang="en-US" dirty="0" smtClean="0"/>
          </a:p>
          <a:p>
            <a:pPr lvl="1"/>
            <a:r>
              <a:rPr lang="en-US" dirty="0" smtClean="0"/>
              <a:t>I was already doing well with my career, however, my degree helped me earn the title of Vice President.</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276473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This is My Company</a:t>
            </a:r>
            <a:endParaRPr lang="en-US" dirty="0"/>
          </a:p>
        </p:txBody>
      </p:sp>
      <p:sp>
        <p:nvSpPr>
          <p:cNvPr id="12" name="Content Placeholder 2"/>
          <p:cNvSpPr>
            <a:spLocks noGrp="1"/>
          </p:cNvSpPr>
          <p:nvPr>
            <p:ph idx="1"/>
          </p:nvPr>
        </p:nvSpPr>
        <p:spPr>
          <a:xfrm>
            <a:off x="457200" y="1447800"/>
            <a:ext cx="8229600" cy="4525963"/>
          </a:xfrm>
        </p:spPr>
        <p:txBody>
          <a:bodyPr/>
          <a:lstStyle/>
          <a:p>
            <a:r>
              <a:rPr lang="en-US" dirty="0" smtClean="0"/>
              <a:t>Every day at my company:</a:t>
            </a:r>
          </a:p>
          <a:p>
            <a:pPr lvl="1"/>
            <a:r>
              <a:rPr lang="en-US" dirty="0" smtClean="0"/>
              <a:t>Citizens Business Bank </a:t>
            </a:r>
            <a:r>
              <a:rPr lang="en-US" dirty="0" smtClean="0"/>
              <a:t>was founded </a:t>
            </a:r>
            <a:r>
              <a:rPr lang="en-US" dirty="0" smtClean="0"/>
              <a:t>in August 1974 with one branch in Chino, CA.  Along the way, and after many years of success and progress, the Bank changed their name from Chino Valley Bank to Citizens Business Bank.  Currently, the Bank employs over 800 individuals and is headquartered in Ontario, CA. </a:t>
            </a:r>
          </a:p>
          <a:p>
            <a:pPr lvl="1"/>
            <a:r>
              <a:rPr lang="en-US" dirty="0" smtClean="0"/>
              <a:t>Today, CBB is a $8.5BN commercial business bank serving business clients that have annual revenues of up to $200MM throughout the State of California</a:t>
            </a:r>
            <a:r>
              <a:rPr lang="en-US" dirty="0" smtClean="0"/>
              <a:t>.  </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953000"/>
            <a:ext cx="2714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81597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My Career</a:t>
            </a:r>
            <a:endParaRPr lang="en-US" dirty="0"/>
          </a:p>
        </p:txBody>
      </p:sp>
      <p:sp>
        <p:nvSpPr>
          <p:cNvPr id="3" name="Content Placeholder 2"/>
          <p:cNvSpPr>
            <a:spLocks noGrp="1"/>
          </p:cNvSpPr>
          <p:nvPr>
            <p:ph idx="1"/>
          </p:nvPr>
        </p:nvSpPr>
        <p:spPr/>
        <p:txBody>
          <a:bodyPr/>
          <a:lstStyle/>
          <a:p>
            <a:r>
              <a:rPr lang="en-US" dirty="0" smtClean="0"/>
              <a:t>Challenges I have had to overcome throughout my career are:</a:t>
            </a:r>
          </a:p>
          <a:p>
            <a:pPr lvl="1"/>
            <a:r>
              <a:rPr lang="en-US" dirty="0" smtClean="0"/>
              <a:t>Having to work the first six years of my career without the benefit of a college degree.</a:t>
            </a:r>
            <a:endParaRPr lang="en-US" dirty="0" smtClean="0"/>
          </a:p>
          <a:p>
            <a:pPr lvl="1"/>
            <a:r>
              <a:rPr lang="en-US" dirty="0" smtClean="0"/>
              <a:t>Even after having my degree, I still had to work really hard to prove my value and get ahead</a:t>
            </a:r>
            <a:r>
              <a:rPr lang="en-US" dirty="0" smtClean="0"/>
              <a:t>.  </a:t>
            </a:r>
            <a:endParaRPr lang="en-US" dirty="0" smtClean="0"/>
          </a:p>
          <a:p>
            <a:pPr lvl="1"/>
            <a:r>
              <a:rPr lang="en-US" dirty="0" smtClean="0"/>
              <a:t>In many fields, women do not earn as much as men working in the same position; this is true in my world!  </a:t>
            </a:r>
            <a:r>
              <a:rPr lang="en-US" dirty="0" smtClean="0"/>
              <a:t>In my current position however, with a lot of determination I have worked my way up and I do believe that I earn near the same as my male counterparts.  </a:t>
            </a:r>
            <a:r>
              <a:rPr lang="en-US" dirty="0" smtClean="0"/>
              <a:t> </a:t>
            </a:r>
            <a:endParaRPr lang="en-US" dirty="0" smtClean="0"/>
          </a:p>
        </p:txBody>
      </p:sp>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val="977484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65956" y="2014109"/>
            <a:ext cx="1916746" cy="2530748"/>
            <a:chOff x="3677827" y="1718071"/>
            <a:chExt cx="1916746" cy="2530748"/>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913682"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dirty="0"/>
            </a:p>
          </p:txBody>
        </p:sp>
        <p:sp>
          <p:nvSpPr>
            <p:cNvPr id="22" name="Freeform 21"/>
            <p:cNvSpPr/>
            <p:nvPr/>
          </p:nvSpPr>
          <p:spPr>
            <a:xfrm>
              <a:off x="3677827" y="2834969"/>
              <a:ext cx="1916745"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dirty="0"/>
            </a:p>
          </p:txBody>
        </p:sp>
      </p:grpSp>
      <p:sp>
        <p:nvSpPr>
          <p:cNvPr id="5" name="Title 1"/>
          <p:cNvSpPr>
            <a:spLocks noGrp="1"/>
          </p:cNvSpPr>
          <p:nvPr>
            <p:ph type="title"/>
          </p:nvPr>
        </p:nvSpPr>
        <p:spPr/>
        <p:txBody>
          <a:bodyPr/>
          <a:lstStyle/>
          <a:p>
            <a:r>
              <a:rPr lang="en-US" dirty="0" smtClean="0"/>
              <a:t>My role within organization</a:t>
            </a:r>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19</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637496" y="1981201"/>
            <a:ext cx="1945205" cy="990600"/>
          </a:xfrm>
          <a:prstGeom prst="rect">
            <a:avLst/>
          </a:prstGeom>
          <a:solidFill>
            <a:schemeClr val="bg1">
              <a:lumMod val="85000"/>
            </a:schemeClr>
          </a:solidFill>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tx2">
                    <a:lumMod val="50000"/>
                  </a:schemeClr>
                </a:solidFill>
              </a:rPr>
              <a:t>CEO</a:t>
            </a:r>
          </a:p>
        </p:txBody>
      </p:sp>
      <p:sp>
        <p:nvSpPr>
          <p:cNvPr id="24" name="Footer Placeholder 3"/>
          <p:cNvSpPr txBox="1">
            <a:spLocks/>
          </p:cNvSpPr>
          <p:nvPr/>
        </p:nvSpPr>
        <p:spPr>
          <a:xfrm>
            <a:off x="3581400" y="3131006"/>
            <a:ext cx="2057401" cy="983793"/>
          </a:xfrm>
          <a:prstGeom prst="rect">
            <a:avLst/>
          </a:prstGeom>
          <a:solidFill>
            <a:schemeClr val="bg1">
              <a:lumMod val="75000"/>
            </a:schemeClr>
          </a:solidFill>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 </a:t>
            </a:r>
            <a:r>
              <a:rPr lang="en-US" sz="1800" b="1" dirty="0" smtClean="0">
                <a:solidFill>
                  <a:schemeClr val="tx2">
                    <a:lumMod val="50000"/>
                  </a:schemeClr>
                </a:solidFill>
              </a:rPr>
              <a:t>EVP of Sales</a:t>
            </a:r>
            <a:endParaRPr lang="en-US" sz="1800" b="1" dirty="0" smtClean="0">
              <a:solidFill>
                <a:schemeClr val="tx2">
                  <a:lumMod val="50000"/>
                </a:schemeClr>
              </a:solidFill>
            </a:endParaRPr>
          </a:p>
        </p:txBody>
      </p:sp>
      <p:sp>
        <p:nvSpPr>
          <p:cNvPr id="25" name="Footer Placeholder 3"/>
          <p:cNvSpPr txBox="1">
            <a:spLocks/>
          </p:cNvSpPr>
          <p:nvPr/>
        </p:nvSpPr>
        <p:spPr>
          <a:xfrm>
            <a:off x="3637497" y="4267200"/>
            <a:ext cx="1945205" cy="914400"/>
          </a:xfrm>
          <a:prstGeom prst="rect">
            <a:avLst/>
          </a:prstGeom>
          <a:solidFill>
            <a:schemeClr val="bg1">
              <a:lumMod val="65000"/>
            </a:schemeClr>
          </a:solidFill>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chemeClr val="tx2">
                    <a:lumMod val="50000"/>
                  </a:schemeClr>
                </a:solidFill>
              </a:rPr>
              <a:t>SVP, </a:t>
            </a:r>
          </a:p>
          <a:p>
            <a:pPr algn="ctr"/>
            <a:r>
              <a:rPr lang="en-US" sz="1600" b="1" dirty="0" smtClean="0">
                <a:solidFill>
                  <a:schemeClr val="tx2">
                    <a:lumMod val="50000"/>
                  </a:schemeClr>
                </a:solidFill>
              </a:rPr>
              <a:t>Regional Manager</a:t>
            </a:r>
            <a:endParaRPr lang="en-US" sz="1600" b="1" dirty="0" smtClean="0">
              <a:solidFill>
                <a:schemeClr val="tx2">
                  <a:lumMod val="50000"/>
                </a:schemeClr>
              </a:solidFill>
            </a:endParaRP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sp>
        <p:nvSpPr>
          <p:cNvPr id="17" name="Footer Placeholder 3"/>
          <p:cNvSpPr txBox="1">
            <a:spLocks/>
          </p:cNvSpPr>
          <p:nvPr/>
        </p:nvSpPr>
        <p:spPr>
          <a:xfrm>
            <a:off x="3581400" y="5334000"/>
            <a:ext cx="2057401" cy="990600"/>
          </a:xfrm>
          <a:prstGeom prst="rect">
            <a:avLst/>
          </a:prstGeom>
          <a:solidFill>
            <a:schemeClr val="bg1">
              <a:lumMod val="50000"/>
            </a:schemeClr>
          </a:solidFill>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 </a:t>
            </a:r>
            <a:r>
              <a:rPr lang="en-US" sz="1600" b="1" i="1" u="sng" dirty="0" smtClean="0">
                <a:solidFill>
                  <a:schemeClr val="tx2">
                    <a:lumMod val="50000"/>
                  </a:schemeClr>
                </a:solidFill>
              </a:rPr>
              <a:t>ME</a:t>
            </a:r>
          </a:p>
          <a:p>
            <a:pPr algn="ctr"/>
            <a:r>
              <a:rPr lang="en-US" sz="1600" b="1" dirty="0" smtClean="0">
                <a:solidFill>
                  <a:schemeClr val="tx2">
                    <a:lumMod val="50000"/>
                  </a:schemeClr>
                </a:solidFill>
              </a:rPr>
              <a:t>SVP,</a:t>
            </a:r>
          </a:p>
          <a:p>
            <a:pPr algn="ctr"/>
            <a:r>
              <a:rPr lang="en-US" sz="1600" b="1" dirty="0" smtClean="0">
                <a:solidFill>
                  <a:schemeClr val="tx2">
                    <a:lumMod val="50000"/>
                  </a:schemeClr>
                </a:solidFill>
              </a:rPr>
              <a:t>Financial Center Manager</a:t>
            </a:r>
            <a:endParaRPr lang="en-US" sz="1600" b="1" dirty="0" smtClean="0">
              <a:solidFill>
                <a:schemeClr val="tx2">
                  <a:lumMod val="50000"/>
                </a:schemeClr>
              </a:solidFill>
            </a:endParaRPr>
          </a:p>
        </p:txBody>
      </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childhood</a:t>
            </a:r>
            <a:endParaRPr lang="en-US" dirty="0"/>
          </a:p>
        </p:txBody>
      </p:sp>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200" dirty="0" smtClean="0">
                <a:solidFill>
                  <a:schemeClr val="tx1">
                    <a:lumMod val="50000"/>
                    <a:lumOff val="50000"/>
                  </a:schemeClr>
                </a:solidFill>
                <a:latin typeface="Avenir Roman"/>
                <a:cs typeface="Avenir Roman"/>
              </a:rPr>
              <a:t>I was born in </a:t>
            </a:r>
            <a:r>
              <a:rPr lang="en-US" sz="1200" dirty="0" smtClean="0">
                <a:solidFill>
                  <a:schemeClr val="tx1">
                    <a:lumMod val="50000"/>
                    <a:lumOff val="50000"/>
                  </a:schemeClr>
                </a:solidFill>
                <a:latin typeface="Avenir Roman"/>
                <a:cs typeface="Avenir Roman"/>
              </a:rPr>
              <a:t>Fontana, CA and </a:t>
            </a:r>
            <a:r>
              <a:rPr lang="en-US" sz="1200" dirty="0" smtClean="0">
                <a:solidFill>
                  <a:schemeClr val="tx1">
                    <a:lumMod val="50000"/>
                    <a:lumOff val="50000"/>
                  </a:schemeClr>
                </a:solidFill>
                <a:latin typeface="Avenir Roman"/>
                <a:cs typeface="Avenir Roman"/>
              </a:rPr>
              <a:t>grew up </a:t>
            </a:r>
            <a:r>
              <a:rPr lang="en-US" sz="1200" dirty="0" smtClean="0">
                <a:solidFill>
                  <a:schemeClr val="tx1">
                    <a:lumMod val="50000"/>
                    <a:lumOff val="50000"/>
                  </a:schemeClr>
                </a:solidFill>
                <a:latin typeface="Avenir Roman"/>
                <a:cs typeface="Avenir Roman"/>
              </a:rPr>
              <a:t>primarily in West Covina</a:t>
            </a:r>
            <a:r>
              <a:rPr lang="en-US" sz="1200" dirty="0" smtClean="0">
                <a:solidFill>
                  <a:schemeClr val="tx1">
                    <a:lumMod val="50000"/>
                    <a:lumOff val="50000"/>
                  </a:schemeClr>
                </a:solidFill>
                <a:latin typeface="Avenir Roman"/>
                <a:cs typeface="Avenir Roman"/>
              </a:rPr>
              <a:t>, CA.  My parents divorced when I was a year and a half old and I was raised by my father.  My brother who is three years older than I am lived with my biological mother.</a:t>
            </a:r>
            <a:endParaRPr lang="en-US" sz="1200" dirty="0">
              <a:solidFill>
                <a:schemeClr val="tx1">
                  <a:lumMod val="50000"/>
                  <a:lumOff val="50000"/>
                </a:schemeClr>
              </a:solidFill>
              <a:latin typeface="Avenir Roman"/>
              <a:cs typeface="Avenir Roman"/>
            </a:endParaRPr>
          </a:p>
        </p:txBody>
      </p:sp>
      <p:sp>
        <p:nvSpPr>
          <p:cNvPr id="4" name="TextBox 3"/>
          <p:cNvSpPr txBox="1"/>
          <p:nvPr/>
        </p:nvSpPr>
        <p:spPr>
          <a:xfrm>
            <a:off x="1447800" y="5867400"/>
            <a:ext cx="6781800" cy="369332"/>
          </a:xfrm>
          <a:prstGeom prst="rect">
            <a:avLst/>
          </a:prstGeom>
          <a:noFill/>
        </p:spPr>
        <p:txBody>
          <a:bodyPr wrap="square" rtlCol="0">
            <a:spAutoFit/>
          </a:bodyPr>
          <a:lstStyle/>
          <a:p>
            <a:r>
              <a:rPr lang="en-US" dirty="0">
                <a:solidFill>
                  <a:schemeClr val="tx1">
                    <a:lumMod val="50000"/>
                    <a:lumOff val="50000"/>
                  </a:schemeClr>
                </a:solidFill>
                <a:latin typeface="Avenir Roman"/>
                <a:cs typeface="Avenir Roman"/>
              </a:rPr>
              <a:t>This is a </a:t>
            </a:r>
            <a:r>
              <a:rPr lang="en-US" dirty="0" smtClean="0">
                <a:solidFill>
                  <a:schemeClr val="tx1">
                    <a:lumMod val="50000"/>
                    <a:lumOff val="50000"/>
                  </a:schemeClr>
                </a:solidFill>
                <a:latin typeface="Avenir Roman"/>
                <a:cs typeface="Avenir Roman"/>
              </a:rPr>
              <a:t>photo of my father and me when I was about two.</a:t>
            </a:r>
            <a:endParaRPr lang="en-US"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dirty="0" smtClean="0"/>
              <a:t>Promise Scholars</a:t>
            </a:r>
          </a:p>
        </p:txBody>
      </p:sp>
      <p:sp>
        <p:nvSpPr>
          <p:cNvPr id="14" name="Slide Number Placeholder 13"/>
          <p:cNvSpPr>
            <a:spLocks noGrp="1"/>
          </p:cNvSpPr>
          <p:nvPr>
            <p:ph type="sldNum" sz="quarter" idx="12"/>
          </p:nvPr>
        </p:nvSpPr>
        <p:spPr/>
        <p:txBody>
          <a:bodyPr/>
          <a:lstStyle/>
          <a:p>
            <a:fld id="{83563B19-5B2B-4AAC-A66D-8FF7C83E8865}" type="slidenum">
              <a:rPr lang="en-US" smtClean="0"/>
              <a:pPr/>
              <a:t>2</a:t>
            </a:fld>
            <a:endParaRPr lang="en-US" dirty="0"/>
          </a:p>
        </p:txBody>
      </p:sp>
      <p:pic>
        <p:nvPicPr>
          <p:cNvPr id="1026" name="Picture 2" descr="C:\Users\cmosher\AppData\Local\Microsoft\Windows\Temporary Internet Files\Content.Outlook\5ZVH0OQ3\IMG_33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133600"/>
            <a:ext cx="2585608" cy="361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Compensation at my company</a:t>
            </a:r>
            <a:endParaRPr lang="en-US" dirty="0"/>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President and Executive </a:t>
              </a:r>
              <a:r>
                <a:rPr lang="en-US" sz="1200" dirty="0" smtClean="0">
                  <a:solidFill>
                    <a:schemeClr val="bg1"/>
                  </a:solidFill>
                </a:rPr>
                <a:t>Vice Presidents</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chemeClr val="bg1"/>
                  </a:solidFill>
                </a:rPr>
                <a:t>($500K - $1M)</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Senior Vice Presidents</a:t>
              </a:r>
            </a:p>
            <a:p>
              <a:pPr lvl="0" algn="ctr" defTabSz="533400">
                <a:lnSpc>
                  <a:spcPct val="90000"/>
                </a:lnSpc>
                <a:spcBef>
                  <a:spcPct val="0"/>
                </a:spcBef>
                <a:spcAft>
                  <a:spcPct val="35000"/>
                </a:spcAft>
              </a:pPr>
              <a:r>
                <a:rPr lang="en-US" sz="1200" kern="1200" dirty="0" smtClean="0">
                  <a:solidFill>
                    <a:schemeClr val="bg1"/>
                  </a:solidFill>
                </a:rPr>
                <a:t>($175K </a:t>
              </a:r>
              <a:r>
                <a:rPr lang="en-US" sz="1200" kern="1200" dirty="0" smtClean="0">
                  <a:solidFill>
                    <a:schemeClr val="bg1"/>
                  </a:solidFill>
                </a:rPr>
                <a:t>- $400K)</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AVP &amp; Vice </a:t>
              </a:r>
              <a:r>
                <a:rPr lang="en-US" sz="1200" kern="1200" dirty="0" smtClean="0">
                  <a:solidFill>
                    <a:schemeClr val="bg1"/>
                  </a:solidFill>
                </a:rPr>
                <a:t>Presidents</a:t>
              </a:r>
            </a:p>
            <a:p>
              <a:pPr lvl="0" algn="ctr" defTabSz="533400">
                <a:lnSpc>
                  <a:spcPct val="90000"/>
                </a:lnSpc>
                <a:spcBef>
                  <a:spcPct val="0"/>
                </a:spcBef>
                <a:spcAft>
                  <a:spcPct val="35000"/>
                </a:spcAft>
              </a:pPr>
              <a:r>
                <a:rPr lang="en-US" sz="1200" kern="1200" dirty="0" smtClean="0">
                  <a:solidFill>
                    <a:schemeClr val="bg1"/>
                  </a:solidFill>
                </a:rPr>
                <a:t>($100K - </a:t>
              </a:r>
              <a:r>
                <a:rPr lang="en-US" sz="1200" kern="1200" dirty="0" smtClean="0">
                  <a:solidFill>
                    <a:schemeClr val="bg1"/>
                  </a:solidFill>
                </a:rPr>
                <a:t>$175K)</a:t>
              </a:r>
              <a:endParaRPr lang="en-US" sz="1200" kern="1200" dirty="0">
                <a:solidFill>
                  <a:schemeClr val="bg1"/>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Entry Level to Non-Officer Positions</a:t>
              </a:r>
            </a:p>
            <a:p>
              <a:pPr lvl="0" algn="ctr" defTabSz="533400">
                <a:lnSpc>
                  <a:spcPct val="90000"/>
                </a:lnSpc>
                <a:spcBef>
                  <a:spcPct val="0"/>
                </a:spcBef>
                <a:spcAft>
                  <a:spcPct val="35000"/>
                </a:spcAft>
              </a:pPr>
              <a:r>
                <a:rPr lang="en-US" sz="1200" kern="1200" dirty="0" smtClean="0">
                  <a:solidFill>
                    <a:schemeClr val="bg1"/>
                  </a:solidFill>
                </a:rPr>
                <a:t>($40K - $75K)</a:t>
              </a:r>
              <a:endParaRPr lang="en-US" sz="1200" kern="1200" dirty="0">
                <a:solidFill>
                  <a:schemeClr val="bg1"/>
                </a:solidFill>
              </a:endParaRPr>
            </a:p>
          </p:txBody>
        </p:sp>
      </p:grpSp>
      <p:sp>
        <p:nvSpPr>
          <p:cNvPr id="11" name="Footer Placeholder 10"/>
          <p:cNvSpPr>
            <a:spLocks noGrp="1"/>
          </p:cNvSpPr>
          <p:nvPr>
            <p:ph type="ftr" sz="quarter" idx="11"/>
          </p:nvPr>
        </p:nvSpPr>
        <p:spPr/>
        <p:txBody>
          <a:bodyPr/>
          <a:lstStyle/>
          <a:p>
            <a:r>
              <a:rPr lang="en-US" dirty="0" smtClean="0"/>
              <a:t>Youth Business : ALLIANCE</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My Family Today</a:t>
            </a:r>
            <a:endParaRPr lang="en-US" dirty="0"/>
          </a:p>
        </p:txBody>
      </p:sp>
      <p:sp>
        <p:nvSpPr>
          <p:cNvPr id="3" name="Content Placeholder 2"/>
          <p:cNvSpPr>
            <a:spLocks noGrp="1"/>
          </p:cNvSpPr>
          <p:nvPr>
            <p:ph idx="1"/>
          </p:nvPr>
        </p:nvSpPr>
        <p:spPr/>
        <p:txBody>
          <a:bodyPr/>
          <a:lstStyle/>
          <a:p>
            <a:r>
              <a:rPr lang="en-US" dirty="0" smtClean="0"/>
              <a:t>I have been with my partner, Adam, for over ten years.</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pic>
        <p:nvPicPr>
          <p:cNvPr id="4098" name="Picture 2" descr="C:\Users\cmosher\AppData\Local\Microsoft\Windows\Temporary Internet Files\Content.Outlook\5ZVH0OQ3\IMG_42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133600"/>
            <a:ext cx="2448027" cy="378218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mosher\AppData\Local\Microsoft\Windows\Temporary Internet Files\Content.Outlook\5ZVH0OQ3\IMG_42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462593"/>
            <a:ext cx="39052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13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3" name="Content Placeholder 2"/>
          <p:cNvSpPr>
            <a:spLocks noGrp="1"/>
          </p:cNvSpPr>
          <p:nvPr>
            <p:ph idx="1"/>
          </p:nvPr>
        </p:nvSpPr>
        <p:spPr/>
        <p:txBody>
          <a:bodyPr/>
          <a:lstStyle/>
          <a:p>
            <a:r>
              <a:rPr lang="en-US" dirty="0" smtClean="0"/>
              <a:t>In lieu of children, I have two Maine Coon cats and two beautiful nieces (and many nieces and nephews from Adam’s side of the family!). </a:t>
            </a:r>
            <a:endParaRPr lang="en-US" dirty="0"/>
          </a:p>
        </p:txBody>
      </p:sp>
      <p:pic>
        <p:nvPicPr>
          <p:cNvPr id="5122" name="Picture 2" descr="C:\Users\cmosher\AppData\Local\Microsoft\Windows\Temporary Internet Files\Content.Outlook\5ZVH0OQ3\IMG_42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743200"/>
            <a:ext cx="2647950" cy="3530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mosher\AppData\Local\Microsoft\Windows\Temporary Internet Files\Content.Outlook\5ZVH0OQ3\IMG_66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76600"/>
            <a:ext cx="4301067"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7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lvl="1"/>
            <a:r>
              <a:rPr lang="en-US" dirty="0" smtClean="0"/>
              <a:t>Don’t be so hard on yourself and take everything so seriously.</a:t>
            </a:r>
            <a:endParaRPr lang="en-US" dirty="0" smtClean="0"/>
          </a:p>
          <a:p>
            <a:pPr lvl="1"/>
            <a:r>
              <a:rPr lang="en-US" dirty="0" smtClean="0"/>
              <a:t>Be present.</a:t>
            </a:r>
            <a:endParaRPr lang="en-US" dirty="0" smtClean="0"/>
          </a:p>
          <a:p>
            <a:pPr lvl="1"/>
            <a:r>
              <a:rPr lang="en-US" dirty="0" smtClean="0"/>
              <a:t>Value yourself and your accomplishments even if no one else sees what yo</a:t>
            </a:r>
            <a:r>
              <a:rPr lang="en-US" dirty="0" smtClean="0"/>
              <a:t>u have done</a:t>
            </a:r>
            <a:r>
              <a:rPr lang="en-US" dirty="0" smtClean="0"/>
              <a:t>.</a:t>
            </a:r>
          </a:p>
          <a:p>
            <a:pPr lvl="1"/>
            <a:r>
              <a:rPr lang="en-US" dirty="0" smtClean="0"/>
              <a:t>Find your voice.</a:t>
            </a:r>
          </a:p>
          <a:p>
            <a:pPr lvl="1"/>
            <a:r>
              <a:rPr lang="en-US" dirty="0" smtClean="0"/>
              <a:t>Look up!</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1252050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A little about my family…</a:t>
            </a:r>
          </a:p>
          <a:p>
            <a:pPr lvl="1"/>
            <a:r>
              <a:rPr lang="en-US" sz="1800" dirty="0" smtClean="0">
                <a:solidFill>
                  <a:schemeClr val="tx1">
                    <a:lumMod val="50000"/>
                    <a:lumOff val="50000"/>
                  </a:schemeClr>
                </a:solidFill>
                <a:latin typeface="Avenir Roman"/>
                <a:cs typeface="Avenir Roman"/>
              </a:rPr>
              <a:t>My family was not traditional.  My parents were very young when my brother and I were born and times were difficult for them.  Unfortunately, they were not able to keep the family unit together.  I was so young when my parents divorced that I had no memory of my mother and  did not “meet” her unti</a:t>
            </a:r>
            <a:r>
              <a:rPr lang="en-US" sz="1800" dirty="0" smtClean="0">
                <a:solidFill>
                  <a:schemeClr val="tx1">
                    <a:lumMod val="50000"/>
                    <a:lumOff val="50000"/>
                  </a:schemeClr>
                </a:solidFill>
                <a:latin typeface="Avenir Roman"/>
                <a:cs typeface="Avenir Roman"/>
              </a:rPr>
              <a:t>l I was in my late teens. </a:t>
            </a:r>
            <a:r>
              <a:rPr lang="en-US" sz="1800" dirty="0">
                <a:solidFill>
                  <a:schemeClr val="tx1">
                    <a:lumMod val="50000"/>
                    <a:lumOff val="50000"/>
                  </a:schemeClr>
                </a:solidFill>
                <a:latin typeface="Avenir Roman"/>
                <a:cs typeface="Avenir Roman"/>
              </a:rPr>
              <a:t> </a:t>
            </a:r>
            <a:r>
              <a:rPr lang="en-US" sz="1800" dirty="0" smtClean="0">
                <a:solidFill>
                  <a:schemeClr val="tx1">
                    <a:lumMod val="50000"/>
                    <a:lumOff val="50000"/>
                  </a:schemeClr>
                </a:solidFill>
                <a:latin typeface="Avenir Roman"/>
                <a:cs typeface="Avenir Roman"/>
              </a:rPr>
              <a:t>As a result of this arrangement, I only saw my brother every few years when my grandfather would intervene.  </a:t>
            </a:r>
          </a:p>
          <a:p>
            <a:pPr lvl="1"/>
            <a:r>
              <a:rPr lang="en-US" sz="1800" dirty="0" smtClean="0">
                <a:solidFill>
                  <a:schemeClr val="tx1">
                    <a:lumMod val="50000"/>
                    <a:lumOff val="50000"/>
                  </a:schemeClr>
                </a:solidFill>
                <a:latin typeface="Avenir Roman"/>
                <a:cs typeface="Avenir Roman"/>
              </a:rPr>
              <a:t>My father was a hard worker but wasn’t able to be as present or as involved in my childhood activities as would have been ideal. </a:t>
            </a:r>
          </a:p>
          <a:p>
            <a:pPr lvl="1"/>
            <a:r>
              <a:rPr lang="en-US" sz="1800" dirty="0" smtClean="0">
                <a:solidFill>
                  <a:schemeClr val="tx1">
                    <a:lumMod val="50000"/>
                    <a:lumOff val="50000"/>
                  </a:schemeClr>
                </a:solidFill>
                <a:latin typeface="Avenir Roman"/>
                <a:cs typeface="Avenir Roman"/>
              </a:rPr>
              <a:t>I did not have a female role model to speak of as a young person.</a:t>
            </a:r>
          </a:p>
          <a:p>
            <a:pPr lvl="1"/>
            <a:r>
              <a:rPr lang="en-US" sz="1800" dirty="0" smtClean="0">
                <a:solidFill>
                  <a:schemeClr val="tx1">
                    <a:lumMod val="50000"/>
                    <a:lumOff val="50000"/>
                  </a:schemeClr>
                </a:solidFill>
                <a:latin typeface="Avenir Roman"/>
                <a:cs typeface="Avenir Roman"/>
              </a:rPr>
              <a:t>Although my family life was challenging as a young person, my father did teach me a deep sense of ethics and the passion to work hard, so I stayed out of trouble and started working when I was 15 years old.     </a:t>
            </a:r>
            <a:r>
              <a:rPr lang="en-US" sz="1800" dirty="0" smtClean="0">
                <a:solidFill>
                  <a:schemeClr val="tx1">
                    <a:lumMod val="50000"/>
                    <a:lumOff val="50000"/>
                  </a:schemeClr>
                </a:solidFill>
                <a:latin typeface="Avenir Roman"/>
                <a:cs typeface="Avenir Roman"/>
              </a:rPr>
              <a:t> </a:t>
            </a:r>
            <a:endParaRPr lang="en-US" sz="1800" dirty="0" smtClean="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dirty="0" smtClean="0"/>
              <a:t>Promise Scholars</a:t>
            </a:r>
          </a:p>
        </p:txBody>
      </p:sp>
      <p:sp>
        <p:nvSpPr>
          <p:cNvPr id="16" name="Slide Number Placeholder 15"/>
          <p:cNvSpPr>
            <a:spLocks noGrp="1"/>
          </p:cNvSpPr>
          <p:nvPr>
            <p:ph type="sldNum" sz="quarter" idx="12"/>
          </p:nvPr>
        </p:nvSpPr>
        <p:spPr/>
        <p:txBody>
          <a:bodyPr/>
          <a:lstStyle/>
          <a:p>
            <a:fld id="{83563B19-5B2B-4AAC-A66D-8FF7C83E8865}" type="slidenum">
              <a:rPr lang="en-US" smtClean="0"/>
              <a:pPr/>
              <a:t>3</a:t>
            </a:fld>
            <a:endParaRPr lang="en-US" dirty="0"/>
          </a:p>
        </p:txBody>
      </p:sp>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p:txBody>
          <a:bodyPr/>
          <a:lstStyle/>
          <a:p>
            <a:pPr algn="ctr"/>
            <a:r>
              <a:rPr lang="en-US" dirty="0" smtClean="0"/>
              <a:t>I attended </a:t>
            </a:r>
            <a:r>
              <a:rPr lang="en-US" dirty="0" smtClean="0"/>
              <a:t>West Covina High School</a:t>
            </a:r>
            <a:endParaRPr lang="en-US" dirty="0"/>
          </a:p>
        </p:txBody>
      </p:sp>
      <p:sp>
        <p:nvSpPr>
          <p:cNvPr id="11" name="Footer Placeholder 10"/>
          <p:cNvSpPr>
            <a:spLocks noGrp="1"/>
          </p:cNvSpPr>
          <p:nvPr>
            <p:ph type="ftr" sz="quarter" idx="11"/>
          </p:nvPr>
        </p:nvSpPr>
        <p:spPr/>
        <p:txBody>
          <a:bodyPr/>
          <a:lstStyle/>
          <a:p>
            <a:r>
              <a:rPr lang="en-US" dirty="0" smtClean="0"/>
              <a:t>Promise Scholars</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2050" name="Picture 2" descr="Home Pag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7858282" cy="107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a HS student I was </a:t>
            </a:r>
            <a:r>
              <a:rPr lang="en-US" dirty="0" smtClean="0"/>
              <a:t>fairly outgoing and participated in many activities.  I had a small but ver</a:t>
            </a:r>
            <a:r>
              <a:rPr lang="en-US" dirty="0" smtClean="0"/>
              <a:t>y close group of friends that were much like a surrogate family to me.</a:t>
            </a:r>
          </a:p>
          <a:p>
            <a:r>
              <a:rPr lang="en-US" dirty="0" smtClean="0"/>
              <a:t>During my first three years of HS, I was pretty middle of the road as far as my academics; mostly B’s and C’s. </a:t>
            </a:r>
            <a:r>
              <a:rPr lang="en-US" dirty="0"/>
              <a:t> </a:t>
            </a:r>
            <a:r>
              <a:rPr lang="en-US" dirty="0" smtClean="0"/>
              <a:t>I went to summer school one year to retake Geometry because I did not do well with it during the school year (but got an “A” in summer school!).</a:t>
            </a:r>
          </a:p>
          <a:p>
            <a:r>
              <a:rPr lang="en-US" dirty="0" smtClean="0"/>
              <a:t>At the start of my senior year, my father offered me $100 for every “A” I received at graduation.  I got straight A’s in my Senior year, including three electives that I signed up for.  I received $1000 at graduation from my Dad (although I think he had to take out a loan to pay me!).  </a:t>
            </a:r>
            <a:r>
              <a:rPr lang="en-US" dirty="0" smtClean="0">
                <a:sym typeface="Wingdings" panose="05000000000000000000" pitchFamily="2" charset="2"/>
              </a:rPr>
              <a:t>This lesson was particularly valuable in a non-monetary way as well; it showed me what I was truly capable of if I applied myself.  </a:t>
            </a:r>
            <a:endParaRPr lang="en-US" dirty="0"/>
          </a:p>
        </p:txBody>
      </p:sp>
      <p:sp>
        <p:nvSpPr>
          <p:cNvPr id="6" name="TextBox 5"/>
          <p:cNvSpPr txBox="1"/>
          <p:nvPr/>
        </p:nvSpPr>
        <p:spPr>
          <a:xfrm>
            <a:off x="3124200" y="6324600"/>
            <a:ext cx="2839239" cy="369332"/>
          </a:xfrm>
          <a:prstGeom prst="rect">
            <a:avLst/>
          </a:prstGeom>
          <a:noFill/>
        </p:spPr>
        <p:txBody>
          <a:bodyPr wrap="none" rtlCol="0">
            <a:spAutoFit/>
          </a:bodyPr>
          <a:lstStyle/>
          <a:p>
            <a:r>
              <a:rPr lang="en-US" dirty="0" smtClean="0">
                <a:solidFill>
                  <a:schemeClr val="tx1">
                    <a:lumMod val="50000"/>
                    <a:lumOff val="50000"/>
                  </a:schemeClr>
                </a:solidFill>
              </a:rPr>
              <a:t>Here is a picture of me in HS</a:t>
            </a:r>
            <a:endParaRPr lang="en-US" dirty="0">
              <a:solidFill>
                <a:schemeClr val="tx1">
                  <a:lumMod val="50000"/>
                  <a:lumOff val="50000"/>
                </a:schemeClr>
              </a:solidFill>
            </a:endParaRPr>
          </a:p>
        </p:txBody>
      </p:sp>
      <p:sp>
        <p:nvSpPr>
          <p:cNvPr id="10" name="Footer Placeholder 9"/>
          <p:cNvSpPr>
            <a:spLocks noGrp="1"/>
          </p:cNvSpPr>
          <p:nvPr>
            <p:ph type="ftr" sz="quarter" idx="11"/>
          </p:nvPr>
        </p:nvSpPr>
        <p:spPr/>
        <p:txBody>
          <a:bodyPr/>
          <a:lstStyle/>
          <a:p>
            <a:r>
              <a:rPr lang="en-US" dirty="0" smtClean="0"/>
              <a:t>Promise Scholars</a:t>
            </a:r>
          </a:p>
        </p:txBody>
      </p:sp>
      <p:sp>
        <p:nvSpPr>
          <p:cNvPr id="11" name="Slide Number Placeholder 10"/>
          <p:cNvSpPr>
            <a:spLocks noGrp="1"/>
          </p:cNvSpPr>
          <p:nvPr>
            <p:ph type="sldNum" sz="quarter" idx="12"/>
          </p:nvPr>
        </p:nvSpPr>
        <p:spPr/>
        <p:txBody>
          <a:bodyPr/>
          <a:lstStyle/>
          <a:p>
            <a:fld id="{83563B19-5B2B-4AAC-A66D-8FF7C83E8865}" type="slidenum">
              <a:rPr lang="en-US" smtClean="0"/>
              <a:pPr/>
              <a:t>5</a:t>
            </a:fld>
            <a:endParaRPr lang="en-US" dirty="0"/>
          </a:p>
        </p:txBody>
      </p:sp>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r>
              <a:rPr lang="en-US" dirty="0" smtClean="0"/>
              <a:t>Classes: History, English</a:t>
            </a:r>
            <a:r>
              <a:rPr lang="en-US" dirty="0" smtClean="0"/>
              <a:t>,  </a:t>
            </a:r>
            <a:r>
              <a:rPr lang="en-US" dirty="0" smtClean="0"/>
              <a:t>Drama and </a:t>
            </a:r>
            <a:r>
              <a:rPr lang="en-US" dirty="0" smtClean="0"/>
              <a:t>Concert Choir</a:t>
            </a:r>
            <a:endParaRPr lang="en-US" dirty="0" smtClean="0"/>
          </a:p>
          <a:p>
            <a:pPr lvl="1"/>
            <a:r>
              <a:rPr lang="en-US" dirty="0" smtClean="0"/>
              <a:t>Competing on the Swim Team.</a:t>
            </a:r>
            <a:endParaRPr lang="en-US" dirty="0" smtClean="0"/>
          </a:p>
          <a:p>
            <a:pPr lvl="1"/>
            <a:r>
              <a:rPr lang="en-US" dirty="0" smtClean="0"/>
              <a:t>Working at the local mall with my best friend after school and on the weekends. </a:t>
            </a:r>
            <a:endParaRPr lang="en-US" dirty="0" smtClean="0"/>
          </a:p>
          <a:p>
            <a:pPr lvl="1"/>
            <a:r>
              <a:rPr lang="en-US" dirty="0" smtClean="0"/>
              <a:t>Staying out of trouble.  My </a:t>
            </a:r>
            <a:r>
              <a:rPr lang="en-US" dirty="0" smtClean="0"/>
              <a:t>father provided me with a great amount of latitude to make my own decisions so the choice of being a good student and a good person could have just as easily gone the other way. Luckily, my father also showed me that I needed to work hard and particularly as a female, that I needed to be able to provide for myself.   </a:t>
            </a:r>
            <a:endParaRPr lang="en-US" dirty="0"/>
          </a:p>
        </p:txBody>
      </p:sp>
      <p:sp>
        <p:nvSpPr>
          <p:cNvPr id="6" name="Footer Placeholder 5"/>
          <p:cNvSpPr>
            <a:spLocks noGrp="1"/>
          </p:cNvSpPr>
          <p:nvPr>
            <p:ph type="ftr" sz="quarter" idx="11"/>
          </p:nvPr>
        </p:nvSpPr>
        <p:spPr/>
        <p:txBody>
          <a:bodyPr/>
          <a:lstStyle/>
          <a:p>
            <a:r>
              <a:rPr lang="en-US" dirty="0" smtClean="0"/>
              <a:t>Promise Scholars</a:t>
            </a:r>
          </a:p>
        </p:txBody>
      </p:sp>
      <p:sp>
        <p:nvSpPr>
          <p:cNvPr id="7" name="Slide Number Placeholder 6"/>
          <p:cNvSpPr>
            <a:spLocks noGrp="1"/>
          </p:cNvSpPr>
          <p:nvPr>
            <p:ph type="sldNum" sz="quarter" idx="12"/>
          </p:nvPr>
        </p:nvSpPr>
        <p:spPr/>
        <p:txBody>
          <a:bodyPr/>
          <a:lstStyle/>
          <a:p>
            <a:fld id="{83563B19-5B2B-4AAC-A66D-8FF7C83E8865}" type="slidenum">
              <a:rPr lang="en-US" smtClean="0"/>
              <a:pPr/>
              <a:t>6</a:t>
            </a:fld>
            <a:endParaRPr lang="en-US" dirty="0"/>
          </a:p>
        </p:txBody>
      </p:sp>
    </p:spTree>
    <p:extLst>
      <p:ext uri="{BB962C8B-B14F-4D97-AF65-F5344CB8AC3E}">
        <p14:creationId xmlns:p14="http://schemas.microsoft.com/office/powerpoint/2010/main" val="22787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Things that were difficult or challenging for me while I was in High School were:</a:t>
            </a:r>
          </a:p>
          <a:p>
            <a:pPr lvl="1"/>
            <a:r>
              <a:rPr lang="en-US" dirty="0" smtClean="0"/>
              <a:t>I did fairly well in all of my studies, so none of my classes (other than Geometry that one year!) were really that difficult. </a:t>
            </a:r>
            <a:endParaRPr lang="en-US" dirty="0" smtClean="0"/>
          </a:p>
          <a:p>
            <a:pPr lvl="1"/>
            <a:r>
              <a:rPr lang="en-US" dirty="0" smtClean="0"/>
              <a:t>Bullying – I </a:t>
            </a:r>
            <a:r>
              <a:rPr lang="en-US" dirty="0" smtClean="0"/>
              <a:t>was sort of the kind of girl that other girls loved to hate; I was athletic, a bit of a Tom Boy, and just wasn’t interested in being a part of any particular “girl group”; I sort of did my own thing and sometimes other girls don’t appreciate that. </a:t>
            </a:r>
            <a:r>
              <a:rPr lang="en-US" dirty="0" smtClean="0"/>
              <a:t>I also worked so I had a little bit of money and was able to buy myself something nice now and then.  I’m sure those girls thought my parents just gave me whatever I wanted…not true!  I had to work for it!</a:t>
            </a:r>
          </a:p>
          <a:p>
            <a:pPr lvl="1"/>
            <a:r>
              <a:rPr lang="en-US" dirty="0" smtClean="0"/>
              <a:t>Lack of family involvement in my school activities was sad for me.  My father was working and my mother wasn’t involved in my life, so I did most things by myself.  No one attended my swim meets, plays or concerts.    </a:t>
            </a:r>
          </a:p>
          <a:p>
            <a:pPr lvl="1"/>
            <a:endParaRPr lang="en-US" dirty="0" smtClean="0"/>
          </a:p>
          <a:p>
            <a:pPr lvl="1"/>
            <a:endParaRPr lang="en-US" dirty="0" smtClean="0"/>
          </a:p>
          <a:p>
            <a:pPr lvl="1"/>
            <a:endParaRPr lang="en-US" dirty="0" smtClean="0"/>
          </a:p>
          <a:p>
            <a:endParaRPr lang="en-US" dirty="0"/>
          </a:p>
        </p:txBody>
      </p:sp>
      <p:sp>
        <p:nvSpPr>
          <p:cNvPr id="6" name="Footer Placeholder 5"/>
          <p:cNvSpPr>
            <a:spLocks noGrp="1"/>
          </p:cNvSpPr>
          <p:nvPr>
            <p:ph type="ftr" sz="quarter" idx="11"/>
          </p:nvPr>
        </p:nvSpPr>
        <p:spPr>
          <a:xfrm>
            <a:off x="-10886" y="6324600"/>
            <a:ext cx="2847975" cy="365125"/>
          </a:xfrm>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184805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pPr lvl="1"/>
            <a:r>
              <a:rPr lang="en-US" dirty="0" smtClean="0"/>
              <a:t>Quick Test Opinion Centers – I was one of those annoying people in the </a:t>
            </a:r>
            <a:r>
              <a:rPr lang="en-US" dirty="0" smtClean="0"/>
              <a:t>mall </a:t>
            </a:r>
            <a:r>
              <a:rPr lang="en-US" dirty="0" smtClean="0"/>
              <a:t>that would try to get people to participate in a survey!</a:t>
            </a:r>
            <a:endParaRPr lang="en-US" dirty="0" smtClean="0"/>
          </a:p>
          <a:p>
            <a:pPr lvl="1"/>
            <a:r>
              <a:rPr lang="en-US" dirty="0" smtClean="0"/>
              <a:t>Waitressing.</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27519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Getting in to College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smtClean="0"/>
              <a:t>road to college was a tough one:</a:t>
            </a:r>
            <a:endParaRPr lang="en-US" dirty="0" smtClean="0"/>
          </a:p>
          <a:p>
            <a:pPr lvl="1"/>
            <a:r>
              <a:rPr lang="en-US" dirty="0" smtClean="0"/>
              <a:t>I graduated high school when I was 17; that summer my father told me that he was moving to Florida with his new wife.  I lived in our family home for one year until it sold.  During that year, I attended Mt. San Antonio College and found a job as a teller at a local Credi</a:t>
            </a:r>
            <a:r>
              <a:rPr lang="en-US" dirty="0" smtClean="0"/>
              <a:t>t Union.</a:t>
            </a:r>
            <a:endParaRPr lang="en-US" dirty="0" smtClean="0"/>
          </a:p>
          <a:p>
            <a:pPr lvl="1"/>
            <a:r>
              <a:rPr lang="en-US" dirty="0" smtClean="0"/>
              <a:t>Once my father left for Florida, I had to pay for my own housing and everything else along with it.  I was only earning $1000 per month and could no longer afford to attend college so I focused on work.</a:t>
            </a:r>
            <a:endParaRPr lang="en-US" dirty="0" smtClean="0"/>
          </a:p>
          <a:p>
            <a:pPr lvl="1"/>
            <a:r>
              <a:rPr lang="en-US" dirty="0" smtClean="0"/>
              <a:t>I did well with the credit union; within one year I was promoted to New Accounts.  The next year I made it to Operations Officer.  By the end of year three, I was 22 years old and promoted to Branch Manager.   </a:t>
            </a:r>
            <a:endParaRPr lang="en-US" dirty="0" smtClean="0"/>
          </a:p>
          <a:p>
            <a:pPr lvl="1"/>
            <a:r>
              <a:rPr lang="en-US" dirty="0" smtClean="0"/>
              <a:t>At 25 years old, I had made the transition to commercial banking and was an Assistant Vice President for a small business bank.  I could finally afford to go to college!  I worked full time and attended night school.  </a:t>
            </a:r>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2594950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874</TotalTime>
  <Words>2106</Words>
  <Application>Microsoft Office PowerPoint</Application>
  <PresentationFormat>On-screen Show (4:3)</PresentationFormat>
  <Paragraphs>203</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INTRODUCTION</vt:lpstr>
      <vt:lpstr>My childhood</vt:lpstr>
      <vt:lpstr>My family</vt:lpstr>
      <vt:lpstr>MY HIGH SCHOOL</vt:lpstr>
      <vt:lpstr>High School</vt:lpstr>
      <vt:lpstr>High School</vt:lpstr>
      <vt:lpstr>High School</vt:lpstr>
      <vt:lpstr>High School</vt:lpstr>
      <vt:lpstr>Getting in to College</vt:lpstr>
      <vt:lpstr>College</vt:lpstr>
      <vt:lpstr>College</vt:lpstr>
      <vt:lpstr>College</vt:lpstr>
      <vt:lpstr>College</vt:lpstr>
      <vt:lpstr>College</vt:lpstr>
      <vt:lpstr>Getting a job after College</vt:lpstr>
      <vt:lpstr>This is My Company</vt:lpstr>
      <vt:lpstr>My Career Path</vt:lpstr>
      <vt:lpstr>My Career</vt:lpstr>
      <vt:lpstr>My role within organization</vt:lpstr>
      <vt:lpstr>Compensation at my company</vt:lpstr>
      <vt:lpstr>My Family Today</vt:lpstr>
      <vt:lpstr>My Family</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Associate</cp:lastModifiedBy>
  <cp:revision>71</cp:revision>
  <dcterms:created xsi:type="dcterms:W3CDTF">2013-01-02T21:12:08Z</dcterms:created>
  <dcterms:modified xsi:type="dcterms:W3CDTF">2017-11-27T22:00:34Z</dcterms:modified>
</cp:coreProperties>
</file>