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79" r:id="rId3"/>
    <p:sldId id="280" r:id="rId4"/>
    <p:sldId id="260" r:id="rId5"/>
    <p:sldId id="261" r:id="rId6"/>
    <p:sldId id="281" r:id="rId7"/>
    <p:sldId id="287" r:id="rId8"/>
    <p:sldId id="265" r:id="rId9"/>
    <p:sldId id="284" r:id="rId10"/>
    <p:sldId id="267" r:id="rId11"/>
    <p:sldId id="285" r:id="rId12"/>
    <p:sldId id="286" r:id="rId13"/>
    <p:sldId id="289" r:id="rId14"/>
    <p:sldId id="270" r:id="rId15"/>
    <p:sldId id="269" r:id="rId16"/>
    <p:sldId id="290" r:id="rId17"/>
    <p:sldId id="291" r:id="rId18"/>
    <p:sldId id="275" r:id="rId19"/>
    <p:sldId id="274" r:id="rId20"/>
    <p:sldId id="292" r:id="rId21"/>
    <p:sldId id="288"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AC4"/>
    <a:srgbClr val="AAEC39"/>
    <a:srgbClr val="1F2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7D8BAD-65C0-428B-B763-D5C262BA017E}" type="doc">
      <dgm:prSet loTypeId="urn:microsoft.com/office/officeart/2005/8/layout/arrow2" loCatId="process" qsTypeId="urn:microsoft.com/office/officeart/2005/8/quickstyle/simple1" qsCatId="simple" csTypeId="urn:microsoft.com/office/officeart/2005/8/colors/accent6_2" csCatId="accent6" phldr="1"/>
      <dgm:spPr/>
    </dgm:pt>
    <dgm:pt modelId="{9DF16435-D83C-43CC-88F7-B2FF0728BDD3}">
      <dgm:prSet phldrT="[Text]"/>
      <dgm:spPr/>
      <dgm:t>
        <a:bodyPr/>
        <a:lstStyle/>
        <a:p>
          <a:r>
            <a:rPr lang="en-US" dirty="0" smtClean="0">
              <a:solidFill>
                <a:schemeClr val="tx1">
                  <a:lumMod val="50000"/>
                  <a:lumOff val="50000"/>
                </a:schemeClr>
              </a:solidFill>
            </a:rPr>
            <a:t>I became and appraiser and worked in the Appraisal Group with CB Commercial in Downtown L.A.</a:t>
          </a:r>
          <a:endParaRPr lang="en-US" dirty="0">
            <a:solidFill>
              <a:schemeClr val="tx1">
                <a:lumMod val="50000"/>
                <a:lumOff val="50000"/>
              </a:schemeClr>
            </a:solidFill>
          </a:endParaRPr>
        </a:p>
      </dgm:t>
    </dgm:pt>
    <dgm:pt modelId="{CA52AC76-7BB2-413C-9E11-86D38414CFD5}" type="parTrans" cxnId="{4C08DC19-C4DB-42DD-AFF3-3B376FBE56A0}">
      <dgm:prSet/>
      <dgm:spPr/>
      <dgm:t>
        <a:bodyPr/>
        <a:lstStyle/>
        <a:p>
          <a:endParaRPr lang="en-US"/>
        </a:p>
      </dgm:t>
    </dgm:pt>
    <dgm:pt modelId="{517BB5CF-1D96-4F22-8A23-281004CAC4AB}" type="sibTrans" cxnId="{4C08DC19-C4DB-42DD-AFF3-3B376FBE56A0}">
      <dgm:prSet/>
      <dgm:spPr/>
      <dgm:t>
        <a:bodyPr/>
        <a:lstStyle/>
        <a:p>
          <a:endParaRPr lang="en-US"/>
        </a:p>
      </dgm:t>
    </dgm:pt>
    <dgm:pt modelId="{2D8EC281-7FD2-4949-B782-9554AE8D8903}">
      <dgm:prSet phldrT="[Text]"/>
      <dgm:spPr/>
      <dgm:t>
        <a:bodyPr/>
        <a:lstStyle/>
        <a:p>
          <a:r>
            <a:rPr lang="en-US" dirty="0" smtClean="0">
              <a:solidFill>
                <a:schemeClr val="tx1">
                  <a:lumMod val="50000"/>
                  <a:lumOff val="50000"/>
                </a:schemeClr>
              </a:solidFill>
            </a:rPr>
            <a:t>I started out as a trainee at Coldwell Banker in Downtown Los Angeles</a:t>
          </a:r>
          <a:endParaRPr lang="en-US" dirty="0">
            <a:solidFill>
              <a:schemeClr val="tx1">
                <a:lumMod val="50000"/>
                <a:lumOff val="50000"/>
              </a:schemeClr>
            </a:solidFill>
          </a:endParaRPr>
        </a:p>
      </dgm:t>
    </dgm:pt>
    <dgm:pt modelId="{02539D6B-BCA0-40DA-AE90-785F17D4311C}" type="parTrans" cxnId="{8A517886-B1DE-4194-94CD-5F7FD1872650}">
      <dgm:prSet/>
      <dgm:spPr/>
      <dgm:t>
        <a:bodyPr/>
        <a:lstStyle/>
        <a:p>
          <a:endParaRPr lang="en-US"/>
        </a:p>
      </dgm:t>
    </dgm:pt>
    <dgm:pt modelId="{DF2CC60B-4232-4347-8942-424BC47FE99D}" type="sibTrans" cxnId="{8A517886-B1DE-4194-94CD-5F7FD1872650}">
      <dgm:prSet/>
      <dgm:spPr/>
      <dgm:t>
        <a:bodyPr/>
        <a:lstStyle/>
        <a:p>
          <a:endParaRPr lang="en-US"/>
        </a:p>
      </dgm:t>
    </dgm:pt>
    <dgm:pt modelId="{916EA4CA-F191-44E9-BDEC-685BAEB5F89C}">
      <dgm:prSet phldrT="[Text]"/>
      <dgm:spPr/>
      <dgm:t>
        <a:bodyPr/>
        <a:lstStyle/>
        <a:p>
          <a:r>
            <a:rPr lang="en-US" dirty="0" smtClean="0">
              <a:solidFill>
                <a:schemeClr val="tx1">
                  <a:lumMod val="50000"/>
                  <a:lumOff val="50000"/>
                </a:schemeClr>
              </a:solidFill>
            </a:rPr>
            <a:t>I became an Appraisal Manager at a bank in Pasadena</a:t>
          </a:r>
          <a:endParaRPr lang="en-US" dirty="0">
            <a:solidFill>
              <a:schemeClr val="tx1">
                <a:lumMod val="50000"/>
                <a:lumOff val="50000"/>
              </a:schemeClr>
            </a:solidFill>
          </a:endParaRPr>
        </a:p>
      </dgm:t>
    </dgm:pt>
    <dgm:pt modelId="{BEB69C27-4E21-4B43-8203-2A91631C23E6}" type="parTrans" cxnId="{E4ED2F5A-DDAD-40C7-AB8D-5EB85B1F32BA}">
      <dgm:prSet/>
      <dgm:spPr/>
      <dgm:t>
        <a:bodyPr/>
        <a:lstStyle/>
        <a:p>
          <a:endParaRPr lang="en-US"/>
        </a:p>
      </dgm:t>
    </dgm:pt>
    <dgm:pt modelId="{24D33D95-3CC9-4ECF-947A-3EB9CB8F05FA}" type="sibTrans" cxnId="{E4ED2F5A-DDAD-40C7-AB8D-5EB85B1F32BA}">
      <dgm:prSet/>
      <dgm:spPr/>
      <dgm:t>
        <a:bodyPr/>
        <a:lstStyle/>
        <a:p>
          <a:endParaRPr lang="en-US"/>
        </a:p>
      </dgm:t>
    </dgm:pt>
    <dgm:pt modelId="{823886C3-80E6-4BA5-9CAB-75EC7E82D078}">
      <dgm:prSet phldrT="[Text]"/>
      <dgm:spPr/>
      <dgm:t>
        <a:bodyPr/>
        <a:lstStyle/>
        <a:p>
          <a:r>
            <a:rPr lang="en-US" dirty="0" smtClean="0">
              <a:solidFill>
                <a:schemeClr val="tx1">
                  <a:lumMod val="50000"/>
                  <a:lumOff val="50000"/>
                </a:schemeClr>
              </a:solidFill>
            </a:rPr>
            <a:t>I became a Chief Appraiser for a Taiwanese owned bank in Chinatown</a:t>
          </a:r>
          <a:endParaRPr lang="en-US" dirty="0">
            <a:solidFill>
              <a:schemeClr val="tx1">
                <a:lumMod val="50000"/>
                <a:lumOff val="50000"/>
              </a:schemeClr>
            </a:solidFill>
          </a:endParaRPr>
        </a:p>
      </dgm:t>
    </dgm:pt>
    <dgm:pt modelId="{55BAC89F-8917-4793-8386-E6DBE640AC10}" type="parTrans" cxnId="{4E22F7FB-F67C-44C0-AB85-2CA3E970AE41}">
      <dgm:prSet/>
      <dgm:spPr/>
      <dgm:t>
        <a:bodyPr/>
        <a:lstStyle/>
        <a:p>
          <a:endParaRPr lang="en-US"/>
        </a:p>
      </dgm:t>
    </dgm:pt>
    <dgm:pt modelId="{D15E0517-28AB-4629-91FC-C977A1945AAC}" type="sibTrans" cxnId="{4E22F7FB-F67C-44C0-AB85-2CA3E970AE41}">
      <dgm:prSet/>
      <dgm:spPr/>
      <dgm:t>
        <a:bodyPr/>
        <a:lstStyle/>
        <a:p>
          <a:endParaRPr lang="en-US"/>
        </a:p>
      </dgm:t>
    </dgm:pt>
    <dgm:pt modelId="{A0DDAC7B-C103-43EC-98C4-30FB5B2D317C}">
      <dgm:prSet phldrT="[Text]"/>
      <dgm:spPr/>
      <dgm:t>
        <a:bodyPr/>
        <a:lstStyle/>
        <a:p>
          <a:r>
            <a:rPr lang="en-US" dirty="0" smtClean="0">
              <a:solidFill>
                <a:schemeClr val="tx1">
                  <a:lumMod val="50000"/>
                  <a:lumOff val="50000"/>
                </a:schemeClr>
              </a:solidFill>
            </a:rPr>
            <a:t>I became Chief Appraiser at Citizens Business Bank in Ontario</a:t>
          </a:r>
          <a:endParaRPr lang="en-US" dirty="0">
            <a:solidFill>
              <a:schemeClr val="tx1">
                <a:lumMod val="50000"/>
                <a:lumOff val="50000"/>
              </a:schemeClr>
            </a:solidFill>
          </a:endParaRPr>
        </a:p>
      </dgm:t>
    </dgm:pt>
    <dgm:pt modelId="{4CE9583B-2752-4265-AE6A-C47DCA8A8BA9}" type="parTrans" cxnId="{C2552ED8-3E28-4850-B079-25BA6076548A}">
      <dgm:prSet/>
      <dgm:spPr/>
      <dgm:t>
        <a:bodyPr/>
        <a:lstStyle/>
        <a:p>
          <a:endParaRPr lang="en-US"/>
        </a:p>
      </dgm:t>
    </dgm:pt>
    <dgm:pt modelId="{4A47F20B-077D-428B-B33F-CA22527E0220}" type="sibTrans" cxnId="{C2552ED8-3E28-4850-B079-25BA6076548A}">
      <dgm:prSet/>
      <dgm:spPr/>
      <dgm:t>
        <a:bodyPr/>
        <a:lstStyle/>
        <a:p>
          <a:endParaRPr lang="en-US"/>
        </a:p>
      </dgm:t>
    </dgm:pt>
    <dgm:pt modelId="{2CA1C279-8CAF-4522-A11C-0306FA8C7E1F}" type="pres">
      <dgm:prSet presAssocID="{117D8BAD-65C0-428B-B763-D5C262BA017E}" presName="arrowDiagram" presStyleCnt="0">
        <dgm:presLayoutVars>
          <dgm:chMax val="5"/>
          <dgm:dir/>
          <dgm:resizeHandles val="exact"/>
        </dgm:presLayoutVars>
      </dgm:prSet>
      <dgm:spPr/>
    </dgm:pt>
    <dgm:pt modelId="{A0B6057C-B937-4C17-83EE-1379B4801F9C}" type="pres">
      <dgm:prSet presAssocID="{117D8BAD-65C0-428B-B763-D5C262BA017E}" presName="arrow" presStyleLbl="bgShp" presStyleIdx="0" presStyleCnt="1"/>
      <dgm:spPr/>
    </dgm:pt>
    <dgm:pt modelId="{65192173-9FAE-427B-9A70-675A94678C64}" type="pres">
      <dgm:prSet presAssocID="{117D8BAD-65C0-428B-B763-D5C262BA017E}" presName="arrowDiagram5" presStyleCnt="0"/>
      <dgm:spPr/>
    </dgm:pt>
    <dgm:pt modelId="{255D4A39-E913-41AF-B1A9-3AB06BD84D6A}" type="pres">
      <dgm:prSet presAssocID="{2D8EC281-7FD2-4949-B782-9554AE8D8903}" presName="bullet5a" presStyleLbl="node1" presStyleIdx="0" presStyleCnt="5"/>
      <dgm:spPr/>
    </dgm:pt>
    <dgm:pt modelId="{F03067E3-1C0A-46DE-9B76-96F664390001}" type="pres">
      <dgm:prSet presAssocID="{2D8EC281-7FD2-4949-B782-9554AE8D8903}" presName="textBox5a" presStyleLbl="revTx" presStyleIdx="0" presStyleCnt="5">
        <dgm:presLayoutVars>
          <dgm:bulletEnabled val="1"/>
        </dgm:presLayoutVars>
      </dgm:prSet>
      <dgm:spPr/>
      <dgm:t>
        <a:bodyPr/>
        <a:lstStyle/>
        <a:p>
          <a:endParaRPr lang="en-US"/>
        </a:p>
      </dgm:t>
    </dgm:pt>
    <dgm:pt modelId="{EDBA8EAC-3FF4-46DE-BB74-2C715324D4F0}" type="pres">
      <dgm:prSet presAssocID="{9DF16435-D83C-43CC-88F7-B2FF0728BDD3}" presName="bullet5b" presStyleLbl="node1" presStyleIdx="1" presStyleCnt="5"/>
      <dgm:spPr/>
    </dgm:pt>
    <dgm:pt modelId="{836356AC-F956-48E5-BFC5-E3C2B5CB1FDE}" type="pres">
      <dgm:prSet presAssocID="{9DF16435-D83C-43CC-88F7-B2FF0728BDD3}" presName="textBox5b" presStyleLbl="revTx" presStyleIdx="1" presStyleCnt="5">
        <dgm:presLayoutVars>
          <dgm:bulletEnabled val="1"/>
        </dgm:presLayoutVars>
      </dgm:prSet>
      <dgm:spPr/>
      <dgm:t>
        <a:bodyPr/>
        <a:lstStyle/>
        <a:p>
          <a:endParaRPr lang="en-US"/>
        </a:p>
      </dgm:t>
    </dgm:pt>
    <dgm:pt modelId="{9F46B17F-A87B-4FF0-BFB9-08466BC0B6CF}" type="pres">
      <dgm:prSet presAssocID="{916EA4CA-F191-44E9-BDEC-685BAEB5F89C}" presName="bullet5c" presStyleLbl="node1" presStyleIdx="2" presStyleCnt="5"/>
      <dgm:spPr/>
    </dgm:pt>
    <dgm:pt modelId="{DE61FC96-9247-4AC4-BF43-A3681DA8C2F9}" type="pres">
      <dgm:prSet presAssocID="{916EA4CA-F191-44E9-BDEC-685BAEB5F89C}" presName="textBox5c" presStyleLbl="revTx" presStyleIdx="2" presStyleCnt="5">
        <dgm:presLayoutVars>
          <dgm:bulletEnabled val="1"/>
        </dgm:presLayoutVars>
      </dgm:prSet>
      <dgm:spPr/>
      <dgm:t>
        <a:bodyPr/>
        <a:lstStyle/>
        <a:p>
          <a:endParaRPr lang="en-US"/>
        </a:p>
      </dgm:t>
    </dgm:pt>
    <dgm:pt modelId="{456586DB-A125-43CC-880D-D136B676AF62}" type="pres">
      <dgm:prSet presAssocID="{823886C3-80E6-4BA5-9CAB-75EC7E82D078}" presName="bullet5d" presStyleLbl="node1" presStyleIdx="3" presStyleCnt="5"/>
      <dgm:spPr/>
    </dgm:pt>
    <dgm:pt modelId="{076245D2-D715-47DC-8CDD-239AC2AE0380}" type="pres">
      <dgm:prSet presAssocID="{823886C3-80E6-4BA5-9CAB-75EC7E82D078}" presName="textBox5d" presStyleLbl="revTx" presStyleIdx="3" presStyleCnt="5">
        <dgm:presLayoutVars>
          <dgm:bulletEnabled val="1"/>
        </dgm:presLayoutVars>
      </dgm:prSet>
      <dgm:spPr/>
      <dgm:t>
        <a:bodyPr/>
        <a:lstStyle/>
        <a:p>
          <a:endParaRPr lang="en-US"/>
        </a:p>
      </dgm:t>
    </dgm:pt>
    <dgm:pt modelId="{A1543AA8-680B-4B1F-ADA0-F93DC71832DB}" type="pres">
      <dgm:prSet presAssocID="{A0DDAC7B-C103-43EC-98C4-30FB5B2D317C}" presName="bullet5e" presStyleLbl="node1" presStyleIdx="4" presStyleCnt="5"/>
      <dgm:spPr/>
    </dgm:pt>
    <dgm:pt modelId="{D4AA60CD-F6BC-4F1B-9B2F-72D4FADE0EDC}" type="pres">
      <dgm:prSet presAssocID="{A0DDAC7B-C103-43EC-98C4-30FB5B2D317C}" presName="textBox5e" presStyleLbl="revTx" presStyleIdx="4" presStyleCnt="5">
        <dgm:presLayoutVars>
          <dgm:bulletEnabled val="1"/>
        </dgm:presLayoutVars>
      </dgm:prSet>
      <dgm:spPr/>
      <dgm:t>
        <a:bodyPr/>
        <a:lstStyle/>
        <a:p>
          <a:endParaRPr lang="en-US"/>
        </a:p>
      </dgm:t>
    </dgm:pt>
  </dgm:ptLst>
  <dgm:cxnLst>
    <dgm:cxn modelId="{4E22F7FB-F67C-44C0-AB85-2CA3E970AE41}" srcId="{117D8BAD-65C0-428B-B763-D5C262BA017E}" destId="{823886C3-80E6-4BA5-9CAB-75EC7E82D078}" srcOrd="3" destOrd="0" parTransId="{55BAC89F-8917-4793-8386-E6DBE640AC10}" sibTransId="{D15E0517-28AB-4629-91FC-C977A1945AAC}"/>
    <dgm:cxn modelId="{8A517886-B1DE-4194-94CD-5F7FD1872650}" srcId="{117D8BAD-65C0-428B-B763-D5C262BA017E}" destId="{2D8EC281-7FD2-4949-B782-9554AE8D8903}" srcOrd="0" destOrd="0" parTransId="{02539D6B-BCA0-40DA-AE90-785F17D4311C}" sibTransId="{DF2CC60B-4232-4347-8942-424BC47FE99D}"/>
    <dgm:cxn modelId="{9693F586-B490-4B88-90A7-F464D797084B}" type="presOf" srcId="{117D8BAD-65C0-428B-B763-D5C262BA017E}" destId="{2CA1C279-8CAF-4522-A11C-0306FA8C7E1F}" srcOrd="0" destOrd="0" presId="urn:microsoft.com/office/officeart/2005/8/layout/arrow2"/>
    <dgm:cxn modelId="{487D170E-61E8-475F-8EEC-2603548FC682}" type="presOf" srcId="{A0DDAC7B-C103-43EC-98C4-30FB5B2D317C}" destId="{D4AA60CD-F6BC-4F1B-9B2F-72D4FADE0EDC}" srcOrd="0" destOrd="0" presId="urn:microsoft.com/office/officeart/2005/8/layout/arrow2"/>
    <dgm:cxn modelId="{E4ED2F5A-DDAD-40C7-AB8D-5EB85B1F32BA}" srcId="{117D8BAD-65C0-428B-B763-D5C262BA017E}" destId="{916EA4CA-F191-44E9-BDEC-685BAEB5F89C}" srcOrd="2" destOrd="0" parTransId="{BEB69C27-4E21-4B43-8203-2A91631C23E6}" sibTransId="{24D33D95-3CC9-4ECF-947A-3EB9CB8F05FA}"/>
    <dgm:cxn modelId="{D685ED85-36E5-4052-8E63-6984BFEB4A7A}" type="presOf" srcId="{2D8EC281-7FD2-4949-B782-9554AE8D8903}" destId="{F03067E3-1C0A-46DE-9B76-96F664390001}" srcOrd="0" destOrd="0" presId="urn:microsoft.com/office/officeart/2005/8/layout/arrow2"/>
    <dgm:cxn modelId="{48DF7BAE-784E-4458-89B4-F08A163AE54C}" type="presOf" srcId="{916EA4CA-F191-44E9-BDEC-685BAEB5F89C}" destId="{DE61FC96-9247-4AC4-BF43-A3681DA8C2F9}" srcOrd="0" destOrd="0" presId="urn:microsoft.com/office/officeart/2005/8/layout/arrow2"/>
    <dgm:cxn modelId="{C2552ED8-3E28-4850-B079-25BA6076548A}" srcId="{117D8BAD-65C0-428B-B763-D5C262BA017E}" destId="{A0DDAC7B-C103-43EC-98C4-30FB5B2D317C}" srcOrd="4" destOrd="0" parTransId="{4CE9583B-2752-4265-AE6A-C47DCA8A8BA9}" sibTransId="{4A47F20B-077D-428B-B33F-CA22527E0220}"/>
    <dgm:cxn modelId="{9F079C2F-45E2-4F45-9E7E-F10BCEFB3811}" type="presOf" srcId="{9DF16435-D83C-43CC-88F7-B2FF0728BDD3}" destId="{836356AC-F956-48E5-BFC5-E3C2B5CB1FDE}" srcOrd="0" destOrd="0" presId="urn:microsoft.com/office/officeart/2005/8/layout/arrow2"/>
    <dgm:cxn modelId="{4C08DC19-C4DB-42DD-AFF3-3B376FBE56A0}" srcId="{117D8BAD-65C0-428B-B763-D5C262BA017E}" destId="{9DF16435-D83C-43CC-88F7-B2FF0728BDD3}" srcOrd="1" destOrd="0" parTransId="{CA52AC76-7BB2-413C-9E11-86D38414CFD5}" sibTransId="{517BB5CF-1D96-4F22-8A23-281004CAC4AB}"/>
    <dgm:cxn modelId="{65EA185A-B1DD-46D4-A1EC-DC47CDE777AD}" type="presOf" srcId="{823886C3-80E6-4BA5-9CAB-75EC7E82D078}" destId="{076245D2-D715-47DC-8CDD-239AC2AE0380}" srcOrd="0" destOrd="0" presId="urn:microsoft.com/office/officeart/2005/8/layout/arrow2"/>
    <dgm:cxn modelId="{0D038166-238B-9D41-9E48-FBBC1A120D67}" type="presParOf" srcId="{2CA1C279-8CAF-4522-A11C-0306FA8C7E1F}" destId="{A0B6057C-B937-4C17-83EE-1379B4801F9C}" srcOrd="0" destOrd="0" presId="urn:microsoft.com/office/officeart/2005/8/layout/arrow2"/>
    <dgm:cxn modelId="{812FD0AA-0FB6-4297-BDFC-480FD40B7AA1}" type="presParOf" srcId="{2CA1C279-8CAF-4522-A11C-0306FA8C7E1F}" destId="{65192173-9FAE-427B-9A70-675A94678C64}" srcOrd="1" destOrd="0" presId="urn:microsoft.com/office/officeart/2005/8/layout/arrow2"/>
    <dgm:cxn modelId="{81C9A5F5-A2FA-4FF0-8898-56A784E58059}" type="presParOf" srcId="{65192173-9FAE-427B-9A70-675A94678C64}" destId="{255D4A39-E913-41AF-B1A9-3AB06BD84D6A}" srcOrd="0" destOrd="0" presId="urn:microsoft.com/office/officeart/2005/8/layout/arrow2"/>
    <dgm:cxn modelId="{C57D9127-FB4C-448B-A0E4-1D6E553DD652}" type="presParOf" srcId="{65192173-9FAE-427B-9A70-675A94678C64}" destId="{F03067E3-1C0A-46DE-9B76-96F664390001}" srcOrd="1" destOrd="0" presId="urn:microsoft.com/office/officeart/2005/8/layout/arrow2"/>
    <dgm:cxn modelId="{94181C7D-7674-4161-941F-584445F0B5B1}" type="presParOf" srcId="{65192173-9FAE-427B-9A70-675A94678C64}" destId="{EDBA8EAC-3FF4-46DE-BB74-2C715324D4F0}" srcOrd="2" destOrd="0" presId="urn:microsoft.com/office/officeart/2005/8/layout/arrow2"/>
    <dgm:cxn modelId="{FF8648C2-54D4-42F3-BE91-1FAB483D19D5}" type="presParOf" srcId="{65192173-9FAE-427B-9A70-675A94678C64}" destId="{836356AC-F956-48E5-BFC5-E3C2B5CB1FDE}" srcOrd="3" destOrd="0" presId="urn:microsoft.com/office/officeart/2005/8/layout/arrow2"/>
    <dgm:cxn modelId="{0BBBE8CB-EA17-4C8E-89B3-0F9208A592DB}" type="presParOf" srcId="{65192173-9FAE-427B-9A70-675A94678C64}" destId="{9F46B17F-A87B-4FF0-BFB9-08466BC0B6CF}" srcOrd="4" destOrd="0" presId="urn:microsoft.com/office/officeart/2005/8/layout/arrow2"/>
    <dgm:cxn modelId="{BBCA704B-6D3A-408C-8B48-95F0965C2FE9}" type="presParOf" srcId="{65192173-9FAE-427B-9A70-675A94678C64}" destId="{DE61FC96-9247-4AC4-BF43-A3681DA8C2F9}" srcOrd="5" destOrd="0" presId="urn:microsoft.com/office/officeart/2005/8/layout/arrow2"/>
    <dgm:cxn modelId="{5D05690A-06A6-4F9D-9034-E39C18B164C3}" type="presParOf" srcId="{65192173-9FAE-427B-9A70-675A94678C64}" destId="{456586DB-A125-43CC-880D-D136B676AF62}" srcOrd="6" destOrd="0" presId="urn:microsoft.com/office/officeart/2005/8/layout/arrow2"/>
    <dgm:cxn modelId="{789549CB-6353-4260-8841-83A68741E5E5}" type="presParOf" srcId="{65192173-9FAE-427B-9A70-675A94678C64}" destId="{076245D2-D715-47DC-8CDD-239AC2AE0380}" srcOrd="7" destOrd="0" presId="urn:microsoft.com/office/officeart/2005/8/layout/arrow2"/>
    <dgm:cxn modelId="{BB9A614B-266B-4ECF-915F-BF8031FC13F1}" type="presParOf" srcId="{65192173-9FAE-427B-9A70-675A94678C64}" destId="{A1543AA8-680B-4B1F-ADA0-F93DC71832DB}" srcOrd="8" destOrd="0" presId="urn:microsoft.com/office/officeart/2005/8/layout/arrow2"/>
    <dgm:cxn modelId="{F34B1DA6-271A-4A15-B960-FFFBD7C06A14}" type="presParOf" srcId="{65192173-9FAE-427B-9A70-675A94678C64}" destId="{D4AA60CD-F6BC-4F1B-9B2F-72D4FADE0EDC}"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6057C-B937-4C17-83EE-1379B4801F9C}">
      <dsp:nvSpPr>
        <dsp:cNvPr id="0" name=""/>
        <dsp:cNvSpPr/>
      </dsp:nvSpPr>
      <dsp:spPr>
        <a:xfrm>
          <a:off x="494029" y="0"/>
          <a:ext cx="7241540" cy="4525963"/>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5D4A39-E913-41AF-B1A9-3AB06BD84D6A}">
      <dsp:nvSpPr>
        <dsp:cNvPr id="0" name=""/>
        <dsp:cNvSpPr/>
      </dsp:nvSpPr>
      <dsp:spPr>
        <a:xfrm>
          <a:off x="1207321" y="3365506"/>
          <a:ext cx="166555" cy="166555"/>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3067E3-1C0A-46DE-9B76-96F664390001}">
      <dsp:nvSpPr>
        <dsp:cNvPr id="0" name=""/>
        <dsp:cNvSpPr/>
      </dsp:nvSpPr>
      <dsp:spPr>
        <a:xfrm>
          <a:off x="1290599" y="3448783"/>
          <a:ext cx="948641" cy="1077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254" tIns="0" rIns="0" bIns="0" numCol="1" spcCol="1270" anchor="t" anchorCtr="0">
          <a:noAutofit/>
        </a:bodyPr>
        <a:lstStyle/>
        <a:p>
          <a:pPr lvl="0" algn="l" defTabSz="533400">
            <a:lnSpc>
              <a:spcPct val="90000"/>
            </a:lnSpc>
            <a:spcBef>
              <a:spcPct val="0"/>
            </a:spcBef>
            <a:spcAft>
              <a:spcPct val="35000"/>
            </a:spcAft>
          </a:pPr>
          <a:r>
            <a:rPr lang="en-US" sz="1200" kern="1200" dirty="0" smtClean="0">
              <a:solidFill>
                <a:schemeClr val="tx1">
                  <a:lumMod val="50000"/>
                  <a:lumOff val="50000"/>
                </a:schemeClr>
              </a:solidFill>
            </a:rPr>
            <a:t>I started out as a trainee at Coldwell Banker in Downtown Los Angeles</a:t>
          </a:r>
          <a:endParaRPr lang="en-US" sz="1200" kern="1200" dirty="0">
            <a:solidFill>
              <a:schemeClr val="tx1">
                <a:lumMod val="50000"/>
                <a:lumOff val="50000"/>
              </a:schemeClr>
            </a:solidFill>
          </a:endParaRPr>
        </a:p>
      </dsp:txBody>
      <dsp:txXfrm>
        <a:off x="1290599" y="3448783"/>
        <a:ext cx="948641" cy="1077179"/>
      </dsp:txXfrm>
    </dsp:sp>
    <dsp:sp modelId="{EDBA8EAC-3FF4-46DE-BB74-2C715324D4F0}">
      <dsp:nvSpPr>
        <dsp:cNvPr id="0" name=""/>
        <dsp:cNvSpPr/>
      </dsp:nvSpPr>
      <dsp:spPr>
        <a:xfrm>
          <a:off x="2108893" y="2499236"/>
          <a:ext cx="260695" cy="260695"/>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6356AC-F956-48E5-BFC5-E3C2B5CB1FDE}">
      <dsp:nvSpPr>
        <dsp:cNvPr id="0" name=""/>
        <dsp:cNvSpPr/>
      </dsp:nvSpPr>
      <dsp:spPr>
        <a:xfrm>
          <a:off x="2239240" y="2629584"/>
          <a:ext cx="1202095" cy="1896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37" tIns="0" rIns="0" bIns="0" numCol="1" spcCol="1270" anchor="t" anchorCtr="0">
          <a:noAutofit/>
        </a:bodyPr>
        <a:lstStyle/>
        <a:p>
          <a:pPr lvl="0" algn="l" defTabSz="533400">
            <a:lnSpc>
              <a:spcPct val="90000"/>
            </a:lnSpc>
            <a:spcBef>
              <a:spcPct val="0"/>
            </a:spcBef>
            <a:spcAft>
              <a:spcPct val="35000"/>
            </a:spcAft>
          </a:pPr>
          <a:r>
            <a:rPr lang="en-US" sz="1200" kern="1200" dirty="0" smtClean="0">
              <a:solidFill>
                <a:schemeClr val="tx1">
                  <a:lumMod val="50000"/>
                  <a:lumOff val="50000"/>
                </a:schemeClr>
              </a:solidFill>
            </a:rPr>
            <a:t>I became and appraiser and worked in the Appraisal Group with CB Commercial in Downtown L.A.</a:t>
          </a:r>
          <a:endParaRPr lang="en-US" sz="1200" kern="1200" dirty="0">
            <a:solidFill>
              <a:schemeClr val="tx1">
                <a:lumMod val="50000"/>
                <a:lumOff val="50000"/>
              </a:schemeClr>
            </a:solidFill>
          </a:endParaRPr>
        </a:p>
      </dsp:txBody>
      <dsp:txXfrm>
        <a:off x="2239240" y="2629584"/>
        <a:ext cx="1202095" cy="1896378"/>
      </dsp:txXfrm>
    </dsp:sp>
    <dsp:sp modelId="{9F46B17F-A87B-4FF0-BFB9-08466BC0B6CF}">
      <dsp:nvSpPr>
        <dsp:cNvPr id="0" name=""/>
        <dsp:cNvSpPr/>
      </dsp:nvSpPr>
      <dsp:spPr>
        <a:xfrm>
          <a:off x="3267539" y="1808574"/>
          <a:ext cx="347593" cy="347593"/>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61FC96-9247-4AC4-BF43-A3681DA8C2F9}">
      <dsp:nvSpPr>
        <dsp:cNvPr id="0" name=""/>
        <dsp:cNvSpPr/>
      </dsp:nvSpPr>
      <dsp:spPr>
        <a:xfrm>
          <a:off x="3441336" y="1982371"/>
          <a:ext cx="1397617" cy="2543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183" tIns="0" rIns="0" bIns="0" numCol="1" spcCol="1270" anchor="t" anchorCtr="0">
          <a:noAutofit/>
        </a:bodyPr>
        <a:lstStyle/>
        <a:p>
          <a:pPr lvl="0" algn="l" defTabSz="533400">
            <a:lnSpc>
              <a:spcPct val="90000"/>
            </a:lnSpc>
            <a:spcBef>
              <a:spcPct val="0"/>
            </a:spcBef>
            <a:spcAft>
              <a:spcPct val="35000"/>
            </a:spcAft>
          </a:pPr>
          <a:r>
            <a:rPr lang="en-US" sz="1200" kern="1200" dirty="0" smtClean="0">
              <a:solidFill>
                <a:schemeClr val="tx1">
                  <a:lumMod val="50000"/>
                  <a:lumOff val="50000"/>
                </a:schemeClr>
              </a:solidFill>
            </a:rPr>
            <a:t>I became an Appraisal Manager at a bank in Pasadena</a:t>
          </a:r>
          <a:endParaRPr lang="en-US" sz="1200" kern="1200" dirty="0">
            <a:solidFill>
              <a:schemeClr val="tx1">
                <a:lumMod val="50000"/>
                <a:lumOff val="50000"/>
              </a:schemeClr>
            </a:solidFill>
          </a:endParaRPr>
        </a:p>
      </dsp:txBody>
      <dsp:txXfrm>
        <a:off x="3441336" y="1982371"/>
        <a:ext cx="1397617" cy="2543591"/>
      </dsp:txXfrm>
    </dsp:sp>
    <dsp:sp modelId="{456586DB-A125-43CC-880D-D136B676AF62}">
      <dsp:nvSpPr>
        <dsp:cNvPr id="0" name=""/>
        <dsp:cNvSpPr/>
      </dsp:nvSpPr>
      <dsp:spPr>
        <a:xfrm>
          <a:off x="4614466" y="1269080"/>
          <a:ext cx="448975" cy="448975"/>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6245D2-D715-47DC-8CDD-239AC2AE0380}">
      <dsp:nvSpPr>
        <dsp:cNvPr id="0" name=""/>
        <dsp:cNvSpPr/>
      </dsp:nvSpPr>
      <dsp:spPr>
        <a:xfrm>
          <a:off x="4838954" y="1493567"/>
          <a:ext cx="1448308" cy="3032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903" tIns="0" rIns="0" bIns="0" numCol="1" spcCol="1270" anchor="t" anchorCtr="0">
          <a:noAutofit/>
        </a:bodyPr>
        <a:lstStyle/>
        <a:p>
          <a:pPr lvl="0" algn="l" defTabSz="533400">
            <a:lnSpc>
              <a:spcPct val="90000"/>
            </a:lnSpc>
            <a:spcBef>
              <a:spcPct val="0"/>
            </a:spcBef>
            <a:spcAft>
              <a:spcPct val="35000"/>
            </a:spcAft>
          </a:pPr>
          <a:r>
            <a:rPr lang="en-US" sz="1200" kern="1200" dirty="0" smtClean="0">
              <a:solidFill>
                <a:schemeClr val="tx1">
                  <a:lumMod val="50000"/>
                  <a:lumOff val="50000"/>
                </a:schemeClr>
              </a:solidFill>
            </a:rPr>
            <a:t>I became a Chief Appraiser for a Taiwanese owned bank in Chinatown</a:t>
          </a:r>
          <a:endParaRPr lang="en-US" sz="1200" kern="1200" dirty="0">
            <a:solidFill>
              <a:schemeClr val="tx1">
                <a:lumMod val="50000"/>
                <a:lumOff val="50000"/>
              </a:schemeClr>
            </a:solidFill>
          </a:endParaRPr>
        </a:p>
      </dsp:txBody>
      <dsp:txXfrm>
        <a:off x="4838954" y="1493567"/>
        <a:ext cx="1448308" cy="3032395"/>
      </dsp:txXfrm>
    </dsp:sp>
    <dsp:sp modelId="{A1543AA8-680B-4B1F-ADA0-F93DC71832DB}">
      <dsp:nvSpPr>
        <dsp:cNvPr id="0" name=""/>
        <dsp:cNvSpPr/>
      </dsp:nvSpPr>
      <dsp:spPr>
        <a:xfrm>
          <a:off x="6001221" y="908813"/>
          <a:ext cx="572081" cy="572081"/>
        </a:xfrm>
        <a:prstGeom prst="ellipse">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AA60CD-F6BC-4F1B-9B2F-72D4FADE0EDC}">
      <dsp:nvSpPr>
        <dsp:cNvPr id="0" name=""/>
        <dsp:cNvSpPr/>
      </dsp:nvSpPr>
      <dsp:spPr>
        <a:xfrm>
          <a:off x="6287262" y="1194854"/>
          <a:ext cx="1448308" cy="3331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134" tIns="0" rIns="0" bIns="0" numCol="1" spcCol="1270" anchor="t" anchorCtr="0">
          <a:noAutofit/>
        </a:bodyPr>
        <a:lstStyle/>
        <a:p>
          <a:pPr lvl="0" algn="l" defTabSz="533400">
            <a:lnSpc>
              <a:spcPct val="90000"/>
            </a:lnSpc>
            <a:spcBef>
              <a:spcPct val="0"/>
            </a:spcBef>
            <a:spcAft>
              <a:spcPct val="35000"/>
            </a:spcAft>
          </a:pPr>
          <a:r>
            <a:rPr lang="en-US" sz="1200" kern="1200" dirty="0" smtClean="0">
              <a:solidFill>
                <a:schemeClr val="tx1">
                  <a:lumMod val="50000"/>
                  <a:lumOff val="50000"/>
                </a:schemeClr>
              </a:solidFill>
            </a:rPr>
            <a:t>I became Chief Appraiser at Citizens Business Bank in Ontario</a:t>
          </a:r>
          <a:endParaRPr lang="en-US" sz="1200" kern="1200" dirty="0">
            <a:solidFill>
              <a:schemeClr val="tx1">
                <a:lumMod val="50000"/>
                <a:lumOff val="50000"/>
              </a:schemeClr>
            </a:solidFill>
          </a:endParaRPr>
        </a:p>
      </dsp:txBody>
      <dsp:txXfrm>
        <a:off x="6287262" y="1194854"/>
        <a:ext cx="1448308" cy="333110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0AA8B-C0B0-49DC-A79B-CAEEBBCE26C0}" type="datetimeFigureOut">
              <a:rPr lang="en-US" smtClean="0"/>
              <a:pPr/>
              <a:t>10/16/2017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29F3F-0E87-40EC-BFBE-C0725E033E14}" type="slidenum">
              <a:rPr lang="en-US" smtClean="0"/>
              <a:pPr/>
              <a:t>‹#›</a:t>
            </a:fld>
            <a:endParaRPr lang="en-US" dirty="0"/>
          </a:p>
        </p:txBody>
      </p:sp>
    </p:spTree>
    <p:extLst>
      <p:ext uri="{BB962C8B-B14F-4D97-AF65-F5344CB8AC3E}">
        <p14:creationId xmlns:p14="http://schemas.microsoft.com/office/powerpoint/2010/main" val="88395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4</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13</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may use this chart to describe your journey to the current career </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15</a:t>
            </a:fld>
            <a:endParaRPr lang="en-US" dirty="0"/>
          </a:p>
        </p:txBody>
      </p:sp>
    </p:spTree>
    <p:extLst>
      <p:ext uri="{BB962C8B-B14F-4D97-AF65-F5344CB8AC3E}">
        <p14:creationId xmlns:p14="http://schemas.microsoft.com/office/powerpoint/2010/main" val="3079141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17</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graph</a:t>
            </a:r>
            <a:r>
              <a:rPr lang="en-US" baseline="0" dirty="0" smtClean="0"/>
              <a:t> to give more description of your role specifically (responsibilities, typical work week, direct reports, etc.)</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18</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this graph to show general compensation ranges for people in various roles in your company</a:t>
            </a:r>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19</a:t>
            </a:fld>
            <a:endParaRPr lang="en-US" dirty="0"/>
          </a:p>
        </p:txBody>
      </p:sp>
    </p:spTree>
    <p:extLst>
      <p:ext uri="{BB962C8B-B14F-4D97-AF65-F5344CB8AC3E}">
        <p14:creationId xmlns:p14="http://schemas.microsoft.com/office/powerpoint/2010/main" val="2984398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20</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21</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5</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6</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7</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8</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9</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10</a:t>
            </a:fld>
            <a:endParaRPr lang="en-US" dirty="0"/>
          </a:p>
        </p:txBody>
      </p:sp>
    </p:spTree>
    <p:extLst>
      <p:ext uri="{BB962C8B-B14F-4D97-AF65-F5344CB8AC3E}">
        <p14:creationId xmlns:p14="http://schemas.microsoft.com/office/powerpoint/2010/main" val="1851677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11</a:t>
            </a:fld>
            <a:endParaRPr lang="en-US" dirty="0"/>
          </a:p>
        </p:txBody>
      </p:sp>
    </p:spTree>
    <p:extLst>
      <p:ext uri="{BB962C8B-B14F-4D97-AF65-F5344CB8AC3E}">
        <p14:creationId xmlns:p14="http://schemas.microsoft.com/office/powerpoint/2010/main" val="4252864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9F3F-0E87-40EC-BFBE-C0725E033E14}" type="slidenum">
              <a:rPr lang="en-US" smtClean="0"/>
              <a:pPr/>
              <a:t>12</a:t>
            </a:fld>
            <a:endParaRPr lang="en-US" dirty="0"/>
          </a:p>
        </p:txBody>
      </p:sp>
    </p:spTree>
    <p:extLst>
      <p:ext uri="{BB962C8B-B14F-4D97-AF65-F5344CB8AC3E}">
        <p14:creationId xmlns:p14="http://schemas.microsoft.com/office/powerpoint/2010/main" val="4252864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10/16/2017</a:t>
            </a:fld>
            <a:endParaRPr lang="en-US" dirty="0"/>
          </a:p>
        </p:txBody>
      </p:sp>
      <p:sp>
        <p:nvSpPr>
          <p:cNvPr id="8" name="Slide Number Placeholder 7"/>
          <p:cNvSpPr>
            <a:spLocks noGrp="1"/>
          </p:cNvSpPr>
          <p:nvPr>
            <p:ph type="sldNum" sz="quarter" idx="11"/>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9" name="Footer Placeholder 8"/>
          <p:cNvSpPr>
            <a:spLocks noGrp="1"/>
          </p:cNvSpPr>
          <p:nvPr>
            <p:ph type="ftr" sz="quarter" idx="12"/>
          </p:nvPr>
        </p:nvSpPr>
        <p:spPr/>
        <p:txBody>
          <a:bodyPr/>
          <a:lstStyle>
            <a:lvl1pPr>
              <a:defRPr>
                <a:solidFill>
                  <a:schemeClr val="tx1">
                    <a:lumMod val="50000"/>
                    <a:lumOff val="50000"/>
                  </a:schemeClr>
                </a:solidFill>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10/16/2017</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10/16/2017</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10/16/2017</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rgbClr val="00BAC4"/>
                </a:solidFill>
                <a:effectLst/>
                <a:latin typeface="Avenir Black"/>
                <a:ea typeface="+mj-ea"/>
                <a:cs typeface="Avenir Black"/>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10/16/2017</a:t>
            </a:fld>
            <a:endParaRPr lang="en-US"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10/16/2017</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10/16/2017</a:t>
            </a:fld>
            <a:endParaRPr lang="en-US" dirty="0"/>
          </a:p>
        </p:txBody>
      </p:sp>
      <p:sp>
        <p:nvSpPr>
          <p:cNvPr id="8" name="Footer Placeholder 7"/>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9" name="Slide Number Placeholder 8"/>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10/16/2017</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5" name="Slide Number Placeholder 4"/>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10/16/2017</a:t>
            </a:fld>
            <a:endParaRPr lang="en-US" dirty="0"/>
          </a:p>
        </p:txBody>
      </p:sp>
      <p:sp>
        <p:nvSpPr>
          <p:cNvPr id="3" name="Footer Placeholder 2"/>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endParaRPr lang="en-US" dirty="0"/>
          </a:p>
        </p:txBody>
      </p:sp>
      <p:sp>
        <p:nvSpPr>
          <p:cNvPr id="4" name="Slide Number Placeholder 3"/>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latin typeface="Avenir Black"/>
                <a:cs typeface="Avenir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10/16/2017</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1">
                    <a:lumMod val="50000"/>
                    <a:lumOff val="50000"/>
                  </a:schemeClr>
                </a:solidFill>
              </a:defRPr>
            </a:lvl1pPr>
          </a:lstStyle>
          <a:p>
            <a:fld id="{10E295D2-AE44-4374-A884-1A794EA1BC3F}" type="datetimeFigureOut">
              <a:rPr lang="en-US" smtClean="0"/>
              <a:pPr/>
              <a:t>10/16/2017</a:t>
            </a:fld>
            <a:endParaRPr lang="en-US" dirty="0"/>
          </a:p>
        </p:txBody>
      </p:sp>
      <p:sp>
        <p:nvSpPr>
          <p:cNvPr id="6" name="Footer Placeholder 5"/>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Youth Business : ALLIANCE</a:t>
            </a:r>
          </a:p>
        </p:txBody>
      </p:sp>
      <p:sp>
        <p:nvSpPr>
          <p:cNvPr id="7" name="Slide Number Placeholder 6"/>
          <p:cNvSpPr>
            <a:spLocks noGrp="1"/>
          </p:cNvSpPr>
          <p:nvPr>
            <p:ph type="sldNum" sz="quarter" idx="12"/>
          </p:nvPr>
        </p:nvSpPr>
        <p:spPr/>
        <p:txBody>
          <a:bodyPr/>
          <a:lstStyle>
            <a:lvl1pPr>
              <a:defRPr>
                <a:solidFill>
                  <a:schemeClr val="tx1">
                    <a:lumMod val="50000"/>
                    <a:lumOff val="50000"/>
                  </a:schemeClr>
                </a:solidFill>
              </a:defRPr>
            </a:lvl1pPr>
          </a:lstStyle>
          <a:p>
            <a:fld id="{83563B19-5B2B-4AAC-A66D-8FF7C83E88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8861"/>
            <a:ext cx="8229600" cy="1322479"/>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0E295D2-AE44-4374-A884-1A794EA1BC3F}" type="datetimeFigureOut">
              <a:rPr lang="en-US" smtClean="0"/>
              <a:pPr/>
              <a:t>10/16/2017</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3563B19-5B2B-4AAC-A66D-8FF7C83E8865}"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ts val="5800"/>
        </a:lnSpc>
        <a:spcBef>
          <a:spcPct val="0"/>
        </a:spcBef>
        <a:buNone/>
        <a:defRPr sz="4800" kern="1200" cap="all">
          <a:solidFill>
            <a:srgbClr val="00BAC4"/>
          </a:solidFill>
          <a:effectLst/>
          <a:latin typeface="Avenir Heavy"/>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Avenir Roman"/>
          <a:ea typeface="+mn-ea"/>
          <a:cs typeface="+mn-cs"/>
        </a:defRPr>
      </a:lvl1pPr>
      <a:lvl2pPr marL="742950" indent="-28575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lumMod val="50000"/>
              <a:lumOff val="50000"/>
            </a:schemeClr>
          </a:solidFill>
          <a:latin typeface="Avenir Roman"/>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Avenir Roman"/>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com/url?sa=i&amp;rct=j&amp;q=&amp;esrc=s&amp;source=images&amp;cd=&amp;cad=rja&amp;uact=8&amp;ved=0ahUKEwjG2-GviN3WAhVS8mMKHb9WD78QjRwIBw&amp;url=https://laurenstephenson.com/2012/03/07/argentina-y-chile-25-dias-part-1-charlie/&amp;psig=AOvVaw0rz0PGVqTa_vJV4Al7Mp3r&amp;ust=1507416003567900"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pPr algn="ctr"/>
            <a:r>
              <a:rPr lang="en-US" dirty="0" smtClean="0"/>
              <a:t>My name is William (Bill) Jones and I am 42 years old.</a:t>
            </a:r>
          </a:p>
          <a:p>
            <a:pPr algn="ctr"/>
            <a:endParaRPr lang="en-US" dirty="0" smtClean="0"/>
          </a:p>
          <a:p>
            <a:pPr algn="ctr"/>
            <a:r>
              <a:rPr lang="en-US" dirty="0" smtClean="0"/>
              <a:t>I work for Citizens Business Bank (CBB).</a:t>
            </a:r>
          </a:p>
          <a:p>
            <a:pPr algn="ctr"/>
            <a:endParaRPr lang="en-US" dirty="0" smtClean="0"/>
          </a:p>
          <a:p>
            <a:pPr algn="ctr"/>
            <a:r>
              <a:rPr lang="en-US" dirty="0" smtClean="0"/>
              <a:t>CBB is the largest financial institution headquartered in the Inland Empire region of California.  The Bank has $8 billion in assets and 52 branches throughout the state. </a:t>
            </a:r>
          </a:p>
          <a:p>
            <a:pPr algn="ctr"/>
            <a:r>
              <a:rPr lang="en-US" dirty="0" smtClean="0"/>
              <a:t>My role at Citizens Business Bank is the Chief Appraiser and Vice President</a:t>
            </a:r>
          </a:p>
          <a:p>
            <a:pPr lvl="1" algn="ctr"/>
            <a:r>
              <a:rPr lang="en-US" dirty="0" smtClean="0"/>
              <a:t>Every day I administer all of the Bank’s Appraisal activities for commercial and residential real estate.  Citizens Business Bank make loans secured by homes, farms and dairies, and commercial/investment properties . </a:t>
            </a:r>
            <a:endParaRPr lang="en-US" dirty="0"/>
          </a:p>
        </p:txBody>
      </p:sp>
      <p:sp>
        <p:nvSpPr>
          <p:cNvPr id="7" name="Footer Placeholder 6"/>
          <p:cNvSpPr>
            <a:spLocks noGrp="1"/>
          </p:cNvSpPr>
          <p:nvPr>
            <p:ph type="ftr" sz="quarter" idx="11"/>
          </p:nvPr>
        </p:nvSpPr>
        <p:spPr/>
        <p:txBody>
          <a:bodyPr/>
          <a:lstStyle/>
          <a:p>
            <a:r>
              <a:rPr lang="en-US" dirty="0" smtClean="0"/>
              <a:t>Promise Scholars</a:t>
            </a:r>
          </a:p>
        </p:txBody>
      </p:sp>
      <p:sp>
        <p:nvSpPr>
          <p:cNvPr id="8" name="Slide Number Placeholder 7"/>
          <p:cNvSpPr>
            <a:spLocks noGrp="1"/>
          </p:cNvSpPr>
          <p:nvPr>
            <p:ph type="sldNum" sz="quarter" idx="12"/>
          </p:nvPr>
        </p:nvSpPr>
        <p:spPr/>
        <p:txBody>
          <a:bodyPr/>
          <a:lstStyle/>
          <a:p>
            <a:fld id="{83563B19-5B2B-4AAC-A66D-8FF7C83E8865}" type="slidenum">
              <a:rPr lang="en-US" smtClean="0"/>
              <a:pPr/>
              <a:t>1</a:t>
            </a:fld>
            <a:endParaRPr lang="en-US" dirty="0"/>
          </a:p>
        </p:txBody>
      </p:sp>
    </p:spTree>
    <p:extLst>
      <p:ext uri="{BB962C8B-B14F-4D97-AF65-F5344CB8AC3E}">
        <p14:creationId xmlns:p14="http://schemas.microsoft.com/office/powerpoint/2010/main" val="3965783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College</a:t>
            </a:r>
            <a:endParaRPr lang="en-US" dirty="0"/>
          </a:p>
        </p:txBody>
      </p:sp>
      <p:sp>
        <p:nvSpPr>
          <p:cNvPr id="3" name="Text Placeholder 2"/>
          <p:cNvSpPr>
            <a:spLocks noGrp="1"/>
          </p:cNvSpPr>
          <p:nvPr>
            <p:ph type="body" idx="1"/>
          </p:nvPr>
        </p:nvSpPr>
        <p:spPr/>
        <p:txBody>
          <a:bodyPr/>
          <a:lstStyle/>
          <a:p>
            <a:pPr algn="l"/>
            <a:r>
              <a:rPr lang="en-US" b="1" dirty="0" smtClean="0"/>
              <a:t>Favorite classes </a:t>
            </a:r>
            <a:endParaRPr lang="en-US" b="1" dirty="0"/>
          </a:p>
        </p:txBody>
      </p:sp>
      <p:sp>
        <p:nvSpPr>
          <p:cNvPr id="5" name="Text Placeholder 4"/>
          <p:cNvSpPr>
            <a:spLocks noGrp="1"/>
          </p:cNvSpPr>
          <p:nvPr>
            <p:ph type="body" sz="quarter" idx="3"/>
          </p:nvPr>
        </p:nvSpPr>
        <p:spPr/>
        <p:txBody>
          <a:bodyPr/>
          <a:lstStyle/>
          <a:p>
            <a:pPr algn="l"/>
            <a:r>
              <a:rPr lang="en-US" b="1" dirty="0" smtClean="0"/>
              <a:t>Least favorite classes</a:t>
            </a:r>
            <a:endParaRPr lang="en-US" b="1" dirty="0"/>
          </a:p>
        </p:txBody>
      </p:sp>
      <p:sp>
        <p:nvSpPr>
          <p:cNvPr id="10" name="Content Placeholder 9"/>
          <p:cNvSpPr>
            <a:spLocks noGrp="1"/>
          </p:cNvSpPr>
          <p:nvPr>
            <p:ph sz="quarter" idx="13"/>
          </p:nvPr>
        </p:nvSpPr>
        <p:spPr/>
        <p:txBody>
          <a:bodyPr/>
          <a:lstStyle/>
          <a:p>
            <a:r>
              <a:rPr lang="en-US" dirty="0" smtClean="0"/>
              <a:t>International Politics</a:t>
            </a:r>
            <a:endParaRPr lang="en-US" dirty="0"/>
          </a:p>
          <a:p>
            <a:r>
              <a:rPr lang="en-US" dirty="0" smtClean="0"/>
              <a:t>History</a:t>
            </a:r>
            <a:endParaRPr lang="en-US" dirty="0"/>
          </a:p>
          <a:p>
            <a:r>
              <a:rPr lang="en-US" dirty="0" smtClean="0"/>
              <a:t>Microeconomics</a:t>
            </a:r>
            <a:endParaRPr lang="en-US" dirty="0"/>
          </a:p>
          <a:p>
            <a:r>
              <a:rPr lang="en-US" dirty="0" smtClean="0"/>
              <a:t>Religion</a:t>
            </a:r>
            <a:endParaRPr lang="en-US" dirty="0"/>
          </a:p>
          <a:p>
            <a:pPr marL="0" indent="0">
              <a:buNone/>
            </a:pPr>
            <a:endParaRPr lang="en-US" dirty="0"/>
          </a:p>
          <a:p>
            <a:endParaRPr lang="en-US" dirty="0"/>
          </a:p>
        </p:txBody>
      </p:sp>
      <p:sp>
        <p:nvSpPr>
          <p:cNvPr id="11" name="Content Placeholder 10"/>
          <p:cNvSpPr>
            <a:spLocks noGrp="1"/>
          </p:cNvSpPr>
          <p:nvPr>
            <p:ph sz="quarter" idx="14"/>
          </p:nvPr>
        </p:nvSpPr>
        <p:spPr/>
        <p:txBody>
          <a:bodyPr/>
          <a:lstStyle/>
          <a:p>
            <a:r>
              <a:rPr lang="en-US" dirty="0" smtClean="0"/>
              <a:t>Mathematics</a:t>
            </a:r>
            <a:endParaRPr lang="en-US" dirty="0"/>
          </a:p>
          <a:p>
            <a:r>
              <a:rPr lang="en-US" dirty="0" smtClean="0"/>
              <a:t>General Science</a:t>
            </a:r>
            <a:endParaRPr lang="en-US" dirty="0"/>
          </a:p>
          <a:p>
            <a:r>
              <a:rPr lang="en-US" dirty="0" smtClean="0"/>
              <a:t>Russian!</a:t>
            </a:r>
            <a:endParaRPr lang="en-US" dirty="0"/>
          </a:p>
          <a:p>
            <a:pPr marL="0" indent="0">
              <a:buNone/>
            </a:pPr>
            <a:endParaRPr lang="en-US" dirty="0"/>
          </a:p>
        </p:txBody>
      </p:sp>
      <p:sp>
        <p:nvSpPr>
          <p:cNvPr id="12" name="Footer Placeholder 11"/>
          <p:cNvSpPr>
            <a:spLocks noGrp="1"/>
          </p:cNvSpPr>
          <p:nvPr>
            <p:ph type="ftr" sz="quarter" idx="11"/>
          </p:nvPr>
        </p:nvSpPr>
        <p:spPr/>
        <p:txBody>
          <a:bodyPr/>
          <a:lstStyle/>
          <a:p>
            <a:r>
              <a:rPr lang="en-US" dirty="0" smtClean="0"/>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10</a:t>
            </a:fld>
            <a:endParaRPr lang="en-US" dirty="0"/>
          </a:p>
        </p:txBody>
      </p:sp>
    </p:spTree>
    <p:extLst>
      <p:ext uri="{BB962C8B-B14F-4D97-AF65-F5344CB8AC3E}">
        <p14:creationId xmlns:p14="http://schemas.microsoft.com/office/powerpoint/2010/main" val="2210468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College</a:t>
            </a:r>
            <a:endParaRPr lang="en-US" dirty="0"/>
          </a:p>
        </p:txBody>
      </p:sp>
      <p:sp>
        <p:nvSpPr>
          <p:cNvPr id="3" name="Content Placeholder 2"/>
          <p:cNvSpPr>
            <a:spLocks noGrp="1"/>
          </p:cNvSpPr>
          <p:nvPr>
            <p:ph idx="1"/>
          </p:nvPr>
        </p:nvSpPr>
        <p:spPr/>
        <p:txBody>
          <a:bodyPr/>
          <a:lstStyle/>
          <a:p>
            <a:r>
              <a:rPr lang="en-US" dirty="0" smtClean="0"/>
              <a:t>Jobs I worked while I was in College were:</a:t>
            </a:r>
          </a:p>
          <a:p>
            <a:pPr lvl="1"/>
            <a:r>
              <a:rPr lang="en-US" dirty="0" smtClean="0"/>
              <a:t>I tutored Spanish for students taking introductory Spanish</a:t>
            </a:r>
          </a:p>
          <a:p>
            <a:pPr lvl="1"/>
            <a:r>
              <a:rPr lang="en-US" dirty="0" smtClean="0"/>
              <a:t>I had a great internship at Atlantic Richfield Company, which was the parent company of ARCO. Today ARCO is owned by someone else and Atlantic Richfield Company no longer exists.  In the summer it turned into a full time job with good pay.  I worked on State and Local Government issues.</a:t>
            </a:r>
          </a:p>
          <a:p>
            <a:pPr lvl="1"/>
            <a:r>
              <a:rPr lang="en-US" dirty="0" smtClean="0"/>
              <a:t>I showed movies – this was when videos were just coming out and a lot of movies were still shown on big reels.  </a:t>
            </a:r>
          </a:p>
          <a:p>
            <a:pPr lvl="1"/>
            <a:endParaRPr lang="en-US" dirty="0" smtClean="0"/>
          </a:p>
          <a:p>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11</a:t>
            </a:fld>
            <a:endParaRPr lang="en-US" dirty="0"/>
          </a:p>
        </p:txBody>
      </p:sp>
    </p:spTree>
    <p:extLst>
      <p:ext uri="{BB962C8B-B14F-4D97-AF65-F5344CB8AC3E}">
        <p14:creationId xmlns:p14="http://schemas.microsoft.com/office/powerpoint/2010/main" val="2152268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College</a:t>
            </a:r>
            <a:endParaRPr lang="en-US" dirty="0"/>
          </a:p>
        </p:txBody>
      </p:sp>
      <p:sp>
        <p:nvSpPr>
          <p:cNvPr id="3" name="Content Placeholder 2"/>
          <p:cNvSpPr>
            <a:spLocks noGrp="1"/>
          </p:cNvSpPr>
          <p:nvPr>
            <p:ph idx="1"/>
          </p:nvPr>
        </p:nvSpPr>
        <p:spPr/>
        <p:txBody>
          <a:bodyPr/>
          <a:lstStyle/>
          <a:p>
            <a:r>
              <a:rPr lang="en-US" dirty="0" smtClean="0"/>
              <a:t>Things that felt difficult or challenging for me while I was in College were:</a:t>
            </a:r>
          </a:p>
          <a:p>
            <a:pPr lvl="1"/>
            <a:r>
              <a:rPr lang="en-US" dirty="0" smtClean="0"/>
              <a:t>I felt a little out of touch with my peers.  I had spent a lot of my childhood outside the United States, and my parents were not as well off as the parents of some other students.</a:t>
            </a:r>
          </a:p>
          <a:p>
            <a:pPr lvl="1"/>
            <a:r>
              <a:rPr lang="en-US" dirty="0" smtClean="0"/>
              <a:t>The cost of college was stressful – even though I got scholarships/grants and borrowed a small amount of money I worried about paying for it.</a:t>
            </a:r>
            <a:endParaRPr lang="en-US" dirty="0"/>
          </a:p>
          <a:p>
            <a:pPr marL="457200" lvl="1" indent="0">
              <a:buNone/>
            </a:pPr>
            <a:endParaRPr lang="en-US" dirty="0" smtClean="0"/>
          </a:p>
          <a:p>
            <a:pPr lvl="1"/>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12</a:t>
            </a:fld>
            <a:endParaRPr lang="en-US" dirty="0"/>
          </a:p>
        </p:txBody>
      </p:sp>
    </p:spTree>
    <p:extLst>
      <p:ext uri="{BB962C8B-B14F-4D97-AF65-F5344CB8AC3E}">
        <p14:creationId xmlns:p14="http://schemas.microsoft.com/office/powerpoint/2010/main" val="3671467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138861"/>
            <a:ext cx="9144000" cy="1322479"/>
          </a:xfrm>
        </p:spPr>
        <p:txBody>
          <a:bodyPr/>
          <a:lstStyle/>
          <a:p>
            <a:r>
              <a:rPr lang="en-US" dirty="0" smtClean="0"/>
              <a:t>Getting a job after College</a:t>
            </a:r>
            <a:endParaRPr lang="en-US" dirty="0"/>
          </a:p>
        </p:txBody>
      </p:sp>
      <p:sp>
        <p:nvSpPr>
          <p:cNvPr id="3" name="Content Placeholder 2"/>
          <p:cNvSpPr>
            <a:spLocks noGrp="1"/>
          </p:cNvSpPr>
          <p:nvPr>
            <p:ph idx="1"/>
          </p:nvPr>
        </p:nvSpPr>
        <p:spPr/>
        <p:txBody>
          <a:bodyPr/>
          <a:lstStyle/>
          <a:p>
            <a:r>
              <a:rPr lang="en-US" dirty="0" smtClean="0"/>
              <a:t>The top few things I did to ensure I got a good job after college were:</a:t>
            </a:r>
          </a:p>
          <a:p>
            <a:pPr lvl="1"/>
            <a:r>
              <a:rPr lang="en-US" dirty="0" smtClean="0"/>
              <a:t>I went to every class</a:t>
            </a:r>
          </a:p>
          <a:p>
            <a:pPr lvl="1"/>
            <a:r>
              <a:rPr lang="en-US" dirty="0" smtClean="0"/>
              <a:t>I earned the best grades I could</a:t>
            </a:r>
          </a:p>
          <a:p>
            <a:pPr lvl="1"/>
            <a:r>
              <a:rPr lang="en-US" dirty="0" smtClean="0"/>
              <a:t>I utilized the career center to land an internship which led to my first job after graduation</a:t>
            </a:r>
          </a:p>
          <a:p>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13</a:t>
            </a:fld>
            <a:endParaRPr lang="en-US" dirty="0"/>
          </a:p>
        </p:txBody>
      </p:sp>
    </p:spTree>
    <p:extLst>
      <p:ext uri="{BB962C8B-B14F-4D97-AF65-F5344CB8AC3E}">
        <p14:creationId xmlns:p14="http://schemas.microsoft.com/office/powerpoint/2010/main" val="2764738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dirty="0" smtClean="0"/>
              <a:t>This is My Company</a:t>
            </a:r>
            <a:endParaRPr lang="en-US" dirty="0"/>
          </a:p>
        </p:txBody>
      </p:sp>
      <p:sp>
        <p:nvSpPr>
          <p:cNvPr id="12" name="Content Placeholder 2"/>
          <p:cNvSpPr>
            <a:spLocks noGrp="1"/>
          </p:cNvSpPr>
          <p:nvPr>
            <p:ph idx="1"/>
          </p:nvPr>
        </p:nvSpPr>
        <p:spPr/>
        <p:txBody>
          <a:bodyPr/>
          <a:lstStyle/>
          <a:p>
            <a:r>
              <a:rPr lang="en-US" dirty="0" smtClean="0"/>
              <a:t>Every day at my company:</a:t>
            </a:r>
          </a:p>
          <a:p>
            <a:pPr lvl="1"/>
            <a:r>
              <a:rPr lang="en-US" dirty="0" smtClean="0"/>
              <a:t>Citizens Business Bank started in August 1974 with one branch in Chino, CA.  Along the way, and after many years of success and progress, the Bank changed their name from Chino Valley Bank to Citizens Business Bank.  Currently, the Bank employs over 800 individuals and is headquartered in Ontario, CA. </a:t>
            </a:r>
          </a:p>
          <a:p>
            <a:pPr lvl="1"/>
            <a:r>
              <a:rPr lang="en-US" dirty="0" smtClean="0"/>
              <a:t>I work with many account officers inside the bank and appraisers and environmental experts outside the Bank. Much of my work is coordinating the flow of information, answering questions, and ensuring that work gets done in a timely, professional manner.</a:t>
            </a:r>
          </a:p>
          <a:p>
            <a:endParaRPr lang="en-US" dirty="0"/>
          </a:p>
        </p:txBody>
      </p:sp>
      <p:sp>
        <p:nvSpPr>
          <p:cNvPr id="4" name="Footer Placeholder 3"/>
          <p:cNvSpPr>
            <a:spLocks noGrp="1"/>
          </p:cNvSpPr>
          <p:nvPr>
            <p:ph type="ftr" sz="quarter" idx="11"/>
          </p:nvPr>
        </p:nvSpPr>
        <p:spPr/>
        <p:txBody>
          <a:bodyPr/>
          <a:lstStyle/>
          <a:p>
            <a:r>
              <a:rPr lang="en-US" dirty="0" smtClean="0"/>
              <a:t>Youth Business : ALLIANCE</a:t>
            </a:r>
          </a:p>
        </p:txBody>
      </p:sp>
      <p:sp>
        <p:nvSpPr>
          <p:cNvPr id="6" name="Slide Number Placeholder 5"/>
          <p:cNvSpPr>
            <a:spLocks noGrp="1"/>
          </p:cNvSpPr>
          <p:nvPr>
            <p:ph type="sldNum" sz="quarter" idx="12"/>
          </p:nvPr>
        </p:nvSpPr>
        <p:spPr/>
        <p:txBody>
          <a:bodyPr/>
          <a:lstStyle/>
          <a:p>
            <a:fld id="{83563B19-5B2B-4AAC-A66D-8FF7C83E8865}" type="slidenum">
              <a:rPr lang="en-US" smtClean="0"/>
              <a:pPr/>
              <a:t>14</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5410200"/>
            <a:ext cx="27146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9328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Career Path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884378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15</a:t>
            </a:fld>
            <a:endParaRPr lang="en-US" dirty="0"/>
          </a:p>
        </p:txBody>
      </p:sp>
    </p:spTree>
    <p:extLst>
      <p:ext uri="{BB962C8B-B14F-4D97-AF65-F5344CB8AC3E}">
        <p14:creationId xmlns:p14="http://schemas.microsoft.com/office/powerpoint/2010/main" val="1632448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My Career</a:t>
            </a:r>
            <a:endParaRPr lang="en-US" dirty="0"/>
          </a:p>
        </p:txBody>
      </p:sp>
      <p:sp>
        <p:nvSpPr>
          <p:cNvPr id="3" name="Content Placeholder 2"/>
          <p:cNvSpPr>
            <a:spLocks noGrp="1"/>
          </p:cNvSpPr>
          <p:nvPr>
            <p:ph idx="1"/>
          </p:nvPr>
        </p:nvSpPr>
        <p:spPr/>
        <p:txBody>
          <a:bodyPr>
            <a:normAutofit/>
          </a:bodyPr>
          <a:lstStyle/>
          <a:p>
            <a:r>
              <a:rPr lang="en-US" dirty="0" smtClean="0"/>
              <a:t>The first job I had after college was:</a:t>
            </a:r>
          </a:p>
          <a:p>
            <a:pPr lvl="1"/>
            <a:r>
              <a:rPr lang="en-US" dirty="0" smtClean="0"/>
              <a:t>I worked for the Veterans Administration as a “temp” in their distribution warehouse in Commerce. My work involved coordinating the flow of paperwork between the warehouse and field offices.  Job market was very tight when I got out of college.</a:t>
            </a:r>
          </a:p>
          <a:p>
            <a:pPr lvl="1"/>
            <a:endParaRPr lang="en-US" dirty="0" smtClean="0"/>
          </a:p>
          <a:p>
            <a:r>
              <a:rPr lang="en-US" dirty="0" smtClean="0"/>
              <a:t>The worst job I have ever had was:</a:t>
            </a:r>
          </a:p>
          <a:p>
            <a:pPr lvl="1"/>
            <a:r>
              <a:rPr lang="en-US" dirty="0" smtClean="0"/>
              <a:t>Just after college I worked at a Department Store.  It’s not a bad job at all, but it was not a good fit for me.   </a:t>
            </a:r>
          </a:p>
        </p:txBody>
      </p:sp>
      <p:sp>
        <p:nvSpPr>
          <p:cNvPr id="7" name="Footer Placeholder 6"/>
          <p:cNvSpPr>
            <a:spLocks noGrp="1"/>
          </p:cNvSpPr>
          <p:nvPr>
            <p:ph type="ftr" sz="quarter" idx="11"/>
          </p:nvPr>
        </p:nvSpPr>
        <p:spPr/>
        <p:txBody>
          <a:bodyPr/>
          <a:lstStyle/>
          <a:p>
            <a:r>
              <a:rPr lang="en-US" dirty="0" smtClean="0"/>
              <a:t>Youth Business : ALLIANCE</a:t>
            </a:r>
          </a:p>
        </p:txBody>
      </p:sp>
      <p:sp>
        <p:nvSpPr>
          <p:cNvPr id="8" name="Slide Number Placeholder 7"/>
          <p:cNvSpPr>
            <a:spLocks noGrp="1"/>
          </p:cNvSpPr>
          <p:nvPr>
            <p:ph type="sldNum" sz="quarter" idx="12"/>
          </p:nvPr>
        </p:nvSpPr>
        <p:spPr/>
        <p:txBody>
          <a:bodyPr/>
          <a:lstStyle/>
          <a:p>
            <a:fld id="{83563B19-5B2B-4AAC-A66D-8FF7C83E8865}" type="slidenum">
              <a:rPr lang="en-US" smtClean="0"/>
              <a:pPr/>
              <a:t>16</a:t>
            </a:fld>
            <a:endParaRPr lang="en-US" dirty="0"/>
          </a:p>
        </p:txBody>
      </p:sp>
    </p:spTree>
    <p:extLst>
      <p:ext uri="{BB962C8B-B14F-4D97-AF65-F5344CB8AC3E}">
        <p14:creationId xmlns:p14="http://schemas.microsoft.com/office/powerpoint/2010/main" val="2538521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My Career</a:t>
            </a:r>
            <a:endParaRPr lang="en-US" dirty="0"/>
          </a:p>
        </p:txBody>
      </p:sp>
      <p:sp>
        <p:nvSpPr>
          <p:cNvPr id="3" name="Content Placeholder 2"/>
          <p:cNvSpPr>
            <a:spLocks noGrp="1"/>
          </p:cNvSpPr>
          <p:nvPr>
            <p:ph idx="1"/>
          </p:nvPr>
        </p:nvSpPr>
        <p:spPr/>
        <p:txBody>
          <a:bodyPr/>
          <a:lstStyle/>
          <a:p>
            <a:r>
              <a:rPr lang="en-US" dirty="0" smtClean="0"/>
              <a:t>Challenges I have had to overcome throughout my career are:</a:t>
            </a:r>
          </a:p>
          <a:p>
            <a:pPr lvl="1"/>
            <a:r>
              <a:rPr lang="en-US" dirty="0" smtClean="0"/>
              <a:t>I am not a “people person” – knowing how to network/interact with people is a vital skill for job success.  I have friends that are very good at it – I’ m not </a:t>
            </a:r>
            <a:r>
              <a:rPr lang="en-US" dirty="0" smtClean="0">
                <a:sym typeface="Wingdings" panose="05000000000000000000" pitchFamily="2" charset="2"/>
              </a:rPr>
              <a:t></a:t>
            </a:r>
            <a:endParaRPr lang="en-US" dirty="0" smtClean="0"/>
          </a:p>
          <a:p>
            <a:pPr lvl="1"/>
            <a:r>
              <a:rPr lang="en-US" dirty="0" smtClean="0"/>
              <a:t>I was laid off a few times.  One time was when the Bank I was working for went broke and was taken over by the Federal Government.  Another time was when the company I was working for got sold.  The second layoff was great because I got very good severance!!!</a:t>
            </a:r>
          </a:p>
          <a:p>
            <a:pPr lvl="1"/>
            <a:r>
              <a:rPr lang="en-US" dirty="0" smtClean="0"/>
              <a:t>Dealing with people who don’t understand my work – or don’t like it when I do my job, as it means saying “No” to people a good amount of the time.</a:t>
            </a:r>
          </a:p>
        </p:txBody>
      </p:sp>
      <p:sp>
        <p:nvSpPr>
          <p:cNvPr id="5" name="Footer Placeholder 4"/>
          <p:cNvSpPr>
            <a:spLocks noGrp="1"/>
          </p:cNvSpPr>
          <p:nvPr>
            <p:ph type="ftr" sz="quarter" idx="11"/>
          </p:nvPr>
        </p:nvSpPr>
        <p:spPr/>
        <p:txBody>
          <a:bodyPr/>
          <a:lstStyle/>
          <a:p>
            <a:r>
              <a:rPr lang="en-US" dirty="0" smtClean="0"/>
              <a:t>Youth Business : ALLIANCE</a:t>
            </a:r>
          </a:p>
        </p:txBody>
      </p:sp>
      <p:sp>
        <p:nvSpPr>
          <p:cNvPr id="6" name="Slide Number Placeholder 5"/>
          <p:cNvSpPr>
            <a:spLocks noGrp="1"/>
          </p:cNvSpPr>
          <p:nvPr>
            <p:ph type="sldNum" sz="quarter" idx="12"/>
          </p:nvPr>
        </p:nvSpPr>
        <p:spPr/>
        <p:txBody>
          <a:bodyPr/>
          <a:lstStyle/>
          <a:p>
            <a:fld id="{83563B19-5B2B-4AAC-A66D-8FF7C83E8865}" type="slidenum">
              <a:rPr lang="en-US" smtClean="0"/>
              <a:pPr/>
              <a:t>17</a:t>
            </a:fld>
            <a:endParaRPr lang="en-US" dirty="0"/>
          </a:p>
        </p:txBody>
      </p:sp>
    </p:spTree>
    <p:extLst>
      <p:ext uri="{BB962C8B-B14F-4D97-AF65-F5344CB8AC3E}">
        <p14:creationId xmlns:p14="http://schemas.microsoft.com/office/powerpoint/2010/main" val="977484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662894" y="2023169"/>
            <a:ext cx="1785279" cy="3421856"/>
            <a:chOff x="3677828" y="1718071"/>
            <a:chExt cx="1785279" cy="3421856"/>
          </a:xfrm>
        </p:grpSpPr>
        <p:sp>
          <p:nvSpPr>
            <p:cNvPr id="14" name="Freeform 13"/>
            <p:cNvSpPr/>
            <p:nvPr/>
          </p:nvSpPr>
          <p:spPr>
            <a:xfrm>
              <a:off x="4384867" y="2609180"/>
              <a:ext cx="187132" cy="819819"/>
            </a:xfrm>
            <a:custGeom>
              <a:avLst/>
              <a:gdLst/>
              <a:ahLst/>
              <a:cxnLst/>
              <a:rect l="0" t="0" r="0" b="0"/>
              <a:pathLst>
                <a:path>
                  <a:moveTo>
                    <a:pt x="187132" y="0"/>
                  </a:moveTo>
                  <a:lnTo>
                    <a:pt x="187132" y="819819"/>
                  </a:lnTo>
                  <a:lnTo>
                    <a:pt x="0" y="81981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4526280" y="2609180"/>
              <a:ext cx="91440" cy="1639639"/>
            </a:xfrm>
            <a:custGeom>
              <a:avLst/>
              <a:gdLst/>
              <a:ahLst/>
              <a:cxnLst/>
              <a:rect l="0" t="0" r="0" b="0"/>
              <a:pathLst>
                <a:path>
                  <a:moveTo>
                    <a:pt x="45720" y="0"/>
                  </a:moveTo>
                  <a:lnTo>
                    <a:pt x="45720" y="1639639"/>
                  </a:lnTo>
                </a:path>
              </a:pathLst>
            </a:custGeom>
            <a:noFill/>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3680891" y="1718071"/>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bg1">
                <a:lumMod val="7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dirty="0"/>
            </a:p>
          </p:txBody>
        </p:sp>
        <p:sp>
          <p:nvSpPr>
            <p:cNvPr id="20" name="Freeform 19"/>
            <p:cNvSpPr/>
            <p:nvPr/>
          </p:nvSpPr>
          <p:spPr>
            <a:xfrm>
              <a:off x="3680891" y="4248819"/>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85000"/>
                <a:lumOff val="1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dirty="0"/>
            </a:p>
          </p:txBody>
        </p:sp>
        <p:sp>
          <p:nvSpPr>
            <p:cNvPr id="22" name="Freeform 21"/>
            <p:cNvSpPr/>
            <p:nvPr/>
          </p:nvSpPr>
          <p:spPr>
            <a:xfrm>
              <a:off x="3677828" y="2983445"/>
              <a:ext cx="1782216" cy="891108"/>
            </a:xfrm>
            <a:custGeom>
              <a:avLst/>
              <a:gdLst>
                <a:gd name="connsiteX0" fmla="*/ 0 w 1782216"/>
                <a:gd name="connsiteY0" fmla="*/ 0 h 891108"/>
                <a:gd name="connsiteX1" fmla="*/ 1782216 w 1782216"/>
                <a:gd name="connsiteY1" fmla="*/ 0 h 891108"/>
                <a:gd name="connsiteX2" fmla="*/ 1782216 w 1782216"/>
                <a:gd name="connsiteY2" fmla="*/ 891108 h 891108"/>
                <a:gd name="connsiteX3" fmla="*/ 0 w 1782216"/>
                <a:gd name="connsiteY3" fmla="*/ 891108 h 891108"/>
                <a:gd name="connsiteX4" fmla="*/ 0 w 1782216"/>
                <a:gd name="connsiteY4" fmla="*/ 0 h 89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2216" h="891108">
                  <a:moveTo>
                    <a:pt x="0" y="0"/>
                  </a:moveTo>
                  <a:lnTo>
                    <a:pt x="1782216" y="0"/>
                  </a:lnTo>
                  <a:lnTo>
                    <a:pt x="1782216" y="891108"/>
                  </a:lnTo>
                  <a:lnTo>
                    <a:pt x="0" y="891108"/>
                  </a:lnTo>
                  <a:lnTo>
                    <a:pt x="0" y="0"/>
                  </a:lnTo>
                  <a:close/>
                </a:path>
              </a:pathLst>
            </a:custGeom>
            <a:solidFill>
              <a:schemeClr val="tx1">
                <a:lumMod val="50000"/>
                <a:lumOff val="50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endParaRPr lang="en-US" sz="5700" kern="1200" dirty="0"/>
            </a:p>
          </p:txBody>
        </p:sp>
      </p:grpSp>
      <p:sp>
        <p:nvSpPr>
          <p:cNvPr id="5" name="Title 1"/>
          <p:cNvSpPr>
            <a:spLocks noGrp="1"/>
          </p:cNvSpPr>
          <p:nvPr>
            <p:ph type="title"/>
          </p:nvPr>
        </p:nvSpPr>
        <p:spPr/>
        <p:txBody>
          <a:bodyPr/>
          <a:lstStyle/>
          <a:p>
            <a:r>
              <a:rPr lang="en-US" dirty="0" smtClean="0"/>
              <a:t>My role within organization</a:t>
            </a:r>
            <a:endParaRPr lang="en-US" dirty="0"/>
          </a:p>
        </p:txBody>
      </p:sp>
      <p:sp>
        <p:nvSpPr>
          <p:cNvPr id="4" name="Footer Placeholder 3"/>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18</a:t>
            </a:fld>
            <a:endParaRPr lang="en-US" dirty="0"/>
          </a:p>
        </p:txBody>
      </p:sp>
      <p:sp>
        <p:nvSpPr>
          <p:cNvPr id="12" name="TextBox 11"/>
          <p:cNvSpPr txBox="1"/>
          <p:nvPr/>
        </p:nvSpPr>
        <p:spPr>
          <a:xfrm>
            <a:off x="1195833" y="816404"/>
            <a:ext cx="184666" cy="369332"/>
          </a:xfrm>
          <a:prstGeom prst="rect">
            <a:avLst/>
          </a:prstGeom>
          <a:noFill/>
        </p:spPr>
        <p:txBody>
          <a:bodyPr wrap="none" rtlCol="0">
            <a:spAutoFit/>
          </a:bodyPr>
          <a:lstStyle/>
          <a:p>
            <a:endParaRPr lang="en-US" dirty="0"/>
          </a:p>
        </p:txBody>
      </p:sp>
      <p:sp>
        <p:nvSpPr>
          <p:cNvPr id="23" name="Footer Placeholder 3"/>
          <p:cNvSpPr txBox="1">
            <a:spLocks/>
          </p:cNvSpPr>
          <p:nvPr/>
        </p:nvSpPr>
        <p:spPr>
          <a:xfrm>
            <a:off x="3581400" y="21108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800" dirty="0" smtClean="0">
                <a:solidFill>
                  <a:srgbClr val="AAEC39"/>
                </a:solidFill>
              </a:rPr>
              <a:t>CEO</a:t>
            </a:r>
          </a:p>
        </p:txBody>
      </p:sp>
      <p:sp>
        <p:nvSpPr>
          <p:cNvPr id="24" name="Footer Placeholder 3"/>
          <p:cNvSpPr txBox="1">
            <a:spLocks/>
          </p:cNvSpPr>
          <p:nvPr/>
        </p:nvSpPr>
        <p:spPr>
          <a:xfrm>
            <a:off x="3482645" y="3288543"/>
            <a:ext cx="2057401"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smtClean="0">
                <a:solidFill>
                  <a:srgbClr val="AAEC39"/>
                </a:solidFill>
              </a:rPr>
              <a:t> Lending Compliance Mgr. &amp; EVP/Chief Risk  Officer</a:t>
            </a:r>
          </a:p>
        </p:txBody>
      </p:sp>
      <p:sp>
        <p:nvSpPr>
          <p:cNvPr id="25" name="Footer Placeholder 3"/>
          <p:cNvSpPr txBox="1">
            <a:spLocks/>
          </p:cNvSpPr>
          <p:nvPr/>
        </p:nvSpPr>
        <p:spPr>
          <a:xfrm>
            <a:off x="3581400" y="46254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smtClean="0">
                <a:solidFill>
                  <a:srgbClr val="AAEC39"/>
                </a:solidFill>
              </a:rPr>
              <a:t>ME</a:t>
            </a:r>
          </a:p>
        </p:txBody>
      </p:sp>
      <p:sp>
        <p:nvSpPr>
          <p:cNvPr id="26" name="Footer Placeholder 3"/>
          <p:cNvSpPr txBox="1">
            <a:spLocks/>
          </p:cNvSpPr>
          <p:nvPr/>
        </p:nvSpPr>
        <p:spPr>
          <a:xfrm>
            <a:off x="5750995" y="4625453"/>
            <a:ext cx="1945205" cy="860947"/>
          </a:xfrm>
          <a:prstGeom prst="rect">
            <a:avLst/>
          </a:prstGeom>
        </p:spPr>
        <p:txBody>
          <a:bodyPr vert="horz" lIns="45720" tIns="45720" rIns="91440" bIns="45720" rtlCol="0" anchor="ctr"/>
          <a:lstStyle>
            <a:defPPr>
              <a:defRPr lang="en-US"/>
            </a:defPPr>
            <a:lvl1pPr marL="0" algn="l" defTabSz="914400" rtl="0" eaLnBrk="1" latinLnBrk="0" hangingPunct="1">
              <a:defRPr sz="1200" kern="1200">
                <a:solidFill>
                  <a:schemeClr val="tx1">
                    <a:lumMod val="50000"/>
                    <a:lumOff val="50000"/>
                  </a:schemeClr>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dirty="0" smtClean="0">
              <a:solidFill>
                <a:srgbClr val="AAEC39"/>
              </a:solidFill>
            </a:endParaRPr>
          </a:p>
        </p:txBody>
      </p:sp>
    </p:spTree>
    <p:extLst>
      <p:ext uri="{BB962C8B-B14F-4D97-AF65-F5344CB8AC3E}">
        <p14:creationId xmlns:p14="http://schemas.microsoft.com/office/powerpoint/2010/main" val="1764927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smtClean="0"/>
              <a:t>Compensation at my company</a:t>
            </a:r>
            <a:endParaRPr lang="en-US" dirty="0"/>
          </a:p>
        </p:txBody>
      </p:sp>
      <p:grpSp>
        <p:nvGrpSpPr>
          <p:cNvPr id="4" name="Group 3"/>
          <p:cNvGrpSpPr/>
          <p:nvPr/>
        </p:nvGrpSpPr>
        <p:grpSpPr>
          <a:xfrm>
            <a:off x="2309018" y="1600200"/>
            <a:ext cx="4525963" cy="4525963"/>
            <a:chOff x="2309018" y="1600200"/>
            <a:chExt cx="4525963" cy="4525963"/>
          </a:xfrm>
        </p:grpSpPr>
        <p:sp>
          <p:nvSpPr>
            <p:cNvPr id="6" name="Freeform 5"/>
            <p:cNvSpPr/>
            <p:nvPr/>
          </p:nvSpPr>
          <p:spPr>
            <a:xfrm>
              <a:off x="2309018" y="1600200"/>
              <a:ext cx="4525963" cy="4525963"/>
            </a:xfrm>
            <a:custGeom>
              <a:avLst/>
              <a:gdLst>
                <a:gd name="connsiteX0" fmla="*/ 0 w 4525963"/>
                <a:gd name="connsiteY0" fmla="*/ 2262982 h 4525963"/>
                <a:gd name="connsiteX1" fmla="*/ 2262982 w 4525963"/>
                <a:gd name="connsiteY1" fmla="*/ 0 h 4525963"/>
                <a:gd name="connsiteX2" fmla="*/ 4525964 w 4525963"/>
                <a:gd name="connsiteY2" fmla="*/ 2262982 h 4525963"/>
                <a:gd name="connsiteX3" fmla="*/ 2262982 w 4525963"/>
                <a:gd name="connsiteY3" fmla="*/ 4525964 h 4525963"/>
                <a:gd name="connsiteX4" fmla="*/ 0 w 4525963"/>
                <a:gd name="connsiteY4" fmla="*/ 2262982 h 4525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963" h="4525963">
                  <a:moveTo>
                    <a:pt x="0" y="2262982"/>
                  </a:moveTo>
                  <a:cubicBezTo>
                    <a:pt x="0" y="1013172"/>
                    <a:pt x="1013172" y="0"/>
                    <a:pt x="2262982" y="0"/>
                  </a:cubicBezTo>
                  <a:cubicBezTo>
                    <a:pt x="3512792" y="0"/>
                    <a:pt x="4525964" y="1013172"/>
                    <a:pt x="4525964" y="2262982"/>
                  </a:cubicBezTo>
                  <a:cubicBezTo>
                    <a:pt x="4525964" y="3512792"/>
                    <a:pt x="3512792" y="4525964"/>
                    <a:pt x="2262982" y="4525964"/>
                  </a:cubicBezTo>
                  <a:cubicBezTo>
                    <a:pt x="1013172" y="4525964"/>
                    <a:pt x="0" y="3512792"/>
                    <a:pt x="0" y="2262982"/>
                  </a:cubicBezTo>
                  <a:close/>
                </a:path>
              </a:pathLst>
            </a:custGeom>
            <a:solidFill>
              <a:schemeClr val="tx1">
                <a:lumMod val="75000"/>
                <a:lumOff val="25000"/>
              </a:schemeClr>
            </a:solidFill>
            <a:ln>
              <a:solidFill>
                <a:schemeClr val="tx1">
                  <a:lumMod val="75000"/>
                  <a:lumOff val="25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715596" tIns="311642" rIns="1715596" bIns="3706115"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President and Executive </a:t>
              </a:r>
              <a:r>
                <a:rPr lang="en-US" sz="1200" dirty="0" smtClean="0">
                  <a:solidFill>
                    <a:schemeClr val="bg1"/>
                  </a:solidFill>
                </a:rPr>
                <a:t>Vice Presidents</a:t>
              </a:r>
              <a:endParaRPr lang="en-US" sz="1200" kern="1200" dirty="0" smtClean="0">
                <a:solidFill>
                  <a:schemeClr val="bg1"/>
                </a:solidFill>
              </a:endParaRPr>
            </a:p>
            <a:p>
              <a:pPr lvl="0" algn="ctr" defTabSz="533400">
                <a:lnSpc>
                  <a:spcPct val="90000"/>
                </a:lnSpc>
                <a:spcBef>
                  <a:spcPct val="0"/>
                </a:spcBef>
                <a:spcAft>
                  <a:spcPct val="35000"/>
                </a:spcAft>
              </a:pPr>
              <a:r>
                <a:rPr lang="en-US" sz="1200" kern="1200" dirty="0" smtClean="0">
                  <a:solidFill>
                    <a:schemeClr val="bg1"/>
                  </a:solidFill>
                </a:rPr>
                <a:t>($500K - $1M)</a:t>
              </a:r>
              <a:endParaRPr lang="en-US" sz="1200" kern="1200" dirty="0">
                <a:solidFill>
                  <a:schemeClr val="bg1"/>
                </a:solidFill>
              </a:endParaRPr>
            </a:p>
          </p:txBody>
        </p:sp>
        <p:sp>
          <p:nvSpPr>
            <p:cNvPr id="8" name="Freeform 7"/>
            <p:cNvSpPr/>
            <p:nvPr/>
          </p:nvSpPr>
          <p:spPr>
            <a:xfrm>
              <a:off x="2761614" y="2505392"/>
              <a:ext cx="3620770" cy="3620770"/>
            </a:xfrm>
            <a:custGeom>
              <a:avLst/>
              <a:gdLst>
                <a:gd name="connsiteX0" fmla="*/ 0 w 3620770"/>
                <a:gd name="connsiteY0" fmla="*/ 1810385 h 3620770"/>
                <a:gd name="connsiteX1" fmla="*/ 1810385 w 3620770"/>
                <a:gd name="connsiteY1" fmla="*/ 0 h 3620770"/>
                <a:gd name="connsiteX2" fmla="*/ 3620770 w 3620770"/>
                <a:gd name="connsiteY2" fmla="*/ 1810385 h 3620770"/>
                <a:gd name="connsiteX3" fmla="*/ 1810385 w 3620770"/>
                <a:gd name="connsiteY3" fmla="*/ 3620770 h 3620770"/>
                <a:gd name="connsiteX4" fmla="*/ 0 w 3620770"/>
                <a:gd name="connsiteY4" fmla="*/ 1810385 h 3620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0770" h="3620770">
                  <a:moveTo>
                    <a:pt x="0" y="1810385"/>
                  </a:moveTo>
                  <a:cubicBezTo>
                    <a:pt x="0" y="810537"/>
                    <a:pt x="810537" y="0"/>
                    <a:pt x="1810385" y="0"/>
                  </a:cubicBezTo>
                  <a:cubicBezTo>
                    <a:pt x="2810233" y="0"/>
                    <a:pt x="3620770" y="810537"/>
                    <a:pt x="3620770" y="1810385"/>
                  </a:cubicBezTo>
                  <a:cubicBezTo>
                    <a:pt x="3620770" y="2810233"/>
                    <a:pt x="2810233" y="3620770"/>
                    <a:pt x="1810385" y="3620770"/>
                  </a:cubicBezTo>
                  <a:cubicBezTo>
                    <a:pt x="810537" y="3620770"/>
                    <a:pt x="0" y="2810233"/>
                    <a:pt x="0" y="1810385"/>
                  </a:cubicBezTo>
                  <a:close/>
                </a:path>
              </a:pathLst>
            </a:custGeom>
            <a:solidFill>
              <a:schemeClr val="tx1">
                <a:lumMod val="65000"/>
                <a:lumOff val="3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263000" tIns="302590" rIns="1262999" bIns="283713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Senior Vice Presidents</a:t>
              </a:r>
            </a:p>
            <a:p>
              <a:pPr lvl="0" algn="ctr" defTabSz="533400">
                <a:lnSpc>
                  <a:spcPct val="90000"/>
                </a:lnSpc>
                <a:spcBef>
                  <a:spcPct val="0"/>
                </a:spcBef>
                <a:spcAft>
                  <a:spcPct val="35000"/>
                </a:spcAft>
              </a:pPr>
              <a:r>
                <a:rPr lang="en-US" sz="1200" kern="1200" dirty="0" smtClean="0">
                  <a:solidFill>
                    <a:schemeClr val="bg1"/>
                  </a:solidFill>
                </a:rPr>
                <a:t>($250K - $400K)</a:t>
              </a:r>
              <a:endParaRPr lang="en-US" sz="1200" kern="1200" dirty="0">
                <a:solidFill>
                  <a:schemeClr val="bg1"/>
                </a:solidFill>
              </a:endParaRPr>
            </a:p>
          </p:txBody>
        </p:sp>
        <p:sp>
          <p:nvSpPr>
            <p:cNvPr id="9" name="Freeform 8"/>
            <p:cNvSpPr/>
            <p:nvPr/>
          </p:nvSpPr>
          <p:spPr>
            <a:xfrm>
              <a:off x="3214211" y="3410585"/>
              <a:ext cx="2715577" cy="2715577"/>
            </a:xfrm>
            <a:custGeom>
              <a:avLst/>
              <a:gdLst>
                <a:gd name="connsiteX0" fmla="*/ 0 w 2715577"/>
                <a:gd name="connsiteY0" fmla="*/ 1357789 h 2715577"/>
                <a:gd name="connsiteX1" fmla="*/ 1357789 w 2715577"/>
                <a:gd name="connsiteY1" fmla="*/ 0 h 2715577"/>
                <a:gd name="connsiteX2" fmla="*/ 2715578 w 2715577"/>
                <a:gd name="connsiteY2" fmla="*/ 1357789 h 2715577"/>
                <a:gd name="connsiteX3" fmla="*/ 1357789 w 2715577"/>
                <a:gd name="connsiteY3" fmla="*/ 2715578 h 2715577"/>
                <a:gd name="connsiteX4" fmla="*/ 0 w 2715577"/>
                <a:gd name="connsiteY4" fmla="*/ 1357789 h 2715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577" h="2715577">
                  <a:moveTo>
                    <a:pt x="0" y="1357789"/>
                  </a:moveTo>
                  <a:cubicBezTo>
                    <a:pt x="0" y="607903"/>
                    <a:pt x="607903" y="0"/>
                    <a:pt x="1357789" y="0"/>
                  </a:cubicBezTo>
                  <a:cubicBezTo>
                    <a:pt x="2107675" y="0"/>
                    <a:pt x="2715578" y="607903"/>
                    <a:pt x="2715578" y="1357789"/>
                  </a:cubicBezTo>
                  <a:cubicBezTo>
                    <a:pt x="2715578" y="2107675"/>
                    <a:pt x="2107675" y="2715578"/>
                    <a:pt x="1357789" y="2715578"/>
                  </a:cubicBezTo>
                  <a:cubicBezTo>
                    <a:pt x="607903" y="2715578"/>
                    <a:pt x="0" y="2107675"/>
                    <a:pt x="0" y="1357789"/>
                  </a:cubicBezTo>
                  <a:close/>
                </a:path>
              </a:pathLst>
            </a:custGeom>
            <a:solidFill>
              <a:schemeClr val="tx1">
                <a:lumMod val="50000"/>
                <a:lumOff val="5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10403" tIns="289012" rIns="810403" bIns="1986248"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Vice Presidents</a:t>
              </a:r>
            </a:p>
            <a:p>
              <a:pPr lvl="0" algn="ctr" defTabSz="533400">
                <a:lnSpc>
                  <a:spcPct val="90000"/>
                </a:lnSpc>
                <a:spcBef>
                  <a:spcPct val="0"/>
                </a:spcBef>
                <a:spcAft>
                  <a:spcPct val="35000"/>
                </a:spcAft>
              </a:pPr>
              <a:r>
                <a:rPr lang="en-US" sz="1200" kern="1200" dirty="0" smtClean="0">
                  <a:solidFill>
                    <a:schemeClr val="bg1"/>
                  </a:solidFill>
                </a:rPr>
                <a:t>($100K - $200K)</a:t>
              </a:r>
              <a:endParaRPr lang="en-US" sz="1200" kern="1200" dirty="0">
                <a:solidFill>
                  <a:schemeClr val="bg1"/>
                </a:solidFill>
              </a:endParaRPr>
            </a:p>
          </p:txBody>
        </p:sp>
        <p:sp>
          <p:nvSpPr>
            <p:cNvPr id="10" name="Freeform 9"/>
            <p:cNvSpPr/>
            <p:nvPr/>
          </p:nvSpPr>
          <p:spPr>
            <a:xfrm>
              <a:off x="3666807" y="4315777"/>
              <a:ext cx="1810385" cy="1810385"/>
            </a:xfrm>
            <a:custGeom>
              <a:avLst/>
              <a:gdLst>
                <a:gd name="connsiteX0" fmla="*/ 0 w 1810385"/>
                <a:gd name="connsiteY0" fmla="*/ 905193 h 1810385"/>
                <a:gd name="connsiteX1" fmla="*/ 905193 w 1810385"/>
                <a:gd name="connsiteY1" fmla="*/ 0 h 1810385"/>
                <a:gd name="connsiteX2" fmla="*/ 1810386 w 1810385"/>
                <a:gd name="connsiteY2" fmla="*/ 905193 h 1810385"/>
                <a:gd name="connsiteX3" fmla="*/ 905193 w 1810385"/>
                <a:gd name="connsiteY3" fmla="*/ 1810386 h 1810385"/>
                <a:gd name="connsiteX4" fmla="*/ 0 w 1810385"/>
                <a:gd name="connsiteY4" fmla="*/ 905193 h 1810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385" h="1810385">
                  <a:moveTo>
                    <a:pt x="0" y="905193"/>
                  </a:moveTo>
                  <a:cubicBezTo>
                    <a:pt x="0" y="405269"/>
                    <a:pt x="405269" y="0"/>
                    <a:pt x="905193" y="0"/>
                  </a:cubicBezTo>
                  <a:cubicBezTo>
                    <a:pt x="1405117" y="0"/>
                    <a:pt x="1810386" y="405269"/>
                    <a:pt x="1810386" y="905193"/>
                  </a:cubicBezTo>
                  <a:cubicBezTo>
                    <a:pt x="1810386" y="1405117"/>
                    <a:pt x="1405117" y="1810386"/>
                    <a:pt x="905193" y="1810386"/>
                  </a:cubicBezTo>
                  <a:cubicBezTo>
                    <a:pt x="405269" y="1810386"/>
                    <a:pt x="0" y="1405117"/>
                    <a:pt x="0" y="905193"/>
                  </a:cubicBezTo>
                  <a:close/>
                </a:path>
              </a:pathLst>
            </a:custGeom>
            <a:solidFill>
              <a:schemeClr val="bg1">
                <a:lumMod val="6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50469" tIns="537941" rIns="350469" bIns="53794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Entry Level to Non-Officer Positions</a:t>
              </a:r>
            </a:p>
            <a:p>
              <a:pPr lvl="0" algn="ctr" defTabSz="533400">
                <a:lnSpc>
                  <a:spcPct val="90000"/>
                </a:lnSpc>
                <a:spcBef>
                  <a:spcPct val="0"/>
                </a:spcBef>
                <a:spcAft>
                  <a:spcPct val="35000"/>
                </a:spcAft>
              </a:pPr>
              <a:r>
                <a:rPr lang="en-US" sz="1200" kern="1200" dirty="0" smtClean="0">
                  <a:solidFill>
                    <a:schemeClr val="bg1"/>
                  </a:solidFill>
                </a:rPr>
                <a:t>($40K - $75K)</a:t>
              </a:r>
              <a:endParaRPr lang="en-US" sz="1200" kern="1200" dirty="0">
                <a:solidFill>
                  <a:schemeClr val="bg1"/>
                </a:solidFill>
              </a:endParaRPr>
            </a:p>
          </p:txBody>
        </p:sp>
      </p:grpSp>
      <p:sp>
        <p:nvSpPr>
          <p:cNvPr id="11" name="Footer Placeholder 10"/>
          <p:cNvSpPr>
            <a:spLocks noGrp="1"/>
          </p:cNvSpPr>
          <p:nvPr>
            <p:ph type="ftr" sz="quarter" idx="11"/>
          </p:nvPr>
        </p:nvSpPr>
        <p:spPr/>
        <p:txBody>
          <a:bodyPr/>
          <a:lstStyle/>
          <a:p>
            <a:r>
              <a:rPr lang="en-US" dirty="0" smtClean="0"/>
              <a:t>Youth Business : ALLIANCE</a:t>
            </a:r>
          </a:p>
        </p:txBody>
      </p:sp>
      <p:sp>
        <p:nvSpPr>
          <p:cNvPr id="12" name="Slide Number Placeholder 11"/>
          <p:cNvSpPr>
            <a:spLocks noGrp="1"/>
          </p:cNvSpPr>
          <p:nvPr>
            <p:ph type="sldNum" sz="quarter" idx="12"/>
          </p:nvPr>
        </p:nvSpPr>
        <p:spPr/>
        <p:txBody>
          <a:bodyPr/>
          <a:lstStyle/>
          <a:p>
            <a:fld id="{83563B19-5B2B-4AAC-A66D-8FF7C83E8865}" type="slidenum">
              <a:rPr lang="en-US" smtClean="0"/>
              <a:pPr/>
              <a:t>19</a:t>
            </a:fld>
            <a:endParaRPr lang="en-US" dirty="0"/>
          </a:p>
        </p:txBody>
      </p:sp>
    </p:spTree>
    <p:extLst>
      <p:ext uri="{BB962C8B-B14F-4D97-AF65-F5344CB8AC3E}">
        <p14:creationId xmlns:p14="http://schemas.microsoft.com/office/powerpoint/2010/main" val="4074895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childhood</a:t>
            </a:r>
            <a:endParaRPr lang="en-US" dirty="0"/>
          </a:p>
        </p:txBody>
      </p:sp>
      <p:sp>
        <p:nvSpPr>
          <p:cNvPr id="9" name="Content Placeholder 2"/>
          <p:cNvSpPr txBox="1">
            <a:spLocks/>
          </p:cNvSpPr>
          <p:nvPr/>
        </p:nvSpPr>
        <p:spPr>
          <a:xfrm>
            <a:off x="457200" y="1477929"/>
            <a:ext cx="8229600" cy="47314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smtClean="0">
                <a:solidFill>
                  <a:schemeClr val="tx1">
                    <a:lumMod val="50000"/>
                    <a:lumOff val="50000"/>
                  </a:schemeClr>
                </a:solidFill>
                <a:latin typeface="Avenir Roman"/>
                <a:cs typeface="Avenir Roman"/>
              </a:rPr>
              <a:t>I was born in a city called Salta, in Salta Province, Argentina and moved to the United States when I was 13 years old. </a:t>
            </a:r>
            <a:endParaRPr lang="en-US" sz="2400" dirty="0">
              <a:solidFill>
                <a:schemeClr val="tx1">
                  <a:lumMod val="50000"/>
                  <a:lumOff val="50000"/>
                </a:schemeClr>
              </a:solidFill>
              <a:latin typeface="Avenir Roman"/>
              <a:cs typeface="Avenir Roman"/>
            </a:endParaRPr>
          </a:p>
        </p:txBody>
      </p:sp>
      <p:sp>
        <p:nvSpPr>
          <p:cNvPr id="13" name="Footer Placeholder 12"/>
          <p:cNvSpPr>
            <a:spLocks noGrp="1"/>
          </p:cNvSpPr>
          <p:nvPr>
            <p:ph type="ftr" sz="quarter" idx="11"/>
          </p:nvPr>
        </p:nvSpPr>
        <p:spPr/>
        <p:txBody>
          <a:bodyPr/>
          <a:lstStyle/>
          <a:p>
            <a:r>
              <a:rPr lang="en-US" dirty="0" smtClean="0"/>
              <a:t>Promise Scholars</a:t>
            </a:r>
          </a:p>
        </p:txBody>
      </p:sp>
      <p:sp>
        <p:nvSpPr>
          <p:cNvPr id="14" name="Slide Number Placeholder 13"/>
          <p:cNvSpPr>
            <a:spLocks noGrp="1"/>
          </p:cNvSpPr>
          <p:nvPr>
            <p:ph type="sldNum" sz="quarter" idx="12"/>
          </p:nvPr>
        </p:nvSpPr>
        <p:spPr/>
        <p:txBody>
          <a:bodyPr/>
          <a:lstStyle/>
          <a:p>
            <a:fld id="{83563B19-5B2B-4AAC-A66D-8FF7C83E8865}" type="slidenum">
              <a:rPr lang="en-US" smtClean="0"/>
              <a:pPr/>
              <a:t>2</a:t>
            </a:fld>
            <a:endParaRPr lang="en-US" dirty="0"/>
          </a:p>
        </p:txBody>
      </p:sp>
      <p:pic>
        <p:nvPicPr>
          <p:cNvPr id="1026" name="Picture 2" descr="Image result for Map of Northern Argentin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51071"/>
            <a:ext cx="4524375" cy="440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753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More than just work</a:t>
            </a:r>
            <a:endParaRPr lang="en-US" dirty="0"/>
          </a:p>
        </p:txBody>
      </p:sp>
      <p:sp>
        <p:nvSpPr>
          <p:cNvPr id="3" name="Content Placeholder 2"/>
          <p:cNvSpPr>
            <a:spLocks noGrp="1"/>
          </p:cNvSpPr>
          <p:nvPr>
            <p:ph idx="1"/>
          </p:nvPr>
        </p:nvSpPr>
        <p:spPr/>
        <p:txBody>
          <a:bodyPr/>
          <a:lstStyle/>
          <a:p>
            <a:r>
              <a:rPr lang="en-US" dirty="0" smtClean="0"/>
              <a:t>When I am not at work I like to:</a:t>
            </a:r>
          </a:p>
          <a:p>
            <a:pPr lvl="1"/>
            <a:r>
              <a:rPr lang="en-US" dirty="0" smtClean="0"/>
              <a:t>Spend time with my wife and child</a:t>
            </a:r>
          </a:p>
          <a:p>
            <a:pPr lvl="1"/>
            <a:r>
              <a:rPr lang="en-US" dirty="0" smtClean="0"/>
              <a:t>Spend time with extended family</a:t>
            </a:r>
          </a:p>
          <a:p>
            <a:pPr lvl="1"/>
            <a:r>
              <a:rPr lang="en-US" dirty="0" smtClean="0"/>
              <a:t>Read</a:t>
            </a:r>
          </a:p>
          <a:p>
            <a:pPr lvl="1"/>
            <a:r>
              <a:rPr lang="en-US" dirty="0" smtClean="0"/>
              <a:t>Travel (this year – Canada and Mexico) </a:t>
            </a:r>
          </a:p>
          <a:p>
            <a:pPr lvl="1"/>
            <a:endParaRPr lang="en-US" dirty="0" smtClean="0"/>
          </a:p>
          <a:p>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20</a:t>
            </a:fld>
            <a:endParaRPr lang="en-US" dirty="0"/>
          </a:p>
        </p:txBody>
      </p:sp>
    </p:spTree>
    <p:extLst>
      <p:ext uri="{BB962C8B-B14F-4D97-AF65-F5344CB8AC3E}">
        <p14:creationId xmlns:p14="http://schemas.microsoft.com/office/powerpoint/2010/main" val="3544113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Do it all over again?</a:t>
            </a:r>
            <a:endParaRPr lang="en-US" dirty="0"/>
          </a:p>
        </p:txBody>
      </p:sp>
      <p:sp>
        <p:nvSpPr>
          <p:cNvPr id="3" name="Content Placeholder 2"/>
          <p:cNvSpPr>
            <a:spLocks noGrp="1"/>
          </p:cNvSpPr>
          <p:nvPr>
            <p:ph idx="1"/>
          </p:nvPr>
        </p:nvSpPr>
        <p:spPr/>
        <p:txBody>
          <a:bodyPr/>
          <a:lstStyle/>
          <a:p>
            <a:r>
              <a:rPr lang="en-US" dirty="0" smtClean="0"/>
              <a:t>If I could talk to my high school self, what would I say?</a:t>
            </a:r>
          </a:p>
          <a:p>
            <a:pPr lvl="1"/>
            <a:r>
              <a:rPr lang="en-US" dirty="0" smtClean="0"/>
              <a:t>If you really want to do it, do it now.  Don’t wait for “someday.”</a:t>
            </a:r>
          </a:p>
          <a:p>
            <a:pPr lvl="1"/>
            <a:r>
              <a:rPr lang="en-US" dirty="0" smtClean="0"/>
              <a:t>Where you start is not where you’ll end up.</a:t>
            </a:r>
          </a:p>
          <a:p>
            <a:pPr lvl="1"/>
            <a:r>
              <a:rPr lang="en-US" dirty="0" smtClean="0"/>
              <a:t>Be more involved in sports.</a:t>
            </a:r>
          </a:p>
          <a:p>
            <a:pPr lvl="1"/>
            <a:r>
              <a:rPr lang="en-US" dirty="0" smtClean="0"/>
              <a:t>Reach out to people more.</a:t>
            </a:r>
          </a:p>
          <a:p>
            <a:pPr lvl="1"/>
            <a:r>
              <a:rPr lang="en-US" dirty="0" smtClean="0"/>
              <a:t>Take more risks – sometimes doing uncomfortable things is good for you.</a:t>
            </a:r>
          </a:p>
          <a:p>
            <a:pPr lvl="1"/>
            <a:r>
              <a:rPr lang="en-US" dirty="0" smtClean="0"/>
              <a:t>Develop good habits – stay away from bad ones!</a:t>
            </a:r>
          </a:p>
          <a:p>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21</a:t>
            </a:fld>
            <a:endParaRPr lang="en-US" dirty="0"/>
          </a:p>
        </p:txBody>
      </p:sp>
    </p:spTree>
    <p:extLst>
      <p:ext uri="{BB962C8B-B14F-4D97-AF65-F5344CB8AC3E}">
        <p14:creationId xmlns:p14="http://schemas.microsoft.com/office/powerpoint/2010/main" val="1252050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AAEC39"/>
                </a:solidFill>
              </a:rPr>
              <a:t>QUESTION AND ANSWER</a:t>
            </a:r>
            <a:endParaRPr lang="en-US" dirty="0">
              <a:solidFill>
                <a:srgbClr val="AAEC39"/>
              </a:solidFill>
            </a:endParaRPr>
          </a:p>
        </p:txBody>
      </p:sp>
      <p:pic>
        <p:nvPicPr>
          <p:cNvPr id="4098" name="Picture 2" descr="C:\Users\stephen.minix\AppData\Local\Microsoft\Windows\Temporary Internet Files\Content.IE5\H06GTAOS\MC90038544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1503" b="11503"/>
          <a:stretch>
            <a:fillRect/>
          </a:stretch>
        </p:blipFill>
        <p:spPr/>
      </p:pic>
      <p:sp>
        <p:nvSpPr>
          <p:cNvPr id="5" name="Footer Placeholder 4"/>
          <p:cNvSpPr>
            <a:spLocks noGrp="1"/>
          </p:cNvSpPr>
          <p:nvPr>
            <p:ph type="ftr" sz="quarter" idx="11"/>
          </p:nvPr>
        </p:nvSpPr>
        <p:spPr/>
        <p:txBody>
          <a:bodyPr/>
          <a:lstStyle/>
          <a:p>
            <a:r>
              <a:rPr lang="en-US" dirty="0" smtClean="0"/>
              <a:t>Youth Business : ALLIANCE</a:t>
            </a:r>
          </a:p>
        </p:txBody>
      </p:sp>
      <p:sp>
        <p:nvSpPr>
          <p:cNvPr id="6" name="Slide Number Placeholder 5"/>
          <p:cNvSpPr>
            <a:spLocks noGrp="1"/>
          </p:cNvSpPr>
          <p:nvPr>
            <p:ph type="sldNum" sz="quarter" idx="12"/>
          </p:nvPr>
        </p:nvSpPr>
        <p:spPr/>
        <p:txBody>
          <a:bodyPr/>
          <a:lstStyle/>
          <a:p>
            <a:fld id="{83563B19-5B2B-4AAC-A66D-8FF7C83E8865}" type="slidenum">
              <a:rPr lang="en-US" smtClean="0"/>
              <a:pPr/>
              <a:t>22</a:t>
            </a:fld>
            <a:endParaRPr lang="en-US" dirty="0"/>
          </a:p>
        </p:txBody>
      </p:sp>
    </p:spTree>
    <p:extLst>
      <p:ext uri="{BB962C8B-B14F-4D97-AF65-F5344CB8AC3E}">
        <p14:creationId xmlns:p14="http://schemas.microsoft.com/office/powerpoint/2010/main" val="1362185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family</a:t>
            </a:r>
            <a:endParaRPr lang="en-US" dirty="0"/>
          </a:p>
        </p:txBody>
      </p:sp>
      <p:sp>
        <p:nvSpPr>
          <p:cNvPr id="8" name="Content Placeholder 2"/>
          <p:cNvSpPr txBox="1">
            <a:spLocks/>
          </p:cNvSpPr>
          <p:nvPr/>
        </p:nvSpPr>
        <p:spPr>
          <a:xfrm>
            <a:off x="4640826" y="2011928"/>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smtClean="0"/>
          </a:p>
          <a:p>
            <a:endParaRPr lang="en-US" dirty="0" smtClean="0"/>
          </a:p>
          <a:p>
            <a:pPr marL="0" indent="0">
              <a:buNone/>
            </a:pPr>
            <a:endParaRPr lang="en-US" dirty="0" smtClean="0"/>
          </a:p>
          <a:p>
            <a:endParaRPr lang="en-US" dirty="0" smtClean="0"/>
          </a:p>
          <a:p>
            <a:endParaRPr lang="en-US" dirty="0" smtClean="0"/>
          </a:p>
          <a:p>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a:p>
            <a:pPr marL="0" indent="0">
              <a:buFont typeface="Arial" pitchFamily="34" charset="0"/>
              <a:buNone/>
            </a:pPr>
            <a:endParaRPr lang="en-US" dirty="0" smtClean="0"/>
          </a:p>
        </p:txBody>
      </p:sp>
      <p:sp>
        <p:nvSpPr>
          <p:cNvPr id="9" name="Content Placeholder 2"/>
          <p:cNvSpPr txBox="1">
            <a:spLocks/>
          </p:cNvSpPr>
          <p:nvPr/>
        </p:nvSpPr>
        <p:spPr>
          <a:xfrm>
            <a:off x="457200" y="1295400"/>
            <a:ext cx="86868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sz="2400" dirty="0" smtClean="0">
                <a:solidFill>
                  <a:schemeClr val="tx1">
                    <a:lumMod val="50000"/>
                    <a:lumOff val="50000"/>
                  </a:schemeClr>
                </a:solidFill>
                <a:latin typeface="Avenir Roman"/>
                <a:cs typeface="Avenir Roman"/>
              </a:rPr>
              <a:t>A little about my family…</a:t>
            </a:r>
          </a:p>
          <a:p>
            <a:pPr lvl="1"/>
            <a:r>
              <a:rPr lang="en-US" sz="1800" dirty="0" smtClean="0">
                <a:solidFill>
                  <a:schemeClr val="tx1">
                    <a:lumMod val="50000"/>
                    <a:lumOff val="50000"/>
                  </a:schemeClr>
                </a:solidFill>
                <a:latin typeface="Avenir Roman"/>
                <a:cs typeface="Avenir Roman"/>
              </a:rPr>
              <a:t>My parents lived in Argentina for about 25 years. Both were born in the United States.  I am the youngest of three children. I grew up learning Spanish and English at the same time. I have been happily married to Juliet for five years and we have a little boy named Samuel (Sammy) </a:t>
            </a:r>
          </a:p>
          <a:p>
            <a:pPr marL="0" indent="0">
              <a:buFont typeface="Arial" pitchFamily="34" charset="0"/>
              <a:buNone/>
            </a:pPr>
            <a:endParaRPr lang="en-US" sz="2400" dirty="0">
              <a:solidFill>
                <a:schemeClr val="tx1">
                  <a:lumMod val="50000"/>
                  <a:lumOff val="50000"/>
                </a:schemeClr>
              </a:solidFill>
              <a:latin typeface="Avenir Roman"/>
              <a:cs typeface="Avenir Roman"/>
            </a:endParaRPr>
          </a:p>
        </p:txBody>
      </p:sp>
      <p:sp>
        <p:nvSpPr>
          <p:cNvPr id="10" name="TextBox 9"/>
          <p:cNvSpPr txBox="1"/>
          <p:nvPr/>
        </p:nvSpPr>
        <p:spPr>
          <a:xfrm>
            <a:off x="2513496" y="5678269"/>
            <a:ext cx="3355007" cy="369332"/>
          </a:xfrm>
          <a:prstGeom prst="rect">
            <a:avLst/>
          </a:prstGeom>
          <a:noFill/>
        </p:spPr>
        <p:txBody>
          <a:bodyPr wrap="square" rtlCol="0">
            <a:spAutoFit/>
          </a:bodyPr>
          <a:lstStyle/>
          <a:p>
            <a:pPr algn="ctr"/>
            <a:r>
              <a:rPr lang="en-US" dirty="0" smtClean="0">
                <a:solidFill>
                  <a:schemeClr val="tx1">
                    <a:lumMod val="50000"/>
                    <a:lumOff val="50000"/>
                  </a:schemeClr>
                </a:solidFill>
                <a:latin typeface="Avenir Roman"/>
                <a:cs typeface="Avenir Roman"/>
              </a:rPr>
              <a:t>Juliet and Sammy</a:t>
            </a:r>
            <a:endParaRPr lang="en-US" dirty="0">
              <a:solidFill>
                <a:schemeClr val="tx1">
                  <a:lumMod val="50000"/>
                  <a:lumOff val="50000"/>
                </a:schemeClr>
              </a:solidFill>
              <a:latin typeface="Avenir Roman"/>
              <a:cs typeface="Avenir Roman"/>
            </a:endParaRPr>
          </a:p>
        </p:txBody>
      </p:sp>
      <p:sp>
        <p:nvSpPr>
          <p:cNvPr id="15" name="Footer Placeholder 14"/>
          <p:cNvSpPr>
            <a:spLocks noGrp="1"/>
          </p:cNvSpPr>
          <p:nvPr>
            <p:ph type="ftr" sz="quarter" idx="11"/>
          </p:nvPr>
        </p:nvSpPr>
        <p:spPr/>
        <p:txBody>
          <a:bodyPr/>
          <a:lstStyle/>
          <a:p>
            <a:r>
              <a:rPr lang="en-US" dirty="0" smtClean="0"/>
              <a:t>Promise Scholars</a:t>
            </a:r>
          </a:p>
        </p:txBody>
      </p:sp>
      <p:sp>
        <p:nvSpPr>
          <p:cNvPr id="16" name="Slide Number Placeholder 15"/>
          <p:cNvSpPr>
            <a:spLocks noGrp="1"/>
          </p:cNvSpPr>
          <p:nvPr>
            <p:ph type="sldNum" sz="quarter" idx="12"/>
          </p:nvPr>
        </p:nvSpPr>
        <p:spPr/>
        <p:txBody>
          <a:bodyPr/>
          <a:lstStyle/>
          <a:p>
            <a:fld id="{83563B19-5B2B-4AAC-A66D-8FF7C83E8865}" type="slidenum">
              <a:rPr lang="en-US" smtClean="0"/>
              <a:pPr/>
              <a:t>3</a:t>
            </a:fld>
            <a:endParaRPr lang="en-US" dirty="0"/>
          </a:p>
        </p:txBody>
      </p:sp>
      <p:pic>
        <p:nvPicPr>
          <p:cNvPr id="1026" name="Picture 2" descr="C:\Users\wejones\Desktop\Juliet and Sammy.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05002" y="2895599"/>
            <a:ext cx="488315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111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smtClean="0"/>
              <a:t>MY HIGH SCHOOL</a:t>
            </a:r>
            <a:endParaRPr lang="en-US" dirty="0"/>
          </a:p>
        </p:txBody>
      </p:sp>
      <p:sp>
        <p:nvSpPr>
          <p:cNvPr id="3" name="Content Placeholder 2"/>
          <p:cNvSpPr>
            <a:spLocks noGrp="1"/>
          </p:cNvSpPr>
          <p:nvPr>
            <p:ph idx="1"/>
          </p:nvPr>
        </p:nvSpPr>
        <p:spPr/>
        <p:txBody>
          <a:bodyPr/>
          <a:lstStyle/>
          <a:p>
            <a:pPr algn="ctr"/>
            <a:r>
              <a:rPr lang="en-US" dirty="0" smtClean="0"/>
              <a:t>I attended La Mirada High School in La Mirada, California – won’t tell you when I graduated</a:t>
            </a:r>
            <a:endParaRPr lang="en-US" dirty="0"/>
          </a:p>
        </p:txBody>
      </p:sp>
      <p:sp>
        <p:nvSpPr>
          <p:cNvPr id="11" name="Footer Placeholder 10"/>
          <p:cNvSpPr>
            <a:spLocks noGrp="1"/>
          </p:cNvSpPr>
          <p:nvPr>
            <p:ph type="ftr" sz="quarter" idx="11"/>
          </p:nvPr>
        </p:nvSpPr>
        <p:spPr/>
        <p:txBody>
          <a:bodyPr/>
          <a:lstStyle/>
          <a:p>
            <a:r>
              <a:rPr lang="en-US" dirty="0" smtClean="0"/>
              <a:t>Promise Scholars</a:t>
            </a:r>
          </a:p>
        </p:txBody>
      </p:sp>
      <p:sp>
        <p:nvSpPr>
          <p:cNvPr id="12" name="Slide Number Placeholder 11"/>
          <p:cNvSpPr>
            <a:spLocks noGrp="1"/>
          </p:cNvSpPr>
          <p:nvPr>
            <p:ph type="sldNum" sz="quarter" idx="12"/>
          </p:nvPr>
        </p:nvSpPr>
        <p:spPr/>
        <p:txBody>
          <a:bodyPr/>
          <a:lstStyle/>
          <a:p>
            <a:fld id="{83563B19-5B2B-4AAC-A66D-8FF7C83E8865}" type="slidenum">
              <a:rPr lang="en-US" smtClean="0"/>
              <a:pPr/>
              <a:t>4</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14600"/>
            <a:ext cx="266700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514599"/>
            <a:ext cx="2228850"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4165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High School</a:t>
            </a:r>
            <a:endParaRPr lang="en-US" dirty="0"/>
          </a:p>
        </p:txBody>
      </p:sp>
      <p:sp>
        <p:nvSpPr>
          <p:cNvPr id="3" name="Content Placeholder 2"/>
          <p:cNvSpPr>
            <a:spLocks noGrp="1"/>
          </p:cNvSpPr>
          <p:nvPr>
            <p:ph idx="1"/>
          </p:nvPr>
        </p:nvSpPr>
        <p:spPr/>
        <p:txBody>
          <a:bodyPr/>
          <a:lstStyle/>
          <a:p>
            <a:r>
              <a:rPr lang="en-US" dirty="0" smtClean="0"/>
              <a:t>As a HS student I was involved in band for two years but I became very interested in speech and debate, and that is what I enjoyed most about high school. I learned to speak in front of people and to get organized before speaking.  Unfortunately I do not always do that!  I played tennis but I wasn’t very good at it. ……………………………………………………………….</a:t>
            </a:r>
          </a:p>
          <a:p>
            <a:endParaRPr lang="en-US" dirty="0"/>
          </a:p>
        </p:txBody>
      </p:sp>
      <p:sp>
        <p:nvSpPr>
          <p:cNvPr id="10" name="Footer Placeholder 9"/>
          <p:cNvSpPr>
            <a:spLocks noGrp="1"/>
          </p:cNvSpPr>
          <p:nvPr>
            <p:ph type="ftr" sz="quarter" idx="11"/>
          </p:nvPr>
        </p:nvSpPr>
        <p:spPr/>
        <p:txBody>
          <a:bodyPr/>
          <a:lstStyle/>
          <a:p>
            <a:r>
              <a:rPr lang="en-US" dirty="0" smtClean="0"/>
              <a:t>Promise Scholars</a:t>
            </a:r>
          </a:p>
        </p:txBody>
      </p:sp>
      <p:sp>
        <p:nvSpPr>
          <p:cNvPr id="11" name="Slide Number Placeholder 10"/>
          <p:cNvSpPr>
            <a:spLocks noGrp="1"/>
          </p:cNvSpPr>
          <p:nvPr>
            <p:ph type="sldNum" sz="quarter" idx="12"/>
          </p:nvPr>
        </p:nvSpPr>
        <p:spPr/>
        <p:txBody>
          <a:bodyPr/>
          <a:lstStyle/>
          <a:p>
            <a:fld id="{83563B19-5B2B-4AAC-A66D-8FF7C83E8865}" type="slidenum">
              <a:rPr lang="en-US" smtClean="0"/>
              <a:pPr/>
              <a:t>5</a:t>
            </a:fld>
            <a:endParaRPr lang="en-US" dirty="0"/>
          </a:p>
        </p:txBody>
      </p:sp>
    </p:spTree>
    <p:extLst>
      <p:ext uri="{BB962C8B-B14F-4D97-AF65-F5344CB8AC3E}">
        <p14:creationId xmlns:p14="http://schemas.microsoft.com/office/powerpoint/2010/main" val="1956416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High School</a:t>
            </a:r>
            <a:endParaRPr lang="en-US" dirty="0"/>
          </a:p>
        </p:txBody>
      </p:sp>
      <p:sp>
        <p:nvSpPr>
          <p:cNvPr id="3" name="Content Placeholder 2"/>
          <p:cNvSpPr>
            <a:spLocks noGrp="1"/>
          </p:cNvSpPr>
          <p:nvPr>
            <p:ph idx="1"/>
          </p:nvPr>
        </p:nvSpPr>
        <p:spPr/>
        <p:txBody>
          <a:bodyPr/>
          <a:lstStyle/>
          <a:p>
            <a:r>
              <a:rPr lang="en-US" dirty="0" smtClean="0"/>
              <a:t>Jobs I worked while I was in High School were:</a:t>
            </a:r>
          </a:p>
          <a:p>
            <a:pPr lvl="1"/>
            <a:r>
              <a:rPr lang="en-US" dirty="0" smtClean="0"/>
              <a:t>I didn’t have any jobs during high school but I occasionally did chores for money.  </a:t>
            </a:r>
          </a:p>
          <a:p>
            <a:pPr lvl="1"/>
            <a:r>
              <a:rPr lang="en-US" dirty="0" smtClean="0"/>
              <a:t>The summer after I graduated High School, I got a job working for a trucking school in the office. The school taught people how to drive big trucks and of course charged them for it.  We would run commercials on television and after the commercials ran we would get a lot of phone calls. This was back in the day before computers and web sites…</a:t>
            </a:r>
          </a:p>
          <a:p>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6</a:t>
            </a:fld>
            <a:endParaRPr lang="en-US" dirty="0"/>
          </a:p>
        </p:txBody>
      </p:sp>
    </p:spTree>
    <p:extLst>
      <p:ext uri="{BB962C8B-B14F-4D97-AF65-F5344CB8AC3E}">
        <p14:creationId xmlns:p14="http://schemas.microsoft.com/office/powerpoint/2010/main" val="275193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Getting in to College</a:t>
            </a:r>
            <a:endParaRPr lang="en-US" dirty="0"/>
          </a:p>
        </p:txBody>
      </p:sp>
      <p:sp>
        <p:nvSpPr>
          <p:cNvPr id="3" name="Content Placeholder 2"/>
          <p:cNvSpPr>
            <a:spLocks noGrp="1"/>
          </p:cNvSpPr>
          <p:nvPr>
            <p:ph idx="1"/>
          </p:nvPr>
        </p:nvSpPr>
        <p:spPr/>
        <p:txBody>
          <a:bodyPr>
            <a:normAutofit/>
          </a:bodyPr>
          <a:lstStyle/>
          <a:p>
            <a:r>
              <a:rPr lang="en-US" dirty="0" smtClean="0"/>
              <a:t>The top few things I did to ensure I got into college were:</a:t>
            </a:r>
          </a:p>
          <a:p>
            <a:pPr lvl="1"/>
            <a:r>
              <a:rPr lang="en-US" dirty="0" smtClean="0"/>
              <a:t>Studied hard – but not as consistently as I should have. Some subjects were interesting – like History, English, and Speech and Debate – but some I did not care for as much like Chemistry and Trigonometry. </a:t>
            </a:r>
          </a:p>
          <a:p>
            <a:pPr lvl="1"/>
            <a:r>
              <a:rPr lang="en-US" dirty="0" smtClean="0"/>
              <a:t>I went to class every day.  I would have had a hard time with my parents had I not gone!</a:t>
            </a:r>
          </a:p>
          <a:p>
            <a:pPr lvl="1"/>
            <a:r>
              <a:rPr lang="en-US" dirty="0" smtClean="0"/>
              <a:t>I took one AP class so I could get college credit – but my college did not give me credit for it! AP Classes are great! </a:t>
            </a:r>
          </a:p>
          <a:p>
            <a:pPr lvl="1"/>
            <a:r>
              <a:rPr lang="en-US" dirty="0" smtClean="0"/>
              <a:t>I took my SAT and applied to a college that I really wanted to go to.  It was in California.  I thought of leaving the state – but I ended up staying local.  If you get into a good school it can be worth it to travel – see a little more of the world that way! </a:t>
            </a:r>
          </a:p>
          <a:p>
            <a:endParaRPr lang="en-US" dirty="0"/>
          </a:p>
        </p:txBody>
      </p:sp>
      <p:sp>
        <p:nvSpPr>
          <p:cNvPr id="6" name="Footer Placeholder 5"/>
          <p:cNvSpPr>
            <a:spLocks noGrp="1"/>
          </p:cNvSpPr>
          <p:nvPr>
            <p:ph type="ftr" sz="quarter" idx="11"/>
          </p:nvPr>
        </p:nvSpPr>
        <p:spPr/>
        <p:txBody>
          <a:bodyPr/>
          <a:lstStyle/>
          <a:p>
            <a:r>
              <a:rPr lang="en-US" dirty="0" smtClean="0"/>
              <a:t>Youth Business : ALLIANCE</a:t>
            </a:r>
          </a:p>
        </p:txBody>
      </p:sp>
      <p:sp>
        <p:nvSpPr>
          <p:cNvPr id="7" name="Slide Number Placeholder 6"/>
          <p:cNvSpPr>
            <a:spLocks noGrp="1"/>
          </p:cNvSpPr>
          <p:nvPr>
            <p:ph type="sldNum" sz="quarter" idx="12"/>
          </p:nvPr>
        </p:nvSpPr>
        <p:spPr/>
        <p:txBody>
          <a:bodyPr/>
          <a:lstStyle/>
          <a:p>
            <a:fld id="{83563B19-5B2B-4AAC-A66D-8FF7C83E8865}" type="slidenum">
              <a:rPr lang="en-US" smtClean="0"/>
              <a:pPr/>
              <a:t>7</a:t>
            </a:fld>
            <a:endParaRPr lang="en-US" dirty="0"/>
          </a:p>
        </p:txBody>
      </p:sp>
    </p:spTree>
    <p:extLst>
      <p:ext uri="{BB962C8B-B14F-4D97-AF65-F5344CB8AC3E}">
        <p14:creationId xmlns:p14="http://schemas.microsoft.com/office/powerpoint/2010/main" val="2594950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a:t>
            </a:r>
            <a:endParaRPr lang="en-US" dirty="0"/>
          </a:p>
        </p:txBody>
      </p:sp>
      <p:sp>
        <p:nvSpPr>
          <p:cNvPr id="3" name="Content Placeholder 2"/>
          <p:cNvSpPr>
            <a:spLocks noGrp="1"/>
          </p:cNvSpPr>
          <p:nvPr>
            <p:ph idx="1"/>
          </p:nvPr>
        </p:nvSpPr>
        <p:spPr>
          <a:xfrm>
            <a:off x="457200" y="1600200"/>
            <a:ext cx="8229600" cy="4525963"/>
          </a:xfrm>
        </p:spPr>
        <p:txBody>
          <a:bodyPr/>
          <a:lstStyle/>
          <a:p>
            <a:pPr algn="ctr"/>
            <a:r>
              <a:rPr lang="en-US" dirty="0" smtClean="0"/>
              <a:t>I attended Claremont McKenna College and graduated with a degree in International Management.</a:t>
            </a:r>
          </a:p>
          <a:p>
            <a:pPr algn="ctr"/>
            <a:endParaRPr lang="en-US" dirty="0"/>
          </a:p>
        </p:txBody>
      </p:sp>
      <p:sp>
        <p:nvSpPr>
          <p:cNvPr id="7" name="Footer Placeholder 6"/>
          <p:cNvSpPr>
            <a:spLocks noGrp="1"/>
          </p:cNvSpPr>
          <p:nvPr>
            <p:ph type="ftr" sz="quarter" idx="11"/>
          </p:nvPr>
        </p:nvSpPr>
        <p:spPr/>
        <p:txBody>
          <a:bodyPr/>
          <a:lstStyle/>
          <a:p>
            <a:r>
              <a:rPr lang="en-US" dirty="0" smtClean="0"/>
              <a:t>Youth Business : ALLIANCE</a:t>
            </a:r>
          </a:p>
        </p:txBody>
      </p:sp>
      <p:sp>
        <p:nvSpPr>
          <p:cNvPr id="9" name="Slide Number Placeholder 8"/>
          <p:cNvSpPr>
            <a:spLocks noGrp="1"/>
          </p:cNvSpPr>
          <p:nvPr>
            <p:ph type="sldNum" sz="quarter" idx="12"/>
          </p:nvPr>
        </p:nvSpPr>
        <p:spPr/>
        <p:txBody>
          <a:bodyPr/>
          <a:lstStyle/>
          <a:p>
            <a:fld id="{83563B19-5B2B-4AAC-A66D-8FF7C83E8865}" type="slidenum">
              <a:rPr lang="en-US" smtClean="0"/>
              <a:pPr/>
              <a:t>8</a:t>
            </a:fld>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587" y="2514600"/>
            <a:ext cx="736282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1861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College</a:t>
            </a:r>
            <a:endParaRPr lang="en-US" dirty="0"/>
          </a:p>
        </p:txBody>
      </p:sp>
      <p:sp>
        <p:nvSpPr>
          <p:cNvPr id="3" name="Text Placeholder 2"/>
          <p:cNvSpPr>
            <a:spLocks noGrp="1"/>
          </p:cNvSpPr>
          <p:nvPr>
            <p:ph type="body" idx="1"/>
          </p:nvPr>
        </p:nvSpPr>
        <p:spPr/>
        <p:txBody>
          <a:bodyPr/>
          <a:lstStyle/>
          <a:p>
            <a:r>
              <a:rPr lang="en-US" dirty="0" smtClean="0"/>
              <a:t>Things I enjoyed</a:t>
            </a:r>
          </a:p>
          <a:p>
            <a:r>
              <a:rPr lang="en-US" dirty="0" smtClean="0"/>
              <a:t> in College</a:t>
            </a:r>
            <a:endParaRPr lang="en-US" dirty="0"/>
          </a:p>
        </p:txBody>
      </p:sp>
      <p:sp>
        <p:nvSpPr>
          <p:cNvPr id="5" name="Text Placeholder 4"/>
          <p:cNvSpPr>
            <a:spLocks noGrp="1"/>
          </p:cNvSpPr>
          <p:nvPr>
            <p:ph type="body" sz="quarter" idx="3"/>
          </p:nvPr>
        </p:nvSpPr>
        <p:spPr/>
        <p:txBody>
          <a:bodyPr/>
          <a:lstStyle/>
          <a:p>
            <a:r>
              <a:rPr lang="en-US" dirty="0" smtClean="0"/>
              <a:t>Things I didn’t enjoy in College</a:t>
            </a:r>
            <a:endParaRPr lang="en-US" dirty="0"/>
          </a:p>
        </p:txBody>
      </p:sp>
      <p:sp>
        <p:nvSpPr>
          <p:cNvPr id="10" name="Content Placeholder 9"/>
          <p:cNvSpPr>
            <a:spLocks noGrp="1"/>
          </p:cNvSpPr>
          <p:nvPr>
            <p:ph sz="quarter" idx="13"/>
          </p:nvPr>
        </p:nvSpPr>
        <p:spPr/>
        <p:txBody>
          <a:bodyPr/>
          <a:lstStyle/>
          <a:p>
            <a:r>
              <a:rPr lang="en-US" dirty="0" smtClean="0"/>
              <a:t>Exploring interesting subjects </a:t>
            </a:r>
          </a:p>
          <a:p>
            <a:r>
              <a:rPr lang="en-US" dirty="0" smtClean="0"/>
              <a:t>Showing old movies to film classes</a:t>
            </a:r>
          </a:p>
          <a:p>
            <a:r>
              <a:rPr lang="en-US" dirty="0" smtClean="0"/>
              <a:t>Spending time in the “Village” area of Claremont</a:t>
            </a:r>
          </a:p>
          <a:p>
            <a:r>
              <a:rPr lang="en-US" dirty="0" smtClean="0"/>
              <a:t>Libraries and free time</a:t>
            </a:r>
          </a:p>
          <a:p>
            <a:endParaRPr lang="en-US" dirty="0" smtClean="0"/>
          </a:p>
          <a:p>
            <a:endParaRPr lang="en-US" dirty="0"/>
          </a:p>
        </p:txBody>
      </p:sp>
      <p:sp>
        <p:nvSpPr>
          <p:cNvPr id="11" name="Content Placeholder 10"/>
          <p:cNvSpPr>
            <a:spLocks noGrp="1"/>
          </p:cNvSpPr>
          <p:nvPr>
            <p:ph sz="quarter" idx="14"/>
          </p:nvPr>
        </p:nvSpPr>
        <p:spPr/>
        <p:txBody>
          <a:bodyPr/>
          <a:lstStyle/>
          <a:p>
            <a:r>
              <a:rPr lang="en-US" dirty="0" smtClean="0"/>
              <a:t>Making new friends</a:t>
            </a:r>
          </a:p>
          <a:p>
            <a:r>
              <a:rPr lang="en-US" dirty="0" smtClean="0"/>
              <a:t>Paying for college</a:t>
            </a:r>
          </a:p>
          <a:p>
            <a:r>
              <a:rPr lang="en-US" dirty="0" smtClean="0"/>
              <a:t>Staying up late to finish term papers</a:t>
            </a:r>
          </a:p>
          <a:p>
            <a:endParaRPr lang="en-US" dirty="0" smtClean="0"/>
          </a:p>
          <a:p>
            <a:endParaRPr lang="en-US" dirty="0"/>
          </a:p>
        </p:txBody>
      </p:sp>
      <p:sp>
        <p:nvSpPr>
          <p:cNvPr id="12" name="Footer Placeholder 11"/>
          <p:cNvSpPr>
            <a:spLocks noGrp="1"/>
          </p:cNvSpPr>
          <p:nvPr>
            <p:ph type="ftr" sz="quarter" idx="11"/>
          </p:nvPr>
        </p:nvSpPr>
        <p:spPr/>
        <p:txBody>
          <a:bodyPr/>
          <a:lstStyle/>
          <a:p>
            <a:r>
              <a:rPr lang="en-US" dirty="0" smtClean="0"/>
              <a:t>Youth Business : ALLIANCE</a:t>
            </a:r>
            <a:endParaRPr lang="en-US" dirty="0"/>
          </a:p>
        </p:txBody>
      </p:sp>
      <p:sp>
        <p:nvSpPr>
          <p:cNvPr id="13" name="Slide Number Placeholder 12"/>
          <p:cNvSpPr>
            <a:spLocks noGrp="1"/>
          </p:cNvSpPr>
          <p:nvPr>
            <p:ph type="sldNum" sz="quarter" idx="12"/>
          </p:nvPr>
        </p:nvSpPr>
        <p:spPr/>
        <p:txBody>
          <a:bodyPr/>
          <a:lstStyle/>
          <a:p>
            <a:fld id="{83563B19-5B2B-4AAC-A66D-8FF7C83E8865}" type="slidenum">
              <a:rPr lang="en-US" smtClean="0"/>
              <a:pPr/>
              <a:t>9</a:t>
            </a:fld>
            <a:endParaRPr lang="en-US" dirty="0"/>
          </a:p>
        </p:txBody>
      </p:sp>
    </p:spTree>
    <p:extLst>
      <p:ext uri="{BB962C8B-B14F-4D97-AF65-F5344CB8AC3E}">
        <p14:creationId xmlns:p14="http://schemas.microsoft.com/office/powerpoint/2010/main" val="30452602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840</TotalTime>
  <Words>1634</Words>
  <Application>Microsoft Office PowerPoint</Application>
  <PresentationFormat>On-screen Show (4:3)</PresentationFormat>
  <Paragraphs>188</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Executive</vt:lpstr>
      <vt:lpstr>INTRODUCTION</vt:lpstr>
      <vt:lpstr>My childhood</vt:lpstr>
      <vt:lpstr>My family</vt:lpstr>
      <vt:lpstr>MY HIGH SCHOOL</vt:lpstr>
      <vt:lpstr>High School</vt:lpstr>
      <vt:lpstr>High School</vt:lpstr>
      <vt:lpstr>Getting in to College</vt:lpstr>
      <vt:lpstr>College</vt:lpstr>
      <vt:lpstr>College</vt:lpstr>
      <vt:lpstr>College</vt:lpstr>
      <vt:lpstr>College</vt:lpstr>
      <vt:lpstr>College</vt:lpstr>
      <vt:lpstr>Getting a job after College</vt:lpstr>
      <vt:lpstr>This is My Company</vt:lpstr>
      <vt:lpstr>My Career Path</vt:lpstr>
      <vt:lpstr>My Career</vt:lpstr>
      <vt:lpstr>My Career</vt:lpstr>
      <vt:lpstr>My role within organization</vt:lpstr>
      <vt:lpstr>Compensation at my company</vt:lpstr>
      <vt:lpstr>More than just work</vt:lpstr>
      <vt:lpstr>Do it all over again?</vt:lpstr>
      <vt:lpstr>QUESTION AND ANSWER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YBA GUEST RESOURCE TEMPLATE</dc:title>
  <dc:creator>Stephen Minix</dc:creator>
  <cp:lastModifiedBy>Associate</cp:lastModifiedBy>
  <cp:revision>70</cp:revision>
  <dcterms:created xsi:type="dcterms:W3CDTF">2013-01-02T21:12:08Z</dcterms:created>
  <dcterms:modified xsi:type="dcterms:W3CDTF">2017-10-16T16:32:36Z</dcterms:modified>
</cp:coreProperties>
</file>