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4" r:id="rId1"/>
  </p:sldMasterIdLst>
  <p:notesMasterIdLst>
    <p:notesMasterId r:id="rId46"/>
  </p:notesMasterIdLst>
  <p:sldIdLst>
    <p:sldId id="257" r:id="rId2"/>
    <p:sldId id="305" r:id="rId3"/>
    <p:sldId id="312" r:id="rId4"/>
    <p:sldId id="306" r:id="rId5"/>
    <p:sldId id="304" r:id="rId6"/>
    <p:sldId id="262" r:id="rId7"/>
    <p:sldId id="263" r:id="rId8"/>
    <p:sldId id="264" r:id="rId9"/>
    <p:sldId id="302" r:id="rId10"/>
    <p:sldId id="303" r:id="rId11"/>
    <p:sldId id="265" r:id="rId12"/>
    <p:sldId id="268" r:id="rId13"/>
    <p:sldId id="269" r:id="rId14"/>
    <p:sldId id="272" r:id="rId15"/>
    <p:sldId id="273" r:id="rId16"/>
    <p:sldId id="274" r:id="rId17"/>
    <p:sldId id="300" r:id="rId18"/>
    <p:sldId id="277" r:id="rId19"/>
    <p:sldId id="278" r:id="rId20"/>
    <p:sldId id="307" r:id="rId21"/>
    <p:sldId id="282" r:id="rId22"/>
    <p:sldId id="283" r:id="rId23"/>
    <p:sldId id="310" r:id="rId24"/>
    <p:sldId id="284" r:id="rId25"/>
    <p:sldId id="285" r:id="rId26"/>
    <p:sldId id="287" r:id="rId27"/>
    <p:sldId id="281" r:id="rId28"/>
    <p:sldId id="279" r:id="rId29"/>
    <p:sldId id="309" r:id="rId30"/>
    <p:sldId id="308" r:id="rId31"/>
    <p:sldId id="280" r:id="rId32"/>
    <p:sldId id="288" r:id="rId33"/>
    <p:sldId id="289" r:id="rId34"/>
    <p:sldId id="290" r:id="rId35"/>
    <p:sldId id="291" r:id="rId36"/>
    <p:sldId id="293" r:id="rId37"/>
    <p:sldId id="294" r:id="rId38"/>
    <p:sldId id="295" r:id="rId39"/>
    <p:sldId id="292" r:id="rId40"/>
    <p:sldId id="297" r:id="rId41"/>
    <p:sldId id="313" r:id="rId42"/>
    <p:sldId id="296" r:id="rId43"/>
    <p:sldId id="311" r:id="rId44"/>
    <p:sldId id="299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57" autoAdjust="0"/>
  </p:normalViewPr>
  <p:slideViewPr>
    <p:cSldViewPr snapToGrid="0">
      <p:cViewPr varScale="1">
        <p:scale>
          <a:sx n="103" d="100"/>
          <a:sy n="103" d="100"/>
        </p:scale>
        <p:origin x="126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87303-98E1-4EEC-85AF-B460489518C6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93AC6-9967-4CE5-A230-806C7C552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143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84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Prom … all boys school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97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pregnancy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50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knows what a staffing agency is?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92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34 had 4 start up build</a:t>
            </a:r>
          </a:p>
          <a:p>
            <a:r>
              <a:rPr lang="en-US" dirty="0"/>
              <a:t>Last one LIFE CHANGED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958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737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584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741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92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944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66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kids = generate all these kids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168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Role Play </a:t>
            </a:r>
          </a:p>
          <a:p>
            <a:r>
              <a:rPr lang="en-US" dirty="0"/>
              <a:t>Get on the phones and call until 2pm</a:t>
            </a:r>
          </a:p>
          <a:p>
            <a:r>
              <a:rPr lang="en-US" dirty="0"/>
              <a:t>Lunch</a:t>
            </a:r>
          </a:p>
          <a:p>
            <a:r>
              <a:rPr lang="en-US" dirty="0"/>
              <a:t>Door Knock 3-6</a:t>
            </a:r>
          </a:p>
          <a:p>
            <a:r>
              <a:rPr lang="en-US" dirty="0"/>
              <a:t>6-8 phones and follow 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384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Role Play </a:t>
            </a:r>
          </a:p>
          <a:p>
            <a:r>
              <a:rPr lang="en-US" dirty="0"/>
              <a:t>Get on the phones and call until 2pm</a:t>
            </a:r>
          </a:p>
          <a:p>
            <a:r>
              <a:rPr lang="en-US" dirty="0"/>
              <a:t>Door Knock 3-6pm</a:t>
            </a:r>
          </a:p>
          <a:p>
            <a:r>
              <a:rPr lang="en-US" dirty="0"/>
              <a:t>Phones 6-8pm</a:t>
            </a:r>
          </a:p>
          <a:p>
            <a:r>
              <a:rPr lang="en-US" dirty="0"/>
              <a:t>Sacrifice Family 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133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155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169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Looking for gold</a:t>
            </a:r>
          </a:p>
          <a:p>
            <a:r>
              <a:rPr lang="en-US" dirty="0"/>
              <a:t>Its long, painful. Not selling chocolates</a:t>
            </a:r>
          </a:p>
          <a:p>
            <a:endParaRPr lang="en-US" dirty="0"/>
          </a:p>
          <a:p>
            <a:r>
              <a:rPr lang="en-US"/>
              <a:t>Biggest Challenge: REJECTION ALL DAY LONG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3076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we get someone that would like to sell or buy, we struck gold!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01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182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Role Play </a:t>
            </a:r>
          </a:p>
          <a:p>
            <a:r>
              <a:rPr lang="en-US" dirty="0"/>
              <a:t>Get on the phones and call until 2pm</a:t>
            </a:r>
          </a:p>
          <a:p>
            <a:r>
              <a:rPr lang="en-US" dirty="0"/>
              <a:t>Lunch</a:t>
            </a:r>
          </a:p>
          <a:p>
            <a:r>
              <a:rPr lang="en-US" dirty="0"/>
              <a:t>Door Knock 3-6</a:t>
            </a:r>
          </a:p>
          <a:p>
            <a:r>
              <a:rPr lang="en-US" dirty="0"/>
              <a:t>6-8 phones and follow 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0353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END IN MIND: Help Families in Selling and Buying homes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2082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END IN MIND: Help Families in Selling and Buying homes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38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kids = generate all these kids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148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339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everything that you do…….</a:t>
            </a:r>
          </a:p>
          <a:p>
            <a:r>
              <a:rPr lang="en-US" dirty="0"/>
              <a:t>Sniper mentality</a:t>
            </a:r>
          </a:p>
          <a:p>
            <a:r>
              <a:rPr lang="en-US" dirty="0"/>
              <a:t>Focus + targeted actions = end result</a:t>
            </a:r>
          </a:p>
          <a:p>
            <a:endParaRPr lang="en-US" dirty="0"/>
          </a:p>
          <a:p>
            <a:r>
              <a:rPr lang="en-US" dirty="0"/>
              <a:t>Cut up Gym People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8097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980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663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Focused Actions Specially at the beginning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7015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9345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8688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Life takes you like the wind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2577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8239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you put in, it what you will get out</a:t>
            </a:r>
          </a:p>
          <a:p>
            <a:endParaRPr lang="en-US" dirty="0"/>
          </a:p>
          <a:p>
            <a:r>
              <a:rPr lang="en-US" dirty="0"/>
              <a:t>What you sow is what you will reap.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752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800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567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335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886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9619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43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kids = generate all these kids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27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my favorite pictures. 2012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99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30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61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Prom … all boys school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3AC6-9967-4CE5-A230-806C7C5521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79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16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628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403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5810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591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37685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897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9610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295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237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230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9946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8112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954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96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5460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709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11/28/2017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9634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24.jpe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Relationship Id="rId9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4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7CE1-EE08-4B27-BF5A-CFC3C529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430" y="1326959"/>
            <a:ext cx="8534400" cy="2244981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FFC000"/>
                </a:solidFill>
              </a:rPr>
              <a:t>What you sow, </a:t>
            </a:r>
            <a:br>
              <a:rPr lang="en-US" sz="6600" dirty="0">
                <a:solidFill>
                  <a:srgbClr val="FFC000"/>
                </a:solidFill>
              </a:rPr>
            </a:br>
            <a:r>
              <a:rPr lang="en-US" sz="6600" dirty="0">
                <a:solidFill>
                  <a:srgbClr val="FFC000"/>
                </a:solidFill>
              </a:rPr>
              <a:t>you shall reap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0C29A6-20ED-4D8D-8557-1C91A67AF935}"/>
              </a:ext>
            </a:extLst>
          </p:cNvPr>
          <p:cNvSpPr txBox="1"/>
          <p:nvPr/>
        </p:nvSpPr>
        <p:spPr>
          <a:xfrm>
            <a:off x="8118449" y="6272452"/>
            <a:ext cx="4073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PRESENTED BY: Elvis Huerta</a:t>
            </a:r>
          </a:p>
        </p:txBody>
      </p:sp>
    </p:spTree>
    <p:extLst>
      <p:ext uri="{BB962C8B-B14F-4D97-AF65-F5344CB8AC3E}">
        <p14:creationId xmlns:p14="http://schemas.microsoft.com/office/powerpoint/2010/main" val="28340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4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7CE1-EE08-4B27-BF5A-CFC3C529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996" y="148597"/>
            <a:ext cx="8534400" cy="1507067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BACKGROUND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A436F1-93F2-406E-B011-6A79CD21B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7261" y="437649"/>
            <a:ext cx="3167313" cy="5982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D1C187-7547-433F-8B42-3E8858135423}"/>
              </a:ext>
            </a:extLst>
          </p:cNvPr>
          <p:cNvSpPr txBox="1"/>
          <p:nvPr/>
        </p:nvSpPr>
        <p:spPr>
          <a:xfrm>
            <a:off x="486382" y="2256816"/>
            <a:ext cx="75488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How Many Think I Married My </a:t>
            </a:r>
          </a:p>
          <a:p>
            <a:pPr algn="ctr"/>
            <a:r>
              <a:rPr lang="en-US" sz="4000" dirty="0"/>
              <a:t>High School Sweetheart?</a:t>
            </a:r>
          </a:p>
        </p:txBody>
      </p:sp>
    </p:spTree>
    <p:extLst>
      <p:ext uri="{BB962C8B-B14F-4D97-AF65-F5344CB8AC3E}">
        <p14:creationId xmlns:p14="http://schemas.microsoft.com/office/powerpoint/2010/main" val="364718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4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7CE1-EE08-4B27-BF5A-CFC3C529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996" y="148597"/>
            <a:ext cx="8534400" cy="1507067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BACKGROUND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D48E36-8190-482D-BAA6-FC923E075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07" y="2662778"/>
            <a:ext cx="2606932" cy="2516414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11A3517C-D23F-4A38-BE69-0BC433CB151C}"/>
              </a:ext>
            </a:extLst>
          </p:cNvPr>
          <p:cNvSpPr/>
          <p:nvPr/>
        </p:nvSpPr>
        <p:spPr>
          <a:xfrm rot="16200000">
            <a:off x="4021836" y="1030540"/>
            <a:ext cx="1056719" cy="15415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D90CEF-4DB5-4176-95D2-3FCF04B19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024" y="4060371"/>
            <a:ext cx="5921829" cy="20142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E13DEF-B2D4-425E-A8E2-E854CE3E1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6180" y="582098"/>
            <a:ext cx="3251894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41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4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7CE1-EE08-4B27-BF5A-CFC3C529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996" y="148597"/>
            <a:ext cx="8534400" cy="1507067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BACKGROUND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4B0B65-E4C7-4ECC-9E73-C1D9D134B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127" y="1273731"/>
            <a:ext cx="6099269" cy="40843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C1ECE5-6934-4499-8310-2DBE3B5DA667}"/>
              </a:ext>
            </a:extLst>
          </p:cNvPr>
          <p:cNvSpPr txBox="1"/>
          <p:nvPr/>
        </p:nvSpPr>
        <p:spPr>
          <a:xfrm>
            <a:off x="4550196" y="5358063"/>
            <a:ext cx="2686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2005 @ 25years of age</a:t>
            </a:r>
          </a:p>
        </p:txBody>
      </p:sp>
    </p:spTree>
    <p:extLst>
      <p:ext uri="{BB962C8B-B14F-4D97-AF65-F5344CB8AC3E}">
        <p14:creationId xmlns:p14="http://schemas.microsoft.com/office/powerpoint/2010/main" val="3900959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4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7CE1-EE08-4B27-BF5A-CFC3C529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996" y="148597"/>
            <a:ext cx="8534400" cy="1507067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BACKGROUND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24CE2D-F404-41FB-AAFA-999475021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96" y="1475874"/>
            <a:ext cx="2797493" cy="5029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D11B7D-56A4-492E-8410-632B2D8A02E6}"/>
              </a:ext>
            </a:extLst>
          </p:cNvPr>
          <p:cNvSpPr txBox="1"/>
          <p:nvPr/>
        </p:nvSpPr>
        <p:spPr>
          <a:xfrm>
            <a:off x="4315325" y="902130"/>
            <a:ext cx="771625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chemeClr val="bg2">
                    <a:lumMod val="20000"/>
                    <a:lumOff val="80000"/>
                  </a:schemeClr>
                </a:solidFill>
              </a:rPr>
              <a:t>Businesses</a:t>
            </a:r>
          </a:p>
          <a:p>
            <a:endParaRPr lang="en-US" sz="3200" u="sng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Aver Business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ilink</a:t>
            </a:r>
            <a:r>
              <a:rPr lang="en-US" sz="3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ilink</a:t>
            </a:r>
            <a:r>
              <a:rPr lang="en-US" sz="3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Business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SmartHire</a:t>
            </a:r>
            <a:r>
              <a:rPr lang="en-US" sz="3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Employee </a:t>
            </a:r>
          </a:p>
          <a:p>
            <a:r>
              <a:rPr lang="en-US" sz="3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 Management</a:t>
            </a:r>
          </a:p>
        </p:txBody>
      </p:sp>
    </p:spTree>
    <p:extLst>
      <p:ext uri="{BB962C8B-B14F-4D97-AF65-F5344CB8AC3E}">
        <p14:creationId xmlns:p14="http://schemas.microsoft.com/office/powerpoint/2010/main" val="111872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4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7CE1-EE08-4B27-BF5A-CFC3C529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996" y="148597"/>
            <a:ext cx="8534400" cy="1507067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BACKGROUND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D11B7D-56A4-492E-8410-632B2D8A02E6}"/>
              </a:ext>
            </a:extLst>
          </p:cNvPr>
          <p:cNvSpPr txBox="1"/>
          <p:nvPr/>
        </p:nvSpPr>
        <p:spPr>
          <a:xfrm>
            <a:off x="4377577" y="1378103"/>
            <a:ext cx="77162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chemeClr val="bg2">
                    <a:lumMod val="20000"/>
                    <a:lumOff val="80000"/>
                  </a:schemeClr>
                </a:solidFill>
              </a:rPr>
              <a:t>Hobbies</a:t>
            </a:r>
          </a:p>
          <a:p>
            <a:endParaRPr lang="en-US" sz="3200" u="sng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Soccer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997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4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7CE1-EE08-4B27-BF5A-CFC3C529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996" y="148597"/>
            <a:ext cx="8534400" cy="1507067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BACKGROUND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D11B7D-56A4-492E-8410-632B2D8A02E6}"/>
              </a:ext>
            </a:extLst>
          </p:cNvPr>
          <p:cNvSpPr txBox="1"/>
          <p:nvPr/>
        </p:nvSpPr>
        <p:spPr>
          <a:xfrm>
            <a:off x="4550196" y="1271099"/>
            <a:ext cx="771625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chemeClr val="bg2">
                    <a:lumMod val="20000"/>
                    <a:lumOff val="80000"/>
                  </a:schemeClr>
                </a:solidFill>
              </a:rPr>
              <a:t>Favorite Activities</a:t>
            </a:r>
          </a:p>
          <a:p>
            <a:endParaRPr lang="en-US" sz="3200" u="sng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Soccer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DudesGotta</a:t>
            </a:r>
            <a:r>
              <a:rPr lang="en-US" sz="3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- YouTube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C4DCE-54D2-43E7-946B-C89310B09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96" y="4074694"/>
            <a:ext cx="3037921" cy="254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042536-6E8F-4F8B-9E77-34C1D0352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6992" y="4052100"/>
            <a:ext cx="3314442" cy="25520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108518-F8F1-4E21-AB73-BEAF02924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7510" y="4052100"/>
            <a:ext cx="3403860" cy="256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96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4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7CE1-EE08-4B27-BF5A-CFC3C529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996" y="148597"/>
            <a:ext cx="8534400" cy="1507067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BACKGROUND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D11B7D-56A4-492E-8410-632B2D8A02E6}"/>
              </a:ext>
            </a:extLst>
          </p:cNvPr>
          <p:cNvSpPr txBox="1"/>
          <p:nvPr/>
        </p:nvSpPr>
        <p:spPr>
          <a:xfrm>
            <a:off x="4550196" y="1271099"/>
            <a:ext cx="77162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chemeClr val="bg2">
                    <a:lumMod val="20000"/>
                    <a:lumOff val="80000"/>
                  </a:schemeClr>
                </a:solidFill>
              </a:rPr>
              <a:t>Hobbies</a:t>
            </a:r>
          </a:p>
          <a:p>
            <a:endParaRPr lang="en-US" sz="3200" u="sng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Soccer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bg2">
                    <a:lumMod val="20000"/>
                    <a:lumOff val="80000"/>
                  </a:schemeClr>
                </a:solidFill>
              </a:rPr>
              <a:t>DudesGotta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bg2">
                    <a:lumMod val="20000"/>
                    <a:lumOff val="80000"/>
                  </a:schemeClr>
                </a:solidFill>
              </a:rPr>
              <a:t>Family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098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4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7CE1-EE08-4B27-BF5A-CFC3C529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0092" y="2201133"/>
            <a:ext cx="2528299" cy="1507067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C000"/>
                </a:solidFill>
                <a:sym typeface="Wingdings" panose="05000000000000000000" pitchFamily="2" charset="2"/>
              </a:rPr>
              <a:t>career</a:t>
            </a:r>
            <a:endParaRPr lang="en-US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227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4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7CE1-EE08-4B27-BF5A-CFC3C529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996" y="148597"/>
            <a:ext cx="8534400" cy="1507067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Career</a:t>
            </a:r>
          </a:p>
        </p:txBody>
      </p:sp>
      <p:pic>
        <p:nvPicPr>
          <p:cNvPr id="1026" name="Picture 2" descr="Image result for roman meza">
            <a:extLst>
              <a:ext uri="{FF2B5EF4-FFF2-40B4-BE49-F238E27FC236}">
                <a16:creationId xmlns:a16="http://schemas.microsoft.com/office/drawing/2014/main" id="{EA2DB2D8-A406-433C-BF15-E42C76689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803" y="1351267"/>
            <a:ext cx="3107499" cy="414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E180DD-6A29-4708-BD9F-1A449693EF6F}"/>
              </a:ext>
            </a:extLst>
          </p:cNvPr>
          <p:cNvSpPr txBox="1"/>
          <p:nvPr/>
        </p:nvSpPr>
        <p:spPr>
          <a:xfrm>
            <a:off x="7303891" y="5494598"/>
            <a:ext cx="2051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ROMAN MEZA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EE959B-6080-4D0E-82CA-50868E621EE5}"/>
              </a:ext>
            </a:extLst>
          </p:cNvPr>
          <p:cNvSpPr txBox="1"/>
          <p:nvPr/>
        </p:nvSpPr>
        <p:spPr>
          <a:xfrm>
            <a:off x="3767441" y="5528208"/>
            <a:ext cx="857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EF700F-7D82-47DC-A709-58A5B7875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8488" y="1317659"/>
            <a:ext cx="2909992" cy="421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772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4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7CE1-EE08-4B27-BF5A-CFC3C529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996" y="148597"/>
            <a:ext cx="8534400" cy="1507067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Career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D11B7D-56A4-492E-8410-632B2D8A02E6}"/>
              </a:ext>
            </a:extLst>
          </p:cNvPr>
          <p:cNvSpPr txBox="1"/>
          <p:nvPr/>
        </p:nvSpPr>
        <p:spPr>
          <a:xfrm>
            <a:off x="2208047" y="624612"/>
            <a:ext cx="77162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chemeClr val="bg2">
                    <a:lumMod val="20000"/>
                    <a:lumOff val="80000"/>
                  </a:schemeClr>
                </a:solidFill>
              </a:rPr>
              <a:t>Real Estate</a:t>
            </a:r>
          </a:p>
          <a:p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AE5DB1-2806-405E-9056-267894322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488" y="2229853"/>
            <a:ext cx="5819373" cy="285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02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4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FCBE0B8-72DC-4F55-A59F-8339DAB48E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2950" y="578796"/>
            <a:ext cx="10862914" cy="5306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1F3238-0C5D-4329-8E7A-42AB876B2712}"/>
              </a:ext>
            </a:extLst>
          </p:cNvPr>
          <p:cNvSpPr txBox="1"/>
          <p:nvPr/>
        </p:nvSpPr>
        <p:spPr>
          <a:xfrm>
            <a:off x="3576536" y="6118698"/>
            <a:ext cx="5038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ROAD TO A SOLID FOUNDATION</a:t>
            </a:r>
          </a:p>
        </p:txBody>
      </p:sp>
    </p:spTree>
    <p:extLst>
      <p:ext uri="{BB962C8B-B14F-4D97-AF65-F5344CB8AC3E}">
        <p14:creationId xmlns:p14="http://schemas.microsoft.com/office/powerpoint/2010/main" val="748323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4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7CE1-EE08-4B27-BF5A-CFC3C529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996" y="148597"/>
            <a:ext cx="8534400" cy="1507067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Career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D11B7D-56A4-492E-8410-632B2D8A02E6}"/>
              </a:ext>
            </a:extLst>
          </p:cNvPr>
          <p:cNvSpPr txBox="1"/>
          <p:nvPr/>
        </p:nvSpPr>
        <p:spPr>
          <a:xfrm>
            <a:off x="2320344" y="624612"/>
            <a:ext cx="77162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chemeClr val="bg2">
                    <a:lumMod val="20000"/>
                    <a:lumOff val="80000"/>
                  </a:schemeClr>
                </a:solidFill>
              </a:rPr>
              <a:t>Real Estate</a:t>
            </a:r>
          </a:p>
          <a:p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AA652E-09AF-4241-A5CF-B683EF51C00C}"/>
              </a:ext>
            </a:extLst>
          </p:cNvPr>
          <p:cNvSpPr txBox="1"/>
          <p:nvPr/>
        </p:nvSpPr>
        <p:spPr>
          <a:xfrm>
            <a:off x="2775284" y="2765525"/>
            <a:ext cx="66414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Habits &amp; Routines</a:t>
            </a:r>
          </a:p>
        </p:txBody>
      </p:sp>
    </p:spTree>
    <p:extLst>
      <p:ext uri="{BB962C8B-B14F-4D97-AF65-F5344CB8AC3E}">
        <p14:creationId xmlns:p14="http://schemas.microsoft.com/office/powerpoint/2010/main" val="163333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4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7CE1-EE08-4B27-BF5A-CFC3C529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996" y="148597"/>
            <a:ext cx="8534400" cy="1507067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Career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D11B7D-56A4-492E-8410-632B2D8A02E6}"/>
              </a:ext>
            </a:extLst>
          </p:cNvPr>
          <p:cNvSpPr txBox="1"/>
          <p:nvPr/>
        </p:nvSpPr>
        <p:spPr>
          <a:xfrm>
            <a:off x="2320344" y="624612"/>
            <a:ext cx="77162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chemeClr val="bg2">
                    <a:lumMod val="20000"/>
                    <a:lumOff val="80000"/>
                  </a:schemeClr>
                </a:solidFill>
              </a:rPr>
              <a:t>Real Estate</a:t>
            </a:r>
          </a:p>
          <a:p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A0D656-D01E-480C-A3F0-A6B2D4851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60" y="1371599"/>
            <a:ext cx="11435486" cy="515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80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4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797CE5-B522-48F9-8C68-3AEA6E693D40}"/>
              </a:ext>
            </a:extLst>
          </p:cNvPr>
          <p:cNvSpPr txBox="1"/>
          <p:nvPr/>
        </p:nvSpPr>
        <p:spPr>
          <a:xfrm>
            <a:off x="2197768" y="2701065"/>
            <a:ext cx="74061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What is prospecting? </a:t>
            </a:r>
          </a:p>
        </p:txBody>
      </p:sp>
    </p:spTree>
    <p:extLst>
      <p:ext uri="{BB962C8B-B14F-4D97-AF65-F5344CB8AC3E}">
        <p14:creationId xmlns:p14="http://schemas.microsoft.com/office/powerpoint/2010/main" val="115390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4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797CE5-B522-48F9-8C68-3AEA6E693D40}"/>
              </a:ext>
            </a:extLst>
          </p:cNvPr>
          <p:cNvSpPr txBox="1"/>
          <p:nvPr/>
        </p:nvSpPr>
        <p:spPr>
          <a:xfrm>
            <a:off x="2155403" y="1329465"/>
            <a:ext cx="74061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What is prospecting?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AE33EA-8944-47C0-B1AF-85CE2618E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344" y="2252795"/>
            <a:ext cx="6794473" cy="373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03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4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536FAB0-8F20-4B91-A4DB-B4417F876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4126">
            <a:off x="7959664" y="624612"/>
            <a:ext cx="3268478" cy="26025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CA7CE1-EE08-4B27-BF5A-CFC3C529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996" y="148597"/>
            <a:ext cx="8534400" cy="1507067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Career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D11B7D-56A4-492E-8410-632B2D8A02E6}"/>
              </a:ext>
            </a:extLst>
          </p:cNvPr>
          <p:cNvSpPr txBox="1"/>
          <p:nvPr/>
        </p:nvSpPr>
        <p:spPr>
          <a:xfrm>
            <a:off x="2320344" y="624612"/>
            <a:ext cx="77162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chemeClr val="bg2">
                    <a:lumMod val="20000"/>
                    <a:lumOff val="80000"/>
                  </a:schemeClr>
                </a:solidFill>
              </a:rPr>
              <a:t>Real Estate</a:t>
            </a:r>
          </a:p>
          <a:p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BC51D0-8D92-48AF-951E-54E7C1400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90145">
            <a:off x="2320344" y="2131679"/>
            <a:ext cx="6830865" cy="36393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014F13-A6D8-4291-8B5A-E98E8C93B7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40783">
            <a:off x="764203" y="3853730"/>
            <a:ext cx="3112281" cy="207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546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4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7CE1-EE08-4B27-BF5A-CFC3C529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996" y="148597"/>
            <a:ext cx="8534400" cy="1507067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Career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D11B7D-56A4-492E-8410-632B2D8A02E6}"/>
              </a:ext>
            </a:extLst>
          </p:cNvPr>
          <p:cNvSpPr txBox="1"/>
          <p:nvPr/>
        </p:nvSpPr>
        <p:spPr>
          <a:xfrm>
            <a:off x="2320344" y="624612"/>
            <a:ext cx="77162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chemeClr val="bg2">
                    <a:lumMod val="20000"/>
                    <a:lumOff val="80000"/>
                  </a:schemeClr>
                </a:solidFill>
              </a:rPr>
              <a:t>Real Estate</a:t>
            </a:r>
          </a:p>
          <a:p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FF3DAC-B59E-4667-A066-3D71C332C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621" y="1655663"/>
            <a:ext cx="5121697" cy="419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072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4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7CE1-EE08-4B27-BF5A-CFC3C529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996" y="148597"/>
            <a:ext cx="8534400" cy="1507067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Career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D11B7D-56A4-492E-8410-632B2D8A02E6}"/>
              </a:ext>
            </a:extLst>
          </p:cNvPr>
          <p:cNvSpPr txBox="1"/>
          <p:nvPr/>
        </p:nvSpPr>
        <p:spPr>
          <a:xfrm>
            <a:off x="2336386" y="608570"/>
            <a:ext cx="771625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chemeClr val="bg2">
                    <a:lumMod val="20000"/>
                    <a:lumOff val="80000"/>
                  </a:schemeClr>
                </a:solidFill>
              </a:rPr>
              <a:t>Real Estate</a:t>
            </a:r>
          </a:p>
          <a:p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r>
              <a:rPr lang="en-US" sz="3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Skills to Excel</a:t>
            </a:r>
          </a:p>
          <a:p>
            <a:r>
              <a:rPr lang="en-US" sz="3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  1. Good writing and speaking skills</a:t>
            </a:r>
          </a:p>
          <a:p>
            <a:r>
              <a:rPr lang="en-US" sz="3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  2. Desire to serve </a:t>
            </a:r>
          </a:p>
          <a:p>
            <a:r>
              <a:rPr lang="en-US" sz="3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  3. Hard work</a:t>
            </a:r>
          </a:p>
          <a:p>
            <a:r>
              <a:rPr lang="en-US" sz="3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  4. Imagination, heart, passion</a:t>
            </a:r>
          </a:p>
        </p:txBody>
      </p:sp>
    </p:spTree>
    <p:extLst>
      <p:ext uri="{BB962C8B-B14F-4D97-AF65-F5344CB8AC3E}">
        <p14:creationId xmlns:p14="http://schemas.microsoft.com/office/powerpoint/2010/main" val="27081173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4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7CE1-EE08-4B27-BF5A-CFC3C529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996" y="148597"/>
            <a:ext cx="8534400" cy="1507067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Career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D11B7D-56A4-492E-8410-632B2D8A02E6}"/>
              </a:ext>
            </a:extLst>
          </p:cNvPr>
          <p:cNvSpPr txBox="1"/>
          <p:nvPr/>
        </p:nvSpPr>
        <p:spPr>
          <a:xfrm>
            <a:off x="2320344" y="624612"/>
            <a:ext cx="77162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chemeClr val="bg2">
                    <a:lumMod val="20000"/>
                    <a:lumOff val="80000"/>
                  </a:schemeClr>
                </a:solidFill>
              </a:rPr>
              <a:t>Real Estate</a:t>
            </a:r>
          </a:p>
          <a:p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AA652E-09AF-4241-A5CF-B683EF51C00C}"/>
              </a:ext>
            </a:extLst>
          </p:cNvPr>
          <p:cNvSpPr txBox="1"/>
          <p:nvPr/>
        </p:nvSpPr>
        <p:spPr>
          <a:xfrm>
            <a:off x="3080084" y="2938587"/>
            <a:ext cx="66414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A Day in My Life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B12E5-4243-4927-90CD-1D7BBE4D2B52}"/>
              </a:ext>
            </a:extLst>
          </p:cNvPr>
          <p:cNvSpPr txBox="1"/>
          <p:nvPr/>
        </p:nvSpPr>
        <p:spPr>
          <a:xfrm>
            <a:off x="4550196" y="3698290"/>
            <a:ext cx="25814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4238036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4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7CE1-EE08-4B27-BF5A-CFC3C529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996" y="148597"/>
            <a:ext cx="8534400" cy="1507067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Career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D11B7D-56A4-492E-8410-632B2D8A02E6}"/>
              </a:ext>
            </a:extLst>
          </p:cNvPr>
          <p:cNvSpPr txBox="1"/>
          <p:nvPr/>
        </p:nvSpPr>
        <p:spPr>
          <a:xfrm>
            <a:off x="2336386" y="624612"/>
            <a:ext cx="77162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chemeClr val="bg2">
                    <a:lumMod val="20000"/>
                    <a:lumOff val="80000"/>
                  </a:schemeClr>
                </a:solidFill>
              </a:rPr>
              <a:t>Real Estate</a:t>
            </a:r>
          </a:p>
          <a:p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3E69F0-C5A8-4967-912A-45E5989A6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359" y="1433512"/>
            <a:ext cx="5610225" cy="39909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451506-A8AB-4B2A-8B83-A6CEEF6A6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1669" y="2242413"/>
            <a:ext cx="5491972" cy="399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519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4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7CE1-EE08-4B27-BF5A-CFC3C529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996" y="148597"/>
            <a:ext cx="8534400" cy="1507067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Career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D11B7D-56A4-492E-8410-632B2D8A02E6}"/>
              </a:ext>
            </a:extLst>
          </p:cNvPr>
          <p:cNvSpPr txBox="1"/>
          <p:nvPr/>
        </p:nvSpPr>
        <p:spPr>
          <a:xfrm>
            <a:off x="2336386" y="624612"/>
            <a:ext cx="77162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chemeClr val="bg2">
                    <a:lumMod val="20000"/>
                    <a:lumOff val="80000"/>
                  </a:schemeClr>
                </a:solidFill>
              </a:rPr>
              <a:t>Real Estate</a:t>
            </a:r>
          </a:p>
          <a:p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7BCC50-7025-47A7-A128-6F8E6E1BA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59" y="1392313"/>
            <a:ext cx="5508186" cy="37495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290B93-C2F9-430B-BDFB-F8E5766C6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9644" y="1993778"/>
            <a:ext cx="5699253" cy="435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04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4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75371AE-4897-42D3-B102-63A0DA4B7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66194" y="753893"/>
            <a:ext cx="7563023" cy="51570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9E4E64-8BC7-4CE3-BDCB-C1666EA79A53}"/>
              </a:ext>
            </a:extLst>
          </p:cNvPr>
          <p:cNvSpPr txBox="1"/>
          <p:nvPr/>
        </p:nvSpPr>
        <p:spPr>
          <a:xfrm>
            <a:off x="5282118" y="6104107"/>
            <a:ext cx="2091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PERSISTENCE</a:t>
            </a:r>
          </a:p>
        </p:txBody>
      </p:sp>
    </p:spTree>
    <p:extLst>
      <p:ext uri="{BB962C8B-B14F-4D97-AF65-F5344CB8AC3E}">
        <p14:creationId xmlns:p14="http://schemas.microsoft.com/office/powerpoint/2010/main" val="38735038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4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7CE1-EE08-4B27-BF5A-CFC3C529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2537" y="1887166"/>
            <a:ext cx="9541939" cy="1840489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Why keep the end in mind?</a:t>
            </a:r>
          </a:p>
        </p:txBody>
      </p:sp>
    </p:spTree>
    <p:extLst>
      <p:ext uri="{BB962C8B-B14F-4D97-AF65-F5344CB8AC3E}">
        <p14:creationId xmlns:p14="http://schemas.microsoft.com/office/powerpoint/2010/main" val="16128971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4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7CE1-EE08-4B27-BF5A-CFC3C529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996" y="148597"/>
            <a:ext cx="8534400" cy="1507067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Career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D11B7D-56A4-492E-8410-632B2D8A02E6}"/>
              </a:ext>
            </a:extLst>
          </p:cNvPr>
          <p:cNvSpPr txBox="1"/>
          <p:nvPr/>
        </p:nvSpPr>
        <p:spPr>
          <a:xfrm>
            <a:off x="2336386" y="624612"/>
            <a:ext cx="77162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chemeClr val="bg2">
                    <a:lumMod val="20000"/>
                    <a:lumOff val="80000"/>
                  </a:schemeClr>
                </a:solidFill>
              </a:rPr>
              <a:t>Real Estate</a:t>
            </a:r>
          </a:p>
          <a:p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030475-0C5A-4BF2-9AC4-A3402184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196" y="1896979"/>
            <a:ext cx="5574632" cy="418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690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4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7CE1-EE08-4B27-BF5A-CFC3C529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399" y="2286108"/>
            <a:ext cx="10625636" cy="150706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C000"/>
                </a:solidFill>
              </a:rPr>
              <a:t>So why talk about target and focus?</a:t>
            </a:r>
          </a:p>
        </p:txBody>
      </p:sp>
    </p:spTree>
    <p:extLst>
      <p:ext uri="{BB962C8B-B14F-4D97-AF65-F5344CB8AC3E}">
        <p14:creationId xmlns:p14="http://schemas.microsoft.com/office/powerpoint/2010/main" val="29262143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4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7CE1-EE08-4B27-BF5A-CFC3C529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178" y="184592"/>
            <a:ext cx="10625636" cy="150706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C000"/>
                </a:solidFill>
              </a:rPr>
              <a:t>In order for me to obtain this 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4E8AEB-3CBB-41B4-8347-2AC4F0B2C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409" y="1691659"/>
            <a:ext cx="6495769" cy="433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494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4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7CE1-EE08-4B27-BF5A-CFC3C529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178" y="184592"/>
            <a:ext cx="10625636" cy="150706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C000"/>
                </a:solidFill>
              </a:rPr>
              <a:t>I need to do all this ….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E0BD9-8205-4912-B8BE-409774AE2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15663">
            <a:off x="508483" y="1866523"/>
            <a:ext cx="3123385" cy="2486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64EA66-03A5-4D4E-9353-BF8C015E7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5323">
            <a:off x="8689330" y="3838518"/>
            <a:ext cx="3385378" cy="2879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C121BA-D02B-41D5-8FB8-4FBA4AE5D2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629" y="3962401"/>
            <a:ext cx="1390147" cy="24713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DA02A1-C8C7-4378-9DAD-F6B726BDDC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27554">
            <a:off x="1995357" y="3917707"/>
            <a:ext cx="1470567" cy="26143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97A1CF-8834-4EC5-9E44-C68E3CFAEA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48579">
            <a:off x="6758996" y="1187116"/>
            <a:ext cx="2522120" cy="44837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8B4D7C-1328-4D5D-8F0F-109B5FE8CE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1554" y="1239476"/>
            <a:ext cx="3063291" cy="5445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F636CC-D345-400C-96C4-620AE3F5DF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61185">
            <a:off x="7656511" y="253857"/>
            <a:ext cx="4180595" cy="287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105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4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14FC02-1006-4A21-B573-06EB1A8E6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09" y="1236211"/>
            <a:ext cx="2934852" cy="3959476"/>
          </a:xfrm>
          <a:prstGeom prst="rect">
            <a:avLst/>
          </a:prstGeom>
        </p:spPr>
      </p:pic>
      <p:pic>
        <p:nvPicPr>
          <p:cNvPr id="9" name="Graphic 8" descr="Close">
            <a:extLst>
              <a:ext uri="{FF2B5EF4-FFF2-40B4-BE49-F238E27FC236}">
                <a16:creationId xmlns:a16="http://schemas.microsoft.com/office/drawing/2014/main" id="{48FAD0A4-886D-4C7E-8263-A52D7373AE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37361" y="246860"/>
            <a:ext cx="5629415" cy="56294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962698-58BE-48D8-83A0-080731D4DA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6192" y="668651"/>
            <a:ext cx="5690099" cy="538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242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4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7CE1-EE08-4B27-BF5A-CFC3C529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155" y="1414202"/>
            <a:ext cx="10625636" cy="262277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What happens when you don’t have a plan to reach your vision, Vision, or focus?</a:t>
            </a:r>
          </a:p>
        </p:txBody>
      </p:sp>
    </p:spTree>
    <p:extLst>
      <p:ext uri="{BB962C8B-B14F-4D97-AF65-F5344CB8AC3E}">
        <p14:creationId xmlns:p14="http://schemas.microsoft.com/office/powerpoint/2010/main" val="10412549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4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160ABD-3761-4FB0-BF92-85F2A6800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982" y="971008"/>
            <a:ext cx="6675575" cy="500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965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4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7CE1-EE08-4B27-BF5A-CFC3C529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178" y="184592"/>
            <a:ext cx="10625636" cy="593621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C000"/>
                </a:solidFill>
              </a:rPr>
              <a:t>Vision needs To be: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C89E8B-D963-451E-9889-E1554CA68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91" y="1000156"/>
            <a:ext cx="4426263" cy="4426263"/>
          </a:xfrm>
          <a:prstGeom prst="rect">
            <a:avLst/>
          </a:prstGeom>
        </p:spPr>
      </p:pic>
      <p:sp>
        <p:nvSpPr>
          <p:cNvPr id="6" name="Plus Sign 5">
            <a:extLst>
              <a:ext uri="{FF2B5EF4-FFF2-40B4-BE49-F238E27FC236}">
                <a16:creationId xmlns:a16="http://schemas.microsoft.com/office/drawing/2014/main" id="{1727D672-028F-4B2D-8610-3110D8BE00CA}"/>
              </a:ext>
            </a:extLst>
          </p:cNvPr>
          <p:cNvSpPr/>
          <p:nvPr/>
        </p:nvSpPr>
        <p:spPr>
          <a:xfrm>
            <a:off x="5417282" y="2851484"/>
            <a:ext cx="1090863" cy="1155031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2F4F96-F171-41AF-A04E-7C738A786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6151" y="1573583"/>
            <a:ext cx="3930658" cy="39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657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4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7CE1-EE08-4B27-BF5A-CFC3C529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178" y="184592"/>
            <a:ext cx="10625636" cy="150706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C000"/>
                </a:solidFill>
              </a:rPr>
              <a:t>remember this ….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D4240B-C9ED-4ABA-89CD-FCDE0A805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077" y="526275"/>
            <a:ext cx="3545807" cy="562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3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4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7CE1-EE08-4B27-BF5A-CFC3C529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080" y="1605124"/>
            <a:ext cx="8534400" cy="2244981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C000"/>
                </a:solidFill>
              </a:rPr>
              <a:t>What you sow, </a:t>
            </a:r>
            <a:br>
              <a:rPr lang="en-US" sz="4800" dirty="0">
                <a:solidFill>
                  <a:srgbClr val="FFC000"/>
                </a:solidFill>
              </a:rPr>
            </a:br>
            <a:r>
              <a:rPr lang="en-US" sz="4800" dirty="0">
                <a:solidFill>
                  <a:srgbClr val="FFC000"/>
                </a:solidFill>
              </a:rPr>
              <a:t>you shall reap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BC50F5-5A18-42F7-A181-59ACD919D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5735" y="5436509"/>
            <a:ext cx="1653339" cy="8101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54967A-45FC-41C9-A398-CA03586FF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949" y="1933718"/>
            <a:ext cx="3138949" cy="23569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9DA4FE-4875-4B03-AA7C-F4F74A4A7525}"/>
              </a:ext>
            </a:extLst>
          </p:cNvPr>
          <p:cNvSpPr txBox="1"/>
          <p:nvPr/>
        </p:nvSpPr>
        <p:spPr>
          <a:xfrm>
            <a:off x="7902137" y="4290664"/>
            <a:ext cx="2696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Real Estate Consultant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0C29A6-20ED-4D8D-8557-1C91A67AF935}"/>
              </a:ext>
            </a:extLst>
          </p:cNvPr>
          <p:cNvSpPr txBox="1"/>
          <p:nvPr/>
        </p:nvSpPr>
        <p:spPr>
          <a:xfrm>
            <a:off x="315080" y="3665439"/>
            <a:ext cx="4073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PRESENTED BY: Elvis Huerta</a:t>
            </a:r>
          </a:p>
        </p:txBody>
      </p:sp>
    </p:spTree>
    <p:extLst>
      <p:ext uri="{BB962C8B-B14F-4D97-AF65-F5344CB8AC3E}">
        <p14:creationId xmlns:p14="http://schemas.microsoft.com/office/powerpoint/2010/main" val="27374712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4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7CE1-EE08-4B27-BF5A-CFC3C529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68" y="2919663"/>
            <a:ext cx="6689558" cy="504544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FFC000"/>
                </a:solidFill>
              </a:rPr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25010413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103B461-323C-4912-BFFD-C3758266208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A212F8F-D812-4A16-BE82-F3500DE3217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nip Diagonal Corner Rectangle 24">
            <a:extLst>
              <a:ext uri="{FF2B5EF4-FFF2-40B4-BE49-F238E27FC236}">
                <a16:creationId xmlns:a16="http://schemas.microsoft.com/office/drawing/2014/main" id="{D2CF1D1B-04ED-443D-A9FE-68BF8859BD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229" y="620722"/>
            <a:ext cx="10935543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map, linedrawing&#10;&#10;Description generated with very high confidence">
            <a:extLst>
              <a:ext uri="{FF2B5EF4-FFF2-40B4-BE49-F238E27FC236}">
                <a16:creationId xmlns:a16="http://schemas.microsoft.com/office/drawing/2014/main" id="{45DB7762-D930-413F-8D42-B48CFA02F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428" y="786117"/>
            <a:ext cx="5971143" cy="4956048"/>
          </a:xfrm>
          <a:custGeom>
            <a:avLst/>
            <a:gdLst>
              <a:gd name="connsiteX0" fmla="*/ 497480 w 10607040"/>
              <a:gd name="connsiteY0" fmla="*/ 0 h 4956048"/>
              <a:gd name="connsiteX1" fmla="*/ 10607040 w 10607040"/>
              <a:gd name="connsiteY1" fmla="*/ 0 h 4956048"/>
              <a:gd name="connsiteX2" fmla="*/ 10607040 w 10607040"/>
              <a:gd name="connsiteY2" fmla="*/ 4485407 h 4956048"/>
              <a:gd name="connsiteX3" fmla="*/ 10131692 w 10607040"/>
              <a:gd name="connsiteY3" fmla="*/ 4956048 h 4956048"/>
              <a:gd name="connsiteX4" fmla="*/ 0 w 10607040"/>
              <a:gd name="connsiteY4" fmla="*/ 4956048 h 4956048"/>
              <a:gd name="connsiteX5" fmla="*/ 0 w 10607040"/>
              <a:gd name="connsiteY5" fmla="*/ 492554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07040" h="4956048">
                <a:moveTo>
                  <a:pt x="497480" y="0"/>
                </a:moveTo>
                <a:lnTo>
                  <a:pt x="10607040" y="0"/>
                </a:lnTo>
                <a:lnTo>
                  <a:pt x="10607040" y="4485407"/>
                </a:lnTo>
                <a:lnTo>
                  <a:pt x="10131692" y="4956048"/>
                </a:lnTo>
                <a:lnTo>
                  <a:pt x="0" y="4956048"/>
                </a:lnTo>
                <a:lnTo>
                  <a:pt x="0" y="4925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033386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D48FB1-66D8-4676-B0AA-C139A1DB78D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033F5AE-6728-4F19-8DED-658E674B31B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2C7D74A-18BA-4709-A808-44E8815C443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164A3F-1561-4039-8185-AB0EEB713EA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35DB53-42BE-460E-9CA1-1294C98463C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8A0EC1F-FF0E-4EE2-865A-55DC98C12AE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nip Diagonal Corner Rectangle 6">
            <a:extLst>
              <a:ext uri="{FF2B5EF4-FFF2-40B4-BE49-F238E27FC236}">
                <a16:creationId xmlns:a16="http://schemas.microsoft.com/office/drawing/2014/main" id="{38C12AF1-A2FD-4566-8805-62E893A2BA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1" y="620722"/>
            <a:ext cx="3670674" cy="5286838"/>
          </a:xfrm>
          <a:prstGeom prst="snip2DiagRect">
            <a:avLst>
              <a:gd name="adj1" fmla="val 11518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56DB1B-53C1-4D8D-B05C-150B39F14A5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6BBECE7-2757-4B2E-81ED-560B2AE641D9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FA92A60-1E5B-4304-9EE1-9D6FDD52098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19F77D2-35D7-471C-B16D-615DD810D98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BE463D3-CDC8-4C94-AB8B-7A18DDE2AF7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E9F15BA-4893-4128-BF42-BE327C5DD7D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 descr="A picture containing building&#10;&#10;Description generated with high confidence">
            <a:extLst>
              <a:ext uri="{FF2B5EF4-FFF2-40B4-BE49-F238E27FC236}">
                <a16:creationId xmlns:a16="http://schemas.microsoft.com/office/drawing/2014/main" id="{AC6B737C-D749-48C2-89CD-73A61B7FB8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4" r="11315" b="-1"/>
          <a:stretch/>
        </p:blipFill>
        <p:spPr>
          <a:xfrm>
            <a:off x="800558" y="786117"/>
            <a:ext cx="3337560" cy="4956048"/>
          </a:xfrm>
          <a:custGeom>
            <a:avLst/>
            <a:gdLst>
              <a:gd name="connsiteX0" fmla="*/ 384420 w 3337560"/>
              <a:gd name="connsiteY0" fmla="*/ 0 h 4956048"/>
              <a:gd name="connsiteX1" fmla="*/ 3337560 w 3337560"/>
              <a:gd name="connsiteY1" fmla="*/ 0 h 4956048"/>
              <a:gd name="connsiteX2" fmla="*/ 3337560 w 3337560"/>
              <a:gd name="connsiteY2" fmla="*/ 4571628 h 4956048"/>
              <a:gd name="connsiteX3" fmla="*/ 2953140 w 3337560"/>
              <a:gd name="connsiteY3" fmla="*/ 4956048 h 4956048"/>
              <a:gd name="connsiteX4" fmla="*/ 0 w 3337560"/>
              <a:gd name="connsiteY4" fmla="*/ 4956048 h 4956048"/>
              <a:gd name="connsiteX5" fmla="*/ 0 w 3337560"/>
              <a:gd name="connsiteY5" fmla="*/ 384420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37560" h="4956048">
                <a:moveTo>
                  <a:pt x="384420" y="0"/>
                </a:moveTo>
                <a:lnTo>
                  <a:pt x="3337560" y="0"/>
                </a:lnTo>
                <a:lnTo>
                  <a:pt x="3337560" y="4571628"/>
                </a:lnTo>
                <a:lnTo>
                  <a:pt x="2953140" y="4956048"/>
                </a:lnTo>
                <a:lnTo>
                  <a:pt x="0" y="4956048"/>
                </a:lnTo>
                <a:lnTo>
                  <a:pt x="0" y="38442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CA7CE1-EE08-4B27-BF5A-CFC3C529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4753" y="628617"/>
            <a:ext cx="6559859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/>
              <a:t>Final Note</a:t>
            </a:r>
          </a:p>
        </p:txBody>
      </p:sp>
    </p:spTree>
    <p:extLst>
      <p:ext uri="{BB962C8B-B14F-4D97-AF65-F5344CB8AC3E}">
        <p14:creationId xmlns:p14="http://schemas.microsoft.com/office/powerpoint/2010/main" val="19079035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6">
            <a:extLst>
              <a:ext uri="{FF2B5EF4-FFF2-40B4-BE49-F238E27FC236}">
                <a16:creationId xmlns:a16="http://schemas.microsoft.com/office/drawing/2014/main" id="{FEB90296-CFE0-401D-9CA3-32966EC4F01D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8">
            <a:extLst>
              <a:ext uri="{FF2B5EF4-FFF2-40B4-BE49-F238E27FC236}">
                <a16:creationId xmlns:a16="http://schemas.microsoft.com/office/drawing/2014/main" id="{08C9B4EE-7611-4ED9-B356-7BDD377C39B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10">
            <a:extLst>
              <a:ext uri="{FF2B5EF4-FFF2-40B4-BE49-F238E27FC236}">
                <a16:creationId xmlns:a16="http://schemas.microsoft.com/office/drawing/2014/main" id="{4A4F266A-F2F7-47CD-8BBC-E3777E982FD2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12">
            <a:extLst>
              <a:ext uri="{FF2B5EF4-FFF2-40B4-BE49-F238E27FC236}">
                <a16:creationId xmlns:a16="http://schemas.microsoft.com/office/drawing/2014/main" id="{20D69C80-8919-4A32-B897-F2A21F94057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14">
            <a:extLst>
              <a:ext uri="{FF2B5EF4-FFF2-40B4-BE49-F238E27FC236}">
                <a16:creationId xmlns:a16="http://schemas.microsoft.com/office/drawing/2014/main" id="{F427B072-CC5B-481B-9719-8CD4C54444B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40" name="Rectangle 16">
            <a:extLst>
              <a:ext uri="{FF2B5EF4-FFF2-40B4-BE49-F238E27FC236}">
                <a16:creationId xmlns:a16="http://schemas.microsoft.com/office/drawing/2014/main" id="{4609862E-48F9-45AC-8D44-67A0268A793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18">
            <a:extLst>
              <a:ext uri="{FF2B5EF4-FFF2-40B4-BE49-F238E27FC236}">
                <a16:creationId xmlns:a16="http://schemas.microsoft.com/office/drawing/2014/main" id="{ABEC335A-D1CD-4687-AB54-7E9FEC72BC2D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9935" y="1532691"/>
            <a:ext cx="0" cy="3198892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CA7CE1-EE08-4B27-BF5A-CFC3C529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6886" y="685799"/>
            <a:ext cx="7077667" cy="48926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6628174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4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7CE1-EE08-4B27-BF5A-CFC3C529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6989" y="1299410"/>
            <a:ext cx="6689558" cy="504544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FFC000"/>
                </a:solidFill>
              </a:rPr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83E087-B61A-4624-9B87-CA77A715C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694" y="2155635"/>
            <a:ext cx="4219074" cy="31679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696BDB-9614-45CC-8165-374CC0CF4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6080" y="2419311"/>
            <a:ext cx="773312" cy="3789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B5E425-2DFA-4005-9F3B-0B0E022C1D28}"/>
              </a:ext>
            </a:extLst>
          </p:cNvPr>
          <p:cNvSpPr txBox="1"/>
          <p:nvPr/>
        </p:nvSpPr>
        <p:spPr>
          <a:xfrm>
            <a:off x="5067632" y="5325682"/>
            <a:ext cx="2464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ELVIS HUERTA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C1598F-8FC4-4FE3-AB18-BD666F59CC95}"/>
              </a:ext>
            </a:extLst>
          </p:cNvPr>
          <p:cNvSpPr txBox="1"/>
          <p:nvPr/>
        </p:nvSpPr>
        <p:spPr>
          <a:xfrm>
            <a:off x="4614783" y="5848902"/>
            <a:ext cx="3369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REAL ESTATE CONSULTANT</a:t>
            </a:r>
          </a:p>
        </p:txBody>
      </p:sp>
    </p:spTree>
    <p:extLst>
      <p:ext uri="{BB962C8B-B14F-4D97-AF65-F5344CB8AC3E}">
        <p14:creationId xmlns:p14="http://schemas.microsoft.com/office/powerpoint/2010/main" val="1177925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4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7CE1-EE08-4B27-BF5A-CFC3C529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996" y="148597"/>
            <a:ext cx="8534400" cy="1507067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BACKGROUND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258F0B3-BC85-476F-BF0E-98CE07361C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2996" y="2907323"/>
            <a:ext cx="3213294" cy="2409971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2059CD-16D6-486F-92CE-588D4A428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12" y="3162733"/>
            <a:ext cx="3337100" cy="2493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0013ED-F48A-4DAF-9BE5-EEB116649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6711" y="551260"/>
            <a:ext cx="7128013" cy="535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66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4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7CE1-EE08-4B27-BF5A-CFC3C529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996" y="148597"/>
            <a:ext cx="8534400" cy="1507067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BACKGROUND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0A4AFD-F931-4710-BDC7-5A0933C7F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04" y="3587261"/>
            <a:ext cx="1932857" cy="26746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5D2614-BA86-456B-ADD2-62E5D2569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1384" y="1072661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61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4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7CE1-EE08-4B27-BF5A-CFC3C529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996" y="148597"/>
            <a:ext cx="8534400" cy="1507067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BACKGROUND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0A4AFD-F931-4710-BDC7-5A0933C7F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899" y="1655664"/>
            <a:ext cx="1932857" cy="26746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5D2614-BA86-456B-ADD2-62E5D2569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8007" y="4075890"/>
            <a:ext cx="2760798" cy="20705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ACC494-8641-46A7-B639-A0EBF9DE7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517" y="893714"/>
            <a:ext cx="6575913" cy="493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44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4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7CE1-EE08-4B27-BF5A-CFC3C529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996" y="148597"/>
            <a:ext cx="8534400" cy="1507067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BACKGROUND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D48E36-8190-482D-BAA6-FC923E075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663700"/>
            <a:ext cx="36576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11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4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7CE1-EE08-4B27-BF5A-CFC3C529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996" y="148597"/>
            <a:ext cx="8534400" cy="1507067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BACKGROUND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A436F1-93F2-406E-B011-6A79CD21B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7261" y="437649"/>
            <a:ext cx="3167313" cy="598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4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1334</TotalTime>
  <Words>494</Words>
  <Application>Microsoft Office PowerPoint</Application>
  <PresentationFormat>Widescreen</PresentationFormat>
  <Paragraphs>193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Calibri</vt:lpstr>
      <vt:lpstr>Century Gothic</vt:lpstr>
      <vt:lpstr>Wingdings</vt:lpstr>
      <vt:lpstr>Wingdings 3</vt:lpstr>
      <vt:lpstr>Slice</vt:lpstr>
      <vt:lpstr>What you sow,  you shall reap</vt:lpstr>
      <vt:lpstr>PowerPoint Presentation</vt:lpstr>
      <vt:lpstr>PowerPoint Presentation</vt:lpstr>
      <vt:lpstr>What you sow,  you shall reap</vt:lpstr>
      <vt:lpstr>BACKGROUND</vt:lpstr>
      <vt:lpstr>BACKGROUND</vt:lpstr>
      <vt:lpstr>BACKGROUND</vt:lpstr>
      <vt:lpstr>BACKGROUND</vt:lpstr>
      <vt:lpstr>BACKGROUND</vt:lpstr>
      <vt:lpstr>BACKGROUND</vt:lpstr>
      <vt:lpstr>BACKGROUND</vt:lpstr>
      <vt:lpstr>BACKGROUND</vt:lpstr>
      <vt:lpstr>BACKGROUND</vt:lpstr>
      <vt:lpstr>BACKGROUND</vt:lpstr>
      <vt:lpstr>BACKGROUND</vt:lpstr>
      <vt:lpstr>BACKGROUND</vt:lpstr>
      <vt:lpstr>career</vt:lpstr>
      <vt:lpstr>Career</vt:lpstr>
      <vt:lpstr>Career</vt:lpstr>
      <vt:lpstr>Career</vt:lpstr>
      <vt:lpstr>Career</vt:lpstr>
      <vt:lpstr>PowerPoint Presentation</vt:lpstr>
      <vt:lpstr>PowerPoint Presentation</vt:lpstr>
      <vt:lpstr>Career</vt:lpstr>
      <vt:lpstr>Career</vt:lpstr>
      <vt:lpstr>Career</vt:lpstr>
      <vt:lpstr>Career</vt:lpstr>
      <vt:lpstr>Career</vt:lpstr>
      <vt:lpstr>Career</vt:lpstr>
      <vt:lpstr>Why keep the end in mind?</vt:lpstr>
      <vt:lpstr>Career</vt:lpstr>
      <vt:lpstr>So why talk about target and focus?</vt:lpstr>
      <vt:lpstr>In order for me to obtain this ….</vt:lpstr>
      <vt:lpstr>I need to do all this ….</vt:lpstr>
      <vt:lpstr>PowerPoint Presentation</vt:lpstr>
      <vt:lpstr>What happens when you don’t have a plan to reach your vision, Vision, or focus?</vt:lpstr>
      <vt:lpstr>PowerPoint Presentation</vt:lpstr>
      <vt:lpstr>Vision needs To be:</vt:lpstr>
      <vt:lpstr>remember this ….</vt:lpstr>
      <vt:lpstr>activity</vt:lpstr>
      <vt:lpstr>PowerPoint Presentation</vt:lpstr>
      <vt:lpstr>Final Note</vt:lpstr>
      <vt:lpstr>Questions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Elvis Huerta</dc:creator>
  <cp:lastModifiedBy>Elvis Huerta</cp:lastModifiedBy>
  <cp:revision>38</cp:revision>
  <dcterms:created xsi:type="dcterms:W3CDTF">2017-11-01T05:19:37Z</dcterms:created>
  <dcterms:modified xsi:type="dcterms:W3CDTF">2017-11-29T03:16:37Z</dcterms:modified>
</cp:coreProperties>
</file>