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9" r:id="rId3"/>
    <p:sldId id="280" r:id="rId4"/>
    <p:sldId id="260" r:id="rId5"/>
    <p:sldId id="261" r:id="rId6"/>
    <p:sldId id="282" r:id="rId7"/>
    <p:sldId id="293" r:id="rId8"/>
    <p:sldId id="287" r:id="rId9"/>
    <p:sldId id="284" r:id="rId10"/>
    <p:sldId id="267" r:id="rId11"/>
    <p:sldId id="289" r:id="rId12"/>
    <p:sldId id="270" r:id="rId13"/>
    <p:sldId id="275" r:id="rId14"/>
    <p:sldId id="274" r:id="rId15"/>
    <p:sldId id="292" r:id="rId16"/>
    <p:sldId id="288"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298439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9/25/2017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9/25/2017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kj7un_MrUAhVC9mMKHWpkAUYQjRwIBw&amp;url=https://twitter.com/downeyhigh&amp;psig=AFQjCNGMPQ12cr_CNExv2Cga2Vpcojemag&amp;ust=1497998195313699&amp;cad=rj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My name is </a:t>
            </a:r>
            <a:r>
              <a:rPr lang="en-US" dirty="0" smtClean="0"/>
              <a:t>Michael Spinelli and </a:t>
            </a:r>
            <a:r>
              <a:rPr lang="en-US" dirty="0" smtClean="0"/>
              <a:t>I am </a:t>
            </a:r>
            <a:r>
              <a:rPr lang="en-US" dirty="0" smtClean="0"/>
              <a:t>42 </a:t>
            </a:r>
            <a:r>
              <a:rPr lang="en-US" dirty="0" smtClean="0"/>
              <a:t>years old.</a:t>
            </a:r>
          </a:p>
          <a:p>
            <a:pPr algn="ctr"/>
            <a:endParaRPr lang="en-US" dirty="0" smtClean="0"/>
          </a:p>
          <a:p>
            <a:pPr algn="ctr"/>
            <a:r>
              <a:rPr lang="en-US" dirty="0" smtClean="0"/>
              <a:t>I work for Citizens Business Bank (CBB).</a:t>
            </a:r>
          </a:p>
          <a:p>
            <a:pPr algn="ctr"/>
            <a:r>
              <a:rPr lang="en-US" dirty="0" smtClean="0"/>
              <a:t>CBB is the largest financial institution headquartered in the Inland Empire region of California.  The Bank has $8 billion in assets and 52 branches throughout the state. </a:t>
            </a:r>
          </a:p>
          <a:p>
            <a:pPr algn="ctr"/>
            <a:r>
              <a:rPr lang="en-US" dirty="0" smtClean="0"/>
              <a:t>My role at Citizens Business Bank is the RM Officer and </a:t>
            </a:r>
          </a:p>
          <a:p>
            <a:pPr algn="ctr"/>
            <a:r>
              <a:rPr lang="en-US" dirty="0" smtClean="0"/>
              <a:t>Vice President</a:t>
            </a:r>
          </a:p>
          <a:p>
            <a:pPr lvl="1" algn="ctr"/>
            <a:r>
              <a:rPr lang="en-US" dirty="0" smtClean="0"/>
              <a:t>Some of the key areas of activity in my position consist of; Making calls, schedule visits with </a:t>
            </a:r>
            <a:r>
              <a:rPr lang="en-US" dirty="0" smtClean="0"/>
              <a:t>prospects</a:t>
            </a:r>
            <a:r>
              <a:rPr lang="en-US" dirty="0" smtClean="0"/>
              <a:t>, mailing or emailing info to existing </a:t>
            </a:r>
            <a:r>
              <a:rPr lang="en-US" dirty="0" smtClean="0"/>
              <a:t>business </a:t>
            </a:r>
            <a:r>
              <a:rPr lang="en-US" dirty="0" smtClean="0"/>
              <a:t>owners, develop new </a:t>
            </a:r>
            <a:r>
              <a:rPr lang="en-US" dirty="0" smtClean="0"/>
              <a:t>opportunities </a:t>
            </a:r>
            <a:r>
              <a:rPr lang="en-US" dirty="0" smtClean="0"/>
              <a:t>through my network which includes CPA’s and </a:t>
            </a:r>
            <a:r>
              <a:rPr lang="en-US" dirty="0" smtClean="0"/>
              <a:t>brokers </a:t>
            </a:r>
            <a:r>
              <a:rPr lang="en-US" dirty="0" smtClean="0"/>
              <a:t>and </a:t>
            </a:r>
            <a:r>
              <a:rPr lang="en-US" dirty="0" smtClean="0"/>
              <a:t>network </a:t>
            </a:r>
            <a:r>
              <a:rPr lang="en-US" dirty="0" smtClean="0"/>
              <a:t>events through </a:t>
            </a:r>
            <a:r>
              <a:rPr lang="en-US" dirty="0" smtClean="0"/>
              <a:t>communities </a:t>
            </a:r>
            <a:r>
              <a:rPr lang="en-US" dirty="0" smtClean="0"/>
              <a:t>my </a:t>
            </a:r>
            <a:r>
              <a:rPr lang="en-US" dirty="0" smtClean="0"/>
              <a:t>bank </a:t>
            </a:r>
            <a:r>
              <a:rPr lang="en-US" dirty="0" smtClean="0"/>
              <a:t>serves. We provide services that businesses may need to grow or improve.</a:t>
            </a:r>
            <a:endParaRPr lang="en-US" dirty="0"/>
          </a:p>
        </p:txBody>
      </p:sp>
      <p:sp>
        <p:nvSpPr>
          <p:cNvPr id="7" name="Footer Placeholder 6"/>
          <p:cNvSpPr>
            <a:spLocks noGrp="1"/>
          </p:cNvSpPr>
          <p:nvPr>
            <p:ph type="ftr" sz="quarter" idx="11"/>
          </p:nvPr>
        </p:nvSpPr>
        <p:spPr/>
        <p:txBody>
          <a:bodyPr/>
          <a:lstStyle/>
          <a:p>
            <a:r>
              <a:rPr lang="en-US" dirty="0" smtClean="0"/>
              <a:t>Promise Scholars</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a:t>
            </a:fld>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Math</a:t>
            </a:r>
            <a:endParaRPr lang="en-US" dirty="0"/>
          </a:p>
          <a:p>
            <a:r>
              <a:rPr lang="en-US" dirty="0" smtClean="0"/>
              <a:t>Economics</a:t>
            </a:r>
            <a:endParaRPr lang="en-US" dirty="0"/>
          </a:p>
          <a:p>
            <a:r>
              <a:rPr lang="en-US" dirty="0" smtClean="0"/>
              <a:t>Astronomy</a:t>
            </a:r>
          </a:p>
          <a:p>
            <a:r>
              <a:rPr lang="en-US" dirty="0" smtClean="0"/>
              <a:t>Science</a:t>
            </a:r>
          </a:p>
          <a:p>
            <a:r>
              <a:rPr lang="en-US" dirty="0" smtClean="0"/>
              <a:t>Accounting</a:t>
            </a:r>
            <a:endParaRPr lang="en-US" dirty="0"/>
          </a:p>
          <a:p>
            <a:endParaRPr lang="en-US" dirty="0"/>
          </a:p>
        </p:txBody>
      </p:sp>
      <p:sp>
        <p:nvSpPr>
          <p:cNvPr id="11" name="Content Placeholder 10"/>
          <p:cNvSpPr>
            <a:spLocks noGrp="1"/>
          </p:cNvSpPr>
          <p:nvPr>
            <p:ph sz="quarter" idx="14"/>
          </p:nvPr>
        </p:nvSpPr>
        <p:spPr/>
        <p:txBody>
          <a:bodyPr/>
          <a:lstStyle/>
          <a:p>
            <a:r>
              <a:rPr lang="en-US" dirty="0" smtClean="0"/>
              <a:t>Writing</a:t>
            </a:r>
            <a:endParaRPr lang="en-US" dirty="0"/>
          </a:p>
          <a:p>
            <a:r>
              <a:rPr lang="en-US" dirty="0" smtClean="0"/>
              <a:t>English</a:t>
            </a:r>
          </a:p>
          <a:p>
            <a:r>
              <a:rPr lang="en-US" dirty="0" smtClean="0"/>
              <a:t>History</a:t>
            </a:r>
          </a:p>
          <a:p>
            <a:r>
              <a:rPr lang="en-US" dirty="0" smtClean="0"/>
              <a:t>Communications</a:t>
            </a:r>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Continue to improve my network and experiences.</a:t>
            </a:r>
          </a:p>
          <a:p>
            <a:pPr lvl="1"/>
            <a:r>
              <a:rPr lang="en-US" dirty="0" smtClean="0"/>
              <a:t>Learn through my experiences and stay in touch with key influential people.</a:t>
            </a:r>
          </a:p>
          <a:p>
            <a:pPr lvl="1"/>
            <a:r>
              <a:rPr lang="en-US" dirty="0" smtClean="0"/>
              <a:t>I utilized family and friends to help get me into better paying jobs.</a:t>
            </a:r>
          </a:p>
          <a:p>
            <a:endParaRPr lang="en-US" dirty="0" smtClean="0"/>
          </a:p>
          <a:p>
            <a:r>
              <a:rPr lang="en-US" dirty="0" smtClean="0"/>
              <a:t>I </a:t>
            </a:r>
            <a:r>
              <a:rPr lang="en-US" dirty="0" smtClean="0"/>
              <a:t>knew I enjoyed </a:t>
            </a:r>
            <a:r>
              <a:rPr lang="en-US" dirty="0" smtClean="0"/>
              <a:t>math and finance, and interacting with people. At this point I wanted to be either a stock broker or somehow get into investment banking.</a:t>
            </a:r>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This is My Company</a:t>
            </a:r>
            <a:endParaRPr lang="en-US" dirty="0"/>
          </a:p>
        </p:txBody>
      </p:sp>
      <p:sp>
        <p:nvSpPr>
          <p:cNvPr id="12" name="Content Placeholder 2"/>
          <p:cNvSpPr>
            <a:spLocks noGrp="1"/>
          </p:cNvSpPr>
          <p:nvPr>
            <p:ph idx="1"/>
          </p:nvPr>
        </p:nvSpPr>
        <p:spPr/>
        <p:txBody>
          <a:bodyPr/>
          <a:lstStyle/>
          <a:p>
            <a:r>
              <a:rPr lang="en-US" dirty="0" smtClean="0"/>
              <a:t>Every day at my company:</a:t>
            </a:r>
          </a:p>
          <a:p>
            <a:pPr lvl="1"/>
            <a:r>
              <a:rPr lang="en-US" dirty="0" smtClean="0"/>
              <a:t>Citizens Business Bank started in August 1974 with one branch in Chino, CA.  Along the way, and after many years of success and progress, the Bank changed their name from Chino Valley Bank to Citizens Business Bank.  Currently, the Bank employs over 800 individuals and is headquartered in Ontario, CA. </a:t>
            </a:r>
          </a:p>
          <a:p>
            <a:pPr lvl="1"/>
            <a:r>
              <a:rPr lang="en-US" dirty="0" smtClean="0"/>
              <a:t>I work with many Business Owners and local community groups to ensure that we offer, educate and expand our Banking Services and relationships that we serve.  In addition, my job is to provide new loans, deposits and services to Business Owners within our state of California and build new relationships for our bank.</a:t>
            </a:r>
          </a:p>
          <a:p>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4102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286000" y="1462864"/>
            <a:ext cx="1785279" cy="4023537"/>
            <a:chOff x="3677828" y="1718071"/>
            <a:chExt cx="1785279" cy="3421857"/>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CEO</a:t>
              </a:r>
              <a:endParaRPr lang="en-US" sz="5700" kern="1200" dirty="0"/>
            </a:p>
          </p:txBody>
        </p:sp>
        <p:sp>
          <p:nvSpPr>
            <p:cNvPr id="20" name="Freeform 19"/>
            <p:cNvSpPr/>
            <p:nvPr/>
          </p:nvSpPr>
          <p:spPr>
            <a:xfrm>
              <a:off x="3680891" y="4002940"/>
              <a:ext cx="1782216" cy="113698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SVP RM</a:t>
              </a:r>
              <a:endParaRPr lang="en-US" sz="5700" kern="1200" dirty="0"/>
            </a:p>
          </p:txBody>
        </p:sp>
        <p:sp>
          <p:nvSpPr>
            <p:cNvPr id="22" name="Freeform 21"/>
            <p:cNvSpPr/>
            <p:nvPr/>
          </p:nvSpPr>
          <p:spPr>
            <a:xfrm>
              <a:off x="3677828" y="2742141"/>
              <a:ext cx="1782216" cy="112823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EVP SDM</a:t>
              </a:r>
              <a:endParaRPr lang="en-US" sz="5700" kern="1200" dirty="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smtClean="0">
              <a:solidFill>
                <a:srgbClr val="AAEC39"/>
              </a:solidFill>
            </a:endParaRPr>
          </a:p>
        </p:txBody>
      </p:sp>
      <p:sp>
        <p:nvSpPr>
          <p:cNvPr id="24" name="Footer Placeholder 3"/>
          <p:cNvSpPr txBox="1">
            <a:spLocks/>
          </p:cNvSpPr>
          <p:nvPr/>
        </p:nvSpPr>
        <p:spPr>
          <a:xfrm>
            <a:off x="3482645" y="3288543"/>
            <a:ext cx="2057401"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 </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grpSp>
        <p:nvGrpSpPr>
          <p:cNvPr id="17" name="Group 16"/>
          <p:cNvGrpSpPr/>
          <p:nvPr/>
        </p:nvGrpSpPr>
        <p:grpSpPr>
          <a:xfrm>
            <a:off x="4908780" y="1371600"/>
            <a:ext cx="1814817" cy="2910562"/>
            <a:chOff x="3680891" y="1626807"/>
            <a:chExt cx="1814817" cy="2910562"/>
          </a:xfrm>
        </p:grpSpPr>
        <p:sp>
          <p:nvSpPr>
            <p:cNvPr id="19" name="Freeform 18"/>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3680891" y="1626807"/>
              <a:ext cx="1782216" cy="129540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SVP CM</a:t>
              </a:r>
              <a:endParaRPr lang="en-US" sz="5700" kern="1200" dirty="0"/>
            </a:p>
          </p:txBody>
        </p:sp>
        <p:sp>
          <p:nvSpPr>
            <p:cNvPr id="29" name="Freeform 28"/>
            <p:cNvSpPr/>
            <p:nvPr/>
          </p:nvSpPr>
          <p:spPr>
            <a:xfrm>
              <a:off x="3713492" y="3227007"/>
              <a:ext cx="1782216" cy="1310362"/>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RM VP</a:t>
              </a:r>
              <a:endParaRPr lang="en-US" sz="5700" kern="1200" dirty="0"/>
            </a:p>
          </p:txBody>
        </p:sp>
      </p:gr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President and Executive </a:t>
              </a:r>
              <a:r>
                <a:rPr lang="en-US" sz="1200" dirty="0" smtClean="0">
                  <a:solidFill>
                    <a:schemeClr val="bg1"/>
                  </a:solidFill>
                </a:rPr>
                <a:t>Vice Presidents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($500K - $1M)</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Senior Vice Presidents</a:t>
              </a:r>
            </a:p>
            <a:p>
              <a:pPr lvl="0" algn="ctr" defTabSz="533400">
                <a:lnSpc>
                  <a:spcPct val="90000"/>
                </a:lnSpc>
                <a:spcBef>
                  <a:spcPct val="0"/>
                </a:spcBef>
                <a:spcAft>
                  <a:spcPct val="35000"/>
                </a:spcAft>
              </a:pPr>
              <a:r>
                <a:rPr lang="en-US" sz="1200" kern="1200" dirty="0" smtClean="0">
                  <a:solidFill>
                    <a:schemeClr val="bg1"/>
                  </a:solidFill>
                </a:rPr>
                <a:t>($250K - $400K)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Vice Presidents</a:t>
              </a:r>
            </a:p>
            <a:p>
              <a:pPr lvl="0" algn="ctr" defTabSz="533400">
                <a:lnSpc>
                  <a:spcPct val="90000"/>
                </a:lnSpc>
                <a:spcBef>
                  <a:spcPct val="0"/>
                </a:spcBef>
                <a:spcAft>
                  <a:spcPct val="35000"/>
                </a:spcAft>
              </a:pPr>
              <a:r>
                <a:rPr lang="en-US" sz="1200" kern="1200" dirty="0" smtClean="0">
                  <a:solidFill>
                    <a:schemeClr val="bg1"/>
                  </a:solidFill>
                </a:rPr>
                <a:t>($100K - $200K)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 to Non-Officer Positions</a:t>
              </a:r>
            </a:p>
            <a:p>
              <a:pPr lvl="0" algn="ctr" defTabSz="533400">
                <a:lnSpc>
                  <a:spcPct val="90000"/>
                </a:lnSpc>
                <a:spcBef>
                  <a:spcPct val="0"/>
                </a:spcBef>
                <a:spcAft>
                  <a:spcPct val="35000"/>
                </a:spcAft>
              </a:pPr>
              <a:r>
                <a:rPr lang="en-US" sz="1200" kern="1200" dirty="0" smtClean="0">
                  <a:solidFill>
                    <a:schemeClr val="bg1"/>
                  </a:solidFill>
                </a:rPr>
                <a:t>($40K - $75K)</a:t>
              </a:r>
              <a:endParaRPr lang="en-US" sz="1200" kern="1200" dirty="0">
                <a:solidFill>
                  <a:schemeClr val="bg1"/>
                </a:solidFill>
              </a:endParaRPr>
            </a:p>
          </p:txBody>
        </p:sp>
      </p:grpSp>
      <p:sp>
        <p:nvSpPr>
          <p:cNvPr id="11" name="Footer Placeholder 10"/>
          <p:cNvSpPr>
            <a:spLocks noGrp="1"/>
          </p:cNvSpPr>
          <p:nvPr>
            <p:ph type="ftr" sz="quarter" idx="11"/>
          </p:nvPr>
        </p:nvSpPr>
        <p:spPr/>
        <p:txBody>
          <a:bodyPr/>
          <a:lstStyle/>
          <a:p>
            <a:r>
              <a:rPr lang="en-US" dirty="0" smtClean="0"/>
              <a:t>Youth Business : ALLIANCE</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Spend time with my </a:t>
            </a:r>
            <a:r>
              <a:rPr lang="en-US" dirty="0" smtClean="0"/>
              <a:t>wife and kids.</a:t>
            </a:r>
            <a:endParaRPr lang="en-US" dirty="0" smtClean="0"/>
          </a:p>
          <a:p>
            <a:pPr lvl="1"/>
            <a:r>
              <a:rPr lang="en-US" dirty="0" smtClean="0"/>
              <a:t>Spend time </a:t>
            </a:r>
            <a:r>
              <a:rPr lang="en-US" dirty="0" smtClean="0"/>
              <a:t>with my parents.</a:t>
            </a:r>
          </a:p>
          <a:p>
            <a:pPr lvl="1"/>
            <a:r>
              <a:rPr lang="en-US" dirty="0" smtClean="0"/>
              <a:t>Hang out with friends.</a:t>
            </a:r>
            <a:endParaRPr lang="en-US" dirty="0" smtClean="0"/>
          </a:p>
          <a:p>
            <a:pPr lvl="1"/>
            <a:r>
              <a:rPr lang="en-US" dirty="0" smtClean="0"/>
              <a:t>Play golf, </a:t>
            </a:r>
            <a:r>
              <a:rPr lang="en-US" dirty="0" smtClean="0"/>
              <a:t>work </a:t>
            </a:r>
            <a:r>
              <a:rPr lang="en-US" dirty="0" smtClean="0"/>
              <a:t>out. </a:t>
            </a:r>
            <a:endParaRPr lang="en-US" dirty="0" smtClean="0"/>
          </a:p>
          <a:p>
            <a:pPr lvl="1"/>
            <a:r>
              <a:rPr lang="en-US" dirty="0" smtClean="0"/>
              <a:t>Hiking.</a:t>
            </a:r>
            <a:endParaRPr lang="en-US" dirty="0" smtClean="0"/>
          </a:p>
          <a:p>
            <a:pPr lvl="1"/>
            <a:r>
              <a:rPr lang="en-US" dirty="0" smtClean="0"/>
              <a:t>Cooking.</a:t>
            </a:r>
          </a:p>
          <a:p>
            <a:pPr lvl="1"/>
            <a:r>
              <a:rPr lang="en-US" dirty="0" smtClean="0"/>
              <a:t>HAVE FUN</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Realize that life is more than just the here and now. Take an eternal perspective of yourself and the people you meet.</a:t>
            </a:r>
          </a:p>
          <a:p>
            <a:pPr lvl="1"/>
            <a:r>
              <a:rPr lang="en-US" dirty="0" smtClean="0"/>
              <a:t>Make new friends, outside my circle.</a:t>
            </a:r>
          </a:p>
          <a:p>
            <a:pPr lvl="1"/>
            <a:r>
              <a:rPr lang="en-US" dirty="0" smtClean="0"/>
              <a:t>Be more involved in activities like clubs and sports.</a:t>
            </a:r>
          </a:p>
          <a:p>
            <a:pPr lvl="1"/>
            <a:r>
              <a:rPr lang="en-US" dirty="0" smtClean="0"/>
              <a:t>Expand your horizons by trying different activities will lead to personal growth, meeting new people and travel.</a:t>
            </a:r>
          </a:p>
          <a:p>
            <a:pPr lvl="1"/>
            <a:r>
              <a:rPr lang="en-US" dirty="0" smtClean="0"/>
              <a:t>Learn to enjoy each moment no matter where you are at. </a:t>
            </a:r>
          </a:p>
          <a:p>
            <a:pPr lvl="1"/>
            <a:r>
              <a:rPr lang="en-US" dirty="0" smtClean="0"/>
              <a:t>Continue to make goals and take steps to achieve them. However, also take time to enjoy the path to each goal and reward yourself no matter how small the accomplishment.</a:t>
            </a:r>
          </a:p>
          <a:p>
            <a:pPr lvl="1"/>
            <a:r>
              <a:rPr lang="en-US" dirty="0" smtClean="0"/>
              <a:t>Staying </a:t>
            </a:r>
            <a:r>
              <a:rPr lang="en-US" dirty="0" smtClean="0"/>
              <a:t>away from drugs, tobacco and alcohol.</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t>
            </a:r>
            <a:r>
              <a:rPr lang="en-US" dirty="0" smtClean="0"/>
              <a:t>Family</a:t>
            </a:r>
            <a:endParaRPr lang="en-US" dirty="0"/>
          </a:p>
        </p:txBody>
      </p:sp>
      <p:sp>
        <p:nvSpPr>
          <p:cNvPr id="9" name="Content Placeholder 2"/>
          <p:cNvSpPr txBox="1">
            <a:spLocks/>
          </p:cNvSpPr>
          <p:nvPr/>
        </p:nvSpPr>
        <p:spPr>
          <a:xfrm>
            <a:off x="457200" y="1477928"/>
            <a:ext cx="8229600" cy="111287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a:t>
            </a:r>
            <a:r>
              <a:rPr lang="en-US" sz="2400" dirty="0" smtClean="0">
                <a:solidFill>
                  <a:schemeClr val="tx1">
                    <a:lumMod val="50000"/>
                    <a:lumOff val="50000"/>
                  </a:schemeClr>
                </a:solidFill>
                <a:latin typeface="Avenir Roman"/>
                <a:cs typeface="Avenir Roman"/>
              </a:rPr>
              <a:t>Long Beach, CA </a:t>
            </a:r>
            <a:r>
              <a:rPr lang="en-US" sz="2400" dirty="0" smtClean="0">
                <a:solidFill>
                  <a:schemeClr val="tx1">
                    <a:lumMod val="50000"/>
                    <a:lumOff val="50000"/>
                  </a:schemeClr>
                </a:solidFill>
                <a:latin typeface="Avenir Roman"/>
                <a:cs typeface="Avenir Roman"/>
              </a:rPr>
              <a:t>and grew up in </a:t>
            </a:r>
            <a:r>
              <a:rPr lang="en-US" sz="2400" dirty="0" smtClean="0">
                <a:solidFill>
                  <a:schemeClr val="tx1">
                    <a:lumMod val="50000"/>
                    <a:lumOff val="50000"/>
                  </a:schemeClr>
                </a:solidFill>
                <a:latin typeface="Avenir Roman"/>
                <a:cs typeface="Avenir Roman"/>
              </a:rPr>
              <a:t>Seal Beach, </a:t>
            </a:r>
            <a:r>
              <a:rPr lang="en-US" sz="2400" dirty="0" smtClean="0">
                <a:solidFill>
                  <a:schemeClr val="tx1">
                    <a:lumMod val="50000"/>
                    <a:lumOff val="50000"/>
                  </a:schemeClr>
                </a:solidFill>
                <a:latin typeface="Avenir Roman"/>
                <a:cs typeface="Avenir Roman"/>
              </a:rPr>
              <a:t>CA which is approximate </a:t>
            </a:r>
            <a:r>
              <a:rPr lang="en-US" sz="2400" dirty="0" smtClean="0">
                <a:solidFill>
                  <a:schemeClr val="tx1">
                    <a:lumMod val="50000"/>
                    <a:lumOff val="50000"/>
                  </a:schemeClr>
                </a:solidFill>
                <a:latin typeface="Avenir Roman"/>
                <a:cs typeface="Avenir Roman"/>
              </a:rPr>
              <a:t>20 </a:t>
            </a:r>
            <a:r>
              <a:rPr lang="en-US" sz="2400" dirty="0" smtClean="0">
                <a:solidFill>
                  <a:schemeClr val="tx1">
                    <a:lumMod val="50000"/>
                    <a:lumOff val="50000"/>
                  </a:schemeClr>
                </a:solidFill>
                <a:latin typeface="Avenir Roman"/>
                <a:cs typeface="Avenir Roman"/>
              </a:rPr>
              <a:t>miles southeast of downtown </a:t>
            </a:r>
            <a:r>
              <a:rPr lang="en-US" sz="2400" dirty="0" smtClean="0">
                <a:solidFill>
                  <a:schemeClr val="tx1">
                    <a:lumMod val="50000"/>
                    <a:lumOff val="50000"/>
                  </a:schemeClr>
                </a:solidFill>
                <a:latin typeface="Avenir Roman"/>
                <a:cs typeface="Avenir Roman"/>
              </a:rPr>
              <a:t>L.A</a:t>
            </a:r>
            <a:r>
              <a:rPr lang="en-US" sz="2400" dirty="0" smtClean="0">
                <a:solidFill>
                  <a:schemeClr val="tx1">
                    <a:lumMod val="50000"/>
                    <a:lumOff val="50000"/>
                  </a:schemeClr>
                </a:solidFill>
                <a:latin typeface="Avenir Roman"/>
                <a:cs typeface="Avenir Roman"/>
              </a:rPr>
              <a:t>. </a:t>
            </a:r>
            <a:r>
              <a:rPr lang="en-US" sz="2400" dirty="0" smtClean="0">
                <a:solidFill>
                  <a:schemeClr val="tx1">
                    <a:lumMod val="50000"/>
                    <a:lumOff val="50000"/>
                  </a:schemeClr>
                </a:solidFill>
                <a:latin typeface="Avenir Roman"/>
                <a:cs typeface="Avenir Roman"/>
              </a:rPr>
              <a:t>I </a:t>
            </a:r>
            <a:r>
              <a:rPr lang="en-US" sz="2400" dirty="0">
                <a:solidFill>
                  <a:schemeClr val="tx1">
                    <a:lumMod val="50000"/>
                    <a:lumOff val="50000"/>
                  </a:schemeClr>
                </a:solidFill>
                <a:latin typeface="Avenir Roman"/>
                <a:cs typeface="Avenir Roman"/>
              </a:rPr>
              <a:t>have </a:t>
            </a:r>
            <a:r>
              <a:rPr lang="en-US" sz="2400" dirty="0" smtClean="0">
                <a:solidFill>
                  <a:schemeClr val="tx1">
                    <a:lumMod val="50000"/>
                    <a:lumOff val="50000"/>
                  </a:schemeClr>
                </a:solidFill>
                <a:latin typeface="Avenir Roman"/>
                <a:cs typeface="Avenir Roman"/>
              </a:rPr>
              <a:t>a beautiful wife and three amazing </a:t>
            </a:r>
            <a:r>
              <a:rPr lang="en-US" sz="2400" dirty="0">
                <a:solidFill>
                  <a:schemeClr val="tx1">
                    <a:lumMod val="50000"/>
                    <a:lumOff val="50000"/>
                  </a:schemeClr>
                </a:solidFill>
                <a:latin typeface="Avenir Roman"/>
                <a:cs typeface="Avenir Roman"/>
              </a:rPr>
              <a:t>children. </a:t>
            </a:r>
            <a:endParaRPr lang="en-US" sz="2400"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dirty="0" smtClean="0"/>
              <a:t>Promise Scholars</a:t>
            </a:r>
          </a:p>
        </p:txBody>
      </p:sp>
      <p:sp>
        <p:nvSpPr>
          <p:cNvPr id="14" name="Slide Number Placeholder 13"/>
          <p:cNvSpPr>
            <a:spLocks noGrp="1"/>
          </p:cNvSpPr>
          <p:nvPr>
            <p:ph type="sldNum" sz="quarter" idx="12"/>
          </p:nvPr>
        </p:nvSpPr>
        <p:spPr/>
        <p:txBody>
          <a:bodyPr/>
          <a:lstStyle/>
          <a:p>
            <a:fld id="{83563B19-5B2B-4AAC-A66D-8FF7C83E8865}" type="slidenum">
              <a:rPr lang="en-US" smtClean="0"/>
              <a:pPr/>
              <a:t>2</a:t>
            </a:fld>
            <a:endParaRPr lang="en-US" dirty="0"/>
          </a:p>
        </p:txBody>
      </p:sp>
      <p:pic>
        <p:nvPicPr>
          <p:cNvPr id="10" name="Picture 3" descr="C:\Users\mkspinelli\Desktop\imagejpeg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93959"/>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79333"/>
            <a:ext cx="2943901" cy="294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1004139"/>
          </a:xfrm>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My </a:t>
            </a:r>
            <a:r>
              <a:rPr lang="en-US" sz="1800" dirty="0" smtClean="0">
                <a:solidFill>
                  <a:schemeClr val="tx1">
                    <a:lumMod val="50000"/>
                    <a:lumOff val="50000"/>
                  </a:schemeClr>
                </a:solidFill>
                <a:latin typeface="Avenir Roman"/>
                <a:cs typeface="Avenir Roman"/>
              </a:rPr>
              <a:t>parents and my </a:t>
            </a:r>
            <a:r>
              <a:rPr lang="en-US" sz="1800" dirty="0" smtClean="0">
                <a:solidFill>
                  <a:schemeClr val="tx1">
                    <a:lumMod val="50000"/>
                    <a:lumOff val="50000"/>
                  </a:schemeClr>
                </a:solidFill>
                <a:latin typeface="Avenir Roman"/>
                <a:cs typeface="Avenir Roman"/>
              </a:rPr>
              <a:t>siblings</a:t>
            </a:r>
            <a:r>
              <a:rPr lang="en-US" sz="1800" dirty="0" smtClean="0">
                <a:solidFill>
                  <a:schemeClr val="tx1">
                    <a:lumMod val="50000"/>
                    <a:lumOff val="50000"/>
                  </a:schemeClr>
                </a:solidFill>
                <a:latin typeface="Avenir Roman"/>
                <a:cs typeface="Avenir Roman"/>
              </a:rPr>
              <a:t> and I were born </a:t>
            </a:r>
            <a:r>
              <a:rPr lang="en-US" sz="1800" dirty="0" smtClean="0">
                <a:solidFill>
                  <a:schemeClr val="tx1">
                    <a:lumMod val="50000"/>
                    <a:lumOff val="50000"/>
                  </a:schemeClr>
                </a:solidFill>
                <a:latin typeface="Avenir Roman"/>
                <a:cs typeface="Avenir Roman"/>
              </a:rPr>
              <a:t>here in the U.S.  My </a:t>
            </a:r>
            <a:r>
              <a:rPr lang="en-US" sz="1800" dirty="0" smtClean="0">
                <a:solidFill>
                  <a:schemeClr val="tx1">
                    <a:lumMod val="50000"/>
                    <a:lumOff val="50000"/>
                  </a:schemeClr>
                </a:solidFill>
                <a:latin typeface="Avenir Roman"/>
                <a:cs typeface="Avenir Roman"/>
              </a:rPr>
              <a:t>wife is 100% </a:t>
            </a:r>
            <a:r>
              <a:rPr lang="en-US" sz="1800" dirty="0" err="1" smtClean="0">
                <a:solidFill>
                  <a:schemeClr val="tx1">
                    <a:lumMod val="50000"/>
                    <a:lumOff val="50000"/>
                  </a:schemeClr>
                </a:solidFill>
                <a:latin typeface="Avenir Roman"/>
                <a:cs typeface="Avenir Roman"/>
              </a:rPr>
              <a:t>hispanic</a:t>
            </a:r>
            <a:r>
              <a:rPr lang="en-US" sz="1800" dirty="0" smtClean="0">
                <a:solidFill>
                  <a:schemeClr val="tx1">
                    <a:lumMod val="50000"/>
                    <a:lumOff val="50000"/>
                  </a:schemeClr>
                </a:solidFill>
                <a:latin typeface="Avenir Roman"/>
                <a:cs typeface="Avenir Roman"/>
              </a:rPr>
              <a:t> and was also born here.  My wife’s mom was born in </a:t>
            </a:r>
            <a:r>
              <a:rPr lang="en-US" sz="1800" dirty="0" err="1" smtClean="0">
                <a:solidFill>
                  <a:schemeClr val="tx1">
                    <a:lumMod val="50000"/>
                    <a:lumOff val="50000"/>
                  </a:schemeClr>
                </a:solidFill>
                <a:latin typeface="Avenir Roman"/>
                <a:cs typeface="Avenir Roman"/>
              </a:rPr>
              <a:t>Aguas</a:t>
            </a:r>
            <a:r>
              <a:rPr lang="en-US" sz="1800" dirty="0" smtClean="0">
                <a:solidFill>
                  <a:schemeClr val="tx1">
                    <a:lumMod val="50000"/>
                    <a:lumOff val="50000"/>
                  </a:schemeClr>
                </a:solidFill>
                <a:latin typeface="Avenir Roman"/>
                <a:cs typeface="Avenir Roman"/>
              </a:rPr>
              <a:t> </a:t>
            </a:r>
            <a:r>
              <a:rPr lang="en-US" sz="1800" dirty="0" err="1" smtClean="0">
                <a:solidFill>
                  <a:schemeClr val="tx1">
                    <a:lumMod val="50000"/>
                    <a:lumOff val="50000"/>
                  </a:schemeClr>
                </a:solidFill>
                <a:latin typeface="Avenir Roman"/>
                <a:cs typeface="Avenir Roman"/>
              </a:rPr>
              <a:t>Calientes</a:t>
            </a:r>
            <a:r>
              <a:rPr lang="en-US" sz="1800" dirty="0" smtClean="0">
                <a:solidFill>
                  <a:schemeClr val="tx1">
                    <a:lumMod val="50000"/>
                    <a:lumOff val="50000"/>
                  </a:schemeClr>
                </a:solidFill>
                <a:latin typeface="Avenir Roman"/>
                <a:cs typeface="Avenir Roman"/>
              </a:rPr>
              <a:t>, Mexi</a:t>
            </a:r>
            <a:r>
              <a:rPr lang="en-US" sz="1800" dirty="0" smtClean="0">
                <a:solidFill>
                  <a:schemeClr val="tx1">
                    <a:lumMod val="50000"/>
                    <a:lumOff val="50000"/>
                  </a:schemeClr>
                </a:solidFill>
                <a:latin typeface="Avenir Roman"/>
                <a:cs typeface="Avenir Roman"/>
              </a:rPr>
              <a:t>co and my wife’s dad was born in Zacatecas, Mexico.</a:t>
            </a:r>
            <a:endParaRPr lang="en-US" sz="18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dirty="0" smtClean="0"/>
              <a:t>Promise Scholars</a:t>
            </a:r>
          </a:p>
        </p:txBody>
      </p:sp>
      <p:sp>
        <p:nvSpPr>
          <p:cNvPr id="16" name="Slide Number Placeholder 15"/>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1028" name="Picture 4" descr="C:\Users\mkspinelli\AppData\Local\Microsoft\Windows\Temporary Internet Files\Content.Outlook\0QLQYYMU\IMG_0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43200"/>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kspinelli\AppData\Local\Microsoft\Windows\Temporary Internet Files\Content.Outlook\0QLQYYMU\IMG_13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56948"/>
            <a:ext cx="4342791" cy="263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a:xfrm>
            <a:off x="304800" y="1600200"/>
            <a:ext cx="8382000" cy="4525963"/>
          </a:xfrm>
        </p:spPr>
        <p:txBody>
          <a:bodyPr/>
          <a:lstStyle/>
          <a:p>
            <a:pPr algn="ctr"/>
            <a:r>
              <a:rPr lang="en-US" dirty="0" smtClean="0"/>
              <a:t>I attended </a:t>
            </a:r>
            <a:r>
              <a:rPr lang="en-US" dirty="0" smtClean="0"/>
              <a:t>Los Alamitos</a:t>
            </a:r>
            <a:r>
              <a:rPr lang="en-US" dirty="0" smtClean="0"/>
              <a:t> </a:t>
            </a:r>
            <a:r>
              <a:rPr lang="en-US" dirty="0" smtClean="0"/>
              <a:t>High School in </a:t>
            </a:r>
            <a:r>
              <a:rPr lang="en-US" dirty="0" smtClean="0"/>
              <a:t>Los Alamitos</a:t>
            </a:r>
            <a:r>
              <a:rPr lang="en-US" dirty="0" smtClean="0"/>
              <a:t>, CA. </a:t>
            </a:r>
            <a:endParaRPr lang="en-US" dirty="0"/>
          </a:p>
        </p:txBody>
      </p:sp>
      <p:sp>
        <p:nvSpPr>
          <p:cNvPr id="11" name="Footer Placeholder 10"/>
          <p:cNvSpPr>
            <a:spLocks noGrp="1"/>
          </p:cNvSpPr>
          <p:nvPr>
            <p:ph type="ftr" sz="quarter" idx="11"/>
          </p:nvPr>
        </p:nvSpPr>
        <p:spPr/>
        <p:txBody>
          <a:bodyPr/>
          <a:lstStyle/>
          <a:p>
            <a:r>
              <a:rPr lang="en-US" dirty="0" smtClean="0"/>
              <a:t>Promise Scholars</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4</a:t>
            </a:fld>
            <a:endParaRPr lang="en-US" dirty="0"/>
          </a:p>
        </p:txBody>
      </p:sp>
      <p:sp>
        <p:nvSpPr>
          <p:cNvPr id="2" name="AutoShape 5" descr="Image result for pictures of downey high school mascot">
            <a:hlinkClick r:id="rId3"/>
          </p:cNvPr>
          <p:cNvSpPr>
            <a:spLocks noChangeAspect="1" noChangeArrowheads="1"/>
          </p:cNvSpPr>
          <p:nvPr/>
        </p:nvSpPr>
        <p:spPr bwMode="auto">
          <a:xfrm>
            <a:off x="38100" y="-23764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pictures of downey high school mascot">
            <a:hlinkClick r:id="rId3"/>
          </p:cNvPr>
          <p:cNvSpPr>
            <a:spLocks noChangeAspect="1" noChangeArrowheads="1"/>
          </p:cNvSpPr>
          <p:nvPr/>
        </p:nvSpPr>
        <p:spPr bwMode="auto">
          <a:xfrm>
            <a:off x="190500" y="-22240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Image result for pictures of downey high school mascot">
            <a:hlinkClick r:id="rId3"/>
          </p:cNvPr>
          <p:cNvSpPr>
            <a:spLocks noChangeAspect="1" noChangeArrowheads="1"/>
          </p:cNvSpPr>
          <p:nvPr/>
        </p:nvSpPr>
        <p:spPr bwMode="auto">
          <a:xfrm>
            <a:off x="342900" y="-20716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76512"/>
            <a:ext cx="2894547" cy="289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76513"/>
            <a:ext cx="16859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As a </a:t>
            </a:r>
            <a:r>
              <a:rPr lang="en-US" dirty="0" smtClean="0"/>
              <a:t>high school</a:t>
            </a:r>
            <a:r>
              <a:rPr lang="en-US" dirty="0" smtClean="0"/>
              <a:t> </a:t>
            </a:r>
            <a:r>
              <a:rPr lang="en-US" dirty="0" smtClean="0"/>
              <a:t>student I was very social.  I loved sports and I made the </a:t>
            </a:r>
            <a:r>
              <a:rPr lang="en-US" dirty="0" smtClean="0"/>
              <a:t>high </a:t>
            </a:r>
            <a:r>
              <a:rPr lang="en-US" dirty="0"/>
              <a:t>s</a:t>
            </a:r>
            <a:r>
              <a:rPr lang="en-US" dirty="0" smtClean="0"/>
              <a:t>chool football</a:t>
            </a:r>
            <a:r>
              <a:rPr lang="en-US" dirty="0" smtClean="0"/>
              <a:t>, </a:t>
            </a:r>
            <a:r>
              <a:rPr lang="en-US" dirty="0" smtClean="0"/>
              <a:t>and track </a:t>
            </a:r>
            <a:r>
              <a:rPr lang="en-US" dirty="0"/>
              <a:t>t</a:t>
            </a:r>
            <a:r>
              <a:rPr lang="en-US" dirty="0" smtClean="0"/>
              <a:t>eams</a:t>
            </a:r>
            <a:r>
              <a:rPr lang="en-US" dirty="0" smtClean="0"/>
              <a:t>. Great way of meeting new friends.  ……………………………………………………………….</a:t>
            </a:r>
          </a:p>
          <a:p>
            <a:endParaRPr lang="en-US" dirty="0"/>
          </a:p>
        </p:txBody>
      </p:sp>
      <p:sp>
        <p:nvSpPr>
          <p:cNvPr id="10" name="Footer Placeholder 9"/>
          <p:cNvSpPr>
            <a:spLocks noGrp="1"/>
          </p:cNvSpPr>
          <p:nvPr>
            <p:ph type="ftr" sz="quarter" idx="11"/>
          </p:nvPr>
        </p:nvSpPr>
        <p:spPr/>
        <p:txBody>
          <a:bodyPr/>
          <a:lstStyle/>
          <a:p>
            <a:r>
              <a:rPr lang="en-US" dirty="0" smtClean="0"/>
              <a:t>Promise Scholars</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81400"/>
            <a:ext cx="2015350" cy="185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Classes: </a:t>
            </a:r>
            <a:r>
              <a:rPr lang="en-US" dirty="0" smtClean="0"/>
              <a:t>Math, Science, Music;</a:t>
            </a:r>
            <a:endParaRPr lang="en-US" dirty="0" smtClean="0"/>
          </a:p>
          <a:p>
            <a:pPr lvl="1"/>
            <a:r>
              <a:rPr lang="en-US" dirty="0" smtClean="0"/>
              <a:t>Playing sports with new friends and </a:t>
            </a:r>
            <a:r>
              <a:rPr lang="en-US" dirty="0" smtClean="0"/>
              <a:t>competing; </a:t>
            </a:r>
            <a:endParaRPr lang="en-US" dirty="0" smtClean="0"/>
          </a:p>
          <a:p>
            <a:pPr lvl="1"/>
            <a:r>
              <a:rPr lang="en-US" dirty="0" smtClean="0"/>
              <a:t>I wasn’t involved in any clubs or other school activities which I now regret as I now love these types of activities as an adult. </a:t>
            </a:r>
          </a:p>
          <a:p>
            <a:pPr lvl="1"/>
            <a:r>
              <a:rPr lang="en-US" dirty="0" smtClean="0"/>
              <a:t>Staying out of trouble.  My parents made sure that I followed the rules, both at home and at school.  Sports really kept me busy and out of trouble.  I think when I did get in trouble it was because my friends and I really didn’t think things through at the time.  My teachers and counselors always made sure to call my parents and had open lines of communication. I always got caught, was not good at it or lying. </a:t>
            </a:r>
            <a:endParaRPr lang="en-US" dirty="0"/>
          </a:p>
        </p:txBody>
      </p:sp>
      <p:sp>
        <p:nvSpPr>
          <p:cNvPr id="6" name="Footer Placeholder 5"/>
          <p:cNvSpPr>
            <a:spLocks noGrp="1"/>
          </p:cNvSpPr>
          <p:nvPr>
            <p:ph type="ftr" sz="quarter" idx="11"/>
          </p:nvPr>
        </p:nvSpPr>
        <p:spPr/>
        <p:txBody>
          <a:bodyPr/>
          <a:lstStyle/>
          <a:p>
            <a:r>
              <a:rPr lang="en-US" dirty="0" smtClean="0"/>
              <a:t>Promise Scholars</a:t>
            </a:r>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Things that were difficult or challenging for me while I was in High School were:</a:t>
            </a:r>
          </a:p>
          <a:p>
            <a:pPr lvl="1"/>
            <a:r>
              <a:rPr lang="en-US" dirty="0" smtClean="0"/>
              <a:t>English, writing;</a:t>
            </a:r>
            <a:endParaRPr lang="en-US" dirty="0" smtClean="0"/>
          </a:p>
          <a:p>
            <a:pPr lvl="1"/>
            <a:r>
              <a:rPr lang="en-US" dirty="0" smtClean="0"/>
              <a:t>Making friends with the wrong crowds – I got into a fight or two but I mostly tried to avoid them.  At times I felt like I was trying to be someone I was </a:t>
            </a:r>
            <a:r>
              <a:rPr lang="en-US" dirty="0" smtClean="0"/>
              <a:t>not;</a:t>
            </a:r>
            <a:endParaRPr lang="en-US" dirty="0" smtClean="0"/>
          </a:p>
          <a:p>
            <a:pPr lvl="1"/>
            <a:r>
              <a:rPr lang="en-US" dirty="0" smtClean="0"/>
              <a:t>Regret not making different kind of friends outside my circle of friends or </a:t>
            </a:r>
            <a:r>
              <a:rPr lang="en-US" dirty="0" smtClean="0"/>
              <a:t>activities;</a:t>
            </a:r>
            <a:endParaRPr lang="en-US" dirty="0" smtClean="0"/>
          </a:p>
          <a:p>
            <a:pPr lvl="1"/>
            <a:r>
              <a:rPr lang="en-US" dirty="0" smtClean="0"/>
              <a:t>Speaking in Public or having all the attention at the moment, like winning an award and having to walk up to some stage.</a:t>
            </a:r>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a:xfrm>
            <a:off x="-10886" y="6324600"/>
            <a:ext cx="2847975" cy="365125"/>
          </a:xfrm>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continue my education:</a:t>
            </a:r>
          </a:p>
          <a:p>
            <a:pPr lvl="1"/>
            <a:r>
              <a:rPr lang="en-US" dirty="0" smtClean="0"/>
              <a:t>Applied to a few different colleges (U of A, San Diego State, Cal State Long Beach.</a:t>
            </a:r>
            <a:endParaRPr lang="en-US" dirty="0" smtClean="0"/>
          </a:p>
          <a:p>
            <a:pPr lvl="1"/>
            <a:r>
              <a:rPr lang="en-US" dirty="0" smtClean="0"/>
              <a:t>Was accepted and attended the University of Arizona in Tucson, AZ.</a:t>
            </a:r>
            <a:endParaRPr lang="en-US" dirty="0" smtClean="0"/>
          </a:p>
          <a:p>
            <a:pPr lvl="1"/>
            <a:r>
              <a:rPr lang="en-US" dirty="0" smtClean="0"/>
              <a:t>I made sure I kept my visits with my Counselors to stay on track.</a:t>
            </a:r>
          </a:p>
          <a:p>
            <a:pPr lvl="1"/>
            <a:r>
              <a:rPr lang="en-US" dirty="0" smtClean="0"/>
              <a:t>Like many of you, I didn’t know what I wanted to do. So I kept going to school.</a:t>
            </a:r>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724400"/>
            <a:ext cx="3657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r>
              <a:rPr lang="en-US" dirty="0" smtClean="0"/>
              <a:t>Things I enjoyed</a:t>
            </a:r>
          </a:p>
          <a:p>
            <a:r>
              <a:rPr lang="en-US" dirty="0" smtClean="0"/>
              <a:t> in College</a:t>
            </a:r>
            <a:endParaRPr lang="en-US" dirty="0"/>
          </a:p>
        </p:txBody>
      </p:sp>
      <p:sp>
        <p:nvSpPr>
          <p:cNvPr id="5" name="Text Placeholder 4"/>
          <p:cNvSpPr>
            <a:spLocks noGrp="1"/>
          </p:cNvSpPr>
          <p:nvPr>
            <p:ph type="body" sz="quarter" idx="3"/>
          </p:nvPr>
        </p:nvSpPr>
        <p:spPr/>
        <p:txBody>
          <a:bodyPr/>
          <a:lstStyle/>
          <a:p>
            <a:r>
              <a:rPr lang="en-US" dirty="0" smtClean="0"/>
              <a:t>Things I didn’t enjoy in College</a:t>
            </a:r>
            <a:endParaRPr lang="en-US" dirty="0"/>
          </a:p>
        </p:txBody>
      </p:sp>
      <p:sp>
        <p:nvSpPr>
          <p:cNvPr id="10" name="Content Placeholder 9"/>
          <p:cNvSpPr>
            <a:spLocks noGrp="1"/>
          </p:cNvSpPr>
          <p:nvPr>
            <p:ph sz="quarter" idx="13"/>
          </p:nvPr>
        </p:nvSpPr>
        <p:spPr/>
        <p:txBody>
          <a:bodyPr/>
          <a:lstStyle/>
          <a:p>
            <a:r>
              <a:rPr lang="en-US" dirty="0" smtClean="0"/>
              <a:t>Making new friends</a:t>
            </a:r>
          </a:p>
          <a:p>
            <a:r>
              <a:rPr lang="en-US" dirty="0" smtClean="0"/>
              <a:t>Playing Sports and working out at School gym</a:t>
            </a:r>
          </a:p>
          <a:p>
            <a:r>
              <a:rPr lang="en-US" dirty="0" smtClean="0"/>
              <a:t>Exploring the campus and surrounding areas </a:t>
            </a:r>
            <a:r>
              <a:rPr lang="en-US" dirty="0" smtClean="0"/>
              <a:t>close </a:t>
            </a:r>
            <a:r>
              <a:rPr lang="en-US" dirty="0" smtClean="0"/>
              <a:t>to school</a:t>
            </a:r>
          </a:p>
          <a:p>
            <a:r>
              <a:rPr lang="en-US" dirty="0" smtClean="0"/>
              <a:t>Free time</a:t>
            </a:r>
          </a:p>
          <a:p>
            <a:endParaRPr lang="en-US" dirty="0" smtClean="0"/>
          </a:p>
          <a:p>
            <a:endParaRPr lang="en-US" dirty="0"/>
          </a:p>
        </p:txBody>
      </p:sp>
      <p:sp>
        <p:nvSpPr>
          <p:cNvPr id="11" name="Content Placeholder 10"/>
          <p:cNvSpPr>
            <a:spLocks noGrp="1"/>
          </p:cNvSpPr>
          <p:nvPr>
            <p:ph sz="quarter" idx="14"/>
          </p:nvPr>
        </p:nvSpPr>
        <p:spPr/>
        <p:txBody>
          <a:bodyPr/>
          <a:lstStyle/>
          <a:p>
            <a:r>
              <a:rPr lang="en-US" dirty="0" smtClean="0"/>
              <a:t>Studying for mid-term and final examinations</a:t>
            </a:r>
          </a:p>
          <a:p>
            <a:r>
              <a:rPr lang="en-US" dirty="0" smtClean="0"/>
              <a:t>Staying </a:t>
            </a:r>
            <a:r>
              <a:rPr lang="en-US" dirty="0" smtClean="0"/>
              <a:t>up late to finish term papers or </a:t>
            </a:r>
            <a:r>
              <a:rPr lang="en-US" dirty="0" smtClean="0"/>
              <a:t>homework</a:t>
            </a:r>
            <a:endParaRPr lang="en-US" dirty="0" smtClean="0"/>
          </a:p>
          <a:p>
            <a:endParaRPr lang="en-US" dirty="0" smtClean="0"/>
          </a:p>
          <a:p>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913</TotalTime>
  <Words>1240</Words>
  <Application>Microsoft Office PowerPoint</Application>
  <PresentationFormat>On-screen Show (4:3)</PresentationFormat>
  <Paragraphs>162</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INTRODUCTION</vt:lpstr>
      <vt:lpstr>My Family</vt:lpstr>
      <vt:lpstr>My family</vt:lpstr>
      <vt:lpstr>MY HIGH SCHOOL</vt:lpstr>
      <vt:lpstr>High School</vt:lpstr>
      <vt:lpstr>High School</vt:lpstr>
      <vt:lpstr>High School</vt:lpstr>
      <vt:lpstr>Getting in to College</vt:lpstr>
      <vt:lpstr>College</vt:lpstr>
      <vt:lpstr>College</vt:lpstr>
      <vt:lpstr>Getting a job after College</vt:lpstr>
      <vt:lpstr>This is My Company</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Associate</cp:lastModifiedBy>
  <cp:revision>82</cp:revision>
  <dcterms:created xsi:type="dcterms:W3CDTF">2013-01-02T21:12:08Z</dcterms:created>
  <dcterms:modified xsi:type="dcterms:W3CDTF">2017-09-25T19:07:12Z</dcterms:modified>
</cp:coreProperties>
</file>