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79" r:id="rId3"/>
    <p:sldId id="280" r:id="rId4"/>
    <p:sldId id="260" r:id="rId5"/>
    <p:sldId id="261" r:id="rId6"/>
    <p:sldId id="282" r:id="rId7"/>
    <p:sldId id="293" r:id="rId8"/>
    <p:sldId id="281" r:id="rId9"/>
    <p:sldId id="287" r:id="rId10"/>
    <p:sldId id="265" r:id="rId11"/>
    <p:sldId id="284" r:id="rId12"/>
    <p:sldId id="267" r:id="rId13"/>
    <p:sldId id="285" r:id="rId14"/>
    <p:sldId id="286" r:id="rId15"/>
    <p:sldId id="289" r:id="rId16"/>
    <p:sldId id="270" r:id="rId17"/>
    <p:sldId id="269" r:id="rId18"/>
    <p:sldId id="290" r:id="rId19"/>
    <p:sldId id="291" r:id="rId20"/>
    <p:sldId id="275" r:id="rId21"/>
    <p:sldId id="274" r:id="rId22"/>
    <p:sldId id="292" r:id="rId23"/>
    <p:sldId id="288"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C4"/>
    <a:srgbClr val="AAEC39"/>
    <a:srgbClr val="1F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6_2" csCatId="accent6" phldr="1"/>
      <dgm:spPr/>
    </dgm:pt>
    <dgm:pt modelId="{9DF16435-D83C-43CC-88F7-B2FF0728BDD3}">
      <dgm:prSet phldrT="[Text]"/>
      <dgm:spPr/>
      <dgm:t>
        <a:bodyPr/>
        <a:lstStyle/>
        <a:p>
          <a:r>
            <a:rPr lang="en-US" dirty="0" smtClean="0">
              <a:solidFill>
                <a:schemeClr val="tx1">
                  <a:lumMod val="50000"/>
                  <a:lumOff val="50000"/>
                </a:schemeClr>
              </a:solidFill>
            </a:rPr>
            <a:t>I was hired as </a:t>
          </a:r>
          <a:r>
            <a:rPr lang="en-US" dirty="0" smtClean="0">
              <a:solidFill>
                <a:schemeClr val="tx1">
                  <a:lumMod val="50000"/>
                  <a:lumOff val="50000"/>
                </a:schemeClr>
              </a:solidFill>
            </a:rPr>
            <a:t>a New Account Rep for First Interstate Bank</a:t>
          </a:r>
          <a:endParaRPr lang="en-US" dirty="0">
            <a:solidFill>
              <a:schemeClr val="tx1">
                <a:lumMod val="50000"/>
                <a:lumOff val="50000"/>
              </a:schemeClr>
            </a:solidFill>
          </a:endParaRPr>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smtClean="0">
              <a:solidFill>
                <a:schemeClr val="tx1">
                  <a:lumMod val="50000"/>
                  <a:lumOff val="50000"/>
                </a:schemeClr>
              </a:solidFill>
            </a:rPr>
            <a:t>I started out as </a:t>
          </a:r>
          <a:r>
            <a:rPr lang="en-US" dirty="0" smtClean="0">
              <a:solidFill>
                <a:schemeClr val="tx1">
                  <a:lumMod val="50000"/>
                  <a:lumOff val="50000"/>
                </a:schemeClr>
              </a:solidFill>
            </a:rPr>
            <a:t>teller at Bank of America</a:t>
          </a:r>
          <a:endParaRPr lang="en-US" dirty="0">
            <a:solidFill>
              <a:schemeClr val="tx1">
                <a:lumMod val="50000"/>
                <a:lumOff val="50000"/>
              </a:schemeClr>
            </a:solidFill>
          </a:endParaRPr>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smtClean="0">
              <a:solidFill>
                <a:schemeClr val="tx1">
                  <a:lumMod val="50000"/>
                  <a:lumOff val="50000"/>
                </a:schemeClr>
              </a:solidFill>
            </a:rPr>
            <a:t>Became a Officer of Union Bank of California, in charge of New Accounts and Loans  </a:t>
          </a:r>
          <a:endParaRPr lang="en-US" dirty="0">
            <a:solidFill>
              <a:schemeClr val="tx1">
                <a:lumMod val="50000"/>
                <a:lumOff val="50000"/>
              </a:schemeClr>
            </a:solidFill>
          </a:endParaRPr>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C1F15EE0-C9B7-41DF-A01C-F918C34A425B}" type="pres">
      <dgm:prSet presAssocID="{117D8BAD-65C0-428B-B763-D5C262BA017E}" presName="arrowDiagram3" presStyleCnt="0"/>
      <dgm:spPr/>
    </dgm:pt>
    <dgm:pt modelId="{2208C8A2-51B6-864C-804A-BD967CB45B01}" type="pres">
      <dgm:prSet presAssocID="{2D8EC281-7FD2-4949-B782-9554AE8D8903}" presName="bullet3a" presStyleLbl="node1" presStyleIdx="0" presStyleCnt="3"/>
      <dgm:spPr/>
    </dgm:pt>
    <dgm:pt modelId="{3888F5B6-4C1D-1948-8BDC-64F378014E33}" type="pres">
      <dgm:prSet presAssocID="{2D8EC281-7FD2-4949-B782-9554AE8D8903}" presName="textBox3a" presStyleLbl="revTx" presStyleIdx="0" presStyleCnt="3" custLinFactNeighborX="9345">
        <dgm:presLayoutVars>
          <dgm:bulletEnabled val="1"/>
        </dgm:presLayoutVars>
      </dgm:prSet>
      <dgm:spPr/>
      <dgm:t>
        <a:bodyPr/>
        <a:lstStyle/>
        <a:p>
          <a:endParaRPr lang="en-US"/>
        </a:p>
      </dgm:t>
    </dgm:pt>
    <dgm:pt modelId="{8677929E-2521-DA4B-A3F0-4797D22E0F1E}" type="pres">
      <dgm:prSet presAssocID="{9DF16435-D83C-43CC-88F7-B2FF0728BDD3}" presName="bullet3b" presStyleLbl="node1" presStyleIdx="1" presStyleCnt="3"/>
      <dgm:spPr/>
    </dgm:pt>
    <dgm:pt modelId="{4384CF9B-095F-C34A-AF28-41E8777EC18C}" type="pres">
      <dgm:prSet presAssocID="{9DF16435-D83C-43CC-88F7-B2FF0728BDD3}" presName="textBox3b" presStyleLbl="revTx" presStyleIdx="1" presStyleCnt="3" custLinFactNeighborX="6998">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custLinFactNeighborX="6627" custLinFactNeighborY="1464">
        <dgm:presLayoutVars>
          <dgm:bulletEnabled val="1"/>
        </dgm:presLayoutVars>
      </dgm:prSet>
      <dgm:spPr/>
      <dgm:t>
        <a:bodyPr/>
        <a:lstStyle/>
        <a:p>
          <a:endParaRPr lang="en-US"/>
        </a:p>
      </dgm:t>
    </dgm:pt>
  </dgm:ptLst>
  <dgm:cxnLst>
    <dgm:cxn modelId="{F9497D41-EE58-5E48-A5CB-A20BF157F36B}" type="presOf" srcId="{916EA4CA-F191-44E9-BDEC-685BAEB5F89C}" destId="{17067309-CB33-4035-BF41-24F82CD4A52A}" srcOrd="0" destOrd="0" presId="urn:microsoft.com/office/officeart/2005/8/layout/arrow2"/>
    <dgm:cxn modelId="{8A517886-B1DE-4194-94CD-5F7FD1872650}" srcId="{117D8BAD-65C0-428B-B763-D5C262BA017E}" destId="{2D8EC281-7FD2-4949-B782-9554AE8D8903}" srcOrd="0"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C90A972A-0972-D547-87DD-E7D2D5787B58}" type="presOf" srcId="{9DF16435-D83C-43CC-88F7-B2FF0728BDD3}" destId="{4384CF9B-095F-C34A-AF28-41E8777EC18C}" srcOrd="0" destOrd="0" presId="urn:microsoft.com/office/officeart/2005/8/layout/arrow2"/>
    <dgm:cxn modelId="{0C4FF0EF-8AAF-6B45-A330-E5503B6A087D}" type="presOf" srcId="{2D8EC281-7FD2-4949-B782-9554AE8D8903}" destId="{3888F5B6-4C1D-1948-8BDC-64F378014E33}"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4C08DC19-C4DB-42DD-AFF3-3B376FBE56A0}" srcId="{117D8BAD-65C0-428B-B763-D5C262BA017E}" destId="{9DF16435-D83C-43CC-88F7-B2FF0728BDD3}" srcOrd="1" destOrd="0" parTransId="{CA52AC76-7BB2-413C-9E11-86D38414CFD5}" sibTransId="{517BB5CF-1D96-4F22-8A23-281004CAC4AB}"/>
    <dgm:cxn modelId="{0D038166-238B-9D41-9E48-FBBC1A120D67}" type="presParOf" srcId="{2CA1C279-8CAF-4522-A11C-0306FA8C7E1F}" destId="{A0B6057C-B937-4C17-83EE-1379B4801F9C}" srcOrd="0" destOrd="0" presId="urn:microsoft.com/office/officeart/2005/8/layout/arrow2"/>
    <dgm:cxn modelId="{F84AFBC1-4B06-9449-87C8-DE14D0934E43}" type="presParOf" srcId="{2CA1C279-8CAF-4522-A11C-0306FA8C7E1F}" destId="{C1F15EE0-C9B7-41DF-A01C-F918C34A425B}" srcOrd="1" destOrd="0" presId="urn:microsoft.com/office/officeart/2005/8/layout/arrow2"/>
    <dgm:cxn modelId="{ED57746C-1E95-7B44-A34A-3D9D0F4BB10E}" type="presParOf" srcId="{C1F15EE0-C9B7-41DF-A01C-F918C34A425B}" destId="{2208C8A2-51B6-864C-804A-BD967CB45B01}" srcOrd="0" destOrd="0" presId="urn:microsoft.com/office/officeart/2005/8/layout/arrow2"/>
    <dgm:cxn modelId="{9B81B19D-991E-7249-B99F-506915B84C1F}" type="presParOf" srcId="{C1F15EE0-C9B7-41DF-A01C-F918C34A425B}" destId="{3888F5B6-4C1D-1948-8BDC-64F378014E33}" srcOrd="1" destOrd="0" presId="urn:microsoft.com/office/officeart/2005/8/layout/arrow2"/>
    <dgm:cxn modelId="{24D6C85C-232F-CF44-A139-EF0CA8E8FA14}" type="presParOf" srcId="{C1F15EE0-C9B7-41DF-A01C-F918C34A425B}" destId="{8677929E-2521-DA4B-A3F0-4797D22E0F1E}" srcOrd="2" destOrd="0" presId="urn:microsoft.com/office/officeart/2005/8/layout/arrow2"/>
    <dgm:cxn modelId="{ED94DE0A-0AD6-2F4F-81C4-972C866AF67E}" type="presParOf" srcId="{C1F15EE0-C9B7-41DF-A01C-F918C34A425B}" destId="{4384CF9B-095F-C34A-AF28-41E8777EC18C}" srcOrd="3" destOrd="0" presId="urn:microsoft.com/office/officeart/2005/8/layout/arrow2"/>
    <dgm:cxn modelId="{C885E211-9391-E241-B695-BEC2FB0A20AE}" type="presParOf" srcId="{C1F15EE0-C9B7-41DF-A01C-F918C34A425B}" destId="{EA92077A-70E6-4C4C-A836-EA56EC69D16A}" srcOrd="4" destOrd="0" presId="urn:microsoft.com/office/officeart/2005/8/layout/arrow2"/>
    <dgm:cxn modelId="{FE052856-8176-834C-B2C6-D15D8BA59365}"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8C8A2-51B6-864C-804A-BD967CB45B01}">
      <dsp:nvSpPr>
        <dsp:cNvPr id="0" name=""/>
        <dsp:cNvSpPr/>
      </dsp:nvSpPr>
      <dsp:spPr>
        <a:xfrm>
          <a:off x="1413705" y="3123819"/>
          <a:ext cx="188280" cy="18828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8F5B6-4C1D-1948-8BDC-64F378014E33}">
      <dsp:nvSpPr>
        <dsp:cNvPr id="0" name=""/>
        <dsp:cNvSpPr/>
      </dsp:nvSpPr>
      <dsp:spPr>
        <a:xfrm>
          <a:off x="1665521"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1022350">
            <a:lnSpc>
              <a:spcPct val="90000"/>
            </a:lnSpc>
            <a:spcBef>
              <a:spcPct val="0"/>
            </a:spcBef>
            <a:spcAft>
              <a:spcPct val="35000"/>
            </a:spcAft>
          </a:pPr>
          <a:r>
            <a:rPr lang="en-US" sz="2300" kern="1200" dirty="0" smtClean="0">
              <a:solidFill>
                <a:schemeClr val="tx1">
                  <a:lumMod val="50000"/>
                  <a:lumOff val="50000"/>
                </a:schemeClr>
              </a:solidFill>
            </a:rPr>
            <a:t>I started out as </a:t>
          </a:r>
          <a:r>
            <a:rPr lang="en-US" sz="2300" kern="1200" dirty="0" smtClean="0">
              <a:solidFill>
                <a:schemeClr val="tx1">
                  <a:lumMod val="50000"/>
                  <a:lumOff val="50000"/>
                </a:schemeClr>
              </a:solidFill>
            </a:rPr>
            <a:t>teller at Bank of America</a:t>
          </a:r>
          <a:endParaRPr lang="en-US" sz="2300" kern="1200" dirty="0">
            <a:solidFill>
              <a:schemeClr val="tx1">
                <a:lumMod val="50000"/>
                <a:lumOff val="50000"/>
              </a:schemeClr>
            </a:solidFill>
          </a:endParaRPr>
        </a:p>
      </dsp:txBody>
      <dsp:txXfrm>
        <a:off x="1665521" y="3217959"/>
        <a:ext cx="1687279" cy="1308003"/>
      </dsp:txXfrm>
    </dsp:sp>
    <dsp:sp modelId="{8677929E-2521-DA4B-A3F0-4797D22E0F1E}">
      <dsp:nvSpPr>
        <dsp:cNvPr id="0" name=""/>
        <dsp:cNvSpPr/>
      </dsp:nvSpPr>
      <dsp:spPr>
        <a:xfrm>
          <a:off x="3075638" y="1893662"/>
          <a:ext cx="340352" cy="340352"/>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4CF9B-095F-C34A-AF28-41E8777EC18C}">
      <dsp:nvSpPr>
        <dsp:cNvPr id="0" name=""/>
        <dsp:cNvSpPr/>
      </dsp:nvSpPr>
      <dsp:spPr>
        <a:xfrm>
          <a:off x="3367438"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1022350">
            <a:lnSpc>
              <a:spcPct val="90000"/>
            </a:lnSpc>
            <a:spcBef>
              <a:spcPct val="0"/>
            </a:spcBef>
            <a:spcAft>
              <a:spcPct val="35000"/>
            </a:spcAft>
          </a:pPr>
          <a:r>
            <a:rPr lang="en-US" sz="2300" kern="1200" dirty="0" smtClean="0">
              <a:solidFill>
                <a:schemeClr val="tx1">
                  <a:lumMod val="50000"/>
                  <a:lumOff val="50000"/>
                </a:schemeClr>
              </a:solidFill>
            </a:rPr>
            <a:t>I was hired as </a:t>
          </a:r>
          <a:r>
            <a:rPr lang="en-US" sz="2300" kern="1200" dirty="0" smtClean="0">
              <a:solidFill>
                <a:schemeClr val="tx1">
                  <a:lumMod val="50000"/>
                  <a:lumOff val="50000"/>
                </a:schemeClr>
              </a:solidFill>
            </a:rPr>
            <a:t>a New Account Rep for First Interstate Bank</a:t>
          </a:r>
          <a:endParaRPr lang="en-US" sz="2300" kern="1200" dirty="0">
            <a:solidFill>
              <a:schemeClr val="tx1">
                <a:lumMod val="50000"/>
                <a:lumOff val="50000"/>
              </a:schemeClr>
            </a:solidFill>
          </a:endParaRPr>
        </a:p>
      </dsp:txBody>
      <dsp:txXfrm>
        <a:off x="3367438" y="2063839"/>
        <a:ext cx="1737969" cy="2462123"/>
      </dsp:txXfrm>
    </dsp:sp>
    <dsp:sp modelId="{EA92077A-70E6-4C4C-A836-EA56EC69D16A}">
      <dsp:nvSpPr>
        <dsp:cNvPr id="0" name=""/>
        <dsp:cNvSpPr/>
      </dsp:nvSpPr>
      <dsp:spPr>
        <a:xfrm>
          <a:off x="5074304" y="1145068"/>
          <a:ext cx="470700" cy="47070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424829"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1022350">
            <a:lnSpc>
              <a:spcPct val="90000"/>
            </a:lnSpc>
            <a:spcBef>
              <a:spcPct val="0"/>
            </a:spcBef>
            <a:spcAft>
              <a:spcPct val="35000"/>
            </a:spcAft>
          </a:pPr>
          <a:r>
            <a:rPr lang="en-US" sz="2300" kern="1200" dirty="0" smtClean="0">
              <a:solidFill>
                <a:schemeClr val="tx1">
                  <a:lumMod val="50000"/>
                  <a:lumOff val="50000"/>
                </a:schemeClr>
              </a:solidFill>
            </a:rPr>
            <a:t>Became a Officer of Union Bank of California, in charge of New Accounts and Loans  </a:t>
          </a:r>
          <a:endParaRPr lang="en-US" sz="2300" kern="1200" dirty="0">
            <a:solidFill>
              <a:schemeClr val="tx1">
                <a:lumMod val="50000"/>
                <a:lumOff val="50000"/>
              </a:schemeClr>
            </a:solidFill>
          </a:endParaRPr>
        </a:p>
      </dsp:txBody>
      <dsp:txXfrm>
        <a:off x="5424829" y="1380418"/>
        <a:ext cx="1737969"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6/30/2017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22</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23</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6/30/2017</a:t>
            </a:fld>
            <a:endParaRPr lang="en-US" dirty="0"/>
          </a:p>
        </p:txBody>
      </p:sp>
      <p:sp>
        <p:nvSpPr>
          <p:cNvPr id="8" name="Slide Number Placeholder 7"/>
          <p:cNvSpPr>
            <a:spLocks noGrp="1"/>
          </p:cNvSpPr>
          <p:nvPr>
            <p:ph type="sldNum" sz="quarter" idx="11"/>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50000"/>
                    <a:lumOff val="50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6/30/2017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6/30/2017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6/30/2017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00BAC4"/>
                </a:solidFill>
                <a:effectLst/>
                <a:latin typeface="Avenir Black"/>
                <a:ea typeface="+mj-ea"/>
                <a:cs typeface="Avenir Black"/>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6/30/2017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6/30/2017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6/30/2017</a:t>
            </a:fld>
            <a:endParaRPr lang="en-US" dirty="0"/>
          </a:p>
        </p:txBody>
      </p:sp>
      <p:sp>
        <p:nvSpPr>
          <p:cNvPr id="8" name="Footer Placeholder 7"/>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6/30/2017</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6/30/2017</a:t>
            </a:fld>
            <a:endParaRPr lang="en-US" dirty="0"/>
          </a:p>
        </p:txBody>
      </p:sp>
      <p:sp>
        <p:nvSpPr>
          <p:cNvPr id="3" name="Footer Placeholder 2"/>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latin typeface="Avenir Black"/>
                <a:cs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6/30/2017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6/30/2017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861"/>
            <a:ext cx="8229600" cy="1322479"/>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6/30/2017</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cap="all">
          <a:solidFill>
            <a:srgbClr val="00BAC4"/>
          </a:solidFill>
          <a:effectLst/>
          <a:latin typeface="Avenir Heavy"/>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venir Roman"/>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kj7un_MrUAhVC9mMKHWpkAUYQjRwIBw&amp;url=https://twitter.com/downeyhigh&amp;psig=AFQjCNGMPQ12cr_CNExv2Cga2Vpcojemag&amp;ust=1497998195313699&amp;cad=rj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dirty="0" smtClean="0"/>
              <a:t>My name is David Fierro and I am 46 years old.</a:t>
            </a:r>
          </a:p>
          <a:p>
            <a:pPr algn="ctr"/>
            <a:endParaRPr lang="en-US" dirty="0" smtClean="0"/>
          </a:p>
          <a:p>
            <a:pPr algn="ctr"/>
            <a:r>
              <a:rPr lang="en-US" dirty="0" smtClean="0"/>
              <a:t>I work for Citizens Business Bank (CBB).</a:t>
            </a:r>
          </a:p>
          <a:p>
            <a:pPr algn="ctr"/>
            <a:r>
              <a:rPr lang="en-US" dirty="0" smtClean="0"/>
              <a:t>CBB is the largest financial institution headquartered in the Inland Empire region of California.  The Bank has $8 billion in assets and 52 branches throughout the state. </a:t>
            </a:r>
          </a:p>
          <a:p>
            <a:pPr algn="ctr"/>
            <a:r>
              <a:rPr lang="en-US" dirty="0" smtClean="0"/>
              <a:t>My role at Citizens Business Bank is the RM Officer and </a:t>
            </a:r>
          </a:p>
          <a:p>
            <a:pPr algn="ctr"/>
            <a:r>
              <a:rPr lang="en-US" dirty="0" smtClean="0"/>
              <a:t>Vice President</a:t>
            </a:r>
          </a:p>
          <a:p>
            <a:pPr lvl="1" algn="ctr"/>
            <a:r>
              <a:rPr lang="en-US" dirty="0" smtClean="0"/>
              <a:t>Some of the key areas of activity in my position consist of; Making calls, schedule visits with Prospects, mailing or emailing info to existing Business owners, develop new Opportunities through my network which includes CPA’s and Brokers and Network events through Communities my Bank serves. We provide services that businesses may need to grow or improve.</a:t>
            </a:r>
            <a:endParaRPr lang="en-US" dirty="0"/>
          </a:p>
        </p:txBody>
      </p:sp>
      <p:sp>
        <p:nvSpPr>
          <p:cNvPr id="7" name="Footer Placeholder 6"/>
          <p:cNvSpPr>
            <a:spLocks noGrp="1"/>
          </p:cNvSpPr>
          <p:nvPr>
            <p:ph type="ftr" sz="quarter" idx="11"/>
          </p:nvPr>
        </p:nvSpPr>
        <p:spPr/>
        <p:txBody>
          <a:bodyPr/>
          <a:lstStyle/>
          <a:p>
            <a:r>
              <a:rPr lang="en-US" dirty="0" smtClean="0"/>
              <a:t>Promise Scholars</a:t>
            </a:r>
          </a:p>
        </p:txBody>
      </p:sp>
      <p:sp>
        <p:nvSpPr>
          <p:cNvPr id="8" name="Slide Number Placeholder 7"/>
          <p:cNvSpPr>
            <a:spLocks noGrp="1"/>
          </p:cNvSpPr>
          <p:nvPr>
            <p:ph type="sldNum" sz="quarter" idx="12"/>
          </p:nvPr>
        </p:nvSpPr>
        <p:spPr/>
        <p:txBody>
          <a:bodyPr/>
          <a:lstStyle/>
          <a:p>
            <a:fld id="{83563B19-5B2B-4AAC-A66D-8FF7C83E8865}" type="slidenum">
              <a:rPr lang="en-US" smtClean="0"/>
              <a:pPr/>
              <a:t>1</a:t>
            </a:fld>
            <a:endParaRPr lang="en-US" dirty="0"/>
          </a:p>
        </p:txBody>
      </p:sp>
    </p:spTree>
    <p:extLst>
      <p:ext uri="{BB962C8B-B14F-4D97-AF65-F5344CB8AC3E}">
        <p14:creationId xmlns:p14="http://schemas.microsoft.com/office/powerpoint/2010/main" val="3965783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idx="1"/>
          </p:nvPr>
        </p:nvSpPr>
        <p:spPr>
          <a:xfrm>
            <a:off x="457200" y="1600200"/>
            <a:ext cx="8229600" cy="4525963"/>
          </a:xfrm>
        </p:spPr>
        <p:txBody>
          <a:bodyPr/>
          <a:lstStyle/>
          <a:p>
            <a:pPr algn="ctr"/>
            <a:r>
              <a:rPr lang="en-US" dirty="0" smtClean="0"/>
              <a:t>I attended Cerritos College in Norwalk, CA</a:t>
            </a:r>
          </a:p>
          <a:p>
            <a:pPr algn="ctr"/>
            <a:endParaRPr lang="en-US" dirty="0"/>
          </a:p>
        </p:txBody>
      </p:sp>
      <p:sp>
        <p:nvSpPr>
          <p:cNvPr id="7" name="Footer Placeholder 6"/>
          <p:cNvSpPr>
            <a:spLocks noGrp="1"/>
          </p:cNvSpPr>
          <p:nvPr>
            <p:ph type="ftr" sz="quarter" idx="11"/>
          </p:nvPr>
        </p:nvSpPr>
        <p:spPr/>
        <p:txBody>
          <a:bodyPr/>
          <a:lstStyle/>
          <a:p>
            <a:r>
              <a:rPr lang="en-US" dirty="0" smtClean="0"/>
              <a:t>Youth Business : ALLIANCE</a:t>
            </a:r>
          </a:p>
        </p:txBody>
      </p:sp>
      <p:sp>
        <p:nvSpPr>
          <p:cNvPr id="9" name="Slide Number Placeholder 8"/>
          <p:cNvSpPr>
            <a:spLocks noGrp="1"/>
          </p:cNvSpPr>
          <p:nvPr>
            <p:ph type="sldNum" sz="quarter" idx="12"/>
          </p:nvPr>
        </p:nvSpPr>
        <p:spPr/>
        <p:txBody>
          <a:bodyPr/>
          <a:lstStyle/>
          <a:p>
            <a:fld id="{83563B19-5B2B-4AAC-A66D-8FF7C83E8865}" type="slidenum">
              <a:rPr lang="en-US" smtClean="0"/>
              <a:pPr/>
              <a:t>10</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743200"/>
            <a:ext cx="23812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861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College</a:t>
            </a:r>
            <a:endParaRPr lang="en-US" dirty="0"/>
          </a:p>
        </p:txBody>
      </p:sp>
      <p:sp>
        <p:nvSpPr>
          <p:cNvPr id="3" name="Text Placeholder 2"/>
          <p:cNvSpPr>
            <a:spLocks noGrp="1"/>
          </p:cNvSpPr>
          <p:nvPr>
            <p:ph type="body" idx="1"/>
          </p:nvPr>
        </p:nvSpPr>
        <p:spPr/>
        <p:txBody>
          <a:bodyPr/>
          <a:lstStyle/>
          <a:p>
            <a:r>
              <a:rPr lang="en-US" dirty="0" smtClean="0"/>
              <a:t>Things I enjoyed</a:t>
            </a:r>
          </a:p>
          <a:p>
            <a:r>
              <a:rPr lang="en-US" dirty="0" smtClean="0"/>
              <a:t> in College</a:t>
            </a:r>
            <a:endParaRPr lang="en-US" dirty="0"/>
          </a:p>
        </p:txBody>
      </p:sp>
      <p:sp>
        <p:nvSpPr>
          <p:cNvPr id="5" name="Text Placeholder 4"/>
          <p:cNvSpPr>
            <a:spLocks noGrp="1"/>
          </p:cNvSpPr>
          <p:nvPr>
            <p:ph type="body" sz="quarter" idx="3"/>
          </p:nvPr>
        </p:nvSpPr>
        <p:spPr/>
        <p:txBody>
          <a:bodyPr/>
          <a:lstStyle/>
          <a:p>
            <a:r>
              <a:rPr lang="en-US" dirty="0" smtClean="0"/>
              <a:t>Things I didn’t enjoy in College</a:t>
            </a:r>
            <a:endParaRPr lang="en-US" dirty="0"/>
          </a:p>
        </p:txBody>
      </p:sp>
      <p:sp>
        <p:nvSpPr>
          <p:cNvPr id="10" name="Content Placeholder 9"/>
          <p:cNvSpPr>
            <a:spLocks noGrp="1"/>
          </p:cNvSpPr>
          <p:nvPr>
            <p:ph sz="quarter" idx="13"/>
          </p:nvPr>
        </p:nvSpPr>
        <p:spPr/>
        <p:txBody>
          <a:bodyPr/>
          <a:lstStyle/>
          <a:p>
            <a:r>
              <a:rPr lang="en-US" dirty="0" smtClean="0"/>
              <a:t>Making new friends</a:t>
            </a:r>
          </a:p>
          <a:p>
            <a:r>
              <a:rPr lang="en-US" dirty="0" smtClean="0"/>
              <a:t>Playing Sports and working out at School gym</a:t>
            </a:r>
          </a:p>
          <a:p>
            <a:r>
              <a:rPr lang="en-US" dirty="0" smtClean="0"/>
              <a:t>Exploring the campus and surrounding areas of close to school</a:t>
            </a:r>
          </a:p>
          <a:p>
            <a:r>
              <a:rPr lang="en-US" dirty="0" smtClean="0"/>
              <a:t>Free time</a:t>
            </a:r>
          </a:p>
          <a:p>
            <a:endParaRPr lang="en-US" dirty="0" smtClean="0"/>
          </a:p>
          <a:p>
            <a:endParaRPr lang="en-US" dirty="0"/>
          </a:p>
        </p:txBody>
      </p:sp>
      <p:sp>
        <p:nvSpPr>
          <p:cNvPr id="11" name="Content Placeholder 10"/>
          <p:cNvSpPr>
            <a:spLocks noGrp="1"/>
          </p:cNvSpPr>
          <p:nvPr>
            <p:ph sz="quarter" idx="14"/>
          </p:nvPr>
        </p:nvSpPr>
        <p:spPr/>
        <p:txBody>
          <a:bodyPr/>
          <a:lstStyle/>
          <a:p>
            <a:r>
              <a:rPr lang="en-US" dirty="0" smtClean="0"/>
              <a:t>Studying for mid-term and final examinations</a:t>
            </a:r>
          </a:p>
          <a:p>
            <a:r>
              <a:rPr lang="en-US" dirty="0" smtClean="0"/>
              <a:t>Paying for college</a:t>
            </a:r>
          </a:p>
          <a:p>
            <a:r>
              <a:rPr lang="en-US" dirty="0" smtClean="0"/>
              <a:t>Staying up late to finish term </a:t>
            </a:r>
            <a:r>
              <a:rPr lang="en-US" dirty="0" smtClean="0"/>
              <a:t>papers or </a:t>
            </a:r>
            <a:r>
              <a:rPr lang="en-US" dirty="0" err="1" smtClean="0"/>
              <a:t>homeowork</a:t>
            </a:r>
            <a:endParaRPr lang="en-US" dirty="0" smtClean="0"/>
          </a:p>
          <a:p>
            <a:r>
              <a:rPr lang="en-US" dirty="0" smtClean="0"/>
              <a:t>Night Classes while I worked</a:t>
            </a:r>
          </a:p>
          <a:p>
            <a:endParaRPr lang="en-US" dirty="0" smtClean="0"/>
          </a:p>
          <a:p>
            <a:endParaRPr lang="en-US" dirty="0"/>
          </a:p>
        </p:txBody>
      </p:sp>
      <p:sp>
        <p:nvSpPr>
          <p:cNvPr id="12" name="Footer Placeholder 11"/>
          <p:cNvSpPr>
            <a:spLocks noGrp="1"/>
          </p:cNvSpPr>
          <p:nvPr>
            <p:ph type="ftr" sz="quarter" idx="11"/>
          </p:nvPr>
        </p:nvSpPr>
        <p:spPr/>
        <p:txBody>
          <a:bodyPr/>
          <a:lstStyle/>
          <a:p>
            <a:r>
              <a:rPr lang="en-US" dirty="0"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11</a:t>
            </a:fld>
            <a:endParaRPr lang="en-US" dirty="0"/>
          </a:p>
        </p:txBody>
      </p:sp>
    </p:spTree>
    <p:extLst>
      <p:ext uri="{BB962C8B-B14F-4D97-AF65-F5344CB8AC3E}">
        <p14:creationId xmlns:p14="http://schemas.microsoft.com/office/powerpoint/2010/main" val="3045260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College</a:t>
            </a:r>
            <a:endParaRPr lang="en-US" dirty="0"/>
          </a:p>
        </p:txBody>
      </p:sp>
      <p:sp>
        <p:nvSpPr>
          <p:cNvPr id="3" name="Text Placeholder 2"/>
          <p:cNvSpPr>
            <a:spLocks noGrp="1"/>
          </p:cNvSpPr>
          <p:nvPr>
            <p:ph type="body" idx="1"/>
          </p:nvPr>
        </p:nvSpPr>
        <p:spPr/>
        <p:txBody>
          <a:bodyPr/>
          <a:lstStyle/>
          <a:p>
            <a:pPr algn="l"/>
            <a:r>
              <a:rPr lang="en-US" b="1" dirty="0" smtClean="0"/>
              <a:t>Favorite classes </a:t>
            </a:r>
            <a:endParaRPr lang="en-US" b="1" dirty="0"/>
          </a:p>
        </p:txBody>
      </p:sp>
      <p:sp>
        <p:nvSpPr>
          <p:cNvPr id="5" name="Text Placeholder 4"/>
          <p:cNvSpPr>
            <a:spLocks noGrp="1"/>
          </p:cNvSpPr>
          <p:nvPr>
            <p:ph type="body" sz="quarter" idx="3"/>
          </p:nvPr>
        </p:nvSpPr>
        <p:spPr/>
        <p:txBody>
          <a:bodyPr/>
          <a:lstStyle/>
          <a:p>
            <a:pPr algn="l"/>
            <a:r>
              <a:rPr lang="en-US" b="1" dirty="0" smtClean="0"/>
              <a:t>Least favorite classes</a:t>
            </a:r>
            <a:endParaRPr lang="en-US" b="1" dirty="0"/>
          </a:p>
        </p:txBody>
      </p:sp>
      <p:sp>
        <p:nvSpPr>
          <p:cNvPr id="10" name="Content Placeholder 9"/>
          <p:cNvSpPr>
            <a:spLocks noGrp="1"/>
          </p:cNvSpPr>
          <p:nvPr>
            <p:ph sz="quarter" idx="13"/>
          </p:nvPr>
        </p:nvSpPr>
        <p:spPr/>
        <p:txBody>
          <a:bodyPr/>
          <a:lstStyle/>
          <a:p>
            <a:r>
              <a:rPr lang="en-US" dirty="0" smtClean="0"/>
              <a:t>History</a:t>
            </a:r>
            <a:endParaRPr lang="en-US" dirty="0"/>
          </a:p>
          <a:p>
            <a:r>
              <a:rPr lang="en-US" dirty="0" smtClean="0"/>
              <a:t>World </a:t>
            </a:r>
            <a:r>
              <a:rPr lang="en-US" dirty="0"/>
              <a:t>History</a:t>
            </a:r>
          </a:p>
          <a:p>
            <a:r>
              <a:rPr lang="en-US" dirty="0" smtClean="0"/>
              <a:t>Economics</a:t>
            </a:r>
            <a:endParaRPr lang="en-US" dirty="0"/>
          </a:p>
          <a:p>
            <a:r>
              <a:rPr lang="en-US" dirty="0" smtClean="0"/>
              <a:t>Art</a:t>
            </a:r>
            <a:endParaRPr lang="en-US" dirty="0"/>
          </a:p>
          <a:p>
            <a:endParaRPr lang="en-US" dirty="0"/>
          </a:p>
        </p:txBody>
      </p:sp>
      <p:sp>
        <p:nvSpPr>
          <p:cNvPr id="11" name="Content Placeholder 10"/>
          <p:cNvSpPr>
            <a:spLocks noGrp="1"/>
          </p:cNvSpPr>
          <p:nvPr>
            <p:ph sz="quarter" idx="14"/>
          </p:nvPr>
        </p:nvSpPr>
        <p:spPr/>
        <p:txBody>
          <a:bodyPr/>
          <a:lstStyle/>
          <a:p>
            <a:r>
              <a:rPr lang="en-US" dirty="0" smtClean="0"/>
              <a:t>Math</a:t>
            </a:r>
            <a:endParaRPr lang="en-US" dirty="0"/>
          </a:p>
          <a:p>
            <a:r>
              <a:rPr lang="en-US" dirty="0" smtClean="0"/>
              <a:t>English</a:t>
            </a:r>
            <a:endParaRPr lang="en-US" dirty="0"/>
          </a:p>
        </p:txBody>
      </p:sp>
      <p:sp>
        <p:nvSpPr>
          <p:cNvPr id="12" name="Footer Placeholder 11"/>
          <p:cNvSpPr>
            <a:spLocks noGrp="1"/>
          </p:cNvSpPr>
          <p:nvPr>
            <p:ph type="ftr" sz="quarter" idx="11"/>
          </p:nvPr>
        </p:nvSpPr>
        <p:spPr/>
        <p:txBody>
          <a:bodyPr/>
          <a:lstStyle/>
          <a:p>
            <a:r>
              <a:rPr lang="en-US" dirty="0"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12</a:t>
            </a:fld>
            <a:endParaRPr lang="en-US" dirty="0"/>
          </a:p>
        </p:txBody>
      </p:sp>
    </p:spTree>
    <p:extLst>
      <p:ext uri="{BB962C8B-B14F-4D97-AF65-F5344CB8AC3E}">
        <p14:creationId xmlns:p14="http://schemas.microsoft.com/office/powerpoint/2010/main" val="221046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idx="1"/>
          </p:nvPr>
        </p:nvSpPr>
        <p:spPr/>
        <p:txBody>
          <a:bodyPr/>
          <a:lstStyle/>
          <a:p>
            <a:r>
              <a:rPr lang="en-US" dirty="0" smtClean="0"/>
              <a:t>Jobs I worked while I was in College were:</a:t>
            </a:r>
          </a:p>
          <a:p>
            <a:pPr lvl="1"/>
            <a:r>
              <a:rPr lang="en-US" dirty="0" smtClean="0"/>
              <a:t>I worked part-time at Bank of America as a Teller. Was very efficient at my work process and socializing with customers.</a:t>
            </a:r>
          </a:p>
          <a:p>
            <a:pPr lvl="1"/>
            <a:r>
              <a:rPr lang="en-US" dirty="0" smtClean="0"/>
              <a:t>I worked Part-Time at La Opinion Spanish Newspaper in Accounting through my Uncle who helped me get into my first Professional job.</a:t>
            </a:r>
          </a:p>
          <a:p>
            <a:pPr lvl="1"/>
            <a:endParaRPr lang="en-US" dirty="0" smtClean="0"/>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13</a:t>
            </a:fld>
            <a:endParaRPr lang="en-US" dirty="0"/>
          </a:p>
        </p:txBody>
      </p:sp>
    </p:spTree>
    <p:extLst>
      <p:ext uri="{BB962C8B-B14F-4D97-AF65-F5344CB8AC3E}">
        <p14:creationId xmlns:p14="http://schemas.microsoft.com/office/powerpoint/2010/main" val="215226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idx="1"/>
          </p:nvPr>
        </p:nvSpPr>
        <p:spPr/>
        <p:txBody>
          <a:bodyPr/>
          <a:lstStyle/>
          <a:p>
            <a:r>
              <a:rPr lang="en-US" dirty="0" smtClean="0"/>
              <a:t>Things that felt difficult or challenging for me while I was in College were:</a:t>
            </a:r>
          </a:p>
          <a:p>
            <a:pPr lvl="1"/>
            <a:r>
              <a:rPr lang="en-US" dirty="0" smtClean="0"/>
              <a:t>My Father lost his job and the company was closing down, financially </a:t>
            </a:r>
            <a:r>
              <a:rPr lang="en-US" dirty="0" smtClean="0"/>
              <a:t>it was </a:t>
            </a:r>
            <a:r>
              <a:rPr lang="en-US" dirty="0" smtClean="0"/>
              <a:t>very difficult for us at the time.</a:t>
            </a:r>
          </a:p>
          <a:p>
            <a:pPr lvl="1"/>
            <a:r>
              <a:rPr lang="en-US" dirty="0" smtClean="0"/>
              <a:t>I started working more to help my parents and not burden them with my school expenses.</a:t>
            </a:r>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14</a:t>
            </a:fld>
            <a:endParaRPr lang="en-US" dirty="0"/>
          </a:p>
        </p:txBody>
      </p:sp>
    </p:spTree>
    <p:extLst>
      <p:ext uri="{BB962C8B-B14F-4D97-AF65-F5344CB8AC3E}">
        <p14:creationId xmlns:p14="http://schemas.microsoft.com/office/powerpoint/2010/main" val="3671467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38861"/>
            <a:ext cx="9144000" cy="1322479"/>
          </a:xfrm>
        </p:spPr>
        <p:txBody>
          <a:bodyPr/>
          <a:lstStyle/>
          <a:p>
            <a:r>
              <a:rPr lang="en-US" dirty="0" smtClean="0"/>
              <a:t>Getting a job after College</a:t>
            </a:r>
            <a:endParaRPr lang="en-US" dirty="0"/>
          </a:p>
        </p:txBody>
      </p:sp>
      <p:sp>
        <p:nvSpPr>
          <p:cNvPr id="3" name="Content Placeholder 2"/>
          <p:cNvSpPr>
            <a:spLocks noGrp="1"/>
          </p:cNvSpPr>
          <p:nvPr>
            <p:ph idx="1"/>
          </p:nvPr>
        </p:nvSpPr>
        <p:spPr/>
        <p:txBody>
          <a:bodyPr/>
          <a:lstStyle/>
          <a:p>
            <a:r>
              <a:rPr lang="en-US" dirty="0" smtClean="0"/>
              <a:t>The top few things I did to ensure I got a good job after college were:</a:t>
            </a:r>
          </a:p>
          <a:p>
            <a:pPr lvl="1"/>
            <a:r>
              <a:rPr lang="en-US" dirty="0" smtClean="0"/>
              <a:t>Continue to improve my network and experiences.</a:t>
            </a:r>
          </a:p>
          <a:p>
            <a:pPr lvl="1"/>
            <a:r>
              <a:rPr lang="en-US" dirty="0" smtClean="0"/>
              <a:t>Learn through my experiences and stay in touch with key influential people.</a:t>
            </a:r>
            <a:endParaRPr lang="en-US" dirty="0" smtClean="0"/>
          </a:p>
          <a:p>
            <a:pPr lvl="1"/>
            <a:r>
              <a:rPr lang="en-US" dirty="0" smtClean="0"/>
              <a:t>I utilized </a:t>
            </a:r>
            <a:r>
              <a:rPr lang="en-US" dirty="0" smtClean="0"/>
              <a:t>family and friends to help get me into better paying jobs.</a:t>
            </a:r>
            <a:endParaRPr lang="en-US" dirty="0" smtClean="0"/>
          </a:p>
          <a:p>
            <a:endParaRPr lang="en-US" dirty="0" smtClean="0"/>
          </a:p>
          <a:p>
            <a:r>
              <a:rPr lang="en-US" dirty="0" smtClean="0"/>
              <a:t>* I knew I enjoyed helping people, interacting but still during this time I didn’t know what I wanted to do. I think even at this time I wanted to be a fireman as well.</a:t>
            </a:r>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15</a:t>
            </a:fld>
            <a:endParaRPr lang="en-US" dirty="0"/>
          </a:p>
        </p:txBody>
      </p:sp>
    </p:spTree>
    <p:extLst>
      <p:ext uri="{BB962C8B-B14F-4D97-AF65-F5344CB8AC3E}">
        <p14:creationId xmlns:p14="http://schemas.microsoft.com/office/powerpoint/2010/main" val="2764738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smtClean="0"/>
              <a:t>This is My Company</a:t>
            </a:r>
            <a:endParaRPr lang="en-US" dirty="0"/>
          </a:p>
        </p:txBody>
      </p:sp>
      <p:sp>
        <p:nvSpPr>
          <p:cNvPr id="12" name="Content Placeholder 2"/>
          <p:cNvSpPr>
            <a:spLocks noGrp="1"/>
          </p:cNvSpPr>
          <p:nvPr>
            <p:ph idx="1"/>
          </p:nvPr>
        </p:nvSpPr>
        <p:spPr/>
        <p:txBody>
          <a:bodyPr/>
          <a:lstStyle/>
          <a:p>
            <a:r>
              <a:rPr lang="en-US" dirty="0" smtClean="0"/>
              <a:t>Every day at my company:</a:t>
            </a:r>
          </a:p>
          <a:p>
            <a:pPr lvl="1"/>
            <a:r>
              <a:rPr lang="en-US" dirty="0" smtClean="0"/>
              <a:t>Citizens Business Bank started in August 1974 with one branch in Chino, CA.  Along the way, and after many years of success and progress, the Bank changed their name from Chino Valley Bank to Citizens Business Bank.  Currently, the Bank employs over 800 individuals and is headquartered in Ontario, CA. </a:t>
            </a:r>
          </a:p>
          <a:p>
            <a:pPr lvl="1"/>
            <a:r>
              <a:rPr lang="en-US" dirty="0" smtClean="0"/>
              <a:t>I work with many </a:t>
            </a:r>
            <a:r>
              <a:rPr lang="en-US" dirty="0" smtClean="0"/>
              <a:t>Business Owners and </a:t>
            </a:r>
            <a:r>
              <a:rPr lang="en-US" dirty="0" smtClean="0"/>
              <a:t>local community groups to ensure that </a:t>
            </a:r>
            <a:r>
              <a:rPr lang="en-US" dirty="0" smtClean="0"/>
              <a:t>we offer, educate and expand our Banking Services and relationships </a:t>
            </a:r>
            <a:r>
              <a:rPr lang="en-US" dirty="0" smtClean="0"/>
              <a:t>that we serve.  In </a:t>
            </a:r>
            <a:r>
              <a:rPr lang="en-US" dirty="0" smtClean="0"/>
              <a:t>addition, my job is to provide new loans, deposits and services to Business Owners within our state of California and build new relationships for our bank.</a:t>
            </a: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16</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410200"/>
            <a:ext cx="27146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328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Career Path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71416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17</a:t>
            </a:fld>
            <a:endParaRPr lang="en-US" dirty="0"/>
          </a:p>
        </p:txBody>
      </p:sp>
    </p:spTree>
    <p:extLst>
      <p:ext uri="{BB962C8B-B14F-4D97-AF65-F5344CB8AC3E}">
        <p14:creationId xmlns:p14="http://schemas.microsoft.com/office/powerpoint/2010/main" val="1632448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My Career</a:t>
            </a:r>
            <a:endParaRPr lang="en-US" dirty="0"/>
          </a:p>
        </p:txBody>
      </p:sp>
      <p:sp>
        <p:nvSpPr>
          <p:cNvPr id="3" name="Content Placeholder 2"/>
          <p:cNvSpPr>
            <a:spLocks noGrp="1"/>
          </p:cNvSpPr>
          <p:nvPr>
            <p:ph idx="1"/>
          </p:nvPr>
        </p:nvSpPr>
        <p:spPr/>
        <p:txBody>
          <a:bodyPr>
            <a:normAutofit/>
          </a:bodyPr>
          <a:lstStyle/>
          <a:p>
            <a:r>
              <a:rPr lang="en-US" dirty="0" smtClean="0"/>
              <a:t>The first </a:t>
            </a:r>
            <a:r>
              <a:rPr lang="en-US" dirty="0" smtClean="0"/>
              <a:t>Banking Job as an Officer:</a:t>
            </a:r>
            <a:endParaRPr lang="en-US" dirty="0" smtClean="0"/>
          </a:p>
          <a:p>
            <a:pPr lvl="1"/>
            <a:r>
              <a:rPr lang="en-US" dirty="0" smtClean="0"/>
              <a:t>Union Bank of California where I became the top 10 Producer of the Company. I was in charge of 3 employees at that time.</a:t>
            </a:r>
            <a:endParaRPr lang="en-US" dirty="0" smtClean="0"/>
          </a:p>
          <a:p>
            <a:pPr lvl="1"/>
            <a:endParaRPr lang="en-US" dirty="0" smtClean="0"/>
          </a:p>
          <a:p>
            <a:r>
              <a:rPr lang="en-US" dirty="0" smtClean="0"/>
              <a:t>The worst job I have ever had was:</a:t>
            </a:r>
          </a:p>
          <a:p>
            <a:pPr lvl="1"/>
            <a:r>
              <a:rPr lang="en-US" dirty="0" smtClean="0"/>
              <a:t>When I left Banking to join Fox Channel 11/GDLA new department, new TV station.  After 6 Months station moved and was bought by another company, very ugly times how I felt not being able to continue to learn something new.  That industry is very volatile and taught me a big lesson about loyalty at that time.</a:t>
            </a:r>
            <a:endParaRPr lang="en-US" dirty="0" smtClean="0"/>
          </a:p>
        </p:txBody>
      </p:sp>
      <p:sp>
        <p:nvSpPr>
          <p:cNvPr id="7" name="Footer Placeholder 6"/>
          <p:cNvSpPr>
            <a:spLocks noGrp="1"/>
          </p:cNvSpPr>
          <p:nvPr>
            <p:ph type="ftr" sz="quarter" idx="11"/>
          </p:nvPr>
        </p:nvSpPr>
        <p:spPr/>
        <p:txBody>
          <a:bodyPr/>
          <a:lstStyle/>
          <a:p>
            <a:r>
              <a:rPr lang="en-US" dirty="0" smtClean="0"/>
              <a:t>Youth Business : ALLIANCE</a:t>
            </a:r>
          </a:p>
        </p:txBody>
      </p:sp>
      <p:sp>
        <p:nvSpPr>
          <p:cNvPr id="8" name="Slide Number Placeholder 7"/>
          <p:cNvSpPr>
            <a:spLocks noGrp="1"/>
          </p:cNvSpPr>
          <p:nvPr>
            <p:ph type="sldNum" sz="quarter" idx="12"/>
          </p:nvPr>
        </p:nvSpPr>
        <p:spPr/>
        <p:txBody>
          <a:bodyPr/>
          <a:lstStyle/>
          <a:p>
            <a:fld id="{83563B19-5B2B-4AAC-A66D-8FF7C83E8865}" type="slidenum">
              <a:rPr lang="en-US" smtClean="0"/>
              <a:pPr/>
              <a:t>18</a:t>
            </a:fld>
            <a:endParaRPr lang="en-US" dirty="0"/>
          </a:p>
        </p:txBody>
      </p:sp>
    </p:spTree>
    <p:extLst>
      <p:ext uri="{BB962C8B-B14F-4D97-AF65-F5344CB8AC3E}">
        <p14:creationId xmlns:p14="http://schemas.microsoft.com/office/powerpoint/2010/main" val="2538521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My Career</a:t>
            </a:r>
            <a:endParaRPr lang="en-US" dirty="0"/>
          </a:p>
        </p:txBody>
      </p:sp>
      <p:sp>
        <p:nvSpPr>
          <p:cNvPr id="3" name="Content Placeholder 2"/>
          <p:cNvSpPr>
            <a:spLocks noGrp="1"/>
          </p:cNvSpPr>
          <p:nvPr>
            <p:ph idx="1"/>
          </p:nvPr>
        </p:nvSpPr>
        <p:spPr/>
        <p:txBody>
          <a:bodyPr>
            <a:normAutofit/>
          </a:bodyPr>
          <a:lstStyle/>
          <a:p>
            <a:r>
              <a:rPr lang="en-US" dirty="0" smtClean="0"/>
              <a:t>Challenges I have had to overcome throughout my career are:</a:t>
            </a:r>
          </a:p>
          <a:p>
            <a:pPr lvl="1"/>
            <a:r>
              <a:rPr lang="en-US" dirty="0" smtClean="0"/>
              <a:t>After my first few jobs </a:t>
            </a:r>
            <a:r>
              <a:rPr lang="en-US" dirty="0" smtClean="0"/>
              <a:t>, </a:t>
            </a:r>
            <a:r>
              <a:rPr lang="en-US" dirty="0" smtClean="0"/>
              <a:t>I realized I wanted to move up in the corporate world which meant I needed more </a:t>
            </a:r>
            <a:r>
              <a:rPr lang="en-US" dirty="0" smtClean="0"/>
              <a:t>education and experiences. </a:t>
            </a:r>
          </a:p>
          <a:p>
            <a:pPr lvl="1"/>
            <a:r>
              <a:rPr lang="en-US" dirty="0" smtClean="0"/>
              <a:t>When </a:t>
            </a:r>
            <a:r>
              <a:rPr lang="en-US" dirty="0" smtClean="0"/>
              <a:t>my </a:t>
            </a:r>
            <a:r>
              <a:rPr lang="en-US" dirty="0" smtClean="0"/>
              <a:t>daughter </a:t>
            </a:r>
            <a:r>
              <a:rPr lang="en-US" dirty="0" smtClean="0"/>
              <a:t>were born, I was </a:t>
            </a:r>
            <a:r>
              <a:rPr lang="en-US" dirty="0" smtClean="0"/>
              <a:t>very young and now had to provide for her and put my stuff behind.  My daughter became my priority. It helped shape the responsible person I am today.</a:t>
            </a:r>
            <a:endParaRPr lang="en-US" dirty="0" smtClean="0"/>
          </a:p>
        </p:txBody>
      </p:sp>
      <p:sp>
        <p:nvSpPr>
          <p:cNvPr id="5" name="Footer Placeholder 4"/>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19</a:t>
            </a:fld>
            <a:endParaRPr lang="en-US" dirty="0"/>
          </a:p>
        </p:txBody>
      </p:sp>
    </p:spTree>
    <p:extLst>
      <p:ext uri="{BB962C8B-B14F-4D97-AF65-F5344CB8AC3E}">
        <p14:creationId xmlns:p14="http://schemas.microsoft.com/office/powerpoint/2010/main" val="977484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childhood</a:t>
            </a:r>
            <a:endParaRPr lang="en-US" dirty="0"/>
          </a:p>
        </p:txBody>
      </p:sp>
      <p:sp>
        <p:nvSpPr>
          <p:cNvPr id="9" name="Content Placeholder 2"/>
          <p:cNvSpPr txBox="1">
            <a:spLocks/>
          </p:cNvSpPr>
          <p:nvPr/>
        </p:nvSpPr>
        <p:spPr>
          <a:xfrm>
            <a:off x="457200" y="1477929"/>
            <a:ext cx="8229600" cy="47314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I was born in Los Angeles and grew up in South Gate, CA which is approximate 7 miles southeast of downtown L. A. I have 2 brothers Peter 44 and Michael 31</a:t>
            </a:r>
            <a:endParaRPr lang="en-US" sz="2400" dirty="0">
              <a:solidFill>
                <a:schemeClr val="tx1">
                  <a:lumMod val="50000"/>
                  <a:lumOff val="50000"/>
                </a:schemeClr>
              </a:solidFill>
              <a:latin typeface="Avenir Roman"/>
              <a:cs typeface="Avenir Roman"/>
            </a:endParaRPr>
          </a:p>
        </p:txBody>
      </p:sp>
      <p:sp>
        <p:nvSpPr>
          <p:cNvPr id="4" name="TextBox 3"/>
          <p:cNvSpPr txBox="1"/>
          <p:nvPr/>
        </p:nvSpPr>
        <p:spPr>
          <a:xfrm>
            <a:off x="2286000" y="5867400"/>
            <a:ext cx="5943600" cy="646331"/>
          </a:xfrm>
          <a:prstGeom prst="rect">
            <a:avLst/>
          </a:prstGeom>
          <a:noFill/>
        </p:spPr>
        <p:txBody>
          <a:bodyPr wrap="square" rtlCol="0">
            <a:spAutoFit/>
          </a:bodyPr>
          <a:lstStyle/>
          <a:p>
            <a:r>
              <a:rPr lang="en-US" dirty="0" smtClean="0">
                <a:solidFill>
                  <a:schemeClr val="tx1">
                    <a:lumMod val="50000"/>
                    <a:lumOff val="50000"/>
                  </a:schemeClr>
                </a:solidFill>
                <a:latin typeface="Avenir Roman"/>
                <a:cs typeface="Avenir Roman"/>
              </a:rPr>
              <a:t>The Picture on the left is with Peter and the picture on the right I must be in middle school at a dance.</a:t>
            </a:r>
            <a:endParaRPr lang="en-US" dirty="0">
              <a:solidFill>
                <a:schemeClr val="tx1">
                  <a:lumMod val="50000"/>
                  <a:lumOff val="50000"/>
                </a:schemeClr>
              </a:solidFill>
              <a:latin typeface="Avenir Roman"/>
              <a:cs typeface="Avenir Roman"/>
            </a:endParaRPr>
          </a:p>
        </p:txBody>
      </p:sp>
      <p:sp>
        <p:nvSpPr>
          <p:cNvPr id="13" name="Footer Placeholder 12"/>
          <p:cNvSpPr>
            <a:spLocks noGrp="1"/>
          </p:cNvSpPr>
          <p:nvPr>
            <p:ph type="ftr" sz="quarter" idx="11"/>
          </p:nvPr>
        </p:nvSpPr>
        <p:spPr/>
        <p:txBody>
          <a:bodyPr/>
          <a:lstStyle/>
          <a:p>
            <a:r>
              <a:rPr lang="en-US" dirty="0" smtClean="0"/>
              <a:t>Promise Scholars</a:t>
            </a:r>
          </a:p>
        </p:txBody>
      </p:sp>
      <p:sp>
        <p:nvSpPr>
          <p:cNvPr id="14" name="Slide Number Placeholder 13"/>
          <p:cNvSpPr>
            <a:spLocks noGrp="1"/>
          </p:cNvSpPr>
          <p:nvPr>
            <p:ph type="sldNum" sz="quarter" idx="12"/>
          </p:nvPr>
        </p:nvSpPr>
        <p:spPr/>
        <p:txBody>
          <a:bodyPr/>
          <a:lstStyle/>
          <a:p>
            <a:fld id="{83563B19-5B2B-4AAC-A66D-8FF7C83E8865}" type="slidenum">
              <a:rPr lang="en-US" smtClean="0"/>
              <a:pPr/>
              <a:t>2</a:t>
            </a:fld>
            <a:endParaRPr lang="en-US" dirty="0"/>
          </a:p>
        </p:txBody>
      </p:sp>
      <p:pic>
        <p:nvPicPr>
          <p:cNvPr id="1026" name="Picture 2" descr="C:\Users\dfierro\AppData\Local\Microsoft\Windows\Temporary Internet Files\Content.Outlook\Y6CX1TPJ\IMG_0152 (2).png"/>
          <p:cNvPicPr>
            <a:picLocks noChangeAspect="1" noChangeArrowheads="1"/>
          </p:cNvPicPr>
          <p:nvPr/>
        </p:nvPicPr>
        <p:blipFill rotWithShape="1">
          <a:blip r:embed="rId2">
            <a:extLst>
              <a:ext uri="{28A0092B-C50C-407E-A947-70E740481C1C}">
                <a14:useLocalDpi xmlns:a14="http://schemas.microsoft.com/office/drawing/2010/main" val="0"/>
              </a:ext>
            </a:extLst>
          </a:blip>
          <a:srcRect t="13057" b="12439"/>
          <a:stretch/>
        </p:blipFill>
        <p:spPr bwMode="auto">
          <a:xfrm>
            <a:off x="609600" y="2057400"/>
            <a:ext cx="3857625"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fierro\AppData\Local\Microsoft\Windows\Temporary Internet Files\Content.Outlook\Y6CX1TPJ\IMG_0153 (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394" r="15608"/>
          <a:stretch/>
        </p:blipFill>
        <p:spPr bwMode="auto">
          <a:xfrm>
            <a:off x="5423026" y="2057400"/>
            <a:ext cx="2661719"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53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286000" y="1462864"/>
            <a:ext cx="1785279" cy="4023537"/>
            <a:chOff x="3677828" y="1718071"/>
            <a:chExt cx="1785279" cy="3421857"/>
          </a:xfrm>
        </p:grpSpPr>
        <p:sp>
          <p:nvSpPr>
            <p:cNvPr id="14" name="Freeform 13"/>
            <p:cNvSpPr/>
            <p:nvPr/>
          </p:nvSpPr>
          <p:spPr>
            <a:xfrm>
              <a:off x="4384867" y="2609180"/>
              <a:ext cx="187132" cy="819819"/>
            </a:xfrm>
            <a:custGeom>
              <a:avLst/>
              <a:gdLst/>
              <a:ahLst/>
              <a:cxnLst/>
              <a:rect l="0" t="0" r="0" b="0"/>
              <a:pathLst>
                <a:path>
                  <a:moveTo>
                    <a:pt x="187132" y="0"/>
                  </a:moveTo>
                  <a:lnTo>
                    <a:pt x="187132" y="819819"/>
                  </a:lnTo>
                  <a:lnTo>
                    <a:pt x="0" y="81981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526280" y="2609180"/>
              <a:ext cx="91440" cy="1639639"/>
            </a:xfrm>
            <a:custGeom>
              <a:avLst/>
              <a:gdLst/>
              <a:ahLst/>
              <a:cxnLst/>
              <a:rect l="0" t="0" r="0" b="0"/>
              <a:pathLst>
                <a:path>
                  <a:moveTo>
                    <a:pt x="45720" y="0"/>
                  </a:moveTo>
                  <a:lnTo>
                    <a:pt x="4572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680891" y="1718071"/>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CEO</a:t>
              </a:r>
              <a:endParaRPr lang="en-US" sz="5700" kern="1200" dirty="0"/>
            </a:p>
          </p:txBody>
        </p:sp>
        <p:sp>
          <p:nvSpPr>
            <p:cNvPr id="20" name="Freeform 19"/>
            <p:cNvSpPr/>
            <p:nvPr/>
          </p:nvSpPr>
          <p:spPr>
            <a:xfrm>
              <a:off x="3680891" y="4002940"/>
              <a:ext cx="1782216" cy="113698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SVP RM</a:t>
              </a:r>
              <a:endParaRPr lang="en-US" sz="5700" kern="1200" dirty="0"/>
            </a:p>
          </p:txBody>
        </p:sp>
        <p:sp>
          <p:nvSpPr>
            <p:cNvPr id="22" name="Freeform 21"/>
            <p:cNvSpPr/>
            <p:nvPr/>
          </p:nvSpPr>
          <p:spPr>
            <a:xfrm>
              <a:off x="3677828" y="2742141"/>
              <a:ext cx="1782216" cy="112823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EVP SDM</a:t>
              </a:r>
              <a:endParaRPr lang="en-US" sz="5700" kern="1200" dirty="0"/>
            </a:p>
          </p:txBody>
        </p:sp>
      </p:grpSp>
      <p:sp>
        <p:nvSpPr>
          <p:cNvPr id="5" name="Title 1"/>
          <p:cNvSpPr>
            <a:spLocks noGrp="1"/>
          </p:cNvSpPr>
          <p:nvPr>
            <p:ph type="title"/>
          </p:nvPr>
        </p:nvSpPr>
        <p:spPr/>
        <p:txBody>
          <a:bodyPr/>
          <a:lstStyle/>
          <a:p>
            <a:r>
              <a:rPr lang="en-US" dirty="0" smtClean="0"/>
              <a:t>My role within organization</a:t>
            </a:r>
            <a:endParaRPr lang="en-US" dirty="0"/>
          </a:p>
        </p:txBody>
      </p:sp>
      <p:sp>
        <p:nvSpPr>
          <p:cNvPr id="4" name="Footer Placeholder 3"/>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20</a:t>
            </a:fld>
            <a:endParaRPr lang="en-US" dirty="0"/>
          </a:p>
        </p:txBody>
      </p:sp>
      <p:sp>
        <p:nvSpPr>
          <p:cNvPr id="12" name="TextBox 11"/>
          <p:cNvSpPr txBox="1"/>
          <p:nvPr/>
        </p:nvSpPr>
        <p:spPr>
          <a:xfrm>
            <a:off x="1195833" y="816404"/>
            <a:ext cx="184666" cy="369332"/>
          </a:xfrm>
          <a:prstGeom prst="rect">
            <a:avLst/>
          </a:prstGeom>
          <a:noFill/>
        </p:spPr>
        <p:txBody>
          <a:bodyPr wrap="none" rtlCol="0">
            <a:spAutoFit/>
          </a:bodyPr>
          <a:lstStyle/>
          <a:p>
            <a:endParaRPr lang="en-US" dirty="0"/>
          </a:p>
        </p:txBody>
      </p:sp>
      <p:sp>
        <p:nvSpPr>
          <p:cNvPr id="23" name="Footer Placeholder 3"/>
          <p:cNvSpPr txBox="1">
            <a:spLocks/>
          </p:cNvSpPr>
          <p:nvPr/>
        </p:nvSpPr>
        <p:spPr>
          <a:xfrm>
            <a:off x="3581400" y="21108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00" dirty="0" smtClean="0">
              <a:solidFill>
                <a:srgbClr val="AAEC39"/>
              </a:solidFill>
            </a:endParaRPr>
          </a:p>
        </p:txBody>
      </p:sp>
      <p:sp>
        <p:nvSpPr>
          <p:cNvPr id="24" name="Footer Placeholder 3"/>
          <p:cNvSpPr txBox="1">
            <a:spLocks/>
          </p:cNvSpPr>
          <p:nvPr/>
        </p:nvSpPr>
        <p:spPr>
          <a:xfrm>
            <a:off x="3482645" y="3288543"/>
            <a:ext cx="2057401"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solidFill>
                  <a:srgbClr val="AAEC39"/>
                </a:solidFill>
              </a:rPr>
              <a:t> </a:t>
            </a:r>
          </a:p>
        </p:txBody>
      </p:sp>
      <p:sp>
        <p:nvSpPr>
          <p:cNvPr id="25" name="Footer Placeholder 3"/>
          <p:cNvSpPr txBox="1">
            <a:spLocks/>
          </p:cNvSpPr>
          <p:nvPr/>
        </p:nvSpPr>
        <p:spPr>
          <a:xfrm>
            <a:off x="3581400"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dirty="0" smtClean="0">
              <a:solidFill>
                <a:srgbClr val="AAEC39"/>
              </a:solidFill>
            </a:endParaRPr>
          </a:p>
        </p:txBody>
      </p:sp>
      <p:sp>
        <p:nvSpPr>
          <p:cNvPr id="26" name="Footer Placeholder 3"/>
          <p:cNvSpPr txBox="1">
            <a:spLocks/>
          </p:cNvSpPr>
          <p:nvPr/>
        </p:nvSpPr>
        <p:spPr>
          <a:xfrm>
            <a:off x="5750995"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dirty="0" smtClean="0">
              <a:solidFill>
                <a:srgbClr val="AAEC39"/>
              </a:solidFill>
            </a:endParaRPr>
          </a:p>
        </p:txBody>
      </p:sp>
      <p:grpSp>
        <p:nvGrpSpPr>
          <p:cNvPr id="17" name="Group 16"/>
          <p:cNvGrpSpPr/>
          <p:nvPr/>
        </p:nvGrpSpPr>
        <p:grpSpPr>
          <a:xfrm>
            <a:off x="4908780" y="1371600"/>
            <a:ext cx="1814817" cy="2910562"/>
            <a:chOff x="3680891" y="1626807"/>
            <a:chExt cx="1814817" cy="2910562"/>
          </a:xfrm>
        </p:grpSpPr>
        <p:sp>
          <p:nvSpPr>
            <p:cNvPr id="19" name="Freeform 18"/>
            <p:cNvSpPr/>
            <p:nvPr/>
          </p:nvSpPr>
          <p:spPr>
            <a:xfrm>
              <a:off x="4384867" y="2609180"/>
              <a:ext cx="187132" cy="819819"/>
            </a:xfrm>
            <a:custGeom>
              <a:avLst/>
              <a:gdLst/>
              <a:ahLst/>
              <a:cxnLst/>
              <a:rect l="0" t="0" r="0" b="0"/>
              <a:pathLst>
                <a:path>
                  <a:moveTo>
                    <a:pt x="187132" y="0"/>
                  </a:moveTo>
                  <a:lnTo>
                    <a:pt x="187132" y="819819"/>
                  </a:lnTo>
                  <a:lnTo>
                    <a:pt x="0" y="81981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4526280" y="2609180"/>
              <a:ext cx="91440" cy="1639639"/>
            </a:xfrm>
            <a:custGeom>
              <a:avLst/>
              <a:gdLst/>
              <a:ahLst/>
              <a:cxnLst/>
              <a:rect l="0" t="0" r="0" b="0"/>
              <a:pathLst>
                <a:path>
                  <a:moveTo>
                    <a:pt x="45720" y="0"/>
                  </a:moveTo>
                  <a:lnTo>
                    <a:pt x="4572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3680891" y="1626807"/>
              <a:ext cx="1782216" cy="129540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SVP CM</a:t>
              </a:r>
              <a:endParaRPr lang="en-US" sz="5700" kern="1200" dirty="0"/>
            </a:p>
          </p:txBody>
        </p:sp>
        <p:sp>
          <p:nvSpPr>
            <p:cNvPr id="29" name="Freeform 28"/>
            <p:cNvSpPr/>
            <p:nvPr/>
          </p:nvSpPr>
          <p:spPr>
            <a:xfrm>
              <a:off x="3713492" y="3227007"/>
              <a:ext cx="1782216" cy="1310362"/>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RM VP</a:t>
              </a:r>
              <a:endParaRPr lang="en-US" sz="5700" kern="1200" dirty="0"/>
            </a:p>
          </p:txBody>
        </p:sp>
      </p:grpSp>
    </p:spTree>
    <p:extLst>
      <p:ext uri="{BB962C8B-B14F-4D97-AF65-F5344CB8AC3E}">
        <p14:creationId xmlns:p14="http://schemas.microsoft.com/office/powerpoint/2010/main" val="1764927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Compensation at my company</a:t>
            </a:r>
            <a:endParaRPr lang="en-US" dirty="0"/>
          </a:p>
        </p:txBody>
      </p:sp>
      <p:grpSp>
        <p:nvGrpSpPr>
          <p:cNvPr id="4" name="Group 3"/>
          <p:cNvGrpSpPr/>
          <p:nvPr/>
        </p:nvGrpSpPr>
        <p:grpSpPr>
          <a:xfrm>
            <a:off x="2309018" y="1600200"/>
            <a:ext cx="4525963" cy="4525963"/>
            <a:chOff x="2309018" y="1600200"/>
            <a:chExt cx="4525963" cy="4525963"/>
          </a:xfrm>
        </p:grpSpPr>
        <p:sp>
          <p:nvSpPr>
            <p:cNvPr id="6" name="Freeform 5"/>
            <p:cNvSpPr/>
            <p:nvPr/>
          </p:nvSpPr>
          <p:spPr>
            <a:xfrm>
              <a:off x="2309018" y="1600200"/>
              <a:ext cx="4525963" cy="4525963"/>
            </a:xfrm>
            <a:custGeom>
              <a:avLst/>
              <a:gdLst>
                <a:gd name="connsiteX0" fmla="*/ 0 w 4525963"/>
                <a:gd name="connsiteY0" fmla="*/ 2262982 h 4525963"/>
                <a:gd name="connsiteX1" fmla="*/ 2262982 w 4525963"/>
                <a:gd name="connsiteY1" fmla="*/ 0 h 4525963"/>
                <a:gd name="connsiteX2" fmla="*/ 4525964 w 4525963"/>
                <a:gd name="connsiteY2" fmla="*/ 2262982 h 4525963"/>
                <a:gd name="connsiteX3" fmla="*/ 2262982 w 4525963"/>
                <a:gd name="connsiteY3" fmla="*/ 4525964 h 4525963"/>
                <a:gd name="connsiteX4" fmla="*/ 0 w 4525963"/>
                <a:gd name="connsiteY4" fmla="*/ 2262982 h 452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963" h="4525963">
                  <a:moveTo>
                    <a:pt x="0" y="2262982"/>
                  </a:moveTo>
                  <a:cubicBezTo>
                    <a:pt x="0" y="1013172"/>
                    <a:pt x="1013172" y="0"/>
                    <a:pt x="2262982" y="0"/>
                  </a:cubicBezTo>
                  <a:cubicBezTo>
                    <a:pt x="3512792" y="0"/>
                    <a:pt x="4525964" y="1013172"/>
                    <a:pt x="4525964" y="2262982"/>
                  </a:cubicBezTo>
                  <a:cubicBezTo>
                    <a:pt x="4525964" y="3512792"/>
                    <a:pt x="3512792" y="4525964"/>
                    <a:pt x="2262982" y="4525964"/>
                  </a:cubicBezTo>
                  <a:cubicBezTo>
                    <a:pt x="1013172" y="4525964"/>
                    <a:pt x="0" y="3512792"/>
                    <a:pt x="0" y="2262982"/>
                  </a:cubicBezTo>
                  <a:close/>
                </a:path>
              </a:pathLst>
            </a:custGeom>
            <a:solidFill>
              <a:schemeClr val="tx1">
                <a:lumMod val="75000"/>
                <a:lumOff val="25000"/>
              </a:schemeClr>
            </a:solidFill>
            <a:ln>
              <a:solidFill>
                <a:schemeClr val="tx1">
                  <a:lumMod val="75000"/>
                  <a:lumOff val="2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15596" tIns="311642" rIns="1715596" bIns="3706115"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President and Executive </a:t>
              </a:r>
              <a:r>
                <a:rPr lang="en-US" sz="1200" dirty="0" smtClean="0">
                  <a:solidFill>
                    <a:schemeClr val="bg1"/>
                  </a:solidFill>
                </a:rPr>
                <a:t>Vice Presidents</a:t>
              </a:r>
              <a:endParaRPr lang="en-US" sz="1200" kern="1200" dirty="0" smtClean="0">
                <a:solidFill>
                  <a:schemeClr val="bg1"/>
                </a:solidFill>
              </a:endParaRPr>
            </a:p>
            <a:p>
              <a:pPr lvl="0" algn="ctr" defTabSz="533400">
                <a:lnSpc>
                  <a:spcPct val="90000"/>
                </a:lnSpc>
                <a:spcBef>
                  <a:spcPct val="0"/>
                </a:spcBef>
                <a:spcAft>
                  <a:spcPct val="35000"/>
                </a:spcAft>
              </a:pPr>
              <a:r>
                <a:rPr lang="en-US" sz="1200" kern="1200" dirty="0" smtClean="0">
                  <a:solidFill>
                    <a:schemeClr val="bg1"/>
                  </a:solidFill>
                </a:rPr>
                <a:t>($500K - $1M)</a:t>
              </a:r>
              <a:endParaRPr lang="en-US" sz="1200" kern="1200" dirty="0">
                <a:solidFill>
                  <a:schemeClr val="bg1"/>
                </a:solidFill>
              </a:endParaRPr>
            </a:p>
          </p:txBody>
        </p:sp>
        <p:sp>
          <p:nvSpPr>
            <p:cNvPr id="8" name="Freeform 7"/>
            <p:cNvSpPr/>
            <p:nvPr/>
          </p:nvSpPr>
          <p:spPr>
            <a:xfrm>
              <a:off x="2761614" y="2505392"/>
              <a:ext cx="3620770" cy="3620770"/>
            </a:xfrm>
            <a:custGeom>
              <a:avLst/>
              <a:gdLst>
                <a:gd name="connsiteX0" fmla="*/ 0 w 3620770"/>
                <a:gd name="connsiteY0" fmla="*/ 1810385 h 3620770"/>
                <a:gd name="connsiteX1" fmla="*/ 1810385 w 3620770"/>
                <a:gd name="connsiteY1" fmla="*/ 0 h 3620770"/>
                <a:gd name="connsiteX2" fmla="*/ 3620770 w 3620770"/>
                <a:gd name="connsiteY2" fmla="*/ 1810385 h 3620770"/>
                <a:gd name="connsiteX3" fmla="*/ 1810385 w 3620770"/>
                <a:gd name="connsiteY3" fmla="*/ 3620770 h 3620770"/>
                <a:gd name="connsiteX4" fmla="*/ 0 w 3620770"/>
                <a:gd name="connsiteY4" fmla="*/ 1810385 h 362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770" h="3620770">
                  <a:moveTo>
                    <a:pt x="0" y="1810385"/>
                  </a:moveTo>
                  <a:cubicBezTo>
                    <a:pt x="0" y="810537"/>
                    <a:pt x="810537" y="0"/>
                    <a:pt x="1810385" y="0"/>
                  </a:cubicBezTo>
                  <a:cubicBezTo>
                    <a:pt x="2810233" y="0"/>
                    <a:pt x="3620770" y="810537"/>
                    <a:pt x="3620770" y="1810385"/>
                  </a:cubicBezTo>
                  <a:cubicBezTo>
                    <a:pt x="3620770" y="2810233"/>
                    <a:pt x="2810233" y="3620770"/>
                    <a:pt x="1810385" y="3620770"/>
                  </a:cubicBezTo>
                  <a:cubicBezTo>
                    <a:pt x="810537" y="3620770"/>
                    <a:pt x="0" y="2810233"/>
                    <a:pt x="0" y="1810385"/>
                  </a:cubicBezTo>
                  <a:close/>
                </a:path>
              </a:pathLst>
            </a:custGeom>
            <a:solidFill>
              <a:schemeClr val="tx1">
                <a:lumMod val="65000"/>
                <a:lumOff val="3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63000" tIns="302590" rIns="1262999" bIns="283713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Senior Vice Presidents</a:t>
              </a:r>
            </a:p>
            <a:p>
              <a:pPr lvl="0" algn="ctr" defTabSz="533400">
                <a:lnSpc>
                  <a:spcPct val="90000"/>
                </a:lnSpc>
                <a:spcBef>
                  <a:spcPct val="0"/>
                </a:spcBef>
                <a:spcAft>
                  <a:spcPct val="35000"/>
                </a:spcAft>
              </a:pPr>
              <a:r>
                <a:rPr lang="en-US" sz="1200" kern="1200" dirty="0" smtClean="0">
                  <a:solidFill>
                    <a:schemeClr val="bg1"/>
                  </a:solidFill>
                </a:rPr>
                <a:t>($250K - $400K)</a:t>
              </a:r>
              <a:endParaRPr lang="en-US" sz="1200" kern="1200" dirty="0">
                <a:solidFill>
                  <a:schemeClr val="bg1"/>
                </a:solidFill>
              </a:endParaRPr>
            </a:p>
          </p:txBody>
        </p:sp>
        <p:sp>
          <p:nvSpPr>
            <p:cNvPr id="9" name="Freeform 8"/>
            <p:cNvSpPr/>
            <p:nvPr/>
          </p:nvSpPr>
          <p:spPr>
            <a:xfrm>
              <a:off x="3214211" y="3410585"/>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tx1">
                <a:lumMod val="50000"/>
                <a:lumOff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10403" tIns="289012" rIns="810403" bIns="1986248"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Vice Presidents</a:t>
              </a:r>
            </a:p>
            <a:p>
              <a:pPr lvl="0" algn="ctr" defTabSz="533400">
                <a:lnSpc>
                  <a:spcPct val="90000"/>
                </a:lnSpc>
                <a:spcBef>
                  <a:spcPct val="0"/>
                </a:spcBef>
                <a:spcAft>
                  <a:spcPct val="35000"/>
                </a:spcAft>
              </a:pPr>
              <a:r>
                <a:rPr lang="en-US" sz="1200" kern="1200" dirty="0" smtClean="0">
                  <a:solidFill>
                    <a:schemeClr val="bg1"/>
                  </a:solidFill>
                </a:rPr>
                <a:t>($100K - $200K)</a:t>
              </a:r>
              <a:endParaRPr lang="en-US" sz="1200" kern="1200" dirty="0">
                <a:solidFill>
                  <a:schemeClr val="bg1"/>
                </a:solidFill>
              </a:endParaRPr>
            </a:p>
          </p:txBody>
        </p:sp>
        <p:sp>
          <p:nvSpPr>
            <p:cNvPr id="10" name="Freeform 9"/>
            <p:cNvSpPr/>
            <p:nvPr/>
          </p:nvSpPr>
          <p:spPr>
            <a:xfrm>
              <a:off x="3666807" y="4315777"/>
              <a:ext cx="1810385" cy="1810385"/>
            </a:xfrm>
            <a:custGeom>
              <a:avLst/>
              <a:gdLst>
                <a:gd name="connsiteX0" fmla="*/ 0 w 1810385"/>
                <a:gd name="connsiteY0" fmla="*/ 905193 h 1810385"/>
                <a:gd name="connsiteX1" fmla="*/ 905193 w 1810385"/>
                <a:gd name="connsiteY1" fmla="*/ 0 h 1810385"/>
                <a:gd name="connsiteX2" fmla="*/ 1810386 w 1810385"/>
                <a:gd name="connsiteY2" fmla="*/ 905193 h 1810385"/>
                <a:gd name="connsiteX3" fmla="*/ 905193 w 1810385"/>
                <a:gd name="connsiteY3" fmla="*/ 1810386 h 1810385"/>
                <a:gd name="connsiteX4" fmla="*/ 0 w 1810385"/>
                <a:gd name="connsiteY4" fmla="*/ 905193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385" h="1810385">
                  <a:moveTo>
                    <a:pt x="0" y="905193"/>
                  </a:moveTo>
                  <a:cubicBezTo>
                    <a:pt x="0" y="405269"/>
                    <a:pt x="405269" y="0"/>
                    <a:pt x="905193" y="0"/>
                  </a:cubicBezTo>
                  <a:cubicBezTo>
                    <a:pt x="1405117" y="0"/>
                    <a:pt x="1810386" y="405269"/>
                    <a:pt x="1810386" y="905193"/>
                  </a:cubicBezTo>
                  <a:cubicBezTo>
                    <a:pt x="1810386" y="1405117"/>
                    <a:pt x="1405117" y="1810386"/>
                    <a:pt x="905193" y="1810386"/>
                  </a:cubicBezTo>
                  <a:cubicBezTo>
                    <a:pt x="405269" y="1810386"/>
                    <a:pt x="0" y="1405117"/>
                    <a:pt x="0" y="905193"/>
                  </a:cubicBezTo>
                  <a:close/>
                </a:path>
              </a:pathLst>
            </a:custGeom>
            <a:solidFill>
              <a:schemeClr val="bg1">
                <a:lumMod val="6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50469" tIns="537941" rIns="350469" bIns="5379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Entry Level to Non-Officer Positions</a:t>
              </a:r>
            </a:p>
            <a:p>
              <a:pPr lvl="0" algn="ctr" defTabSz="533400">
                <a:lnSpc>
                  <a:spcPct val="90000"/>
                </a:lnSpc>
                <a:spcBef>
                  <a:spcPct val="0"/>
                </a:spcBef>
                <a:spcAft>
                  <a:spcPct val="35000"/>
                </a:spcAft>
              </a:pPr>
              <a:r>
                <a:rPr lang="en-US" sz="1200" kern="1200" dirty="0" smtClean="0">
                  <a:solidFill>
                    <a:schemeClr val="bg1"/>
                  </a:solidFill>
                </a:rPr>
                <a:t>($40K - $75K)</a:t>
              </a:r>
              <a:endParaRPr lang="en-US" sz="1200" kern="1200" dirty="0">
                <a:solidFill>
                  <a:schemeClr val="bg1"/>
                </a:solidFill>
              </a:endParaRPr>
            </a:p>
          </p:txBody>
        </p:sp>
      </p:grpSp>
      <p:sp>
        <p:nvSpPr>
          <p:cNvPr id="11" name="Footer Placeholder 10"/>
          <p:cNvSpPr>
            <a:spLocks noGrp="1"/>
          </p:cNvSpPr>
          <p:nvPr>
            <p:ph type="ftr" sz="quarter" idx="11"/>
          </p:nvPr>
        </p:nvSpPr>
        <p:spPr/>
        <p:txBody>
          <a:bodyPr/>
          <a:lstStyle/>
          <a:p>
            <a:r>
              <a:rPr lang="en-US" dirty="0" smtClean="0"/>
              <a:t>Youth Business : ALLIANCE</a:t>
            </a:r>
          </a:p>
        </p:txBody>
      </p:sp>
      <p:sp>
        <p:nvSpPr>
          <p:cNvPr id="12" name="Slide Number Placeholder 11"/>
          <p:cNvSpPr>
            <a:spLocks noGrp="1"/>
          </p:cNvSpPr>
          <p:nvPr>
            <p:ph type="sldNum" sz="quarter" idx="12"/>
          </p:nvPr>
        </p:nvSpPr>
        <p:spPr/>
        <p:txBody>
          <a:bodyPr/>
          <a:lstStyle/>
          <a:p>
            <a:fld id="{83563B19-5B2B-4AAC-A66D-8FF7C83E8865}" type="slidenum">
              <a:rPr lang="en-US" smtClean="0"/>
              <a:pPr/>
              <a:t>21</a:t>
            </a:fld>
            <a:endParaRPr lang="en-US" dirty="0"/>
          </a:p>
        </p:txBody>
      </p:sp>
    </p:spTree>
    <p:extLst>
      <p:ext uri="{BB962C8B-B14F-4D97-AF65-F5344CB8AC3E}">
        <p14:creationId xmlns:p14="http://schemas.microsoft.com/office/powerpoint/2010/main" val="4074895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More than just work</a:t>
            </a:r>
            <a:endParaRPr lang="en-US" dirty="0"/>
          </a:p>
        </p:txBody>
      </p:sp>
      <p:sp>
        <p:nvSpPr>
          <p:cNvPr id="3" name="Content Placeholder 2"/>
          <p:cNvSpPr>
            <a:spLocks noGrp="1"/>
          </p:cNvSpPr>
          <p:nvPr>
            <p:ph idx="1"/>
          </p:nvPr>
        </p:nvSpPr>
        <p:spPr/>
        <p:txBody>
          <a:bodyPr/>
          <a:lstStyle/>
          <a:p>
            <a:r>
              <a:rPr lang="en-US" dirty="0" smtClean="0"/>
              <a:t>When I am not at work I like to:</a:t>
            </a:r>
          </a:p>
          <a:p>
            <a:pPr lvl="1"/>
            <a:r>
              <a:rPr lang="en-US" dirty="0" smtClean="0"/>
              <a:t>Spend time with my </a:t>
            </a:r>
            <a:r>
              <a:rPr lang="en-US" dirty="0" smtClean="0"/>
              <a:t>family.</a:t>
            </a:r>
            <a:endParaRPr lang="en-US" dirty="0" smtClean="0"/>
          </a:p>
          <a:p>
            <a:pPr lvl="1"/>
            <a:r>
              <a:rPr lang="en-US" dirty="0" smtClean="0"/>
              <a:t>Spend time at </a:t>
            </a:r>
            <a:r>
              <a:rPr lang="en-US" dirty="0" smtClean="0"/>
              <a:t>my parents as well.</a:t>
            </a:r>
            <a:endParaRPr lang="en-US" dirty="0" smtClean="0"/>
          </a:p>
          <a:p>
            <a:pPr lvl="1"/>
            <a:r>
              <a:rPr lang="en-US" dirty="0" smtClean="0"/>
              <a:t>Volunteering with basketball and I am certified as a referee for basketball.</a:t>
            </a:r>
            <a:endParaRPr lang="en-US" dirty="0" smtClean="0"/>
          </a:p>
          <a:p>
            <a:pPr lvl="1"/>
            <a:r>
              <a:rPr lang="en-US" dirty="0" smtClean="0"/>
              <a:t>Play basketball, </a:t>
            </a:r>
            <a:r>
              <a:rPr lang="en-US" dirty="0" smtClean="0"/>
              <a:t>work out</a:t>
            </a:r>
            <a:endParaRPr lang="en-US" dirty="0" smtClean="0"/>
          </a:p>
          <a:p>
            <a:pPr lvl="1"/>
            <a:r>
              <a:rPr lang="en-US" dirty="0" smtClean="0"/>
              <a:t>Hiking</a:t>
            </a:r>
            <a:endParaRPr lang="en-US" dirty="0" smtClean="0"/>
          </a:p>
          <a:p>
            <a:pPr lvl="1"/>
            <a:r>
              <a:rPr lang="en-US" dirty="0" smtClean="0"/>
              <a:t>Road Trips</a:t>
            </a:r>
          </a:p>
          <a:p>
            <a:pPr lvl="1"/>
            <a:r>
              <a:rPr lang="en-US" dirty="0" smtClean="0"/>
              <a:t>Cooking</a:t>
            </a:r>
            <a:endParaRPr lang="en-US" dirty="0" smtClean="0"/>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22</a:t>
            </a:fld>
            <a:endParaRPr lang="en-US" dirty="0"/>
          </a:p>
        </p:txBody>
      </p:sp>
    </p:spTree>
    <p:extLst>
      <p:ext uri="{BB962C8B-B14F-4D97-AF65-F5344CB8AC3E}">
        <p14:creationId xmlns:p14="http://schemas.microsoft.com/office/powerpoint/2010/main" val="3544113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Do it all over again?</a:t>
            </a:r>
            <a:endParaRPr lang="en-US" dirty="0"/>
          </a:p>
        </p:txBody>
      </p:sp>
      <p:sp>
        <p:nvSpPr>
          <p:cNvPr id="3" name="Content Placeholder 2"/>
          <p:cNvSpPr>
            <a:spLocks noGrp="1"/>
          </p:cNvSpPr>
          <p:nvPr>
            <p:ph idx="1"/>
          </p:nvPr>
        </p:nvSpPr>
        <p:spPr/>
        <p:txBody>
          <a:bodyPr/>
          <a:lstStyle/>
          <a:p>
            <a:r>
              <a:rPr lang="en-US" dirty="0" smtClean="0"/>
              <a:t>If I could talk to my high school self, what would I say?</a:t>
            </a:r>
          </a:p>
          <a:p>
            <a:pPr lvl="1"/>
            <a:r>
              <a:rPr lang="en-US" dirty="0" smtClean="0"/>
              <a:t>Realize that life is more than just the here and now. Take an eternal perspective of yourself and the people you meet.</a:t>
            </a:r>
          </a:p>
          <a:p>
            <a:pPr lvl="1"/>
            <a:r>
              <a:rPr lang="en-US" dirty="0" smtClean="0"/>
              <a:t>Make new friends, outside my circle.</a:t>
            </a:r>
            <a:endParaRPr lang="en-US" dirty="0" smtClean="0"/>
          </a:p>
          <a:p>
            <a:pPr lvl="1"/>
            <a:r>
              <a:rPr lang="en-US" dirty="0" smtClean="0"/>
              <a:t>Be more involved in activities like clubs and sports.</a:t>
            </a:r>
          </a:p>
          <a:p>
            <a:pPr lvl="1"/>
            <a:r>
              <a:rPr lang="en-US" dirty="0" smtClean="0"/>
              <a:t>Expand your horizons by trying different activities will lead to personal growth, meeting new people and travel.</a:t>
            </a:r>
          </a:p>
          <a:p>
            <a:pPr lvl="1"/>
            <a:r>
              <a:rPr lang="en-US" dirty="0" smtClean="0"/>
              <a:t>Learn to enjoy each moment no matter where you are at. </a:t>
            </a:r>
          </a:p>
          <a:p>
            <a:pPr lvl="1"/>
            <a:r>
              <a:rPr lang="en-US" dirty="0" smtClean="0"/>
              <a:t>Continue to make goals and take steps to achieve them. However, also take time to enjoy the path to each goal and reward yourself no matter how small the accomplishment.</a:t>
            </a:r>
          </a:p>
          <a:p>
            <a:pPr lvl="1"/>
            <a:r>
              <a:rPr lang="en-US" dirty="0" smtClean="0"/>
              <a:t>Thank you for staying away from drugs, tobacco and alcohol.</a:t>
            </a:r>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23</a:t>
            </a:fld>
            <a:endParaRPr lang="en-US" dirty="0"/>
          </a:p>
        </p:txBody>
      </p:sp>
    </p:spTree>
    <p:extLst>
      <p:ext uri="{BB962C8B-B14F-4D97-AF65-F5344CB8AC3E}">
        <p14:creationId xmlns:p14="http://schemas.microsoft.com/office/powerpoint/2010/main" val="1252050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AEC39"/>
                </a:solidFill>
              </a:rPr>
              <a:t>QUESTION AND ANSWER</a:t>
            </a:r>
            <a:endParaRPr lang="en-US" dirty="0">
              <a:solidFill>
                <a:srgbClr val="AAEC39"/>
              </a:solidFill>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503" b="11503"/>
          <a:stretch>
            <a:fillRect/>
          </a:stretch>
        </p:blipFill>
        <p:spPr/>
      </p:pic>
      <p:sp>
        <p:nvSpPr>
          <p:cNvPr id="5" name="Footer Placeholder 4"/>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24</a:t>
            </a:fld>
            <a:endParaRPr lang="en-US" dirty="0"/>
          </a:p>
        </p:txBody>
      </p:sp>
    </p:spTree>
    <p:extLst>
      <p:ext uri="{BB962C8B-B14F-4D97-AF65-F5344CB8AC3E}">
        <p14:creationId xmlns:p14="http://schemas.microsoft.com/office/powerpoint/2010/main" val="136218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61"/>
            <a:ext cx="8229600" cy="1004139"/>
          </a:xfrm>
        </p:spPr>
        <p:txBody>
          <a:bodyPr/>
          <a:lstStyle/>
          <a:p>
            <a:r>
              <a:rPr lang="en-US" dirty="0" smtClean="0"/>
              <a:t>My family</a:t>
            </a:r>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12954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A little about my family…</a:t>
            </a:r>
          </a:p>
          <a:p>
            <a:pPr lvl="1"/>
            <a:r>
              <a:rPr lang="en-US" sz="1800" dirty="0" smtClean="0">
                <a:solidFill>
                  <a:schemeClr val="tx1">
                    <a:lumMod val="50000"/>
                    <a:lumOff val="50000"/>
                  </a:schemeClr>
                </a:solidFill>
                <a:latin typeface="Avenir Roman"/>
                <a:cs typeface="Avenir Roman"/>
              </a:rPr>
              <a:t>My brothers and I were born here in the U.S.  My mom was born in Colombia and my dad was born in Mexico.  I grew up speaking Spanish at home and English at school.  I have two beautiful children.</a:t>
            </a: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10" name="TextBox 9"/>
          <p:cNvSpPr txBox="1"/>
          <p:nvPr/>
        </p:nvSpPr>
        <p:spPr>
          <a:xfrm>
            <a:off x="2057400" y="5678269"/>
            <a:ext cx="6019800" cy="923330"/>
          </a:xfrm>
          <a:prstGeom prst="rect">
            <a:avLst/>
          </a:prstGeom>
          <a:noFill/>
        </p:spPr>
        <p:txBody>
          <a:bodyPr wrap="square" rtlCol="0">
            <a:spAutoFit/>
          </a:bodyPr>
          <a:lstStyle/>
          <a:p>
            <a:pPr algn="ctr"/>
            <a:r>
              <a:rPr lang="en-US" dirty="0" smtClean="0">
                <a:solidFill>
                  <a:schemeClr val="tx1">
                    <a:lumMod val="50000"/>
                    <a:lumOff val="50000"/>
                  </a:schemeClr>
                </a:solidFill>
                <a:latin typeface="Avenir Roman"/>
                <a:cs typeface="Avenir Roman"/>
              </a:rPr>
              <a:t>The picture on the left is me and my two kids celebrating my b-day. Alyssa and Izaiah. Picture on the right are my parents Peter and Gloria, trip to Colombia.</a:t>
            </a:r>
            <a:endParaRPr lang="en-US" dirty="0">
              <a:solidFill>
                <a:schemeClr val="tx1">
                  <a:lumMod val="50000"/>
                  <a:lumOff val="50000"/>
                </a:schemeClr>
              </a:solidFill>
              <a:latin typeface="Avenir Roman"/>
              <a:cs typeface="Avenir Roman"/>
            </a:endParaRPr>
          </a:p>
        </p:txBody>
      </p:sp>
      <p:sp>
        <p:nvSpPr>
          <p:cNvPr id="15" name="Footer Placeholder 14"/>
          <p:cNvSpPr>
            <a:spLocks noGrp="1"/>
          </p:cNvSpPr>
          <p:nvPr>
            <p:ph type="ftr" sz="quarter" idx="11"/>
          </p:nvPr>
        </p:nvSpPr>
        <p:spPr/>
        <p:txBody>
          <a:bodyPr/>
          <a:lstStyle/>
          <a:p>
            <a:r>
              <a:rPr lang="en-US" dirty="0" smtClean="0"/>
              <a:t>Promise Scholars</a:t>
            </a:r>
          </a:p>
        </p:txBody>
      </p:sp>
      <p:sp>
        <p:nvSpPr>
          <p:cNvPr id="16" name="Slide Number Placeholder 15"/>
          <p:cNvSpPr>
            <a:spLocks noGrp="1"/>
          </p:cNvSpPr>
          <p:nvPr>
            <p:ph type="sldNum" sz="quarter" idx="12"/>
          </p:nvPr>
        </p:nvSpPr>
        <p:spPr/>
        <p:txBody>
          <a:bodyPr/>
          <a:lstStyle/>
          <a:p>
            <a:fld id="{83563B19-5B2B-4AAC-A66D-8FF7C83E8865}" type="slidenum">
              <a:rPr lang="en-US" smtClean="0"/>
              <a:pPr/>
              <a:t>3</a:t>
            </a:fld>
            <a:endParaRPr lang="en-US" dirty="0"/>
          </a:p>
        </p:txBody>
      </p:sp>
      <p:pic>
        <p:nvPicPr>
          <p:cNvPr id="2050" name="Picture 2" descr="C:\Users\dfierro\AppData\Local\Microsoft\Windows\Temporary Internet Files\Content.Outlook\Y6CX1TPJ\IMG_0151 (3).png"/>
          <p:cNvPicPr>
            <a:picLocks noChangeAspect="1" noChangeArrowheads="1"/>
          </p:cNvPicPr>
          <p:nvPr/>
        </p:nvPicPr>
        <p:blipFill rotWithShape="1">
          <a:blip r:embed="rId2">
            <a:extLst>
              <a:ext uri="{28A0092B-C50C-407E-A947-70E740481C1C}">
                <a14:useLocalDpi xmlns:a14="http://schemas.microsoft.com/office/drawing/2010/main" val="0"/>
              </a:ext>
            </a:extLst>
          </a:blip>
          <a:srcRect t="28689" b="28627"/>
          <a:stretch/>
        </p:blipFill>
        <p:spPr bwMode="auto">
          <a:xfrm>
            <a:off x="457199" y="2761306"/>
            <a:ext cx="3857625" cy="263455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fierro\AppData\Local\Microsoft\Windows\Temporary Internet Files\Content.Outlook\Y6CX1TPJ\IMG_0154 (2).png"/>
          <p:cNvPicPr>
            <a:picLocks noChangeAspect="1" noChangeArrowheads="1"/>
          </p:cNvPicPr>
          <p:nvPr/>
        </p:nvPicPr>
        <p:blipFill rotWithShape="1">
          <a:blip r:embed="rId3">
            <a:extLst>
              <a:ext uri="{28A0092B-C50C-407E-A947-70E740481C1C}">
                <a14:useLocalDpi xmlns:a14="http://schemas.microsoft.com/office/drawing/2010/main" val="0"/>
              </a:ext>
            </a:extLst>
          </a:blip>
          <a:srcRect t="30045" b="28795"/>
          <a:stretch/>
        </p:blipFill>
        <p:spPr bwMode="auto">
          <a:xfrm>
            <a:off x="4731313" y="2761306"/>
            <a:ext cx="3857625" cy="263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11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MY HIGH SCHOOL</a:t>
            </a:r>
            <a:endParaRPr lang="en-US" dirty="0"/>
          </a:p>
        </p:txBody>
      </p:sp>
      <p:sp>
        <p:nvSpPr>
          <p:cNvPr id="3" name="Content Placeholder 2"/>
          <p:cNvSpPr>
            <a:spLocks noGrp="1"/>
          </p:cNvSpPr>
          <p:nvPr>
            <p:ph idx="1"/>
          </p:nvPr>
        </p:nvSpPr>
        <p:spPr/>
        <p:txBody>
          <a:bodyPr/>
          <a:lstStyle/>
          <a:p>
            <a:pPr algn="ctr"/>
            <a:r>
              <a:rPr lang="en-US" dirty="0" smtClean="0"/>
              <a:t>I attended Downey High School in Downey, CA</a:t>
            </a:r>
            <a:endParaRPr lang="en-US" dirty="0"/>
          </a:p>
        </p:txBody>
      </p:sp>
      <p:sp>
        <p:nvSpPr>
          <p:cNvPr id="11" name="Footer Placeholder 10"/>
          <p:cNvSpPr>
            <a:spLocks noGrp="1"/>
          </p:cNvSpPr>
          <p:nvPr>
            <p:ph type="ftr" sz="quarter" idx="11"/>
          </p:nvPr>
        </p:nvSpPr>
        <p:spPr/>
        <p:txBody>
          <a:bodyPr/>
          <a:lstStyle/>
          <a:p>
            <a:r>
              <a:rPr lang="en-US" dirty="0" smtClean="0"/>
              <a:t>Promise Scholars</a:t>
            </a:r>
          </a:p>
        </p:txBody>
      </p:sp>
      <p:sp>
        <p:nvSpPr>
          <p:cNvPr id="12" name="Slide Number Placeholder 11"/>
          <p:cNvSpPr>
            <a:spLocks noGrp="1"/>
          </p:cNvSpPr>
          <p:nvPr>
            <p:ph type="sldNum" sz="quarter" idx="12"/>
          </p:nvPr>
        </p:nvSpPr>
        <p:spPr/>
        <p:txBody>
          <a:bodyPr/>
          <a:lstStyle/>
          <a:p>
            <a:fld id="{83563B19-5B2B-4AAC-A66D-8FF7C83E8865}" type="slidenum">
              <a:rPr lang="en-US" smtClean="0"/>
              <a:pPr/>
              <a:t>4</a:t>
            </a:fld>
            <a:endParaRPr lang="en-US" dirty="0"/>
          </a:p>
        </p:txBody>
      </p:sp>
      <p:sp>
        <p:nvSpPr>
          <p:cNvPr id="2" name="AutoShape 5" descr="Image result for pictures of downey high school mascot">
            <a:hlinkClick r:id="rId3"/>
          </p:cNvPr>
          <p:cNvSpPr>
            <a:spLocks noChangeAspect="1" noChangeArrowheads="1"/>
          </p:cNvSpPr>
          <p:nvPr/>
        </p:nvSpPr>
        <p:spPr bwMode="auto">
          <a:xfrm>
            <a:off x="38100" y="-2376488"/>
            <a:ext cx="3543300" cy="495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pictures of downey high school mascot">
            <a:hlinkClick r:id="rId3"/>
          </p:cNvPr>
          <p:cNvSpPr>
            <a:spLocks noChangeAspect="1" noChangeArrowheads="1"/>
          </p:cNvSpPr>
          <p:nvPr/>
        </p:nvSpPr>
        <p:spPr bwMode="auto">
          <a:xfrm>
            <a:off x="190500" y="-2224088"/>
            <a:ext cx="3543300" cy="495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9" descr="Image result for pictures of downey high school mascot">
            <a:hlinkClick r:id="rId3"/>
          </p:cNvPr>
          <p:cNvSpPr>
            <a:spLocks noChangeAspect="1" noChangeArrowheads="1"/>
          </p:cNvSpPr>
          <p:nvPr/>
        </p:nvSpPr>
        <p:spPr bwMode="auto">
          <a:xfrm>
            <a:off x="342900" y="-2071688"/>
            <a:ext cx="3543300" cy="495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452593"/>
            <a:ext cx="180975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981230"/>
            <a:ext cx="142875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165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lstStyle/>
          <a:p>
            <a:r>
              <a:rPr lang="en-US" dirty="0" smtClean="0"/>
              <a:t>As a HS student I was very social.  I loved sports and I made the High </a:t>
            </a:r>
            <a:r>
              <a:rPr lang="en-US" dirty="0" smtClean="0"/>
              <a:t>School </a:t>
            </a:r>
            <a:r>
              <a:rPr lang="en-US" dirty="0" smtClean="0"/>
              <a:t>Football, Baseball and Basketball Teams. Great way of meeting new friends.  ……………………………………………………………….</a:t>
            </a:r>
          </a:p>
          <a:p>
            <a:endParaRPr lang="en-US" dirty="0"/>
          </a:p>
        </p:txBody>
      </p:sp>
      <p:sp>
        <p:nvSpPr>
          <p:cNvPr id="10" name="Footer Placeholder 9"/>
          <p:cNvSpPr>
            <a:spLocks noGrp="1"/>
          </p:cNvSpPr>
          <p:nvPr>
            <p:ph type="ftr" sz="quarter" idx="11"/>
          </p:nvPr>
        </p:nvSpPr>
        <p:spPr/>
        <p:txBody>
          <a:bodyPr/>
          <a:lstStyle/>
          <a:p>
            <a:r>
              <a:rPr lang="en-US" dirty="0" smtClean="0"/>
              <a:t>Promise Scholars</a:t>
            </a:r>
          </a:p>
        </p:txBody>
      </p:sp>
      <p:sp>
        <p:nvSpPr>
          <p:cNvPr id="11" name="Slide Number Placeholder 10"/>
          <p:cNvSpPr>
            <a:spLocks noGrp="1"/>
          </p:cNvSpPr>
          <p:nvPr>
            <p:ph type="sldNum" sz="quarter" idx="12"/>
          </p:nvPr>
        </p:nvSpPr>
        <p:spPr/>
        <p:txBody>
          <a:bodyPr/>
          <a:lstStyle/>
          <a:p>
            <a:fld id="{83563B19-5B2B-4AAC-A66D-8FF7C83E8865}" type="slidenum">
              <a:rPr lang="en-US" smtClean="0"/>
              <a:pPr/>
              <a:t>5</a:t>
            </a:fld>
            <a:endParaRPr lang="en-US" dirty="0"/>
          </a:p>
        </p:txBody>
      </p:sp>
    </p:spTree>
    <p:extLst>
      <p:ext uri="{BB962C8B-B14F-4D97-AF65-F5344CB8AC3E}">
        <p14:creationId xmlns:p14="http://schemas.microsoft.com/office/powerpoint/2010/main" val="1956416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lstStyle/>
          <a:p>
            <a:r>
              <a:rPr lang="en-US" dirty="0" smtClean="0"/>
              <a:t>Things that I really liked in High School were:</a:t>
            </a:r>
          </a:p>
          <a:p>
            <a:pPr lvl="1"/>
            <a:r>
              <a:rPr lang="en-US" dirty="0" smtClean="0"/>
              <a:t>Classes: History, Spanish, Drama and Physical Education</a:t>
            </a:r>
          </a:p>
          <a:p>
            <a:pPr lvl="1"/>
            <a:r>
              <a:rPr lang="en-US" dirty="0" smtClean="0"/>
              <a:t>Playing sports with new friends and competing </a:t>
            </a:r>
          </a:p>
          <a:p>
            <a:pPr lvl="1"/>
            <a:r>
              <a:rPr lang="en-US" dirty="0" smtClean="0"/>
              <a:t>I wasn’t involved in any clubs or other school activities which I now regret as I now love these types of activities as an adult. </a:t>
            </a:r>
          </a:p>
          <a:p>
            <a:pPr lvl="1"/>
            <a:r>
              <a:rPr lang="en-US" dirty="0" smtClean="0"/>
              <a:t>Staying out of trouble.  My parents made sure that I followed the rules, both at home and at school.  Sports really kept me busy and out of trouble.  I think when I did get in trouble it was because my friends and I really didn’t think things through at the time.  My teachers and counselors always made sure to call my parents and had open lines of communication. I always got caught, was not good at it or lying. </a:t>
            </a:r>
            <a:endParaRPr lang="en-US" dirty="0"/>
          </a:p>
        </p:txBody>
      </p:sp>
      <p:sp>
        <p:nvSpPr>
          <p:cNvPr id="6" name="Footer Placeholder 5"/>
          <p:cNvSpPr>
            <a:spLocks noGrp="1"/>
          </p:cNvSpPr>
          <p:nvPr>
            <p:ph type="ftr" sz="quarter" idx="11"/>
          </p:nvPr>
        </p:nvSpPr>
        <p:spPr/>
        <p:txBody>
          <a:bodyPr/>
          <a:lstStyle/>
          <a:p>
            <a:r>
              <a:rPr lang="en-US" dirty="0" smtClean="0"/>
              <a:t>Promise Scholars</a:t>
            </a:r>
          </a:p>
        </p:txBody>
      </p:sp>
      <p:sp>
        <p:nvSpPr>
          <p:cNvPr id="7" name="Slide Number Placeholder 6"/>
          <p:cNvSpPr>
            <a:spLocks noGrp="1"/>
          </p:cNvSpPr>
          <p:nvPr>
            <p:ph type="sldNum" sz="quarter" idx="12"/>
          </p:nvPr>
        </p:nvSpPr>
        <p:spPr/>
        <p:txBody>
          <a:bodyPr/>
          <a:lstStyle/>
          <a:p>
            <a:fld id="{83563B19-5B2B-4AAC-A66D-8FF7C83E8865}" type="slidenum">
              <a:rPr lang="en-US" smtClean="0"/>
              <a:pPr/>
              <a:t>6</a:t>
            </a:fld>
            <a:endParaRPr lang="en-US" dirty="0"/>
          </a:p>
        </p:txBody>
      </p:sp>
    </p:spTree>
    <p:extLst>
      <p:ext uri="{BB962C8B-B14F-4D97-AF65-F5344CB8AC3E}">
        <p14:creationId xmlns:p14="http://schemas.microsoft.com/office/powerpoint/2010/main" val="227878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lstStyle/>
          <a:p>
            <a:r>
              <a:rPr lang="en-US" dirty="0" smtClean="0"/>
              <a:t>Things that were difficult or challenging for me while I was in High School were:</a:t>
            </a:r>
          </a:p>
          <a:p>
            <a:pPr lvl="1"/>
            <a:r>
              <a:rPr lang="en-US" dirty="0" smtClean="0"/>
              <a:t>Math</a:t>
            </a:r>
          </a:p>
          <a:p>
            <a:pPr lvl="1"/>
            <a:r>
              <a:rPr lang="en-US" dirty="0" smtClean="0"/>
              <a:t>Making friends with the wrong crowds – I got into a fight or two but I mostly tried to avoid them.  At times I felt like I was trying to be someone I was not.</a:t>
            </a:r>
          </a:p>
          <a:p>
            <a:pPr lvl="1"/>
            <a:r>
              <a:rPr lang="en-US" dirty="0" smtClean="0"/>
              <a:t>Regret not making different kind of friends outside my circle of friends or activities.</a:t>
            </a:r>
          </a:p>
          <a:p>
            <a:pPr lvl="1"/>
            <a:r>
              <a:rPr lang="en-US" dirty="0" smtClean="0"/>
              <a:t>Speaking in Public or having all the attention at the moment, like winning an award and having to walk up to some stage.</a:t>
            </a:r>
          </a:p>
          <a:p>
            <a:pPr lvl="1"/>
            <a:endParaRPr lang="en-US" dirty="0" smtClean="0"/>
          </a:p>
          <a:p>
            <a:pPr lvl="1"/>
            <a:endParaRPr lang="en-US" dirty="0" smtClean="0"/>
          </a:p>
          <a:p>
            <a:endParaRPr lang="en-US" dirty="0"/>
          </a:p>
        </p:txBody>
      </p:sp>
      <p:sp>
        <p:nvSpPr>
          <p:cNvPr id="6" name="Footer Placeholder 5"/>
          <p:cNvSpPr>
            <a:spLocks noGrp="1"/>
          </p:cNvSpPr>
          <p:nvPr>
            <p:ph type="ftr" sz="quarter" idx="11"/>
          </p:nvPr>
        </p:nvSpPr>
        <p:spPr>
          <a:xfrm>
            <a:off x="-10886" y="6324600"/>
            <a:ext cx="2847975" cy="365125"/>
          </a:xfrm>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7</a:t>
            </a:fld>
            <a:endParaRPr lang="en-US" dirty="0"/>
          </a:p>
        </p:txBody>
      </p:sp>
    </p:spTree>
    <p:extLst>
      <p:ext uri="{BB962C8B-B14F-4D97-AF65-F5344CB8AC3E}">
        <p14:creationId xmlns:p14="http://schemas.microsoft.com/office/powerpoint/2010/main" val="1848056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lstStyle/>
          <a:p>
            <a:r>
              <a:rPr lang="en-US" dirty="0" smtClean="0"/>
              <a:t>Jobs I worked while I was in High School were:</a:t>
            </a:r>
          </a:p>
          <a:p>
            <a:pPr lvl="1"/>
            <a:r>
              <a:rPr lang="en-US" dirty="0" smtClean="0"/>
              <a:t>Construction with my Uncle in the Summers between sports.</a:t>
            </a:r>
          </a:p>
          <a:p>
            <a:pPr lvl="1"/>
            <a:r>
              <a:rPr lang="en-US" dirty="0" smtClean="0"/>
              <a:t>K Mart in the </a:t>
            </a:r>
            <a:r>
              <a:rPr lang="en-US" dirty="0" smtClean="0"/>
              <a:t>footwear department </a:t>
            </a:r>
            <a:r>
              <a:rPr lang="en-US" dirty="0" smtClean="0"/>
              <a:t>close to my parents house.</a:t>
            </a:r>
          </a:p>
          <a:p>
            <a:pPr lvl="1"/>
            <a:r>
              <a:rPr lang="en-US" dirty="0" smtClean="0"/>
              <a:t>Downey Pizza Company close to my High School.</a:t>
            </a:r>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8</a:t>
            </a:fld>
            <a:endParaRPr lang="en-US" dirty="0"/>
          </a:p>
        </p:txBody>
      </p:sp>
    </p:spTree>
    <p:extLst>
      <p:ext uri="{BB962C8B-B14F-4D97-AF65-F5344CB8AC3E}">
        <p14:creationId xmlns:p14="http://schemas.microsoft.com/office/powerpoint/2010/main" val="275193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Getting in to College</a:t>
            </a:r>
            <a:endParaRPr lang="en-US" dirty="0"/>
          </a:p>
        </p:txBody>
      </p:sp>
      <p:sp>
        <p:nvSpPr>
          <p:cNvPr id="3" name="Content Placeholder 2"/>
          <p:cNvSpPr>
            <a:spLocks noGrp="1"/>
          </p:cNvSpPr>
          <p:nvPr>
            <p:ph idx="1"/>
          </p:nvPr>
        </p:nvSpPr>
        <p:spPr/>
        <p:txBody>
          <a:bodyPr/>
          <a:lstStyle/>
          <a:p>
            <a:r>
              <a:rPr lang="en-US" dirty="0" smtClean="0"/>
              <a:t>The top few things I did to ensure I continue my education:</a:t>
            </a:r>
          </a:p>
          <a:p>
            <a:pPr lvl="1"/>
            <a:r>
              <a:rPr lang="en-US" dirty="0" smtClean="0"/>
              <a:t>Enrolled myself into Cerritos College close to my parents house.</a:t>
            </a:r>
          </a:p>
          <a:p>
            <a:pPr lvl="1"/>
            <a:r>
              <a:rPr lang="en-US" dirty="0" smtClean="0"/>
              <a:t>My grades needed improvement if I wanted to continue my education and </a:t>
            </a:r>
            <a:r>
              <a:rPr lang="en-US" dirty="0" smtClean="0"/>
              <a:t>pick </a:t>
            </a:r>
            <a:r>
              <a:rPr lang="en-US" dirty="0" smtClean="0"/>
              <a:t>a Career.</a:t>
            </a:r>
          </a:p>
          <a:p>
            <a:pPr lvl="1"/>
            <a:r>
              <a:rPr lang="en-US" dirty="0" smtClean="0"/>
              <a:t>I made sure I kept my visits with my </a:t>
            </a:r>
            <a:r>
              <a:rPr lang="en-US" dirty="0" smtClean="0"/>
              <a:t>Counselors </a:t>
            </a:r>
            <a:r>
              <a:rPr lang="en-US" dirty="0" smtClean="0"/>
              <a:t>to stay on track.</a:t>
            </a:r>
          </a:p>
          <a:p>
            <a:pPr lvl="1"/>
            <a:r>
              <a:rPr lang="en-US" dirty="0" smtClean="0"/>
              <a:t>Like many of you, I didn’t know what I wanted to do. So I kept going to school.</a:t>
            </a:r>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9</a:t>
            </a:fld>
            <a:endParaRPr lang="en-US" dirty="0"/>
          </a:p>
        </p:txBody>
      </p:sp>
    </p:spTree>
    <p:extLst>
      <p:ext uri="{BB962C8B-B14F-4D97-AF65-F5344CB8AC3E}">
        <p14:creationId xmlns:p14="http://schemas.microsoft.com/office/powerpoint/2010/main" val="25949503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851</TotalTime>
  <Words>1749</Words>
  <Application>Microsoft Office PowerPoint</Application>
  <PresentationFormat>On-screen Show (4:3)</PresentationFormat>
  <Paragraphs>214</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Executive</vt:lpstr>
      <vt:lpstr>INTRODUCTION</vt:lpstr>
      <vt:lpstr>My childhood</vt:lpstr>
      <vt:lpstr>My family</vt:lpstr>
      <vt:lpstr>MY HIGH SCHOOL</vt:lpstr>
      <vt:lpstr>High School</vt:lpstr>
      <vt:lpstr>High School</vt:lpstr>
      <vt:lpstr>High School</vt:lpstr>
      <vt:lpstr>High School</vt:lpstr>
      <vt:lpstr>Getting in to College</vt:lpstr>
      <vt:lpstr>College</vt:lpstr>
      <vt:lpstr>College</vt:lpstr>
      <vt:lpstr>College</vt:lpstr>
      <vt:lpstr>College</vt:lpstr>
      <vt:lpstr>College</vt:lpstr>
      <vt:lpstr>Getting a job after College</vt:lpstr>
      <vt:lpstr>This is My Company</vt:lpstr>
      <vt:lpstr>My Career Path</vt:lpstr>
      <vt:lpstr>My Career</vt:lpstr>
      <vt:lpstr>My Career</vt:lpstr>
      <vt:lpstr>My role within organization</vt:lpstr>
      <vt:lpstr>Compensation at my company</vt:lpstr>
      <vt:lpstr>More than just work</vt:lpstr>
      <vt:lpstr>Do it all over again?</vt:lpstr>
      <vt:lpstr>QUESTION AND 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Associate</cp:lastModifiedBy>
  <cp:revision>75</cp:revision>
  <dcterms:created xsi:type="dcterms:W3CDTF">2013-01-02T21:12:08Z</dcterms:created>
  <dcterms:modified xsi:type="dcterms:W3CDTF">2017-06-30T22:13:23Z</dcterms:modified>
</cp:coreProperties>
</file>