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81" r:id="rId14"/>
    <p:sldId id="269" r:id="rId15"/>
    <p:sldId id="270" r:id="rId16"/>
    <p:sldId id="272" r:id="rId17"/>
    <p:sldId id="273" r:id="rId18"/>
    <p:sldId id="271" r:id="rId19"/>
    <p:sldId id="284" r:id="rId20"/>
    <p:sldId id="287" r:id="rId21"/>
    <p:sldId id="285" r:id="rId22"/>
    <p:sldId id="275" r:id="rId23"/>
    <p:sldId id="274" r:id="rId24"/>
    <p:sldId id="283" r:id="rId25"/>
    <p:sldId id="282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9966"/>
    <a:srgbClr val="008080"/>
    <a:srgbClr val="0099FF"/>
    <a:srgbClr val="33CC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3" d="100"/>
          <a:sy n="83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 custT="1"/>
      <dgm:spPr/>
      <dgm:t>
        <a:bodyPr/>
        <a:lstStyle/>
        <a:p>
          <a:r>
            <a:rPr lang="en-US" sz="1400" dirty="0" smtClean="0"/>
            <a:t>CURRENT ROLE AS MP</a:t>
          </a:r>
          <a:endParaRPr lang="en-US" sz="1400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 custT="1"/>
      <dgm:spPr/>
      <dgm:t>
        <a:bodyPr/>
        <a:lstStyle/>
        <a:p>
          <a:r>
            <a:rPr lang="en-US" sz="1400" dirty="0" smtClean="0"/>
            <a:t>Strategy</a:t>
          </a:r>
          <a:endParaRPr lang="en-US" sz="1400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 custT="1"/>
      <dgm:spPr/>
      <dgm:t>
        <a:bodyPr/>
        <a:lstStyle/>
        <a:p>
          <a:r>
            <a:rPr lang="en-US" sz="1100" dirty="0" smtClean="0"/>
            <a:t>Staff Management</a:t>
          </a:r>
          <a:endParaRPr lang="en-US" sz="1100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 custT="1"/>
      <dgm:spPr/>
      <dgm:t>
        <a:bodyPr/>
        <a:lstStyle/>
        <a:p>
          <a:r>
            <a:rPr lang="en-US" sz="1100" dirty="0" smtClean="0"/>
            <a:t>Financial Management</a:t>
          </a:r>
          <a:endParaRPr lang="en-US" sz="1100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 custT="1"/>
      <dgm:spPr/>
      <dgm:t>
        <a:bodyPr/>
        <a:lstStyle/>
        <a:p>
          <a:r>
            <a:rPr lang="en-US" sz="1400" dirty="0" smtClean="0"/>
            <a:t>Client Marketing and Expansion</a:t>
          </a:r>
          <a:endParaRPr lang="en-US" sz="1400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 custRadScaleRad="101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 custT="1"/>
      <dgm:spPr/>
      <dgm:t>
        <a:bodyPr/>
        <a:lstStyle/>
        <a:p>
          <a:r>
            <a:rPr lang="en-US" sz="1600" dirty="0" smtClean="0"/>
            <a:t>Partners</a:t>
          </a:r>
        </a:p>
        <a:p>
          <a:r>
            <a:rPr lang="en-US" sz="1600" dirty="0" smtClean="0"/>
            <a:t>$200,000</a:t>
          </a:r>
          <a:endParaRPr lang="en-US" sz="1600" dirty="0"/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 custT="1"/>
      <dgm:spPr/>
      <dgm:t>
        <a:bodyPr/>
        <a:lstStyle/>
        <a:p>
          <a:r>
            <a:rPr lang="en-US" sz="1600" dirty="0" smtClean="0"/>
            <a:t>Attorneys</a:t>
          </a:r>
        </a:p>
        <a:p>
          <a:r>
            <a:rPr lang="en-US" sz="1600" dirty="0" smtClean="0"/>
            <a:t>$125,000</a:t>
          </a:r>
          <a:endParaRPr lang="en-US" sz="1600" dirty="0"/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 custT="1"/>
      <dgm:spPr/>
      <dgm:t>
        <a:bodyPr/>
        <a:lstStyle/>
        <a:p>
          <a:r>
            <a:rPr lang="en-US" sz="1600" dirty="0" smtClean="0"/>
            <a:t>Support Staff</a:t>
          </a:r>
        </a:p>
        <a:p>
          <a:r>
            <a:rPr lang="en-US" sz="1600" dirty="0" smtClean="0"/>
            <a:t>$50,000</a:t>
          </a:r>
          <a:endParaRPr lang="en-US" sz="1600" dirty="0"/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 custT="1"/>
      <dgm:spPr/>
      <dgm:t>
        <a:bodyPr/>
        <a:lstStyle/>
        <a:p>
          <a:r>
            <a:rPr lang="en-US" sz="1600" dirty="0" smtClean="0"/>
            <a:t>Mailroom</a:t>
          </a:r>
        </a:p>
        <a:p>
          <a:r>
            <a:rPr lang="en-US" sz="1600" dirty="0" smtClean="0"/>
            <a:t>$25,000</a:t>
          </a:r>
          <a:endParaRPr lang="en-US" sz="1600" dirty="0"/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97757" y="522010"/>
          <a:ext cx="3482283" cy="3482283"/>
        </a:xfrm>
        <a:prstGeom prst="blockArc">
          <a:avLst>
            <a:gd name="adj1" fmla="val 21599655"/>
            <a:gd name="adj2" fmla="val 544871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97757" y="521669"/>
          <a:ext cx="3482283" cy="3482283"/>
        </a:xfrm>
        <a:prstGeom prst="blockArc">
          <a:avLst>
            <a:gd name="adj1" fmla="val 16151285"/>
            <a:gd name="adj2" fmla="val 34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CURRENT ROLE AS MP</a:t>
          </a:r>
          <a:endParaRPr lang="en-US" sz="14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Strategy</a:t>
          </a:r>
          <a:endParaRPr lang="en-US" sz="1400" kern="1200" dirty="0"/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784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Staff Management</a:t>
          </a:r>
          <a:endParaRPr lang="en-US" sz="1100" kern="1200" dirty="0"/>
        </a:p>
      </dsp:txBody>
      <dsp:txXfrm>
        <a:off x="54428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Financial Management</a:t>
          </a:r>
          <a:endParaRPr lang="en-US" sz="11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Client Marketing and Expansion</a:t>
          </a:r>
          <a:endParaRPr lang="en-US" sz="1400" kern="1200" dirty="0"/>
        </a:p>
      </dsp:txBody>
      <dsp:txXfrm>
        <a:off x="2017259" y="1866178"/>
        <a:ext cx="793605" cy="79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Partners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$200,000</a:t>
          </a:r>
          <a:endParaRPr lang="en-US" sz="1600" kern="1200" dirty="0"/>
        </a:p>
      </dsp:txBody>
      <dsp:txXfrm>
        <a:off x="3482070" y="226298"/>
        <a:ext cx="1265459" cy="678894"/>
      </dsp:txXfrm>
    </dsp:sp>
    <dsp:sp modelId="{82F6B587-BE75-4509-BA53-DBC19D7C790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Attorneys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$125,000</a:t>
          </a:r>
          <a:endParaRPr lang="en-US" sz="1600" kern="1200" dirty="0"/>
        </a:p>
      </dsp:txBody>
      <dsp:txXfrm>
        <a:off x="3482070" y="1122438"/>
        <a:ext cx="1265459" cy="651738"/>
      </dsp:txXfrm>
    </dsp:sp>
    <dsp:sp modelId="{7B201D4F-3ABB-4AA0-9DD1-4E34C1C24790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 Staff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$50,000</a:t>
          </a:r>
          <a:endParaRPr lang="en-US" sz="1600" kern="1200" dirty="0"/>
        </a:p>
      </dsp:txBody>
      <dsp:txXfrm>
        <a:off x="3482070" y="2014053"/>
        <a:ext cx="1265459" cy="611005"/>
      </dsp:txXfrm>
    </dsp:sp>
    <dsp:sp modelId="{5B04C7D4-0C66-40B7-99AF-6C0E5E463AEB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Mailroom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$25,000</a:t>
          </a:r>
          <a:endParaRPr lang="en-US" sz="1600" kern="1200" dirty="0"/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543800" cy="3886200"/>
          </a:xfrm>
        </p:spPr>
        <p:txBody>
          <a:bodyPr/>
          <a:lstStyle/>
          <a:p>
            <a:r>
              <a:rPr lang="en-US" sz="3200" dirty="0" smtClean="0"/>
              <a:t>Youth Business Alliance Talk </a:t>
            </a:r>
            <a:br>
              <a:rPr lang="en-US" sz="3200" dirty="0" smtClean="0"/>
            </a:br>
            <a:r>
              <a:rPr lang="en-US" sz="3200" dirty="0" smtClean="0"/>
              <a:t>Alliance William &amp; Carol Ouchi High School</a:t>
            </a:r>
            <a:br>
              <a:rPr lang="en-US" sz="3200" dirty="0" smtClean="0"/>
            </a:br>
            <a:r>
              <a:rPr lang="en-US" sz="3200" dirty="0" smtClean="0"/>
              <a:t>Monday, November 24, 2014</a:t>
            </a:r>
            <a:br>
              <a:rPr lang="en-US" sz="3200" dirty="0" smtClean="0"/>
            </a:br>
            <a:r>
              <a:rPr lang="en-US" sz="3200" dirty="0" smtClean="0"/>
              <a:t>4:30 p.m. - 5:30 p.m.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Presented by:</a:t>
            </a:r>
            <a:br>
              <a:rPr lang="en-US" sz="3200" dirty="0" smtClean="0"/>
            </a:br>
            <a:endParaRPr lang="en-US" sz="3200" dirty="0">
              <a:solidFill>
                <a:srgbClr val="009999"/>
              </a:solidFill>
              <a:latin typeface="Bauhaus 93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730" y="4012049"/>
            <a:ext cx="345567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Dan Berman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Managing Partner</a:t>
            </a:r>
          </a:p>
          <a:p>
            <a:pPr algn="ctr"/>
            <a:endParaRPr lang="en-US" sz="3200" dirty="0" smtClean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1027" name="Picture 3" descr="\\WSHB-FS2\Marketing\Firm Resume\Atty Photos\Dan Berman 3 color - resume - low 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33254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30" y="5552002"/>
            <a:ext cx="2895600" cy="4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 attended college at </a:t>
            </a:r>
            <a:r>
              <a:rPr lang="en-US" dirty="0" err="1" smtClean="0">
                <a:solidFill>
                  <a:schemeClr val="tx1"/>
                </a:solidFill>
              </a:rPr>
              <a:t>UC</a:t>
            </a:r>
            <a:r>
              <a:rPr lang="en-US" dirty="0" smtClean="0">
                <a:solidFill>
                  <a:schemeClr val="tx1"/>
                </a:solidFill>
              </a:rPr>
              <a:t> Santa Cruz.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9794"/>
            <a:ext cx="4648200" cy="309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532" y="2389794"/>
            <a:ext cx="4051068" cy="309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Favorite classes: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Least favorite classes: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Science;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World History;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World Religions;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Literature</a:t>
            </a:r>
            <a:r>
              <a:rPr lang="en-US" dirty="0"/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Computer Science/ “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rogramming”;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Japanese.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Fondest memories: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Obstacles I overcame: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DJing</a:t>
            </a:r>
            <a:r>
              <a:rPr lang="en-US" dirty="0" smtClean="0">
                <a:solidFill>
                  <a:schemeClr val="tx1"/>
                </a:solidFill>
              </a:rPr>
              <a:t> parties;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Playing intramural sports with my buddies;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Late night study sessions with lots of junk food;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Parties;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Meeting people from all over the world;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Finding my passion in my studies.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Staying focused!;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Figuring out what I was really passionate about in regards to my future.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Law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I attended Loyola Law School in Los Angeles.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8382"/>
            <a:ext cx="4114800" cy="322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95522"/>
            <a:ext cx="4343400" cy="324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1990:  Worked at the District Attorney’s office (during law school);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1991: Worked for a large law firm during law school;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1992: Started with this law firm after law school;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1997: Formed </a:t>
            </a:r>
            <a:r>
              <a:rPr lang="en-US" dirty="0" err="1" smtClean="0">
                <a:solidFill>
                  <a:schemeClr val="tx1"/>
                </a:solidFill>
              </a:rPr>
              <a:t>WSHB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2007: Assumed role of Managing Partner.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175197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8856" y="4591665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#2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1"/>
            <a:ext cx="8305800" cy="4800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199"/>
            <a:ext cx="8305800" cy="40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4800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My First Job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My Worst Job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Delivering newspapers.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Cleaning a biology lab room filled with mice, rats, and snakes.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04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199"/>
            <a:ext cx="3070517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hallenges I Overcame                      in My </a:t>
            </a:r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areer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Started firm at a young age;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Financial challenges with a start-up firm;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Taking risks;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Learning how to run a business without any training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Balancing work and a family.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386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0" y="6211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of our current office locations. We just added a new location – Florida (not seen on this map)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160 lawyers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170 staff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16 offices in states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Annual Gross Profits: $55,000,000 (est.)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Annual growth of 10-15% every year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Clients Include: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Real estate developers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Casinos and hotels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Restaurants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Schools and cities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Business owners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Doctors, lawyers, and other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8076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My name is Dan Berman and I am 47 years old.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am the co-founder of Wood, Smith, Henning &amp; Berman LLP (</a:t>
            </a:r>
            <a:r>
              <a:rPr lang="en-US" dirty="0" err="1" smtClean="0">
                <a:solidFill>
                  <a:schemeClr val="tx1"/>
                </a:solidFill>
              </a:rPr>
              <a:t>WSHB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WSHB is a full service law firm.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am the Managing Partner of the firm.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does a Managing Partner do? 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" y="4171950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>
                <a:latin typeface="Bauhaus 93" pitchFamily="82" charset="0"/>
              </a:rPr>
              <a:t>Current Role</a:t>
            </a:r>
            <a:endParaRPr lang="en-US" altLang="en-US" sz="4000" dirty="0" smtClean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243513" y="1257300"/>
            <a:ext cx="2740025" cy="1219200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Management Committee</a:t>
            </a:r>
          </a:p>
          <a:p>
            <a:pPr algn="ctr"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Dan Berman</a:t>
            </a:r>
          </a:p>
          <a:p>
            <a:pPr algn="ctr"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David Wood</a:t>
            </a:r>
          </a:p>
          <a:p>
            <a:pPr algn="ctr"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Kevin Smith</a:t>
            </a:r>
          </a:p>
          <a:p>
            <a:pPr algn="ctr"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Steve Henning</a:t>
            </a:r>
          </a:p>
          <a:p>
            <a:pPr algn="ctr"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Stewart Reid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8575" y="3276600"/>
            <a:ext cx="2190750" cy="947738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Director of </a:t>
            </a:r>
          </a:p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Administration</a:t>
            </a:r>
          </a:p>
          <a:p>
            <a:pPr algn="ctr"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Cindy Hammond</a:t>
            </a:r>
          </a:p>
        </p:txBody>
      </p:sp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2292350" y="3319463"/>
            <a:ext cx="2200275" cy="914400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Director of </a:t>
            </a:r>
          </a:p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Finance</a:t>
            </a:r>
          </a:p>
          <a:p>
            <a:pPr algn="ctr"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Kameron Stout</a:t>
            </a:r>
          </a:p>
        </p:txBody>
      </p:sp>
      <p:sp>
        <p:nvSpPr>
          <p:cNvPr id="2054" name="AutoShape 24"/>
          <p:cNvSpPr>
            <a:spLocks noChangeArrowheads="1"/>
          </p:cNvSpPr>
          <p:nvPr/>
        </p:nvSpPr>
        <p:spPr bwMode="auto">
          <a:xfrm>
            <a:off x="68263" y="5622925"/>
            <a:ext cx="1155700" cy="914400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Calibri" pitchFamily="34" charset="0"/>
              </a:rPr>
              <a:t>Facilities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Calibri" pitchFamily="34" charset="0"/>
              </a:rPr>
              <a:t>Manager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Calibri" pitchFamily="34" charset="0"/>
              </a:rPr>
              <a:t>Lou Turner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4645025" y="3294063"/>
            <a:ext cx="2189163" cy="914400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Director of</a:t>
            </a:r>
          </a:p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Information Technology</a:t>
            </a:r>
          </a:p>
          <a:p>
            <a:pPr algn="ctr"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Kelli Morehead</a:t>
            </a:r>
          </a:p>
        </p:txBody>
      </p:sp>
      <p:sp>
        <p:nvSpPr>
          <p:cNvPr id="2057" name="AutoShape 28"/>
          <p:cNvSpPr>
            <a:spLocks noChangeArrowheads="1"/>
          </p:cNvSpPr>
          <p:nvPr/>
        </p:nvSpPr>
        <p:spPr bwMode="auto">
          <a:xfrm>
            <a:off x="1379538" y="5622925"/>
            <a:ext cx="2249487" cy="914400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Calibri" pitchFamily="34" charset="0"/>
              </a:rPr>
              <a:t>Marketing/Administrative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Calibri" pitchFamily="34" charset="0"/>
              </a:rPr>
              <a:t>Administrator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Calibri" pitchFamily="34" charset="0"/>
              </a:rPr>
              <a:t>Melissa Faust</a:t>
            </a:r>
          </a:p>
        </p:txBody>
      </p:sp>
      <p:sp>
        <p:nvSpPr>
          <p:cNvPr id="5152" name="AutoShape 32"/>
          <p:cNvSpPr>
            <a:spLocks noChangeArrowheads="1"/>
          </p:cNvSpPr>
          <p:nvPr/>
        </p:nvSpPr>
        <p:spPr bwMode="auto">
          <a:xfrm>
            <a:off x="7231063" y="4516438"/>
            <a:ext cx="1504950" cy="942975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Attorneys</a:t>
            </a:r>
          </a:p>
        </p:txBody>
      </p:sp>
      <p:sp>
        <p:nvSpPr>
          <p:cNvPr id="2059" name="Line 41"/>
          <p:cNvSpPr>
            <a:spLocks noChangeShapeType="1"/>
          </p:cNvSpPr>
          <p:nvPr/>
        </p:nvSpPr>
        <p:spPr bwMode="auto">
          <a:xfrm flipH="1">
            <a:off x="4557713" y="2590800"/>
            <a:ext cx="4762" cy="250825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AutoShape 28"/>
          <p:cNvSpPr>
            <a:spLocks noChangeArrowheads="1"/>
          </p:cNvSpPr>
          <p:nvPr/>
        </p:nvSpPr>
        <p:spPr bwMode="auto">
          <a:xfrm>
            <a:off x="3879850" y="5638800"/>
            <a:ext cx="1295400" cy="914400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Calibri" pitchFamily="34" charset="0"/>
              </a:rPr>
              <a:t>Library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Calibri" pitchFamily="34" charset="0"/>
              </a:rPr>
              <a:t>Elliott Lefko</a:t>
            </a:r>
          </a:p>
        </p:txBody>
      </p:sp>
      <p:sp>
        <p:nvSpPr>
          <p:cNvPr id="2061" name="AutoShape 28"/>
          <p:cNvSpPr>
            <a:spLocks noChangeArrowheads="1"/>
          </p:cNvSpPr>
          <p:nvPr/>
        </p:nvSpPr>
        <p:spPr bwMode="auto">
          <a:xfrm>
            <a:off x="5410200" y="5641975"/>
            <a:ext cx="1295400" cy="914400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Calibri" pitchFamily="34" charset="0"/>
              </a:rPr>
              <a:t>Conflicts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chemeClr val="bg1"/>
                </a:solidFill>
                <a:latin typeface="Calibri" pitchFamily="34" charset="0"/>
              </a:rPr>
              <a:t>Analyst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Calibri" pitchFamily="34" charset="0"/>
              </a:rPr>
              <a:t>Danielle Combes</a:t>
            </a: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1144270" y="1600200"/>
            <a:ext cx="2743200" cy="685800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Managing Partner</a:t>
            </a:r>
          </a:p>
          <a:p>
            <a:pPr algn="ctr"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Dan Berman</a:t>
            </a:r>
          </a:p>
        </p:txBody>
      </p:sp>
      <p:sp>
        <p:nvSpPr>
          <p:cNvPr id="2063" name="Line 41"/>
          <p:cNvSpPr>
            <a:spLocks noChangeShapeType="1"/>
          </p:cNvSpPr>
          <p:nvPr/>
        </p:nvSpPr>
        <p:spPr bwMode="auto">
          <a:xfrm flipH="1" flipV="1">
            <a:off x="3143250" y="5089525"/>
            <a:ext cx="2914650" cy="9525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41"/>
          <p:cNvSpPr>
            <a:spLocks noChangeShapeType="1"/>
          </p:cNvSpPr>
          <p:nvPr/>
        </p:nvSpPr>
        <p:spPr bwMode="auto">
          <a:xfrm flipH="1">
            <a:off x="3135313" y="5089525"/>
            <a:ext cx="7937" cy="51435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41"/>
          <p:cNvSpPr>
            <a:spLocks noChangeShapeType="1"/>
          </p:cNvSpPr>
          <p:nvPr/>
        </p:nvSpPr>
        <p:spPr bwMode="auto">
          <a:xfrm flipH="1">
            <a:off x="6057900" y="5099050"/>
            <a:ext cx="0" cy="53975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41"/>
          <p:cNvSpPr>
            <a:spLocks noChangeShapeType="1"/>
          </p:cNvSpPr>
          <p:nvPr/>
        </p:nvSpPr>
        <p:spPr bwMode="auto">
          <a:xfrm flipH="1">
            <a:off x="611188" y="5089525"/>
            <a:ext cx="1158875" cy="9525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41"/>
          <p:cNvSpPr>
            <a:spLocks noChangeShapeType="1"/>
          </p:cNvSpPr>
          <p:nvPr/>
        </p:nvSpPr>
        <p:spPr bwMode="auto">
          <a:xfrm flipH="1">
            <a:off x="1123950" y="4224338"/>
            <a:ext cx="7938" cy="865187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41"/>
          <p:cNvSpPr>
            <a:spLocks noChangeShapeType="1"/>
          </p:cNvSpPr>
          <p:nvPr/>
        </p:nvSpPr>
        <p:spPr bwMode="auto">
          <a:xfrm flipH="1">
            <a:off x="611188" y="5099050"/>
            <a:ext cx="6350" cy="523875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41"/>
          <p:cNvSpPr>
            <a:spLocks noChangeShapeType="1"/>
          </p:cNvSpPr>
          <p:nvPr/>
        </p:nvSpPr>
        <p:spPr bwMode="auto">
          <a:xfrm flipH="1">
            <a:off x="1757363" y="5089525"/>
            <a:ext cx="6350" cy="523875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41"/>
          <p:cNvSpPr>
            <a:spLocks noChangeShapeType="1"/>
          </p:cNvSpPr>
          <p:nvPr/>
        </p:nvSpPr>
        <p:spPr bwMode="auto">
          <a:xfrm flipH="1">
            <a:off x="1106488" y="2971800"/>
            <a:ext cx="6853237" cy="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41"/>
          <p:cNvSpPr>
            <a:spLocks noChangeShapeType="1"/>
          </p:cNvSpPr>
          <p:nvPr/>
        </p:nvSpPr>
        <p:spPr bwMode="auto">
          <a:xfrm flipH="1">
            <a:off x="1100138" y="2971800"/>
            <a:ext cx="3175" cy="30480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41"/>
          <p:cNvSpPr>
            <a:spLocks noChangeShapeType="1"/>
          </p:cNvSpPr>
          <p:nvPr/>
        </p:nvSpPr>
        <p:spPr bwMode="auto">
          <a:xfrm flipH="1">
            <a:off x="3392488" y="2973388"/>
            <a:ext cx="0" cy="346075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41"/>
          <p:cNvSpPr>
            <a:spLocks noChangeShapeType="1"/>
          </p:cNvSpPr>
          <p:nvPr/>
        </p:nvSpPr>
        <p:spPr bwMode="auto">
          <a:xfrm flipH="1">
            <a:off x="5784850" y="2971800"/>
            <a:ext cx="0" cy="29210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Line 41"/>
          <p:cNvSpPr>
            <a:spLocks noChangeShapeType="1"/>
          </p:cNvSpPr>
          <p:nvPr/>
        </p:nvSpPr>
        <p:spPr bwMode="auto">
          <a:xfrm flipH="1">
            <a:off x="7959725" y="2971800"/>
            <a:ext cx="0" cy="29210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Line 41"/>
          <p:cNvSpPr>
            <a:spLocks noChangeShapeType="1"/>
          </p:cNvSpPr>
          <p:nvPr/>
        </p:nvSpPr>
        <p:spPr bwMode="auto">
          <a:xfrm flipH="1">
            <a:off x="3875088" y="1866900"/>
            <a:ext cx="1366837" cy="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6934200" y="3281363"/>
            <a:ext cx="2120900" cy="942975"/>
          </a:xfrm>
          <a:prstGeom prst="flowChartAlternateProcess">
            <a:avLst/>
          </a:prstGeom>
          <a:solidFill>
            <a:srgbClr val="006C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1500" b="1" dirty="0">
                <a:solidFill>
                  <a:schemeClr val="bg1"/>
                </a:solidFill>
                <a:latin typeface="+mj-lt"/>
              </a:rPr>
              <a:t>Partners</a:t>
            </a:r>
          </a:p>
        </p:txBody>
      </p:sp>
      <p:sp>
        <p:nvSpPr>
          <p:cNvPr id="2077" name="Line 41"/>
          <p:cNvSpPr>
            <a:spLocks noChangeShapeType="1"/>
          </p:cNvSpPr>
          <p:nvPr/>
        </p:nvSpPr>
        <p:spPr bwMode="auto">
          <a:xfrm flipH="1">
            <a:off x="7983538" y="4224338"/>
            <a:ext cx="0" cy="29210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41"/>
          <p:cNvSpPr>
            <a:spLocks noChangeShapeType="1"/>
          </p:cNvSpPr>
          <p:nvPr/>
        </p:nvSpPr>
        <p:spPr bwMode="auto">
          <a:xfrm flipH="1">
            <a:off x="4557713" y="5083175"/>
            <a:ext cx="0" cy="555625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41"/>
          <p:cNvSpPr>
            <a:spLocks noChangeShapeType="1"/>
          </p:cNvSpPr>
          <p:nvPr/>
        </p:nvSpPr>
        <p:spPr bwMode="auto">
          <a:xfrm flipH="1">
            <a:off x="3197225" y="2590800"/>
            <a:ext cx="1366838" cy="0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41"/>
          <p:cNvSpPr>
            <a:spLocks noChangeShapeType="1"/>
          </p:cNvSpPr>
          <p:nvPr/>
        </p:nvSpPr>
        <p:spPr bwMode="auto">
          <a:xfrm flipH="1">
            <a:off x="3197225" y="2287588"/>
            <a:ext cx="0" cy="303212"/>
          </a:xfrm>
          <a:prstGeom prst="line">
            <a:avLst/>
          </a:prstGeom>
          <a:noFill/>
          <a:ln w="12700">
            <a:solidFill>
              <a:srgbClr val="C4A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51368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Internationally recognized law firm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Award winning for our legal work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Award winning for our diversity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1295400"/>
            <a:ext cx="25336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data:image/jpeg;base64,/9j/4AAQSkZJRgABAQAAAQABAAD/2wCEAAkGBxQTEhUUExMUFRUUGBUXFxYXFBUWFxwYGBYWGBUYFxQYHCggGBolHBQUITEhJSktLi4uFx8zODMsNygtLisBCgoKDg0OGhAQGiwkHyQsLCwsLCwsLCwsLCwsLCwsLCwsLCwsLCwsLCwsLCwsLCwsLCwsLCwsLCwsLCwsLCs3LP/AABEIALcBFAMBIgACEQEDEQH/xAAcAAABBQEBAQAAAAAAAAAAAAAAAwQFBgcBAgj/xABEEAABAwIEAggEBAMFBwUBAAABAAIDBBEFEiExBkEHEyJRYXGBkTKhscEUQlJiI3LRM4Ki4fFDY3ODkrLwNERTk8Ik/8QAGQEAAwEBAQAAAAAAAAAAAAAAAAECAwQF/8QAJBEBAQACAgICAgIDAAAAAAAAAAECESExEkEDUWFxMkITIjP/2gAMAwEAAhEDEQA/AJNKRpNKRr0HEdRJ3GmkadRKTO405am0acsUVRUIXAuqQ9wtu4BTIIGp2aCT5AKMw9t3XXjjGpMdDUFps57OqYf3zERM+bwpyPF859IVb1k0X/C60j91Q987vlI32VYiUnxZUiSsnc34Q8sb/LH/AA2f4WNUZGNLrP26J09sF3LXuDakUWEy1brBzA7qvGRxyx/47H/lFZThtE6aVkbPikcGt8ydz4Dc+Su3ShWCKOmoI7hsTRLIPFzcsLT4iMZiO+Up26iLN2Ino0w4TVokk1jpmuqJCdb9Xq0HxL8vzUvW9K9WS/q2xMu4m+W53U5whg/4XBKmpcLPqWkjv6tgIb7uLj7LI3bJ9QcZVfME40rJnnrZM431FvopnAMdZNUHr2AttlGl9fH3VM4WZZkju4fZS/A5i6x/XOyndo7/AC705eZtGWM5XObh9k1U2KABrHAuceQHkkMUYKZs5vpCJHA95AyM+d1YYqzq29ZGDm0aLje+g081TeP3nq2QNN31MrW+Jazf/GVPyeNy1E47WvoYwnq6HrSO1O4uv4DQfdX4jQplhVIIKeOJv+zY1vrZVeo44EMxhkY67r5SLEad/ctbdTY7qodITrtkcTqXWHvb7LQuj6lyUUQtu0H3WZ8QB1RUMjA+JxcR8z9Vs2FVkTYmMu0WAFtB6KcMuLfsWdQ5siyVNjqF5sq2CdkWSlkWRsidlyyUsiyewTsuZUpZGVGwSyoypTKuWT2CeVCUshPYZ4lGJNKMWiDmJO4k0jTqJSZ5GnDE2iTliiqKhdXAu2UhIYe3RVbpWxTqYYW3F80lQR3injJYP/tfCrfRs0CxTpvxcOnkYCCG9VTgfy2nmI/vOp2+izyq8IyQJaNtwkVPcP4YZnBjRq4gDw7yfAb+inGba26XPo7wuOCGXEKgfwqdptt2nGwLW35uuIx/xHdyquCUcuKYiM5u6eQvkPINvd58g3QeQVi6U8WETYcMh0jpw10veZSNGutuWtdc/uee5Wfoo4fNPBHK4fxa1wY3vbCO08/3stvVOc3aLdT9rD0pPbBhL2NGVpa2Ng7ho1o9l85v2W7dP9dlp4YR+d9z5NFx87LDMl06eHSy4IMtLIe+6uHBVDDUQh1h1ke6qdMzLR+Z+6vPR/TFlNI63xX+lk/DyuqzuWom6CuEgIFiI7kgd40YPf6KAwCj/GYxmPaiom2vyz7n/Ff2T17hQ0L5D8RvJ5ucbRN9zdKcJg0GHte4XnrH5jffXX6fVTjN5DqLhX4wGZxa5F9Oaylkzqitc5zS0M2v4nVaHWsys6x41IVVklaYnSgWzXt9E/ls1osezrhSmE1c9wGjGgepNz9k76QqzqMrbfEQAR5j+q9cDQOhhdMR/aEnxtyUDxniX4moijHN7frc/RVjxJA1Xh65hYTqbD6KSskMKiyxNHcAnmVVleRJwSyoypSyMqnZ6JZUZUpZFkbBLKuZUtZcsjZaJZVzKlbIsnsaJWQlMqEbGmaL2xJgpRi6GRzEncaaRp3GpUdxpyxNok4YoqizUpA25SYTuiZzU0Hr6hsUb5XmzY2ue4+DQSfkF8ucXVbp6g3BLtXuH+8lcZZPbO1n/LC3/pGrMtK2AfFUvDSP92zty+hDQ3+8sppsB7Ze4Xc4lx8ybn5lTjh5L8piq2D4E51szdCd1e6PJh1O6qc0XbZsTT+eQi8bfIW6x37Wj9SdRUVtBZuh1do1oAu57zyY0C59tyFn3FuNurqhkcIc6KP+HAy1nOuRmkcP1vdqe4WHJP5NYzxhY7yu6ccB4BJidd/EJc0OMs7zzBdc38XEke/cvoOkYHVrGgWbBCbDkMxDW/JpUb0c8LtoKZsehlfZ8zv3EaNB7gFMYFrJVS8s+QHwY0X/AMRcpk1Dt3WK9O+I9ZXtjB0ijF/N5v8ARoVEoaQvOnJSfFtWanEKh+pBkcB5NOUf9qmsCw5rIHvO5Ngnjjuqt8cSkmHk08bGi53PstH4fo+qo42nQv1P8u5/p6ppwjSteHlw0a0fTVOMZxQU8LpHcgMrflEzzJ1Ked10y7QWMxmur4aNvwRkSzeH6GnyH1SuPV4qMREUf9nStyi22bTN9h6JzgDDQ0M1ZL/6ipuRfe7tvQKK6L6TPJJI/UnUk7kk3JKeGOoLUnxLiUj2dTEx1zYE9yia2Enqadu5sD9P6q+V1TC0uAAuFAcJUXXVTpnfCzb7LPKS5HOItFdEIaYNH5W2+SybCWl2JMLtmklaTxfV9iwVV4EwwT1MjyNG2A+qv+8gnVatS1bbAJ6w3VO4hidA3Ow/DyVhwOp6yNru8BPLH3BjfSRsiy9WRZZ7Xp5siy9WRZA08WRZe0WQNE7Iyr3ZFkbLTxZC92QmNMipptbJ6xRE/ZddSVJLcLqrA+jTqJNI07jU1UO4k5Ym0acsU1RZoUrSx7BR9Gy58ktj+KClpZZrXLW2Y39Ujjljb6uIWeQkUbiut6+tkIN2U46hvdm0dMR65G/3SmTWW/8ALn0HMpOlh6uMZnXtdz3d7jdz3eriSqrxbxUYwYojaU6Fw3iaQQRflKRe/wCgG3xE2vymGJeNzyJce8SgB1JCRrpUPB3sbiFrh+Vp1cebh3NVo6IuDepaK6dvbcP4DDyBGryO88vDzVd6LuBvxDhVVItTxm7Wkf2jhtpzb9fJbZE7Mb2sNgOQHILLGXutMrJ/rDwzCON8jtmtLj6C6jpZTT4YXbPcxzv777n6uSuO6xsh5zvay3hu75AptxtJ2GRDwJ8hsqnNR1GR4fgLeep71aqbAc0YYNr3T2jw8dyn47Rt5Xt/qT4LS2RHNQWBAxiRuXQO18TyaPuomjpziFba96endd7uT5OfoNgnnEFa8lkFP/azXDe9jD8Uju4nklcWyUNIKOA2le3tu5gHck95WOM8rtpeEFxxjBqXlkX9lCCxttidnO+ysPRrh+WAki10jwbgjXRm4529lbWQtp4jbQBa5WThM5VbiJga5wbu8299/l9VZuHsK6qnA2c4XPqoPCaUzz53atarj+MaBYclljPalG4pgLGm5upPotw/JT5yNZCXf0TXi/ttDRu4ho8yrngVIIoWtHIAfJLHu0/wh+MW5mBv6iB81M4LBljA8FFYqM8zG9xurFSss0LTK6x0WM3StkWXULHbZyy5ZekI2NOWXLL0hGyebIsvSEbGnmyF6QjZ6YxXNuL9yb0FTYp3UPBFxsRf3CgpqjI7wXdOnIudO+6exKs4PXB1rFWOBymwz6NOWJrCFJ0MFys6qH9FDYLPulXEJZHMgg1EL2F55dY4EgE8g2O5P/EbzCu/EeNMoqZ879cosxvNzzoxgHifkCvnfGuJpDmDnXe8uc4XzAOc7M4yHYm/5BoLAG+wxtaY47SPE/FRYOrid29sw2b4t/d48uWu3jo54EdXP66e7aZpuSdM55geHeU56Pejx9WfxFVdlOO12tHSc9eeX6rZOyGtjjaGRs0a0C22xKqS27oysxmo6A2zWMbljYLNaBYW77J9RxprCxSTCGMLjoACT6J2szKMdZWj9NPGT/fkNh7NafdReKP6yVx5DQeid4RMRTOmPxVLi8fy7M/wge6aAW1KeP2Mvp6iYGi5UNjuLtYwv+K5ysYN5H8mj9g5lIV2NNIc5xsxpsbbk7BjBzceZTzhbAnSyCpqGhptaKPkxvIDx7yoyvlfwcmjjhPBXRMfVVBzTy9px7u5o7gFAPonTTSSG5LnfIaBaHjhtHkHNReF0IBGi0x4m05dlOF6Hqo7HzKi+IK7rZOrZsNyO/mpTiXEhEwRs+N+nkOZTLh7Dso6x/LvWeV3VTpKYZRiKMNHxO3Tx9AAPmU3wm73l522HkE5xysEcZJ7kU4rjIOuq2j8sXaPmdvurq/stUFwnQlrDI74pDmP2ClMVmytPkiTrE/W0RSDPO48horK0aKHwOCwv36qZRnTwgQhdWbUIQhAcQuoQHF1CEBxdQhAYJgVcJYALEENvZwN7XsQb9x+oVdq66EmTr5A23wNu48jbsRi5Om7nAeCtVXhdTRlj62ZrYy4xtcS1zjmaXWu0fsG9/Pko6HBaZud7AXl7r3db2Gnit9ZWajCal2z+nxANOmcba8/r91a+FuJpWOAbKZRzZIST45Q65/6SfIpGo4Ie5xMYzAm4GYMIufG4t7Ke4W6NGueHVbpWgEECNzCT5u0I8wo1li0txsaZg8gmY142cL99vC/PzU+HMiYXvcGtaLlxNgAOZKZ0MIb2I2gNGwLtcvK+m//AJdR/GNE+eMUzHlpmBu+18rBbNb9xva5/wAk7ds5GOdIfGEuI1Qipw4xMJbE1oOZx2c+3InbwHmVM8LdH8NJGKvE3NAFi2LcX3At+d3gNB4qdqvweCwOMEQnnA1JPPvfJbYH8o+Sy/E8fqK6V0s78zrWa0aMaCfhYzkNvE8yUpNVe9xvFLiQqI2PYMsbgC1vcDte3NPI2qI4apiymhadwxoPnZTsTVpWUL00Vyo7jKoJZHSsPbqXBnkzeR3/AE391NwgNaXO0AFyfBYjiXSMBiEs+UuAY6KC35dfit3lRubVI1HGK+OJvacGsjAaPQW0VNqsZdM0yXMcANmkfHIf0xj7/wCogo4pahzJKwOPOGkHxP8A3Sfpb5/5HQOH+GzmE9TYvAsxgFmRt5NYPui8/odGXDfDb5HtmnaGgfBHyaPu7xVqpX5qnKPgjbt4lPXSWaTsAFHcOfA+Y7yOJHlsPkEgWr+09McUxRtOy+7joBzJXvEa5sTS9xVboKJ9TL1kl7flbyAVW6I5wWgfNJ1smpOvkPBTuIXIEbNALXUlBTCNtgENhG6kUrh8Ya0KAriamoEY+BmrvsE+xfEcjMrdXHQDxTnh3DerZd3xO1J8SlObtX4SsTA1tu5ROKOzODVKVUtgo6ijzOzH0VY/Yy+khRx5WhOFxoXVnWuM1HUIQkYQhCAEIQgBCF1AcXVxdQGO9PBPU0jRzmedN7iOw/7lHUsAbSvBIMzY29XmJt1liS12W+p03sO8hW/jekjlqaXrn5I6ds1TI426sNaYwA++4JuLDfZZ7xt0mMkdlpYg5jQWtdICxoBFiY4YyLX73k7WsFv5TFlq2QybjOJtHZpWejc30ep7h3iqtdIyOakeA5zWuLIpGkAkAuvZ1wN7aHxWb0nE8kezGW/a6WM+8bwtQ6K+LpKqpFOYxq1zg50z3atA0GYE6gk78kvKX2Lj+GsUULWtGUWB11BBPmHa381WcfrGyvOXXqiWX5g/m/p6K1sKzB2IQwz1Eb3ZS2Q6m9rHUfVKT2mq9xNXxlzo3OA0IN7b9yqmHUPVsZOzWzzqbFmmoHmp/HOExUufUxPzR/mItYEDldMKfDHOp2QB9mOe94Nu7s/NZfJlluNMfHS+8J8W9cckoaDsHN2v3HuWg0sXNZvwBwNFE4ySvc535Wjst8z3q98RzSR07jG4NIG9rm3gr8re0WT0q3SjxKWxmlgPafpI4cm91/FUzgvholwfEwPf/wDK9t2M8WN/M7xVnw3heJzjNWTNdbUtvZg8xufVOZ+N4g8Q0jBa9jIRZo/lHNOSb5G+OFjwTh+On7biXyu1c92rj/QeCmblyY0MmZoObMeZUlCOadTERxXV9XCGA2dIQweu/wArrzW4nHTQNaSNANPRZ30i4tLNVsZAdIjfwuprAsBlnIkqCXeHIeimZRVhWjhkrJMzgQwbBX3DaBsYFgvNDSNjADQnznWCARlNymWJVjY2kn0XivxFsbSSVE4fTPqn53giMbDvSvIOMDoXSv66Tb8o+6tY0C8QRBosE3raiwsn3xFdTZrWSFzsoUhSRZQmlDB+Y81JBPK+ixnt1CELNqEIQgBCEIAQuosgOLqLIQAhCEBlnSdU0/ahmexpfHHe8jWvAbK57WtB2Di03JNuwPXNZ6alNE8spHHtgCoEsTnt1F23Epbbl8J+LyTDiPB6yRv4ypcZOsAdmLm57EgNvEDma3u0tZV00r8ubs2GnxMuL/tvcey0uXpOOP5SUGF07jq+oj84A8e7D9lfejnhaP8AFxyw1l3wnNYR5XWILTdjxfZ1ll8VK+4IHqCPstr6FKchlTI7rHPbkDWl8lhuTZpOXWw9vFLcnoZftqcDCL3cXG9yTbewvYDYXvos044gaKiUOy2LWusRuLWP0V3wPGmS/wANxDZgTdhIvp+kX+W4VC6amOzRNYzM+RrgLb9ki/1V43TOxB0HDFMWOe41DmvaXdVFI4ZTbfKNx5pnPAauCCFjmQiNhALmkON3a2cD4BV+l4exHI6dolZHHo93WZSG/wAt7kKV4+q42dQ2DrGSsijDy0EAnUk356FRlrc4Vq/a98B8NzUxJlnMoNsgDiQO86lXKtbeN1xvYfdU7onqjUUL88rxPE8g5rfAQC3KCPP2VsxJ5ihLyS7UclfaKyDpAqZmzdlpy+WnqmcFQPwl8v8AFvy33V9xJ/XHL1WltyqpTYaGStdq4ZtWjUBZ/J8Vtisc5IufRvTVHVCSU9k7NO6tfEdY6OElm5091GQ4jlY0MjNtEy4zx7q4W6auIACdxs7TvbvD/Djf7STc66q3RNDRYBZrBxFKXsAuQdA0LR8NuWguFioxzxs4VZYexNVZ4p4nZCQy93HkN1L4xXFjSGi7jsPFV3AuEs0pqKjtSO112A5AK59pI4Th0tS4SzXDeTf6q90cIa0ADZeCwNFhoudeAEdnOCtTNYJlDEXuudkNaXnwUjFHYJ78YP5V6Y2y9ri6oayBCEJGEIXUAIQhACEIQAhCEAIQhAfHE2NPe7M4W0sGxhsTBpYWjY3KvNTi75Gta4R9n8whia4/zOa0Fy8tfATqHAX1y2JHuACveImmuOpMlra52sYb+Qe66Aax1IBvlafMH7FXbhPpKnomhjGQuZe5aQ8X7wHZjbzsVS2xRn8xHpf6FPaTConkAzhgJtctdp7ApldNMd0hUdU68rZqaTfM2TrGF1wbGzQ4X1FwNFdsOwIVVpIcQNRkvlz5SW35Hslw9VldD0ctlbeGtp5H/obJE4nTYgyNc32v4K3cN9F9ZFlmgrWNNwS3K9mx2JBIPtZX0nUd444crIY3vsJmO0OR7g5o7xH/ALQb93kqji+LupZWhj84LWdl7bn4Re5PovpCSRobZ5Gose7bXVYhx9w7CHPmLrgNab30a4uawDXcb7eCjeVy2LMYvXR1nnpOudC2LNowgDti3xabC9/ZTmMNDYCTrlF/ZVCgxz8LSxU9z1jY43ADueCRYnTS2ylo3Vzg6N0LHi2tntBsR3LSW75RZPTK8S4ymfM5sUbiwaXAN/PyTzEqg0kMczSC59iQddxqrdVcLVAvkga0kc7W9wqdjobCWMqW3O2XTfw8EZXmao1+Gk8O4iJqdkltCFXuKmid1uQVo4fwktoxlAaCLhqpVXOTNksQCdSUXXKdJPBqeJj4yACdlfZpw1oKoGCztFSyI7uBIPkrXxTL1cYtfXRR4z0e0jE5h7R1KfsIsqTgNQ9x1Oit7HaWSNG4xWOBDW7lOKOncQLpxDRDNcp+xllW9QTHbzFEAlEIClrHUIQkYQhCAAuri6gBCEIAQhCAEIQgBCEIPT4rEAJsHt8zsiWmsbBzT4g3Hukg35L1Gy/I+CNB0Uzu4e4XuOjkJs1rifAXSJaQvTJXDZxHqmEm3Aas/wDt5/WJ/wBwpTA6/Ead16d1U3KbENbIQLaWc21vQqJpeIKpnwVU7bfpleB7AqcwfjivhcXR1T7uN3Z7SA22vnB+SqJaz0dcfVc87aariPaBAlLDGb2JAcLAG+3JaHimDwzNIexp0IvYf6LIsH6ZpgB+Ihjktu5hLD67j5LWcIxiKqgZKxxaHjYluYHuIN0speylnTC8bFXDUGndlma90UkJdYODbDq7gC+mrfQ96mKDD8bFdJPHlY+WxcCT1VrAAZXt8BsrH0m8CmpDaiCV34iNhDBp2g27w27Rpu6xG2YemZMx3GqfLndV7jLnY5+o2AJBKcuy0+icAnqHRf8A9cbI5RocjszHfuHMeRVQ6S+E2VIY9tmvZYjyvqLKI4d6RMRu0VeHyuYd5GQyscB35SCD8lqJhZIA4t3FxcWOoU9Xk++GfcG8UdaOozAZOwST3aad+yseI8IsmOYvId3gBUrjPgEmo6ynlMWc2cAbC9rg6c91fOFqOpjia2aoE1gBctAd/wBQ39U79pk50h6bgkxzCTrM1uexTji6JwYLa66q3qKr6UP0fslMhljpUMCjvryVupIUjR4I1urTon8bCNCq2mQsAuoQpahCF1IBCEIMICEIDqEIQAhCEAIQhACEIQAhCEG+Jg7SyGvI2K8oQHt0hO9lwHwXhdT2CgI7j6H/ACSrXt27Q9Afum116aU5Sqcw6phbYPcbXF7sdsL9xPetD4f4hw/qi172h4aQ0PY+wOYne3cfkskaU7pnLbGy8M8pt9L8MY9h7WER1EAJJ0zgHwGqxer4nxWI3dJUMZfs523aLnQZy0j5phhTAXDzCvPHk2XCCLDWWEexLv8A8rTP4ZMfLaMcudE8I6Y6tthKyKXxILT7t0+S03hDjuCtYSbRPbbM1zhbXYh2lwvlyOtAOrAbfuIVl4e4mghJz05cHFtxnFuybjcLCYY5Lts6fR2PUEVVGW9Zqdix+oPeLbFVPhXAMSgzNbXNcwOIDZI+s599wQobhrpGomOJFPJHmsNA0++qhMXirXTVFbSVLmRkl+XM5tgGjlsTp3Kv8WWkeU23OhEobaUsLu9gIHsSbJWeMOaQVgvDnShXtc0SkTNuAczWh1v5m2Ww4dxKyVgdkcFlcMpy1851UzC0AWC9luqaNna3tOIbm7ynbXg7FRZo5ZYC1JJUFeJAiHXldQhMQIQhACEIQHVxdQgBCEIAQhCAEIQgBCEID4kQhCDcXUIQAuhCEQFWJ3TN1Qhb/H2zq1YDTAuarR0ndnC4x+qeMe0cp+yELr+X/mwx/myFqXiCELiwdFTuFrS5pcmFVJG/VO+YshC7v6OfL+UZBT1TwdHKzYVxVUsFhJp3IQsPj5a5SaaPg2NSVkeWYggDkEwwjjgxSPiL3ZWuIGhOgQhb/Jhj1pzytDwDiaOUCxJJ8Cp41YKELj+TCS8NcMroox116QhY1viEIQkYQhCA6hCEAIQhACEIQAhCEAIQh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xQTEhUUExMUFRUUGBUXFxYXFBUWFxwYGBYWGBUYFxQYHCggGBolHBQUITEhJSktLi4uFx8zODMsNygtLisBCgoKDg0OGhAQGiwkHyQsLCwsLCwsLCwsLCwsLCwsLCwsLCwsLCwsLCwsLCwsLCwsLCwsLCwsLCwsLCwsLCs3LP/AABEIALcBFAMBIgACEQEDEQH/xAAcAAABBQEBAQAAAAAAAAAAAAAAAwQFBgcBAgj/xABEEAABAwIEAggEBAMFBwUBAAABAAIDBBEFEiExBkEHEyJRYXGBkTKhscEUQlJiI3LRM4Ki4fFDY3ODkrLwNERTk8Ik/8QAGQEAAwEBAQAAAAAAAAAAAAAAAAECAwQF/8QAJBEBAQACAgICAgIDAAAAAAAAAAECESExEkEDUWFxMkITIjP/2gAMAwEAAhEDEQA/AJNKRpNKRr0HEdRJ3GmkadRKTO405am0acsUVRUIXAuqQ9wtu4BTIIGp2aCT5AKMw9t3XXjjGpMdDUFps57OqYf3zERM+bwpyPF859IVb1k0X/C60j91Q987vlI32VYiUnxZUiSsnc34Q8sb/LH/AA2f4WNUZGNLrP26J09sF3LXuDakUWEy1brBzA7qvGRxyx/47H/lFZThtE6aVkbPikcGt8ydz4Dc+Su3ShWCKOmoI7hsTRLIPFzcsLT4iMZiO+Up26iLN2Ino0w4TVokk1jpmuqJCdb9Xq0HxL8vzUvW9K9WS/q2xMu4m+W53U5whg/4XBKmpcLPqWkjv6tgIb7uLj7LI3bJ9QcZVfME40rJnnrZM431FvopnAMdZNUHr2AttlGl9fH3VM4WZZkju4fZS/A5i6x/XOyndo7/AC705eZtGWM5XObh9k1U2KABrHAuceQHkkMUYKZs5vpCJHA95AyM+d1YYqzq29ZGDm0aLje+g081TeP3nq2QNN31MrW+Jazf/GVPyeNy1E47WvoYwnq6HrSO1O4uv4DQfdX4jQplhVIIKeOJv+zY1vrZVeo44EMxhkY67r5SLEad/ctbdTY7qodITrtkcTqXWHvb7LQuj6lyUUQtu0H3WZ8QB1RUMjA+JxcR8z9Vs2FVkTYmMu0WAFtB6KcMuLfsWdQ5siyVNjqF5sq2CdkWSlkWRsidlyyUsiyewTsuZUpZGVGwSyoypTKuWT2CeVCUshPYZ4lGJNKMWiDmJO4k0jTqJSZ5GnDE2iTliiqKhdXAu2UhIYe3RVbpWxTqYYW3F80lQR3injJYP/tfCrfRs0CxTpvxcOnkYCCG9VTgfy2nmI/vOp2+izyq8IyQJaNtwkVPcP4YZnBjRq4gDw7yfAb+inGba26XPo7wuOCGXEKgfwqdptt2nGwLW35uuIx/xHdyquCUcuKYiM5u6eQvkPINvd58g3QeQVi6U8WETYcMh0jpw10veZSNGutuWtdc/uee5Wfoo4fNPBHK4fxa1wY3vbCO08/3stvVOc3aLdT9rD0pPbBhL2NGVpa2Ng7ho1o9l85v2W7dP9dlp4YR+d9z5NFx87LDMl06eHSy4IMtLIe+6uHBVDDUQh1h1ke6qdMzLR+Z+6vPR/TFlNI63xX+lk/DyuqzuWom6CuEgIFiI7kgd40YPf6KAwCj/GYxmPaiom2vyz7n/Ff2T17hQ0L5D8RvJ5ucbRN9zdKcJg0GHte4XnrH5jffXX6fVTjN5DqLhX4wGZxa5F9Oaylkzqitc5zS0M2v4nVaHWsys6x41IVVklaYnSgWzXt9E/ls1osezrhSmE1c9wGjGgepNz9k76QqzqMrbfEQAR5j+q9cDQOhhdMR/aEnxtyUDxniX4moijHN7frc/RVjxJA1Xh65hYTqbD6KSskMKiyxNHcAnmVVleRJwSyoypSyMqnZ6JZUZUpZFkbBLKuZUtZcsjZaJZVzKlbIsnsaJWQlMqEbGmaL2xJgpRi6GRzEncaaRp3GpUdxpyxNok4YoqizUpA25SYTuiZzU0Hr6hsUb5XmzY2ue4+DQSfkF8ucXVbp6g3BLtXuH+8lcZZPbO1n/LC3/pGrMtK2AfFUvDSP92zty+hDQ3+8sppsB7Ze4Xc4lx8ybn5lTjh5L8piq2D4E51szdCd1e6PJh1O6qc0XbZsTT+eQi8bfIW6x37Wj9SdRUVtBZuh1do1oAu57zyY0C59tyFn3FuNurqhkcIc6KP+HAy1nOuRmkcP1vdqe4WHJP5NYzxhY7yu6ccB4BJidd/EJc0OMs7zzBdc38XEke/cvoOkYHVrGgWbBCbDkMxDW/JpUb0c8LtoKZsehlfZ8zv3EaNB7gFMYFrJVS8s+QHwY0X/AMRcpk1Dt3WK9O+I9ZXtjB0ijF/N5v8ARoVEoaQvOnJSfFtWanEKh+pBkcB5NOUf9qmsCw5rIHvO5Ngnjjuqt8cSkmHk08bGi53PstH4fo+qo42nQv1P8u5/p6ppwjSteHlw0a0fTVOMZxQU8LpHcgMrflEzzJ1Ked10y7QWMxmur4aNvwRkSzeH6GnyH1SuPV4qMREUf9nStyi22bTN9h6JzgDDQ0M1ZL/6ipuRfe7tvQKK6L6TPJJI/UnUk7kk3JKeGOoLUnxLiUj2dTEx1zYE9yia2Enqadu5sD9P6q+V1TC0uAAuFAcJUXXVTpnfCzb7LPKS5HOItFdEIaYNH5W2+SybCWl2JMLtmklaTxfV9iwVV4EwwT1MjyNG2A+qv+8gnVatS1bbAJ6w3VO4hidA3Ow/DyVhwOp6yNru8BPLH3BjfSRsiy9WRZZ7Xp5siy9WRZA08WRZe0WQNE7Iyr3ZFkbLTxZC92QmNMipptbJ6xRE/ZddSVJLcLqrA+jTqJNI07jU1UO4k5Ym0acsU1RZoUrSx7BR9Gy58ktj+KClpZZrXLW2Y39Ujjljb6uIWeQkUbiut6+tkIN2U46hvdm0dMR65G/3SmTWW/8ALn0HMpOlh6uMZnXtdz3d7jdz3eriSqrxbxUYwYojaU6Fw3iaQQRflKRe/wCgG3xE2vymGJeNzyJce8SgB1JCRrpUPB3sbiFrh+Vp1cebh3NVo6IuDepaK6dvbcP4DDyBGryO88vDzVd6LuBvxDhVVItTxm7Wkf2jhtpzb9fJbZE7Mb2sNgOQHILLGXutMrJ/rDwzCON8jtmtLj6C6jpZTT4YXbPcxzv777n6uSuO6xsh5zvay3hu75AptxtJ2GRDwJ8hsqnNR1GR4fgLeep71aqbAc0YYNr3T2jw8dyn47Rt5Xt/qT4LS2RHNQWBAxiRuXQO18TyaPuomjpziFba96endd7uT5OfoNgnnEFa8lkFP/azXDe9jD8Uju4nklcWyUNIKOA2le3tu5gHck95WOM8rtpeEFxxjBqXlkX9lCCxttidnO+ysPRrh+WAki10jwbgjXRm4529lbWQtp4jbQBa5WThM5VbiJga5wbu8299/l9VZuHsK6qnA2c4XPqoPCaUzz53atarj+MaBYclljPalG4pgLGm5upPotw/JT5yNZCXf0TXi/ttDRu4ho8yrngVIIoWtHIAfJLHu0/wh+MW5mBv6iB81M4LBljA8FFYqM8zG9xurFSss0LTK6x0WM3StkWXULHbZyy5ZekI2NOWXLL0hGyebIsvSEbGnmyF6QjZ6YxXNuL9yb0FTYp3UPBFxsRf3CgpqjI7wXdOnIudO+6exKs4PXB1rFWOBymwz6NOWJrCFJ0MFys6qH9FDYLPulXEJZHMgg1EL2F55dY4EgE8g2O5P/EbzCu/EeNMoqZ879cosxvNzzoxgHifkCvnfGuJpDmDnXe8uc4XzAOc7M4yHYm/5BoLAG+wxtaY47SPE/FRYOrid29sw2b4t/d48uWu3jo54EdXP66e7aZpuSdM55geHeU56Pejx9WfxFVdlOO12tHSc9eeX6rZOyGtjjaGRs0a0C22xKqS27oysxmo6A2zWMbljYLNaBYW77J9RxprCxSTCGMLjoACT6J2szKMdZWj9NPGT/fkNh7NafdReKP6yVx5DQeid4RMRTOmPxVLi8fy7M/wge6aAW1KeP2Mvp6iYGi5UNjuLtYwv+K5ysYN5H8mj9g5lIV2NNIc5xsxpsbbk7BjBzceZTzhbAnSyCpqGhptaKPkxvIDx7yoyvlfwcmjjhPBXRMfVVBzTy9px7u5o7gFAPonTTSSG5LnfIaBaHjhtHkHNReF0IBGi0x4m05dlOF6Hqo7HzKi+IK7rZOrZsNyO/mpTiXEhEwRs+N+nkOZTLh7Dso6x/LvWeV3VTpKYZRiKMNHxO3Tx9AAPmU3wm73l522HkE5xysEcZJ7kU4rjIOuq2j8sXaPmdvurq/stUFwnQlrDI74pDmP2ClMVmytPkiTrE/W0RSDPO48horK0aKHwOCwv36qZRnTwgQhdWbUIQhAcQuoQHF1CEBxdQhAYJgVcJYALEENvZwN7XsQb9x+oVdq66EmTr5A23wNu48jbsRi5Om7nAeCtVXhdTRlj62ZrYy4xtcS1zjmaXWu0fsG9/Pko6HBaZud7AXl7r3db2Gnit9ZWajCal2z+nxANOmcba8/r91a+FuJpWOAbKZRzZIST45Q65/6SfIpGo4Ie5xMYzAm4GYMIufG4t7Ke4W6NGueHVbpWgEECNzCT5u0I8wo1li0txsaZg8gmY142cL99vC/PzU+HMiYXvcGtaLlxNgAOZKZ0MIb2I2gNGwLtcvK+m//AJdR/GNE+eMUzHlpmBu+18rBbNb9xva5/wAk7ds5GOdIfGEuI1Qipw4xMJbE1oOZx2c+3InbwHmVM8LdH8NJGKvE3NAFi2LcX3At+d3gNB4qdqvweCwOMEQnnA1JPPvfJbYH8o+Sy/E8fqK6V0s78zrWa0aMaCfhYzkNvE8yUpNVe9xvFLiQqI2PYMsbgC1vcDte3NPI2qI4apiymhadwxoPnZTsTVpWUL00Vyo7jKoJZHSsPbqXBnkzeR3/AE391NwgNaXO0AFyfBYjiXSMBiEs+UuAY6KC35dfit3lRubVI1HGK+OJvacGsjAaPQW0VNqsZdM0yXMcANmkfHIf0xj7/wCogo4pahzJKwOPOGkHxP8A3Sfpb5/5HQOH+GzmE9TYvAsxgFmRt5NYPui8/odGXDfDb5HtmnaGgfBHyaPu7xVqpX5qnKPgjbt4lPXSWaTsAFHcOfA+Y7yOJHlsPkEgWr+09McUxRtOy+7joBzJXvEa5sTS9xVboKJ9TL1kl7flbyAVW6I5wWgfNJ1smpOvkPBTuIXIEbNALXUlBTCNtgENhG6kUrh8Ya0KAriamoEY+BmrvsE+xfEcjMrdXHQDxTnh3DerZd3xO1J8SlObtX4SsTA1tu5ROKOzODVKVUtgo6ijzOzH0VY/Yy+khRx5WhOFxoXVnWuM1HUIQkYQhCAEIQgBCF1AcXVxdQGO9PBPU0jRzmedN7iOw/7lHUsAbSvBIMzY29XmJt1liS12W+p03sO8hW/jekjlqaXrn5I6ds1TI426sNaYwA++4JuLDfZZ7xt0mMkdlpYg5jQWtdICxoBFiY4YyLX73k7WsFv5TFlq2QybjOJtHZpWejc30ep7h3iqtdIyOakeA5zWuLIpGkAkAuvZ1wN7aHxWb0nE8kezGW/a6WM+8bwtQ6K+LpKqpFOYxq1zg50z3atA0GYE6gk78kvKX2Lj+GsUULWtGUWB11BBPmHa381WcfrGyvOXXqiWX5g/m/p6K1sKzB2IQwz1Eb3ZS2Q6m9rHUfVKT2mq9xNXxlzo3OA0IN7b9yqmHUPVsZOzWzzqbFmmoHmp/HOExUufUxPzR/mItYEDldMKfDHOp2QB9mOe94Nu7s/NZfJlluNMfHS+8J8W9cckoaDsHN2v3HuWg0sXNZvwBwNFE4ySvc535Wjst8z3q98RzSR07jG4NIG9rm3gr8re0WT0q3SjxKWxmlgPafpI4cm91/FUzgvholwfEwPf/wDK9t2M8WN/M7xVnw3heJzjNWTNdbUtvZg8xufVOZ+N4g8Q0jBa9jIRZo/lHNOSb5G+OFjwTh+On7biXyu1c92rj/QeCmblyY0MmZoObMeZUlCOadTERxXV9XCGA2dIQweu/wArrzW4nHTQNaSNANPRZ30i4tLNVsZAdIjfwuprAsBlnIkqCXeHIeimZRVhWjhkrJMzgQwbBX3DaBsYFgvNDSNjADQnznWCARlNymWJVjY2kn0XivxFsbSSVE4fTPqn53giMbDvSvIOMDoXSv66Tb8o+6tY0C8QRBosE3raiwsn3xFdTZrWSFzsoUhSRZQmlDB+Y81JBPK+ixnt1CELNqEIQgBCEIAQuosgOLqLIQAhCEBlnSdU0/ahmexpfHHe8jWvAbK57WtB2Di03JNuwPXNZ6alNE8spHHtgCoEsTnt1F23Epbbl8J+LyTDiPB6yRv4ypcZOsAdmLm57EgNvEDma3u0tZV00r8ubs2GnxMuL/tvcey0uXpOOP5SUGF07jq+oj84A8e7D9lfejnhaP8AFxyw1l3wnNYR5XWILTdjxfZ1ll8VK+4IHqCPstr6FKchlTI7rHPbkDWl8lhuTZpOXWw9vFLcnoZftqcDCL3cXG9yTbewvYDYXvos044gaKiUOy2LWusRuLWP0V3wPGmS/wANxDZgTdhIvp+kX+W4VC6amOzRNYzM+RrgLb9ki/1V43TOxB0HDFMWOe41DmvaXdVFI4ZTbfKNx5pnPAauCCFjmQiNhALmkON3a2cD4BV+l4exHI6dolZHHo93WZSG/wAt7kKV4+q42dQ2DrGSsijDy0EAnUk356FRlrc4Vq/a98B8NzUxJlnMoNsgDiQO86lXKtbeN1xvYfdU7onqjUUL88rxPE8g5rfAQC3KCPP2VsxJ5ihLyS7UclfaKyDpAqZmzdlpy+WnqmcFQPwl8v8AFvy33V9xJ/XHL1WltyqpTYaGStdq4ZtWjUBZ/J8Vtisc5IufRvTVHVCSU9k7NO6tfEdY6OElm5091GQ4jlY0MjNtEy4zx7q4W6auIACdxs7TvbvD/Djf7STc66q3RNDRYBZrBxFKXsAuQdA0LR8NuWguFioxzxs4VZYexNVZ4p4nZCQy93HkN1L4xXFjSGi7jsPFV3AuEs0pqKjtSO112A5AK59pI4Th0tS4SzXDeTf6q90cIa0ADZeCwNFhoudeAEdnOCtTNYJlDEXuudkNaXnwUjFHYJ78YP5V6Y2y9ri6oayBCEJGEIXUAIQhACEIQAhCEAIQhAfHE2NPe7M4W0sGxhsTBpYWjY3KvNTi75Gta4R9n8whia4/zOa0Fy8tfATqHAX1y2JHuACveImmuOpMlra52sYb+Qe66Aax1IBvlafMH7FXbhPpKnomhjGQuZe5aQ8X7wHZjbzsVS2xRn8xHpf6FPaTConkAzhgJtctdp7ApldNMd0hUdU68rZqaTfM2TrGF1wbGzQ4X1FwNFdsOwIVVpIcQNRkvlz5SW35Hslw9VldD0ctlbeGtp5H/obJE4nTYgyNc32v4K3cN9F9ZFlmgrWNNwS3K9mx2JBIPtZX0nUd444crIY3vsJmO0OR7g5o7xH/ALQb93kqji+LupZWhj84LWdl7bn4Re5PovpCSRobZ5Gose7bXVYhx9w7CHPmLrgNab30a4uawDXcb7eCjeVy2LMYvXR1nnpOudC2LNowgDti3xabC9/ZTmMNDYCTrlF/ZVCgxz8LSxU9z1jY43ADueCRYnTS2ylo3Vzg6N0LHi2tntBsR3LSW75RZPTK8S4ymfM5sUbiwaXAN/PyTzEqg0kMczSC59iQddxqrdVcLVAvkga0kc7W9wqdjobCWMqW3O2XTfw8EZXmao1+Gk8O4iJqdkltCFXuKmid1uQVo4fwktoxlAaCLhqpVXOTNksQCdSUXXKdJPBqeJj4yACdlfZpw1oKoGCztFSyI7uBIPkrXxTL1cYtfXRR4z0e0jE5h7R1KfsIsqTgNQ9x1Oit7HaWSNG4xWOBDW7lOKOncQLpxDRDNcp+xllW9QTHbzFEAlEIClrHUIQkYQhCAAuri6gBCEIAQhCAEIQgBCEIPT4rEAJsHt8zsiWmsbBzT4g3Hukg35L1Gy/I+CNB0Uzu4e4XuOjkJs1rifAXSJaQvTJXDZxHqmEm3Aas/wDt5/WJ/wBwpTA6/Ead16d1U3KbENbIQLaWc21vQqJpeIKpnwVU7bfpleB7AqcwfjivhcXR1T7uN3Z7SA22vnB+SqJaz0dcfVc87aariPaBAlLDGb2JAcLAG+3JaHimDwzNIexp0IvYf6LIsH6ZpgB+Ihjktu5hLD67j5LWcIxiKqgZKxxaHjYluYHuIN0speylnTC8bFXDUGndlma90UkJdYODbDq7gC+mrfQ96mKDD8bFdJPHlY+WxcCT1VrAAZXt8BsrH0m8CmpDaiCV34iNhDBp2g27w27Rpu6xG2YemZMx3GqfLndV7jLnY5+o2AJBKcuy0+icAnqHRf8A9cbI5RocjszHfuHMeRVQ6S+E2VIY9tmvZYjyvqLKI4d6RMRu0VeHyuYd5GQyscB35SCD8lqJhZIA4t3FxcWOoU9Xk++GfcG8UdaOozAZOwST3aad+yseI8IsmOYvId3gBUrjPgEmo6ynlMWc2cAbC9rg6c91fOFqOpjia2aoE1gBctAd/wBQ39U79pk50h6bgkxzCTrM1uexTji6JwYLa66q3qKr6UP0fslMhljpUMCjvryVupIUjR4I1urTon8bCNCq2mQsAuoQpahCF1IBCEIMICEIDqEIQAhCEAIQhACEIQAhCEG+Jg7SyGvI2K8oQHt0hO9lwHwXhdT2CgI7j6H/ACSrXt27Q9Afum116aU5Sqcw6phbYPcbXF7sdsL9xPetD4f4hw/qi172h4aQ0PY+wOYne3cfkskaU7pnLbGy8M8pt9L8MY9h7WER1EAJJ0zgHwGqxer4nxWI3dJUMZfs523aLnQZy0j5phhTAXDzCvPHk2XCCLDWWEexLv8A8rTP4ZMfLaMcudE8I6Y6tthKyKXxILT7t0+S03hDjuCtYSbRPbbM1zhbXYh2lwvlyOtAOrAbfuIVl4e4mghJz05cHFtxnFuybjcLCYY5Lts6fR2PUEVVGW9Zqdix+oPeLbFVPhXAMSgzNbXNcwOIDZI+s599wQobhrpGomOJFPJHmsNA0++qhMXirXTVFbSVLmRkl+XM5tgGjlsTp3Kv8WWkeU23OhEobaUsLu9gIHsSbJWeMOaQVgvDnShXtc0SkTNuAczWh1v5m2Ww4dxKyVgdkcFlcMpy1851UzC0AWC9luqaNna3tOIbm7ynbXg7FRZo5ZYC1JJUFeJAiHXldQhMQIQhACEIQHVxdQgBCEIAQhCAEIQgBCEID4kQhCDcXUIQAuhCEQFWJ3TN1Qhb/H2zq1YDTAuarR0ndnC4x+qeMe0cp+yELr+X/mwx/myFqXiCELiwdFTuFrS5pcmFVJG/VO+YshC7v6OfL+UZBT1TwdHKzYVxVUsFhJp3IQsPj5a5SaaPg2NSVkeWYggDkEwwjjgxSPiL3ZWuIGhOgQhb/Jhj1pzytDwDiaOUCxJJ8Cp41YKELj+TCS8NcMroox116QhY1viEIQkYQhCA6hCEAIQhACEIQAhCEAIQhAf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472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5715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me! But my firm winning   a prestigious diversity award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345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7980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Compensation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Lawyer or Entrepreneur?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solidFill>
                  <a:schemeClr val="tx1"/>
                </a:solidFill>
              </a:rPr>
              <a:t>Lawyer by training;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Full-time business owner and operator now;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The Value of  a Law Degree;</a:t>
            </a:r>
            <a:endParaRPr lang="en-US" sz="3600" dirty="0">
              <a:solidFill>
                <a:schemeClr val="tx1"/>
              </a:solidFill>
            </a:endParaRP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Lots of options for lawyers even if not practicing law.</a:t>
            </a:r>
          </a:p>
        </p:txBody>
      </p:sp>
    </p:spTree>
    <p:extLst>
      <p:ext uri="{BB962C8B-B14F-4D97-AF65-F5344CB8AC3E}">
        <p14:creationId xmlns:p14="http://schemas.microsoft.com/office/powerpoint/2010/main" val="26015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8486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What I have learned from my firm’s growth and success: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Customer service is key;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Golden Rule applies:  Treat everyone the way you would like to be treated;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Everyone in an organization is important to its success.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 something that you like doing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 proactive and creative; don’t always do things the way everyone else does them;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 transparent with your team;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 as much as possible!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 not stress too much; 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Have some fun!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Keys to Success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QUESTIONS AND ANSWERS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This is a picture of me as a young boy.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sz="3300" dirty="0" smtClean="0"/>
              <a:t>Here I am again, playing the trombone. </a:t>
            </a:r>
            <a:endParaRPr lang="en-US" sz="33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I was born and raised in Santa Monica, CA.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820742"/>
            <a:ext cx="2895600" cy="419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26" y="1828362"/>
            <a:ext cx="3774051" cy="42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1226" cy="4221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943600" cy="376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00" y="5943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left to right, Timothy (son, 26), Thomas (son, 12), Melinda (wife), Me, Christopher (17).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4282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attended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 Palisades High School in Pacific Palisades, CA.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58305"/>
            <a:ext cx="45434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8304"/>
            <a:ext cx="4191000" cy="280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 a high school student ,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 was involved in sports and </a:t>
            </a:r>
            <a:r>
              <a:rPr lang="en-US" sz="2400" dirty="0" smtClean="0">
                <a:solidFill>
                  <a:schemeClr val="tx1"/>
                </a:solidFill>
              </a:rPr>
              <a:t>music;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 enjoyed most of my classes, especially history.  </a:t>
            </a:r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17734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Mugging for the camera, it’s me!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7156" y="6248400"/>
            <a:ext cx="277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 again – Before the Invention of Color Photos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56" y="3086099"/>
            <a:ext cx="2410316" cy="308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78479"/>
            <a:ext cx="2590800" cy="309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Things I enjoyed in HS: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History, English/Writing classes;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Playing baseball;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Participating in the school jazz band;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Music/</a:t>
            </a:r>
            <a:r>
              <a:rPr lang="en-US" dirty="0" err="1" smtClean="0">
                <a:solidFill>
                  <a:schemeClr val="tx1"/>
                </a:solidFill>
              </a:rPr>
              <a:t>Djing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Working part-time to earn extra cash;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Hanging out with friends.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191000" cy="609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Things I did not enjoy in HS: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Social cliques;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Math;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Sometimes working a little too much = stress.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Activities/Athletics in HS: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Jobs worked while in HS: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Karate;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Baseball;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Student government;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Jazz band.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Paper delivery boy;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Camp counselor;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After school playground counselor;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Pizza delivery boy;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Pizza restaurant assistant night manager.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Fondest memories from HS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267200" cy="609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Obstacles Overcome from HS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Playing baseball in Dodger Stadium;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Playing with the jazz band;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Learning to DJ at parties;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Making friends to last a lifetime;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Earning good grades in hard classes;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Getting accepted into college.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Math;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Trying to fit in with a lot of different groups (sports, jazz, Honors students);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Balancing work and school;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Trying to make the right life choices.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628</TotalTime>
  <Words>947</Words>
  <Application>Microsoft Office PowerPoint</Application>
  <PresentationFormat>On-screen Show (4:3)</PresentationFormat>
  <Paragraphs>249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Youth Business Alliance Talk  Alliance William &amp; Carol Ouchi High School Monday, November 24, 2014 4:30 p.m. - 5:30 p.m.  Presented by: 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College</vt:lpstr>
      <vt:lpstr>College</vt:lpstr>
      <vt:lpstr>College</vt:lpstr>
      <vt:lpstr>Law School</vt:lpstr>
      <vt:lpstr>Career Path</vt:lpstr>
      <vt:lpstr>Career</vt:lpstr>
      <vt:lpstr>Career</vt:lpstr>
      <vt:lpstr>Career</vt:lpstr>
      <vt:lpstr>Current Role</vt:lpstr>
      <vt:lpstr>Current Role</vt:lpstr>
      <vt:lpstr>Current Role</vt:lpstr>
      <vt:lpstr>Current Role</vt:lpstr>
      <vt:lpstr>Current Role</vt:lpstr>
      <vt:lpstr>Career Compensation</vt:lpstr>
      <vt:lpstr>Lawyer or Entrepreneur?</vt:lpstr>
      <vt:lpstr>Keys to Success</vt:lpstr>
      <vt:lpstr>QUESTIONS AND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Melissa L. Faust</cp:lastModifiedBy>
  <cp:revision>40</cp:revision>
  <dcterms:created xsi:type="dcterms:W3CDTF">2013-01-02T21:12:08Z</dcterms:created>
  <dcterms:modified xsi:type="dcterms:W3CDTF">2014-11-20T19:09:31Z</dcterms:modified>
</cp:coreProperties>
</file>