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mp4" ContentType="video/mp4"/>
  <Default Extension="tiff" ContentType="image/tiff"/>
  <Default Extension="emf" ContentType="image/x-emf"/>
  <Default Extension="vml" ContentType="application/vnd.openxmlformats-officedocument.vmlDrawin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6" r:id="rId4"/>
    <p:sldMasterId id="2147483700" r:id="rId5"/>
    <p:sldMasterId id="2147483704" r:id="rId6"/>
  </p:sldMasterIdLst>
  <p:notesMasterIdLst>
    <p:notesMasterId r:id="rId54"/>
  </p:notesMasterIdLst>
  <p:sldIdLst>
    <p:sldId id="260" r:id="rId7"/>
    <p:sldId id="262" r:id="rId8"/>
    <p:sldId id="283" r:id="rId9"/>
    <p:sldId id="286" r:id="rId10"/>
    <p:sldId id="285" r:id="rId11"/>
    <p:sldId id="264" r:id="rId12"/>
    <p:sldId id="284" r:id="rId13"/>
    <p:sldId id="265" r:id="rId14"/>
    <p:sldId id="266" r:id="rId15"/>
    <p:sldId id="267" r:id="rId16"/>
    <p:sldId id="268" r:id="rId17"/>
    <p:sldId id="276" r:id="rId18"/>
    <p:sldId id="277" r:id="rId19"/>
    <p:sldId id="259" r:id="rId20"/>
    <p:sldId id="275" r:id="rId21"/>
    <p:sldId id="272" r:id="rId22"/>
    <p:sldId id="258" r:id="rId23"/>
    <p:sldId id="273" r:id="rId24"/>
    <p:sldId id="269" r:id="rId25"/>
    <p:sldId id="271" r:id="rId26"/>
    <p:sldId id="282" r:id="rId27"/>
    <p:sldId id="287" r:id="rId28"/>
    <p:sldId id="318" r:id="rId29"/>
    <p:sldId id="316" r:id="rId30"/>
    <p:sldId id="319" r:id="rId31"/>
    <p:sldId id="317" r:id="rId32"/>
    <p:sldId id="288" r:id="rId33"/>
    <p:sldId id="290" r:id="rId34"/>
    <p:sldId id="291" r:id="rId35"/>
    <p:sldId id="292" r:id="rId36"/>
    <p:sldId id="293" r:id="rId37"/>
    <p:sldId id="294" r:id="rId38"/>
    <p:sldId id="295" r:id="rId39"/>
    <p:sldId id="297" r:id="rId40"/>
    <p:sldId id="298" r:id="rId41"/>
    <p:sldId id="320" r:id="rId42"/>
    <p:sldId id="296" r:id="rId43"/>
    <p:sldId id="300" r:id="rId44"/>
    <p:sldId id="303" r:id="rId45"/>
    <p:sldId id="304" r:id="rId46"/>
    <p:sldId id="321" r:id="rId47"/>
    <p:sldId id="299" r:id="rId48"/>
    <p:sldId id="309" r:id="rId49"/>
    <p:sldId id="311" r:id="rId50"/>
    <p:sldId id="312" r:id="rId51"/>
    <p:sldId id="314" r:id="rId52"/>
    <p:sldId id="315"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35"/>
    <p:restoredTop sz="87825"/>
  </p:normalViewPr>
  <p:slideViewPr>
    <p:cSldViewPr snapToGrid="0" snapToObjects="1">
      <p:cViewPr>
        <p:scale>
          <a:sx n="87" d="100"/>
          <a:sy n="87" d="100"/>
        </p:scale>
        <p:origin x="184"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50181-136E-1648-A1D3-0AAB4A926ECD}" type="datetimeFigureOut">
              <a:rPr lang="en-US" smtClean="0"/>
              <a:t>10/24/17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21FF2-A4C5-B049-BE83-6CF5FEA7A702}" type="slidenum">
              <a:rPr lang="en-US" smtClean="0"/>
              <a:t>‹#›</a:t>
            </a:fld>
            <a:endParaRPr lang="en-US"/>
          </a:p>
        </p:txBody>
      </p:sp>
    </p:spTree>
    <p:extLst>
      <p:ext uri="{BB962C8B-B14F-4D97-AF65-F5344CB8AC3E}">
        <p14:creationId xmlns:p14="http://schemas.microsoft.com/office/powerpoint/2010/main" val="167646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8721FF2-A4C5-B049-BE83-6CF5FEA7A702}" type="slidenum">
              <a:rPr lang="en-US" smtClean="0"/>
              <a:t>1</a:t>
            </a:fld>
            <a:endParaRPr lang="en-US"/>
          </a:p>
        </p:txBody>
      </p:sp>
    </p:spTree>
    <p:extLst>
      <p:ext uri="{BB962C8B-B14F-4D97-AF65-F5344CB8AC3E}">
        <p14:creationId xmlns:p14="http://schemas.microsoft.com/office/powerpoint/2010/main" val="517172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E0D69CA-4497-9145-B50F-B6389B6AC1E6}" type="slidenum">
              <a:rPr lang="en-US" altLang="en-US">
                <a:solidFill>
                  <a:srgbClr val="000000"/>
                </a:solidFill>
              </a:rPr>
              <a:pPr/>
              <a:t>30</a:t>
            </a:fld>
            <a:endParaRPr lang="en-US" altLang="en-US">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83006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7D3652-C9DB-7248-81FE-E63DEE06A32D}" type="slidenum">
              <a:rPr lang="en-US" smtClean="0"/>
              <a:pPr/>
              <a:t>4</a:t>
            </a:fld>
            <a:endParaRPr lang="en-US"/>
          </a:p>
        </p:txBody>
      </p:sp>
    </p:spTree>
    <p:extLst>
      <p:ext uri="{BB962C8B-B14F-4D97-AF65-F5344CB8AC3E}">
        <p14:creationId xmlns:p14="http://schemas.microsoft.com/office/powerpoint/2010/main" val="272147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Stop 1:22</a:t>
            </a: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2128A763-4196-3246-831C-498A412789E2}" type="slidenum">
              <a:rPr lang="en-US" altLang="en-US">
                <a:solidFill>
                  <a:prstClr val="black"/>
                </a:solidFill>
                <a:latin typeface="Calibri" charset="0"/>
              </a:rPr>
              <a:pPr/>
              <a:t>10</a:t>
            </a:fld>
            <a:endParaRPr lang="en-US" altLang="en-US">
              <a:solidFill>
                <a:prstClr val="black"/>
              </a:solidFill>
              <a:latin typeface="Calibri" charset="0"/>
            </a:endParaRPr>
          </a:p>
        </p:txBody>
      </p:sp>
    </p:spTree>
    <p:extLst>
      <p:ext uri="{BB962C8B-B14F-4D97-AF65-F5344CB8AC3E}">
        <p14:creationId xmlns:p14="http://schemas.microsoft.com/office/powerpoint/2010/main" val="94770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x-none"/>
              <a:t>Start 2:27</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fld id="{E32DA96C-A707-AB4A-8F1C-85F5DA21851B}" type="slidenum">
              <a:rPr lang="en-US" altLang="en-US">
                <a:solidFill>
                  <a:prstClr val="black"/>
                </a:solidFill>
                <a:latin typeface="Calibri" charset="0"/>
              </a:rPr>
              <a:pPr/>
              <a:t>11</a:t>
            </a:fld>
            <a:endParaRPr lang="en-US" altLang="en-US">
              <a:solidFill>
                <a:prstClr val="black"/>
              </a:solidFill>
              <a:latin typeface="Calibri" charset="0"/>
            </a:endParaRPr>
          </a:p>
        </p:txBody>
      </p:sp>
    </p:spTree>
    <p:extLst>
      <p:ext uri="{BB962C8B-B14F-4D97-AF65-F5344CB8AC3E}">
        <p14:creationId xmlns:p14="http://schemas.microsoft.com/office/powerpoint/2010/main" val="908194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35879619" indent="-35447153" defTabSz="914485"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65" eaLnBrk="0" fontAlgn="base" hangingPunct="0">
              <a:spcBef>
                <a:spcPct val="0"/>
              </a:spcBef>
              <a:spcAft>
                <a:spcPct val="0"/>
              </a:spcAft>
              <a:defRPr sz="2300">
                <a:solidFill>
                  <a:schemeClr val="tx1"/>
                </a:solidFill>
                <a:latin typeface="Arial" charset="0"/>
                <a:ea typeface="ＭＳ Ｐゴシック" charset="0"/>
              </a:defRPr>
            </a:lvl6pPr>
            <a:lvl7pPr marL="864931" eaLnBrk="0" fontAlgn="base" hangingPunct="0">
              <a:spcBef>
                <a:spcPct val="0"/>
              </a:spcBef>
              <a:spcAft>
                <a:spcPct val="0"/>
              </a:spcAft>
              <a:defRPr sz="2300">
                <a:solidFill>
                  <a:schemeClr val="tx1"/>
                </a:solidFill>
                <a:latin typeface="Arial" charset="0"/>
                <a:ea typeface="ＭＳ Ｐゴシック" charset="0"/>
              </a:defRPr>
            </a:lvl7pPr>
            <a:lvl8pPr marL="1297396" eaLnBrk="0" fontAlgn="base" hangingPunct="0">
              <a:spcBef>
                <a:spcPct val="0"/>
              </a:spcBef>
              <a:spcAft>
                <a:spcPct val="0"/>
              </a:spcAft>
              <a:defRPr sz="2300">
                <a:solidFill>
                  <a:schemeClr val="tx1"/>
                </a:solidFill>
                <a:latin typeface="Arial" charset="0"/>
                <a:ea typeface="ＭＳ Ｐゴシック" charset="0"/>
              </a:defRPr>
            </a:lvl8pPr>
            <a:lvl9pPr marL="172986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C9A301B4-F265-7841-A2E1-73B3B8BEF9A7}" type="slidenum">
              <a:rPr lang="en-US" sz="1200">
                <a:latin typeface="Calibri" charset="0"/>
              </a:rPr>
              <a:pPr eaLnBrk="1" hangingPunct="1"/>
              <a:t>16</a:t>
            </a:fld>
            <a:endParaRPr lang="en-US" sz="1200">
              <a:latin typeface="Calibri" charset="0"/>
            </a:endParaRPr>
          </a:p>
        </p:txBody>
      </p:sp>
      <p:sp>
        <p:nvSpPr>
          <p:cNvPr id="19459" name="Rectangle 2"/>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Over past century and half drastic increase in atm CO2.  This increase is also seen in the oceans which take up large portion (30-50%) of CO2 emissions.  Globally the oceans have taken up ~118 PgC of 244 PgC emitted.  Uptake and storage rates vary globally.  Primarily due to water properties (temperature salinity) and circulation (deep and intermediate water formation).  The result is certain regions of the ocean are particularly important players when considering the ocean as a sink for anthropogenic CO2 (e.g. north atlantic).</a:t>
            </a:r>
          </a:p>
        </p:txBody>
      </p:sp>
    </p:spTree>
    <p:extLst>
      <p:ext uri="{BB962C8B-B14F-4D97-AF65-F5344CB8AC3E}">
        <p14:creationId xmlns:p14="http://schemas.microsoft.com/office/powerpoint/2010/main" val="1007826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35879619" indent="-35447153" defTabSz="914485"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65" eaLnBrk="0" fontAlgn="base" hangingPunct="0">
              <a:spcBef>
                <a:spcPct val="0"/>
              </a:spcBef>
              <a:spcAft>
                <a:spcPct val="0"/>
              </a:spcAft>
              <a:defRPr sz="2300">
                <a:solidFill>
                  <a:schemeClr val="tx1"/>
                </a:solidFill>
                <a:latin typeface="Arial" charset="0"/>
                <a:ea typeface="ＭＳ Ｐゴシック" charset="0"/>
              </a:defRPr>
            </a:lvl6pPr>
            <a:lvl7pPr marL="864931" eaLnBrk="0" fontAlgn="base" hangingPunct="0">
              <a:spcBef>
                <a:spcPct val="0"/>
              </a:spcBef>
              <a:spcAft>
                <a:spcPct val="0"/>
              </a:spcAft>
              <a:defRPr sz="2300">
                <a:solidFill>
                  <a:schemeClr val="tx1"/>
                </a:solidFill>
                <a:latin typeface="Arial" charset="0"/>
                <a:ea typeface="ＭＳ Ｐゴシック" charset="0"/>
              </a:defRPr>
            </a:lvl7pPr>
            <a:lvl8pPr marL="1297396" eaLnBrk="0" fontAlgn="base" hangingPunct="0">
              <a:spcBef>
                <a:spcPct val="0"/>
              </a:spcBef>
              <a:spcAft>
                <a:spcPct val="0"/>
              </a:spcAft>
              <a:defRPr sz="2300">
                <a:solidFill>
                  <a:schemeClr val="tx1"/>
                </a:solidFill>
                <a:latin typeface="Arial" charset="0"/>
                <a:ea typeface="ＭＳ Ｐゴシック" charset="0"/>
              </a:defRPr>
            </a:lvl8pPr>
            <a:lvl9pPr marL="172986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68F21797-864A-1C46-B4B0-EEFD1876A754}" type="slidenum">
              <a:rPr lang="en-US" sz="1200">
                <a:latin typeface="Times New Roman" charset="0"/>
              </a:rPr>
              <a:pPr eaLnBrk="1" hangingPunct="1"/>
              <a:t>18</a:t>
            </a:fld>
            <a:endParaRPr lang="en-US" sz="1200">
              <a:latin typeface="Times New Roman" charset="0"/>
            </a:endParaRPr>
          </a:p>
        </p:txBody>
      </p:sp>
      <p:sp>
        <p:nvSpPr>
          <p:cNvPr id="21507" name="Rectangle 2"/>
          <p:cNvSpPr>
            <a:spLocks noGrp="1" noRot="1" noChangeAspect="1" noChangeArrowheads="1" noTextEdit="1"/>
          </p:cNvSpPr>
          <p:nvPr>
            <p:ph type="sldImg"/>
          </p:nvPr>
        </p:nvSpPr>
        <p:spPr>
          <a:solidFill>
            <a:srgbClr val="FFFFFF"/>
          </a:solidFill>
          <a:extLs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a:solidFill>
            <a:srgbClr val="FFFFFF"/>
          </a:solidFill>
          <a:ln>
            <a:solidFill>
              <a:srgbClr val="000000"/>
            </a:solidFill>
          </a:ln>
        </p:spPr>
        <p:txBody>
          <a:bodyPr lIns="84401" tIns="42200" rIns="84401" bIns="42200"/>
          <a:lstStyle/>
          <a:p>
            <a:pPr eaLnBrk="1" hangingPunct="1">
              <a:spcBef>
                <a:spcPct val="0"/>
              </a:spcBef>
            </a:pPr>
            <a:r>
              <a:rPr lang="en-US" b="1">
                <a:latin typeface="Calibri" charset="0"/>
                <a:ea typeface="ＭＳ Ｐゴシック" charset="0"/>
                <a:cs typeface="ＭＳ Ｐゴシック" charset="0"/>
              </a:rPr>
              <a:t>SLIDE 4. </a:t>
            </a:r>
            <a:r>
              <a:rPr lang="en-US">
                <a:latin typeface="Calibri" charset="0"/>
                <a:ea typeface="ＭＳ Ｐゴシック" charset="0"/>
                <a:cs typeface="ＭＳ Ｐゴシック" charset="0"/>
              </a:rPr>
              <a:t>Sources and sinks of anthropogenic CO</a:t>
            </a:r>
            <a:r>
              <a:rPr lang="en-US" baseline="-25000">
                <a:latin typeface="Calibri" charset="0"/>
                <a:ea typeface="ＭＳ Ｐゴシック" charset="0"/>
                <a:cs typeface="ＭＳ Ｐゴシック" charset="0"/>
              </a:rPr>
              <a:t>2</a:t>
            </a:r>
            <a:r>
              <a:rPr lang="en-US">
                <a:latin typeface="Calibri" charset="0"/>
                <a:ea typeface="ＭＳ Ｐゴシック" charset="0"/>
                <a:cs typeface="ＭＳ Ｐゴシック" charset="0"/>
              </a:rPr>
              <a:t> emissions for current conditions estimated from observations and models (2000-2009). At present, the dominant anthropogenic source of CO2 to the atmosphere is from fossil fuel combustion, with a smaller but important input from deforestation mostly in the tropics. A little less than half of the anthropogenic input stays in the atmosphere (the so-called air-borne fraction) with the rest removed in about equal portions into the ocean and land biosphere. The uptake into the ocean is well-understood and is controlled by physical-chemical processes: thermodynamics of seawater carbonate chemistry and ocean circulation. Land biosphere uptake comes from a range of processes including CO2 fertilization of plants, anthropogenic nitrogen fertilization, historical land-use changes, and climate change. Detailed budgets are presented in Canadell et al. PNAS 2007; LeQuere et al. Nature Geosciences 2009).</a:t>
            </a:r>
          </a:p>
        </p:txBody>
      </p:sp>
    </p:spTree>
    <p:extLst>
      <p:ext uri="{BB962C8B-B14F-4D97-AF65-F5344CB8AC3E}">
        <p14:creationId xmlns:p14="http://schemas.microsoft.com/office/powerpoint/2010/main" val="402294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8C830F-11CC-0F40-8E85-CFF6CF23C180}" type="slidenum">
              <a:rPr lang="en-US" smtClean="0"/>
              <a:t>21</a:t>
            </a:fld>
            <a:endParaRPr lang="en-US"/>
          </a:p>
        </p:txBody>
      </p:sp>
    </p:spTree>
    <p:extLst>
      <p:ext uri="{BB962C8B-B14F-4D97-AF65-F5344CB8AC3E}">
        <p14:creationId xmlns:p14="http://schemas.microsoft.com/office/powerpoint/2010/main" val="245476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Arial" charset="0"/>
                <a:ea typeface="ＭＳ Ｐゴシック" charset="0"/>
                <a:cs typeface="ＭＳ Ｐゴシック" charset="0"/>
              </a:defRPr>
            </a:lvl1pPr>
            <a:lvl2pPr marL="35879619" indent="-35447153" defTabSz="914485" eaLnBrk="0" hangingPunct="0">
              <a:defRPr sz="2300">
                <a:solidFill>
                  <a:schemeClr val="tx1"/>
                </a:solidFill>
                <a:latin typeface="Arial" charset="0"/>
                <a:ea typeface="ＭＳ Ｐゴシック" charset="0"/>
              </a:defRPr>
            </a:lvl2pPr>
            <a:lvl3pPr eaLnBrk="0" hangingPunct="0">
              <a:defRPr sz="2300">
                <a:solidFill>
                  <a:schemeClr val="tx1"/>
                </a:solidFill>
                <a:latin typeface="Arial" charset="0"/>
                <a:ea typeface="ＭＳ Ｐゴシック" charset="0"/>
              </a:defRPr>
            </a:lvl3pPr>
            <a:lvl4pPr eaLnBrk="0" hangingPunct="0">
              <a:defRPr sz="2300">
                <a:solidFill>
                  <a:schemeClr val="tx1"/>
                </a:solidFill>
                <a:latin typeface="Arial" charset="0"/>
                <a:ea typeface="ＭＳ Ｐゴシック" charset="0"/>
              </a:defRPr>
            </a:lvl4pPr>
            <a:lvl5pPr eaLnBrk="0" hangingPunct="0">
              <a:defRPr sz="2300">
                <a:solidFill>
                  <a:schemeClr val="tx1"/>
                </a:solidFill>
                <a:latin typeface="Arial" charset="0"/>
                <a:ea typeface="ＭＳ Ｐゴシック" charset="0"/>
              </a:defRPr>
            </a:lvl5pPr>
            <a:lvl6pPr marL="432465" eaLnBrk="0" fontAlgn="base" hangingPunct="0">
              <a:spcBef>
                <a:spcPct val="0"/>
              </a:spcBef>
              <a:spcAft>
                <a:spcPct val="0"/>
              </a:spcAft>
              <a:defRPr sz="2300">
                <a:solidFill>
                  <a:schemeClr val="tx1"/>
                </a:solidFill>
                <a:latin typeface="Arial" charset="0"/>
                <a:ea typeface="ＭＳ Ｐゴシック" charset="0"/>
              </a:defRPr>
            </a:lvl6pPr>
            <a:lvl7pPr marL="864931" eaLnBrk="0" fontAlgn="base" hangingPunct="0">
              <a:spcBef>
                <a:spcPct val="0"/>
              </a:spcBef>
              <a:spcAft>
                <a:spcPct val="0"/>
              </a:spcAft>
              <a:defRPr sz="2300">
                <a:solidFill>
                  <a:schemeClr val="tx1"/>
                </a:solidFill>
                <a:latin typeface="Arial" charset="0"/>
                <a:ea typeface="ＭＳ Ｐゴシック" charset="0"/>
              </a:defRPr>
            </a:lvl7pPr>
            <a:lvl8pPr marL="1297396" eaLnBrk="0" fontAlgn="base" hangingPunct="0">
              <a:spcBef>
                <a:spcPct val="0"/>
              </a:spcBef>
              <a:spcAft>
                <a:spcPct val="0"/>
              </a:spcAft>
              <a:defRPr sz="2300">
                <a:solidFill>
                  <a:schemeClr val="tx1"/>
                </a:solidFill>
                <a:latin typeface="Arial" charset="0"/>
                <a:ea typeface="ＭＳ Ｐゴシック" charset="0"/>
              </a:defRPr>
            </a:lvl8pPr>
            <a:lvl9pPr marL="1729862"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fld id="{68F21797-864A-1C46-B4B0-EEFD1876A754}" type="slidenum">
              <a:rPr lang="en-US" sz="1200">
                <a:latin typeface="Times New Roman" charset="0"/>
              </a:rPr>
              <a:pPr eaLnBrk="1" hangingPunct="1"/>
              <a:t>23</a:t>
            </a:fld>
            <a:endParaRPr lang="en-US" sz="1200">
              <a:latin typeface="Times New Roman" charset="0"/>
            </a:endParaRPr>
          </a:p>
        </p:txBody>
      </p:sp>
      <p:sp>
        <p:nvSpPr>
          <p:cNvPr id="21507" name="Rectangle 2"/>
          <p:cNvSpPr>
            <a:spLocks noGrp="1" noRot="1" noChangeAspect="1" noChangeArrowheads="1" noTextEdit="1"/>
          </p:cNvSpPr>
          <p:nvPr>
            <p:ph type="sldImg"/>
          </p:nvPr>
        </p:nvSpPr>
        <p:spPr>
          <a:solidFill>
            <a:srgbClr val="FFFFFF"/>
          </a:solidFill>
          <a:extLs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a:solidFill>
            <a:srgbClr val="FFFFFF"/>
          </a:solidFill>
          <a:ln>
            <a:solidFill>
              <a:srgbClr val="000000"/>
            </a:solidFill>
          </a:ln>
        </p:spPr>
        <p:txBody>
          <a:bodyPr lIns="84401" tIns="42200" rIns="84401" bIns="42200"/>
          <a:lstStyle/>
          <a:p>
            <a:pPr eaLnBrk="1" hangingPunct="1">
              <a:spcBef>
                <a:spcPct val="0"/>
              </a:spcBef>
            </a:pPr>
            <a:r>
              <a:rPr lang="en-US" b="1">
                <a:latin typeface="Calibri" charset="0"/>
                <a:ea typeface="ＭＳ Ｐゴシック" charset="0"/>
                <a:cs typeface="ＭＳ Ｐゴシック" charset="0"/>
              </a:rPr>
              <a:t>SLIDE 4. </a:t>
            </a:r>
            <a:r>
              <a:rPr lang="en-US">
                <a:latin typeface="Calibri" charset="0"/>
                <a:ea typeface="ＭＳ Ｐゴシック" charset="0"/>
                <a:cs typeface="ＭＳ Ｐゴシック" charset="0"/>
              </a:rPr>
              <a:t>Sources and sinks of anthropogenic CO</a:t>
            </a:r>
            <a:r>
              <a:rPr lang="en-US" baseline="-25000">
                <a:latin typeface="Calibri" charset="0"/>
                <a:ea typeface="ＭＳ Ｐゴシック" charset="0"/>
                <a:cs typeface="ＭＳ Ｐゴシック" charset="0"/>
              </a:rPr>
              <a:t>2</a:t>
            </a:r>
            <a:r>
              <a:rPr lang="en-US">
                <a:latin typeface="Calibri" charset="0"/>
                <a:ea typeface="ＭＳ Ｐゴシック" charset="0"/>
                <a:cs typeface="ＭＳ Ｐゴシック" charset="0"/>
              </a:rPr>
              <a:t> emissions for current conditions estimated from observations and models (2000-2009). At present, the dominant anthropogenic source of CO2 to the atmosphere is from fossil fuel combustion, with a smaller but important input from deforestation mostly in the tropics. A little less than half of the anthropogenic input stays in the atmosphere (the so-called air-borne fraction) with the rest removed in about equal portions into the ocean and land biosphere. The uptake into the ocean is well-understood and is controlled by physical-chemical processes: thermodynamics of seawater carbonate chemistry and ocean circulation. Land biosphere uptake comes from a range of processes including CO2 fertilization of plants, anthropogenic nitrogen fertilization, historical land-use changes, and climate change. Detailed budgets are presented in Canadell et al. PNAS 2007; LeQuere et al. Nature Geosciences 2009).</a:t>
            </a:r>
          </a:p>
        </p:txBody>
      </p:sp>
    </p:spTree>
    <p:extLst>
      <p:ext uri="{BB962C8B-B14F-4D97-AF65-F5344CB8AC3E}">
        <p14:creationId xmlns:p14="http://schemas.microsoft.com/office/powerpoint/2010/main" val="2141423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E0D69CA-4497-9145-B50F-B6389B6AC1E6}" type="slidenum">
              <a:rPr lang="en-US" altLang="en-US">
                <a:solidFill>
                  <a:srgbClr val="000000"/>
                </a:solidFill>
              </a:rPr>
              <a:pPr/>
              <a:t>29</a:t>
            </a:fld>
            <a:endParaRPr lang="en-US" altLang="en-US">
              <a:solidFill>
                <a:srgbClr val="000000"/>
              </a:solidFill>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14400" y="4343400"/>
            <a:ext cx="5029200" cy="4114800"/>
          </a:xfrm>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eaLnBrk="1" hangingPunct="1"/>
            <a:endParaRPr lang="en-US" altLang="en-US">
              <a:latin typeface="Arial" charset="0"/>
            </a:endParaRPr>
          </a:p>
        </p:txBody>
      </p:sp>
    </p:spTree>
    <p:extLst>
      <p:ext uri="{BB962C8B-B14F-4D97-AF65-F5344CB8AC3E}">
        <p14:creationId xmlns:p14="http://schemas.microsoft.com/office/powerpoint/2010/main" val="1022864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8FF8C2-7958-F442-95F3-EA6947C9AA6C}"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2091803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F8C2-7958-F442-95F3-EA6947C9AA6C}"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612918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F8C2-7958-F442-95F3-EA6947C9AA6C}"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1986902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hangingPunct="0">
              <a:defRPr>
                <a:latin typeface="Arial" charset="0"/>
              </a:defRPr>
            </a:lvl1pPr>
          </a:lstStyle>
          <a:p>
            <a:fld id="{9F855F5E-FCE7-964D-ACD2-6F218A0FBE6C}" type="datetimeFigureOut">
              <a:rPr lang="en-US" altLang="x-none"/>
              <a:pPr/>
              <a:t>10/24/17</a:t>
            </a:fld>
            <a:endParaRPr lang="en-US" altLang="x-none"/>
          </a:p>
        </p:txBody>
      </p:sp>
      <p:sp>
        <p:nvSpPr>
          <p:cNvPr id="5" name="Footer Placeholder 4"/>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6" name="Slide Number Placeholder 5"/>
          <p:cNvSpPr>
            <a:spLocks noGrp="1"/>
          </p:cNvSpPr>
          <p:nvPr>
            <p:ph type="sldNum" sz="quarter" idx="12"/>
          </p:nvPr>
        </p:nvSpPr>
        <p:spPr/>
        <p:txBody>
          <a:bodyPr/>
          <a:lstStyle>
            <a:lvl1pPr defTabSz="914400" eaLnBrk="0" hangingPunct="0">
              <a:defRPr>
                <a:latin typeface="Arial" charset="0"/>
              </a:defRPr>
            </a:lvl1pPr>
          </a:lstStyle>
          <a:p>
            <a:fld id="{D81EE61E-F331-4F4E-8445-B57CBB3C7BAD}" type="slidenum">
              <a:rPr lang="en-US" altLang="x-none"/>
              <a:pPr/>
              <a:t>‹#›</a:t>
            </a:fld>
            <a:endParaRPr lang="en-US" altLang="x-non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atin typeface="Arial" charset="0"/>
              </a:defRPr>
            </a:lvl1pPr>
          </a:lstStyle>
          <a:p>
            <a:fld id="{48068543-FF60-CA46-BA60-D8E7EE6F5514}" type="datetimeFigureOut">
              <a:rPr lang="en-US" altLang="x-none"/>
              <a:pPr/>
              <a:t>10/24/17</a:t>
            </a:fld>
            <a:endParaRPr lang="en-US" altLang="x-none"/>
          </a:p>
        </p:txBody>
      </p:sp>
      <p:sp>
        <p:nvSpPr>
          <p:cNvPr id="5" name="Footer Placeholder 4"/>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6" name="Slide Number Placeholder 5"/>
          <p:cNvSpPr>
            <a:spLocks noGrp="1"/>
          </p:cNvSpPr>
          <p:nvPr>
            <p:ph type="sldNum" sz="quarter" idx="12"/>
          </p:nvPr>
        </p:nvSpPr>
        <p:spPr/>
        <p:txBody>
          <a:bodyPr/>
          <a:lstStyle>
            <a:lvl1pPr defTabSz="914400" eaLnBrk="0" hangingPunct="0">
              <a:defRPr>
                <a:latin typeface="Arial" charset="0"/>
              </a:defRPr>
            </a:lvl1pPr>
          </a:lstStyle>
          <a:p>
            <a:fld id="{B6BB9E53-3901-0244-B647-A934FC56B7C5}" type="slidenum">
              <a:rPr lang="en-US" altLang="x-none"/>
              <a:pPr/>
              <a:t>‹#›</a:t>
            </a:fld>
            <a:endParaRPr lang="en-US" altLang="x-non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hangingPunct="0">
              <a:defRPr>
                <a:latin typeface="Arial" charset="0"/>
              </a:defRPr>
            </a:lvl1pPr>
          </a:lstStyle>
          <a:p>
            <a:fld id="{6F33E9F7-67B3-B047-8951-89E255BFFA16}" type="datetimeFigureOut">
              <a:rPr lang="en-US" altLang="x-none"/>
              <a:pPr/>
              <a:t>10/24/17</a:t>
            </a:fld>
            <a:endParaRPr lang="en-US" altLang="x-none"/>
          </a:p>
        </p:txBody>
      </p:sp>
      <p:sp>
        <p:nvSpPr>
          <p:cNvPr id="5" name="Footer Placeholder 4"/>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6" name="Slide Number Placeholder 5"/>
          <p:cNvSpPr>
            <a:spLocks noGrp="1"/>
          </p:cNvSpPr>
          <p:nvPr>
            <p:ph type="sldNum" sz="quarter" idx="12"/>
          </p:nvPr>
        </p:nvSpPr>
        <p:spPr/>
        <p:txBody>
          <a:bodyPr/>
          <a:lstStyle>
            <a:lvl1pPr defTabSz="914400" eaLnBrk="0" hangingPunct="0">
              <a:defRPr>
                <a:latin typeface="Arial" charset="0"/>
              </a:defRPr>
            </a:lvl1pPr>
          </a:lstStyle>
          <a:p>
            <a:fld id="{D37B6F19-1C29-F34E-8B5B-2F87B1CA2191}" type="slidenum">
              <a:rPr lang="en-US" altLang="x-none"/>
              <a:pPr/>
              <a:t>‹#›</a:t>
            </a:fld>
            <a:endParaRPr lang="en-US" altLang="x-non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hangingPunct="0">
              <a:defRPr>
                <a:latin typeface="Arial" charset="0"/>
              </a:defRPr>
            </a:lvl1pPr>
          </a:lstStyle>
          <a:p>
            <a:fld id="{11AAE32D-A853-CB4B-8A32-FF90882C376A}" type="datetimeFigureOut">
              <a:rPr lang="en-US" altLang="x-none"/>
              <a:pPr/>
              <a:t>10/24/17</a:t>
            </a:fld>
            <a:endParaRPr lang="en-US" altLang="x-none"/>
          </a:p>
        </p:txBody>
      </p:sp>
      <p:sp>
        <p:nvSpPr>
          <p:cNvPr id="6" name="Footer Placeholder 5"/>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7" name="Slide Number Placeholder 6"/>
          <p:cNvSpPr>
            <a:spLocks noGrp="1"/>
          </p:cNvSpPr>
          <p:nvPr>
            <p:ph type="sldNum" sz="quarter" idx="12"/>
          </p:nvPr>
        </p:nvSpPr>
        <p:spPr/>
        <p:txBody>
          <a:bodyPr/>
          <a:lstStyle>
            <a:lvl1pPr defTabSz="914400" eaLnBrk="0" hangingPunct="0">
              <a:defRPr>
                <a:latin typeface="Arial" charset="0"/>
              </a:defRPr>
            </a:lvl1pPr>
          </a:lstStyle>
          <a:p>
            <a:fld id="{5FB2A9D9-CBF6-ED4B-82AD-499D213FD281}" type="slidenum">
              <a:rPr lang="en-US" altLang="x-none"/>
              <a:pPr/>
              <a:t>‹#›</a:t>
            </a:fld>
            <a:endParaRPr lang="en-US" altLang="x-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hangingPunct="0">
              <a:defRPr>
                <a:latin typeface="Arial" charset="0"/>
              </a:defRPr>
            </a:lvl1pPr>
          </a:lstStyle>
          <a:p>
            <a:fld id="{BB878A2F-E868-C847-8740-42CBF2374E61}" type="datetimeFigureOut">
              <a:rPr lang="en-US" altLang="x-none"/>
              <a:pPr/>
              <a:t>10/24/17</a:t>
            </a:fld>
            <a:endParaRPr lang="en-US" altLang="x-none"/>
          </a:p>
        </p:txBody>
      </p:sp>
      <p:sp>
        <p:nvSpPr>
          <p:cNvPr id="8" name="Footer Placeholder 7"/>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9" name="Slide Number Placeholder 8"/>
          <p:cNvSpPr>
            <a:spLocks noGrp="1"/>
          </p:cNvSpPr>
          <p:nvPr>
            <p:ph type="sldNum" sz="quarter" idx="12"/>
          </p:nvPr>
        </p:nvSpPr>
        <p:spPr/>
        <p:txBody>
          <a:bodyPr/>
          <a:lstStyle>
            <a:lvl1pPr defTabSz="914400" eaLnBrk="0" hangingPunct="0">
              <a:defRPr>
                <a:latin typeface="Arial" charset="0"/>
              </a:defRPr>
            </a:lvl1pPr>
          </a:lstStyle>
          <a:p>
            <a:fld id="{657AA876-2CD9-AC4D-8BF4-01DDA85A4A0F}" type="slidenum">
              <a:rPr lang="en-US" altLang="x-none"/>
              <a:pPr/>
              <a:t>‹#›</a:t>
            </a:fld>
            <a:endParaRPr lang="en-US" altLang="x-non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hangingPunct="0">
              <a:defRPr>
                <a:latin typeface="Arial" charset="0"/>
              </a:defRPr>
            </a:lvl1pPr>
          </a:lstStyle>
          <a:p>
            <a:fld id="{7679C955-C85A-E749-8BB4-3062DCA6B7BB}" type="datetimeFigureOut">
              <a:rPr lang="en-US" altLang="x-none"/>
              <a:pPr/>
              <a:t>10/24/17</a:t>
            </a:fld>
            <a:endParaRPr lang="en-US" altLang="x-none"/>
          </a:p>
        </p:txBody>
      </p:sp>
      <p:sp>
        <p:nvSpPr>
          <p:cNvPr id="4" name="Footer Placeholder 3"/>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5" name="Slide Number Placeholder 4"/>
          <p:cNvSpPr>
            <a:spLocks noGrp="1"/>
          </p:cNvSpPr>
          <p:nvPr>
            <p:ph type="sldNum" sz="quarter" idx="12"/>
          </p:nvPr>
        </p:nvSpPr>
        <p:spPr/>
        <p:txBody>
          <a:bodyPr/>
          <a:lstStyle>
            <a:lvl1pPr defTabSz="914400" eaLnBrk="0" hangingPunct="0">
              <a:defRPr>
                <a:latin typeface="Arial" charset="0"/>
              </a:defRPr>
            </a:lvl1pPr>
          </a:lstStyle>
          <a:p>
            <a:fld id="{468B7833-72E7-4842-A144-2AB8B6DD9B20}" type="slidenum">
              <a:rPr lang="en-US" altLang="x-none"/>
              <a:pPr/>
              <a:t>‹#›</a:t>
            </a:fld>
            <a:endParaRPr lang="en-US" altLang="x-non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atin typeface="Arial" charset="0"/>
              </a:defRPr>
            </a:lvl1pPr>
          </a:lstStyle>
          <a:p>
            <a:fld id="{98CB4016-FC03-1C43-A3C2-1F49E7E8D548}" type="datetimeFigureOut">
              <a:rPr lang="en-US" altLang="x-none"/>
              <a:pPr/>
              <a:t>10/24/17</a:t>
            </a:fld>
            <a:endParaRPr lang="en-US" altLang="x-none"/>
          </a:p>
        </p:txBody>
      </p:sp>
      <p:sp>
        <p:nvSpPr>
          <p:cNvPr id="3" name="Footer Placeholder 2"/>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4" name="Slide Number Placeholder 3"/>
          <p:cNvSpPr>
            <a:spLocks noGrp="1"/>
          </p:cNvSpPr>
          <p:nvPr>
            <p:ph type="sldNum" sz="quarter" idx="12"/>
          </p:nvPr>
        </p:nvSpPr>
        <p:spPr/>
        <p:txBody>
          <a:bodyPr/>
          <a:lstStyle>
            <a:lvl1pPr defTabSz="914400" eaLnBrk="0" hangingPunct="0">
              <a:defRPr>
                <a:latin typeface="Arial" charset="0"/>
              </a:defRPr>
            </a:lvl1pPr>
          </a:lstStyle>
          <a:p>
            <a:fld id="{1A0FD269-777A-EB46-B903-607ECC7029D0}" type="slidenum">
              <a:rPr lang="en-US" altLang="x-none"/>
              <a:pPr/>
              <a:t>‹#›</a:t>
            </a:fld>
            <a:endParaRPr lang="en-US" altLang="x-non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atin typeface="Arial" charset="0"/>
              </a:defRPr>
            </a:lvl1pPr>
          </a:lstStyle>
          <a:p>
            <a:fld id="{AED3DEAA-1DDB-DE4E-BEDE-D82BCAB16CCE}" type="datetimeFigureOut">
              <a:rPr lang="en-US" altLang="x-none"/>
              <a:pPr/>
              <a:t>10/24/17</a:t>
            </a:fld>
            <a:endParaRPr lang="en-US" altLang="x-none"/>
          </a:p>
        </p:txBody>
      </p:sp>
      <p:sp>
        <p:nvSpPr>
          <p:cNvPr id="6" name="Footer Placeholder 5"/>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7" name="Slide Number Placeholder 6"/>
          <p:cNvSpPr>
            <a:spLocks noGrp="1"/>
          </p:cNvSpPr>
          <p:nvPr>
            <p:ph type="sldNum" sz="quarter" idx="12"/>
          </p:nvPr>
        </p:nvSpPr>
        <p:spPr/>
        <p:txBody>
          <a:bodyPr/>
          <a:lstStyle>
            <a:lvl1pPr defTabSz="914400" eaLnBrk="0" hangingPunct="0">
              <a:defRPr>
                <a:latin typeface="Arial" charset="0"/>
              </a:defRPr>
            </a:lvl1pPr>
          </a:lstStyle>
          <a:p>
            <a:fld id="{9263CE33-226F-D14F-B25B-9D6B6C99D080}" type="slidenum">
              <a:rPr lang="en-US" altLang="x-none"/>
              <a:pPr/>
              <a:t>‹#›</a:t>
            </a:fld>
            <a:endParaRPr lang="en-US" altLang="x-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8FF8C2-7958-F442-95F3-EA6947C9AA6C}"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49287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atin typeface="Arial" charset="0"/>
              </a:defRPr>
            </a:lvl1pPr>
          </a:lstStyle>
          <a:p>
            <a:fld id="{E9BA26D6-D38A-C249-8E57-2986C9B84902}" type="datetimeFigureOut">
              <a:rPr lang="en-US" altLang="x-none"/>
              <a:pPr/>
              <a:t>10/24/17</a:t>
            </a:fld>
            <a:endParaRPr lang="en-US" altLang="x-none"/>
          </a:p>
        </p:txBody>
      </p:sp>
      <p:sp>
        <p:nvSpPr>
          <p:cNvPr id="6" name="Footer Placeholder 5"/>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7" name="Slide Number Placeholder 6"/>
          <p:cNvSpPr>
            <a:spLocks noGrp="1"/>
          </p:cNvSpPr>
          <p:nvPr>
            <p:ph type="sldNum" sz="quarter" idx="12"/>
          </p:nvPr>
        </p:nvSpPr>
        <p:spPr/>
        <p:txBody>
          <a:bodyPr/>
          <a:lstStyle>
            <a:lvl1pPr defTabSz="914400" eaLnBrk="0" hangingPunct="0">
              <a:defRPr>
                <a:latin typeface="Arial" charset="0"/>
              </a:defRPr>
            </a:lvl1pPr>
          </a:lstStyle>
          <a:p>
            <a:fld id="{D57A1850-5C46-ED4B-9A94-7CA01B5A6DE5}" type="slidenum">
              <a:rPr lang="en-US" altLang="x-none"/>
              <a:pPr/>
              <a:t>‹#›</a:t>
            </a:fld>
            <a:endParaRPr lang="en-US" altLang="x-non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atin typeface="Arial" charset="0"/>
              </a:defRPr>
            </a:lvl1pPr>
          </a:lstStyle>
          <a:p>
            <a:fld id="{8E814977-8FCC-4047-BEAD-F4574FFED9D2}" type="datetimeFigureOut">
              <a:rPr lang="en-US" altLang="x-none"/>
              <a:pPr/>
              <a:t>10/24/17</a:t>
            </a:fld>
            <a:endParaRPr lang="en-US" altLang="x-none"/>
          </a:p>
        </p:txBody>
      </p:sp>
      <p:sp>
        <p:nvSpPr>
          <p:cNvPr id="5" name="Footer Placeholder 4"/>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6" name="Slide Number Placeholder 5"/>
          <p:cNvSpPr>
            <a:spLocks noGrp="1"/>
          </p:cNvSpPr>
          <p:nvPr>
            <p:ph type="sldNum" sz="quarter" idx="12"/>
          </p:nvPr>
        </p:nvSpPr>
        <p:spPr/>
        <p:txBody>
          <a:bodyPr/>
          <a:lstStyle>
            <a:lvl1pPr defTabSz="914400" eaLnBrk="0" hangingPunct="0">
              <a:defRPr>
                <a:latin typeface="Arial" charset="0"/>
              </a:defRPr>
            </a:lvl1pPr>
          </a:lstStyle>
          <a:p>
            <a:fld id="{80F12AEA-3D0D-4C43-9061-64F2B3B9D729}" type="slidenum">
              <a:rPr lang="en-US" altLang="x-none"/>
              <a:pPr/>
              <a:t>‹#›</a:t>
            </a:fld>
            <a:endParaRPr lang="en-US" altLang="x-non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atin typeface="Arial" charset="0"/>
              </a:defRPr>
            </a:lvl1pPr>
          </a:lstStyle>
          <a:p>
            <a:fld id="{E7703466-73E9-7344-90F6-D995A322FAEE}" type="datetimeFigureOut">
              <a:rPr lang="en-US" altLang="x-none"/>
              <a:pPr/>
              <a:t>10/24/17</a:t>
            </a:fld>
            <a:endParaRPr lang="en-US" altLang="x-none"/>
          </a:p>
        </p:txBody>
      </p:sp>
      <p:sp>
        <p:nvSpPr>
          <p:cNvPr id="5" name="Footer Placeholder 4"/>
          <p:cNvSpPr>
            <a:spLocks noGrp="1"/>
          </p:cNvSpPr>
          <p:nvPr>
            <p:ph type="ftr" sz="quarter" idx="11"/>
          </p:nvPr>
        </p:nvSpPr>
        <p:spPr/>
        <p:txBody>
          <a:bodyPr/>
          <a:lstStyle>
            <a:lvl1pPr defTabSz="914400" eaLnBrk="0" hangingPunct="0">
              <a:defRPr>
                <a:latin typeface="Arial" charset="0"/>
              </a:defRPr>
            </a:lvl1pPr>
          </a:lstStyle>
          <a:p>
            <a:endParaRPr lang="x-none" altLang="x-none"/>
          </a:p>
        </p:txBody>
      </p:sp>
      <p:sp>
        <p:nvSpPr>
          <p:cNvPr id="6" name="Slide Number Placeholder 5"/>
          <p:cNvSpPr>
            <a:spLocks noGrp="1"/>
          </p:cNvSpPr>
          <p:nvPr>
            <p:ph type="sldNum" sz="quarter" idx="12"/>
          </p:nvPr>
        </p:nvSpPr>
        <p:spPr/>
        <p:txBody>
          <a:bodyPr/>
          <a:lstStyle>
            <a:lvl1pPr defTabSz="914400" eaLnBrk="0" hangingPunct="0">
              <a:defRPr>
                <a:latin typeface="Arial" charset="0"/>
              </a:defRPr>
            </a:lvl1pPr>
          </a:lstStyle>
          <a:p>
            <a:fld id="{E92CAD9A-40DA-B741-B78A-10BB3AEA0372}" type="slidenum">
              <a:rPr lang="en-US" altLang="x-none"/>
              <a:pPr/>
              <a:t>‹#›</a:t>
            </a:fld>
            <a:endParaRPr lang="en-US" altLang="x-non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B5B4A7-2943-9C40-A5BC-F67A5E3BAB62}"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D90A9E-2405-BE43-9B2C-784EFC62920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6022B8-57A6-B740-B41F-16A51F897DC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2EC6E70-DF76-4B40-8B46-9221638F4A5C}"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2B2A6F-42F7-6848-A536-A330DA3DA083}"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CCE752-C9A4-1A4E-9872-8D3473F91B8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98FA9C4-0ED5-1F49-BBD9-2C615A83D624}"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8FF8C2-7958-F442-95F3-EA6947C9AA6C}" type="datetimeFigureOut">
              <a:rPr lang="en-US" smtClean="0"/>
              <a:t>10/24/17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9033455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3388BB0-BBBC-E640-9A15-310ED6BF42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87B2C9-B9AC-9249-A300-73443FEAC9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A33FAB-A91B-374D-8433-303B5BA56A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16C66E-C460-1641-A787-8C9CC8FD0A4B}"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9EB1DD-0662-A248-AEF8-959C82F3E408}"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7E4E71-181E-884B-A163-84CF41DAF173}"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4B5B4A7-2943-9C40-A5BC-F67A5E3BAB62}"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6D90A9E-2405-BE43-9B2C-784EFC62920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6022B8-57A6-B740-B41F-16A51F897DC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2EC6E70-DF76-4B40-8B46-9221638F4A5C}"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8FF8C2-7958-F442-95F3-EA6947C9AA6C}"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1966606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72B2A6F-42F7-6848-A536-A330DA3DA083}"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3CCE752-C9A4-1A4E-9872-8D3473F91B89}"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98FA9C4-0ED5-1F49-BBD9-2C615A83D624}"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3388BB0-BBBC-E640-9A15-310ED6BF42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087B2C9-B9AC-9249-A300-73443FEAC9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A33FAB-A91B-374D-8433-303B5BA56AED}"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16C66E-C460-1641-A787-8C9CC8FD0A4B}"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C9EB1DD-0662-A248-AEF8-959C82F3E408}"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E7E4E71-181E-884B-A163-84CF41DAF173}"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C9FBDD6-435F-ED4B-9EF1-FA685158E18C}"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8FF8C2-7958-F442-95F3-EA6947C9AA6C}" type="datetimeFigureOut">
              <a:rPr lang="en-US" smtClean="0"/>
              <a:t>10/24/17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842096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FE326DE-725E-7A4D-BF95-F3CC7FDC1B53}"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8FF8C2-7958-F442-95F3-EA6947C9AA6C}" type="datetimeFigureOut">
              <a:rPr lang="en-US" smtClean="0"/>
              <a:t>10/24/17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1204204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FF8C2-7958-F442-95F3-EA6947C9AA6C}" type="datetimeFigureOut">
              <a:rPr lang="en-US" smtClean="0"/>
              <a:t>10/24/17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1185646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FF8C2-7958-F442-95F3-EA6947C9AA6C}"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65964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8FF8C2-7958-F442-95F3-EA6947C9AA6C}" type="datetimeFigureOut">
              <a:rPr lang="en-US" smtClean="0"/>
              <a:t>10/24/17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B2F91C-D2AA-4E40-BC64-C1BF8F969E0A}" type="slidenum">
              <a:rPr lang="en-US" smtClean="0"/>
              <a:t>‹#›</a:t>
            </a:fld>
            <a:endParaRPr lang="en-US"/>
          </a:p>
        </p:txBody>
      </p:sp>
    </p:spTree>
    <p:extLst>
      <p:ext uri="{BB962C8B-B14F-4D97-AF65-F5344CB8AC3E}">
        <p14:creationId xmlns:p14="http://schemas.microsoft.com/office/powerpoint/2010/main" val="13539209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Relationship Id="rId14"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FF8C2-7958-F442-95F3-EA6947C9AA6C}" type="datetimeFigureOut">
              <a:rPr lang="en-US" smtClean="0"/>
              <a:t>10/24/17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2F91C-D2AA-4E40-BC64-C1BF8F969E0A}" type="slidenum">
              <a:rPr lang="en-US" smtClean="0"/>
              <a:t>‹#›</a:t>
            </a:fld>
            <a:endParaRPr lang="en-US"/>
          </a:p>
        </p:txBody>
      </p:sp>
    </p:spTree>
    <p:extLst>
      <p:ext uri="{BB962C8B-B14F-4D97-AF65-F5344CB8AC3E}">
        <p14:creationId xmlns:p14="http://schemas.microsoft.com/office/powerpoint/2010/main" val="1575695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331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fontAlgn="base">
              <a:spcBef>
                <a:spcPct val="0"/>
              </a:spcBef>
              <a:spcAft>
                <a:spcPct val="0"/>
              </a:spcAft>
            </a:pPr>
            <a:fld id="{6FA5BF04-7BB1-B94D-A844-3CF474E02388}" type="datetimeFigureOut">
              <a:rPr lang="en-US" altLang="x-none">
                <a:ea typeface="Arial" charset="0"/>
                <a:cs typeface="Arial" charset="0"/>
              </a:rPr>
              <a:pPr fontAlgn="base">
                <a:spcBef>
                  <a:spcPct val="0"/>
                </a:spcBef>
                <a:spcAft>
                  <a:spcPct val="0"/>
                </a:spcAft>
              </a:pPr>
              <a:t>10/24/17</a:t>
            </a:fld>
            <a:endParaRPr lang="en-US" altLang="x-none">
              <a:ea typeface="Arial" charset="0"/>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charset="0"/>
              </a:defRPr>
            </a:lvl1pPr>
          </a:lstStyle>
          <a:p>
            <a:pPr fontAlgn="base">
              <a:spcBef>
                <a:spcPct val="0"/>
              </a:spcBef>
              <a:spcAft>
                <a:spcPct val="0"/>
              </a:spcAft>
            </a:pPr>
            <a:endParaRPr lang="x-none" altLang="x-none">
              <a:ea typeface="Arial" charset="0"/>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fontAlgn="base">
              <a:spcBef>
                <a:spcPct val="0"/>
              </a:spcBef>
              <a:spcAft>
                <a:spcPct val="0"/>
              </a:spcAft>
            </a:pPr>
            <a:fld id="{50CF39CE-DD78-AC40-8075-5C699364C4BE}" type="slidenum">
              <a:rPr lang="en-US" altLang="x-none">
                <a:ea typeface="Arial" charset="0"/>
                <a:cs typeface="Arial" charset="0"/>
              </a:rPr>
              <a:pPr fontAlgn="base">
                <a:spcBef>
                  <a:spcPct val="0"/>
                </a:spcBef>
                <a:spcAft>
                  <a:spcPct val="0"/>
                </a:spcAft>
              </a:pPr>
              <a:t>‹#›</a:t>
            </a:fld>
            <a:endParaRPr lang="en-US" altLang="x-none">
              <a:ea typeface="Arial" charset="0"/>
              <a:cs typeface="Arial" charset="0"/>
            </a:endParaRPr>
          </a:p>
        </p:txBody>
      </p:sp>
    </p:spTree>
    <p:extLst>
      <p:ext uri="{BB962C8B-B14F-4D97-AF65-F5344CB8AC3E}">
        <p14:creationId xmlns:p14="http://schemas.microsoft.com/office/powerpoint/2010/main" val="1649189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charset="0"/>
        </a:defRPr>
      </a:lvl2pPr>
      <a:lvl3pPr algn="ctr" defTabSz="457200" rtl="0" eaLnBrk="0" fontAlgn="base" hangingPunct="0">
        <a:spcBef>
          <a:spcPct val="0"/>
        </a:spcBef>
        <a:spcAft>
          <a:spcPct val="0"/>
        </a:spcAft>
        <a:defRPr sz="4400">
          <a:solidFill>
            <a:schemeClr val="tx1"/>
          </a:solidFill>
          <a:latin typeface="Calibri" charset="0"/>
        </a:defRPr>
      </a:lvl3pPr>
      <a:lvl4pPr algn="ctr" defTabSz="457200" rtl="0" eaLnBrk="0" fontAlgn="base" hangingPunct="0">
        <a:spcBef>
          <a:spcPct val="0"/>
        </a:spcBef>
        <a:spcAft>
          <a:spcPct val="0"/>
        </a:spcAft>
        <a:defRPr sz="4400">
          <a:solidFill>
            <a:schemeClr val="tx1"/>
          </a:solidFill>
          <a:latin typeface="Calibri" charset="0"/>
        </a:defRPr>
      </a:lvl4pPr>
      <a:lvl5pPr algn="ctr" defTabSz="457200" rtl="0" eaLnBrk="0" fontAlgn="base" hangingPunct="0">
        <a:spcBef>
          <a:spcPct val="0"/>
        </a:spcBef>
        <a:spcAft>
          <a:spcPct val="0"/>
        </a:spcAft>
        <a:defRPr sz="4400">
          <a:solidFill>
            <a:schemeClr val="tx1"/>
          </a:solidFill>
          <a:latin typeface="Calibri" charset="0"/>
        </a:defRPr>
      </a:lvl5pPr>
      <a:lvl6pPr marL="457200" algn="ctr" defTabSz="457200" rtl="0" fontAlgn="base">
        <a:spcBef>
          <a:spcPct val="0"/>
        </a:spcBef>
        <a:spcAft>
          <a:spcPct val="0"/>
        </a:spcAft>
        <a:defRPr sz="4400">
          <a:solidFill>
            <a:schemeClr val="tx1"/>
          </a:solidFill>
          <a:latin typeface="Calibri" charset="0"/>
        </a:defRPr>
      </a:lvl6pPr>
      <a:lvl7pPr marL="914400" algn="ctr" defTabSz="457200" rtl="0" fontAlgn="base">
        <a:spcBef>
          <a:spcPct val="0"/>
        </a:spcBef>
        <a:spcAft>
          <a:spcPct val="0"/>
        </a:spcAft>
        <a:defRPr sz="4400">
          <a:solidFill>
            <a:schemeClr val="tx1"/>
          </a:solidFill>
          <a:latin typeface="Calibri" charset="0"/>
        </a:defRPr>
      </a:lvl7pPr>
      <a:lvl8pPr marL="1371600" algn="ctr" defTabSz="457200" rtl="0" fontAlgn="base">
        <a:spcBef>
          <a:spcPct val="0"/>
        </a:spcBef>
        <a:spcAft>
          <a:spcPct val="0"/>
        </a:spcAft>
        <a:defRPr sz="4400">
          <a:solidFill>
            <a:schemeClr val="tx1"/>
          </a:solidFill>
          <a:latin typeface="Calibri" charset="0"/>
        </a:defRPr>
      </a:lvl8pPr>
      <a:lvl9pPr marL="1828800" algn="ctr" defTabSz="457200" rtl="0" fontAlgn="base">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F151F84-79DE-7E4B-B409-9ACC0CE146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00983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2F151F84-79DE-7E4B-B409-9ACC0CE14676}"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7772601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698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fontAlgn="base">
              <a:spcBef>
                <a:spcPct val="0"/>
              </a:spcBef>
              <a:spcAft>
                <a:spcPct val="0"/>
              </a:spcAft>
              <a:defRPr/>
            </a:pPr>
            <a:endParaRPr lang="en-US"/>
          </a:p>
        </p:txBody>
      </p:sp>
      <p:sp>
        <p:nvSpPr>
          <p:cNvPr id="12698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fontAlgn="base">
              <a:spcBef>
                <a:spcPct val="0"/>
              </a:spcBef>
              <a:spcAft>
                <a:spcPct val="0"/>
              </a:spcAft>
              <a:defRPr/>
            </a:pPr>
            <a:endParaRPr lang="en-US"/>
          </a:p>
        </p:txBody>
      </p:sp>
      <p:sp>
        <p:nvSpPr>
          <p:cNvPr id="12698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pPr>
            <a:fld id="{426AFA9A-7479-E748-9674-6B434CEEDC93}"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28213549"/>
      </p:ext>
    </p:extLst>
  </p:cSld>
  <p:clrMap bg1="lt1" tx1="dk1" bg2="lt2" tx2="dk2" accent1="accent1" accent2="accent2" accent3="accent3" accent4="accent4" accent5="accent5" accent6="accent6" hlink="hlink" folHlink="folHlink"/>
  <p:sldLayoutIdLst>
    <p:sldLayoutId id="2147483701" r:id="rId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698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fontAlgn="base">
              <a:spcBef>
                <a:spcPct val="0"/>
              </a:spcBef>
              <a:spcAft>
                <a:spcPct val="0"/>
              </a:spcAft>
              <a:defRPr/>
            </a:pPr>
            <a:endParaRPr lang="en-US"/>
          </a:p>
        </p:txBody>
      </p:sp>
      <p:sp>
        <p:nvSpPr>
          <p:cNvPr id="12698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fontAlgn="base">
              <a:spcBef>
                <a:spcPct val="0"/>
              </a:spcBef>
              <a:spcAft>
                <a:spcPct val="0"/>
              </a:spcAft>
              <a:defRPr/>
            </a:pPr>
            <a:endParaRPr lang="en-US"/>
          </a:p>
        </p:txBody>
      </p:sp>
      <p:sp>
        <p:nvSpPr>
          <p:cNvPr id="12698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pPr>
            <a:fld id="{5B234018-F064-8246-BD3D-C5408D5A2685}" type="slidenum">
              <a:rPr lang="en-US" altLang="en-US" smtClean="0"/>
              <a:pPr fontAlgn="base">
                <a:spcBef>
                  <a:spcPct val="0"/>
                </a:spcBef>
                <a:spcAft>
                  <a:spcPct val="0"/>
                </a:spcAft>
              </a:pPr>
              <a:t>‹#›</a:t>
            </a:fld>
            <a:endParaRPr lang="en-US" altLang="en-US" smtClean="0"/>
          </a:p>
        </p:txBody>
      </p:sp>
    </p:spTree>
    <p:extLst>
      <p:ext uri="{BB962C8B-B14F-4D97-AF65-F5344CB8AC3E}">
        <p14:creationId xmlns:p14="http://schemas.microsoft.com/office/powerpoint/2010/main" val="1760031300"/>
      </p:ext>
    </p:extLst>
  </p:cSld>
  <p:clrMap bg1="lt1" tx1="dk1" bg2="lt2" tx2="dk2" accent1="accent1" accent2="accent2" accent3="accent3" accent4="accent4" accent5="accent5" accent6="accent6" hlink="hlink" folHlink="folHlink"/>
  <p:sldLayoutIdLst>
    <p:sldLayoutId id="2147483705" r:id="rId1"/>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file://////Users/erin/Downloads/Perpetual%20Ocean%20%5bby%20NASA%20Goddard%20Space%20Flight%20Center%5d.mp4" TargetMode="External"/><Relationship Id="rId2" Type="http://schemas.openxmlformats.org/officeDocument/2006/relationships/video" Target="file://////Users/erin/Downloads/Perpetual%20Ocean%20%5bby%20NASA%20Goddard%20Space%20Flight%20Center%5d.mp4"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xml"/><Relationship Id="rId5" Type="http://schemas.openxmlformats.org/officeDocument/2006/relationships/image" Target="../media/image19.png"/><Relationship Id="rId1" Type="http://schemas.microsoft.com/office/2007/relationships/media" Target="file://////Users/erin/Downloads/FK160116%20-%20Life%20Without%20Oxygen%20-%20Water%20Sampling%20Methods.mp4" TargetMode="External"/><Relationship Id="rId2" Type="http://schemas.openxmlformats.org/officeDocument/2006/relationships/video" Target="file://////Users/erin/Downloads/FK160116%20-%20Life%20Without%20Oxygen%20-%20Water%20Sampling%20Methods.mp4"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4.xml"/><Relationship Id="rId5" Type="http://schemas.openxmlformats.org/officeDocument/2006/relationships/image" Target="../media/image20.png"/><Relationship Id="rId1" Type="http://schemas.microsoft.com/office/2007/relationships/media" Target="file://////Users/erin/Downloads/FK160116%20-%20Life%20Without%20Oxygen%20-%20Lab%20Work.mp4" TargetMode="External"/><Relationship Id="rId2" Type="http://schemas.openxmlformats.org/officeDocument/2006/relationships/video" Target="file://////Users/erin/Downloads/FK160116%20-%20Life%20Without%20Oxygen%20-%20Lab%20Work.mp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5" Type="http://schemas.openxmlformats.org/officeDocument/2006/relationships/image" Target="../media/image24.tiff"/><Relationship Id="rId1" Type="http://schemas.openxmlformats.org/officeDocument/2006/relationships/slideLayout" Target="../slideLayouts/slideLayout13.xml"/><Relationship Id="rId2"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1.tiff"/><Relationship Id="rId1" Type="http://schemas.openxmlformats.org/officeDocument/2006/relationships/slideLayout" Target="../slideLayouts/slideLayout13.xml"/><Relationship Id="rId2" Type="http://schemas.openxmlformats.org/officeDocument/2006/relationships/image" Target="../media/image25.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tiff"/><Relationship Id="rId3" Type="http://schemas.openxmlformats.org/officeDocument/2006/relationships/image" Target="../media/image3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tiff"/><Relationship Id="rId3" Type="http://schemas.openxmlformats.org/officeDocument/2006/relationships/image" Target="../media/image39.tif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8.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5.tiff"/><Relationship Id="rId3" Type="http://schemas.openxmlformats.org/officeDocument/2006/relationships/image" Target="../media/image4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5" Type="http://schemas.openxmlformats.org/officeDocument/2006/relationships/image" Target="../media/image9.tiff"/><Relationship Id="rId6" Type="http://schemas.openxmlformats.org/officeDocument/2006/relationships/image" Target="../media/image10.tiff"/><Relationship Id="rId7" Type="http://schemas.openxmlformats.org/officeDocument/2006/relationships/image" Target="../media/image11.tiff"/><Relationship Id="rId1" Type="http://schemas.openxmlformats.org/officeDocument/2006/relationships/slideLayout" Target="../slideLayouts/slideLayout18.xml"/><Relationship Id="rId2" Type="http://schemas.openxmlformats.org/officeDocument/2006/relationships/image" Target="../media/image6.tif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9.png"/><Relationship Id="rId5" Type="http://schemas.openxmlformats.org/officeDocument/2006/relationships/oleObject" Target="../embeddings/oleObject1.bin"/><Relationship Id="rId6" Type="http://schemas.openxmlformats.org/officeDocument/2006/relationships/image" Target="../media/image50.wmf"/><Relationship Id="rId1" Type="http://schemas.openxmlformats.org/officeDocument/2006/relationships/vmlDrawing" Target="../drawings/vmlDrawing1.vml"/><Relationship Id="rId2"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jpe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jpeg"/><Relationship Id="rId11" Type="http://schemas.openxmlformats.org/officeDocument/2006/relationships/image" Target="../media/image63.png"/><Relationship Id="rId1" Type="http://schemas.openxmlformats.org/officeDocument/2006/relationships/slideLayout" Target="../slideLayouts/slideLayout49.xml"/><Relationship Id="rId2"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64.emf"/><Relationship Id="rId3" Type="http://schemas.openxmlformats.org/officeDocument/2006/relationships/image" Target="../media/image6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6.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6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jpg"/><Relationship Id="rId3" Type="http://schemas.openxmlformats.org/officeDocument/2006/relationships/image" Target="../media/image15.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eg"/><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erpetual Ocean [by NASA Goddard Space Flight Center].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530350" y="3175"/>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60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4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endParaRPr lang="x-none" altLang="x-none"/>
          </a:p>
        </p:txBody>
      </p:sp>
      <p:pic>
        <p:nvPicPr>
          <p:cNvPr id="4" name="FK160116 - Life Without Oxygen - Water Sampling Methods.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1527175" y="0"/>
            <a:ext cx="9075738" cy="5105400"/>
          </a:xfrm>
        </p:spPr>
      </p:pic>
    </p:spTree>
    <p:extLst>
      <p:ext uri="{BB962C8B-B14F-4D97-AF65-F5344CB8AC3E}">
        <p14:creationId xmlns:p14="http://schemas.microsoft.com/office/powerpoint/2010/main" val="1626225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endParaRPr lang="x-none" altLang="x-none"/>
          </a:p>
        </p:txBody>
      </p:sp>
      <p:pic>
        <p:nvPicPr>
          <p:cNvPr id="4" name="FK160116 - Life Without Oxygen - Lab Work.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609601" y="-1"/>
            <a:ext cx="11115367" cy="6253113"/>
          </a:xfrm>
        </p:spPr>
      </p:pic>
    </p:spTree>
    <p:extLst>
      <p:ext uri="{BB962C8B-B14F-4D97-AF65-F5344CB8AC3E}">
        <p14:creationId xmlns:p14="http://schemas.microsoft.com/office/powerpoint/2010/main" val="174464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386246"/>
            <a:ext cx="3731342" cy="3731342"/>
          </a:xfrm>
          <a:prstGeom prst="rect">
            <a:avLst/>
          </a:prstGeom>
        </p:spPr>
      </p:pic>
      <p:pic>
        <p:nvPicPr>
          <p:cNvPr id="5" name="Picture 4"/>
          <p:cNvPicPr>
            <a:picLocks noChangeAspect="1"/>
          </p:cNvPicPr>
          <p:nvPr/>
        </p:nvPicPr>
        <p:blipFill>
          <a:blip r:embed="rId3"/>
          <a:stretch>
            <a:fillRect/>
          </a:stretch>
        </p:blipFill>
        <p:spPr>
          <a:xfrm>
            <a:off x="3745897" y="3731342"/>
            <a:ext cx="4700205" cy="3126658"/>
          </a:xfrm>
          <a:prstGeom prst="rect">
            <a:avLst/>
          </a:prstGeom>
        </p:spPr>
      </p:pic>
      <p:pic>
        <p:nvPicPr>
          <p:cNvPr id="7" name="Picture 6"/>
          <p:cNvPicPr>
            <a:picLocks noChangeAspect="1"/>
          </p:cNvPicPr>
          <p:nvPr/>
        </p:nvPicPr>
        <p:blipFill>
          <a:blip r:embed="rId4"/>
          <a:stretch>
            <a:fillRect/>
          </a:stretch>
        </p:blipFill>
        <p:spPr>
          <a:xfrm>
            <a:off x="3745898" y="274638"/>
            <a:ext cx="4700204" cy="3525154"/>
          </a:xfrm>
          <a:prstGeom prst="rect">
            <a:avLst/>
          </a:prstGeom>
        </p:spPr>
      </p:pic>
      <p:pic>
        <p:nvPicPr>
          <p:cNvPr id="8" name="Picture 7"/>
          <p:cNvPicPr>
            <a:picLocks noChangeAspect="1"/>
          </p:cNvPicPr>
          <p:nvPr/>
        </p:nvPicPr>
        <p:blipFill>
          <a:blip r:embed="rId5"/>
          <a:stretch>
            <a:fillRect/>
          </a:stretch>
        </p:blipFill>
        <p:spPr>
          <a:xfrm>
            <a:off x="8460656" y="1438983"/>
            <a:ext cx="3731343" cy="3714759"/>
          </a:xfrm>
          <a:prstGeom prst="rect">
            <a:avLst/>
          </a:prstGeom>
        </p:spPr>
      </p:pic>
    </p:spTree>
    <p:extLst>
      <p:ext uri="{BB962C8B-B14F-4D97-AF65-F5344CB8AC3E}">
        <p14:creationId xmlns:p14="http://schemas.microsoft.com/office/powerpoint/2010/main" val="375135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47638"/>
            <a:ext cx="2540000" cy="2540000"/>
          </a:xfrm>
          <a:prstGeom prst="rect">
            <a:avLst/>
          </a:prstGeom>
        </p:spPr>
      </p:pic>
      <p:pic>
        <p:nvPicPr>
          <p:cNvPr id="5" name="Picture 4"/>
          <p:cNvPicPr>
            <a:picLocks noChangeAspect="1"/>
          </p:cNvPicPr>
          <p:nvPr/>
        </p:nvPicPr>
        <p:blipFill>
          <a:blip r:embed="rId3"/>
          <a:stretch>
            <a:fillRect/>
          </a:stretch>
        </p:blipFill>
        <p:spPr>
          <a:xfrm>
            <a:off x="2540000" y="0"/>
            <a:ext cx="4569143" cy="6858000"/>
          </a:xfrm>
          <a:prstGeom prst="rect">
            <a:avLst/>
          </a:prstGeom>
        </p:spPr>
      </p:pic>
      <p:pic>
        <p:nvPicPr>
          <p:cNvPr id="7" name="Picture 6"/>
          <p:cNvPicPr>
            <a:picLocks noChangeAspect="1"/>
          </p:cNvPicPr>
          <p:nvPr/>
        </p:nvPicPr>
        <p:blipFill rotWithShape="1">
          <a:blip r:embed="rId4"/>
          <a:srcRect l="21601" t="18688" r="17111" b="25031"/>
          <a:stretch/>
        </p:blipFill>
        <p:spPr>
          <a:xfrm>
            <a:off x="9629053" y="0"/>
            <a:ext cx="2551472" cy="1651821"/>
          </a:xfrm>
          <a:prstGeom prst="rect">
            <a:avLst/>
          </a:prstGeom>
        </p:spPr>
      </p:pic>
      <p:pic>
        <p:nvPicPr>
          <p:cNvPr id="8" name="Picture 7"/>
          <p:cNvPicPr>
            <a:picLocks noChangeAspect="1"/>
          </p:cNvPicPr>
          <p:nvPr/>
        </p:nvPicPr>
        <p:blipFill>
          <a:blip r:embed="rId5"/>
          <a:stretch>
            <a:fillRect/>
          </a:stretch>
        </p:blipFill>
        <p:spPr>
          <a:xfrm>
            <a:off x="315008" y="3975100"/>
            <a:ext cx="1905000" cy="2882900"/>
          </a:xfrm>
          <a:prstGeom prst="rect">
            <a:avLst/>
          </a:prstGeom>
        </p:spPr>
      </p:pic>
      <p:pic>
        <p:nvPicPr>
          <p:cNvPr id="10" name="Picture 9"/>
          <p:cNvPicPr>
            <a:picLocks noChangeAspect="1"/>
          </p:cNvPicPr>
          <p:nvPr/>
        </p:nvPicPr>
        <p:blipFill>
          <a:blip r:embed="rId6"/>
          <a:stretch>
            <a:fillRect/>
          </a:stretch>
        </p:blipFill>
        <p:spPr>
          <a:xfrm>
            <a:off x="7109143" y="1651821"/>
            <a:ext cx="4971973" cy="2536721"/>
          </a:xfrm>
          <a:prstGeom prst="rect">
            <a:avLst/>
          </a:prstGeom>
        </p:spPr>
      </p:pic>
      <p:pic>
        <p:nvPicPr>
          <p:cNvPr id="12" name="Picture 11"/>
          <p:cNvPicPr>
            <a:picLocks noChangeAspect="1"/>
          </p:cNvPicPr>
          <p:nvPr/>
        </p:nvPicPr>
        <p:blipFill>
          <a:blip r:embed="rId7"/>
          <a:stretch>
            <a:fillRect/>
          </a:stretch>
        </p:blipFill>
        <p:spPr>
          <a:xfrm>
            <a:off x="7744143" y="4507483"/>
            <a:ext cx="3908323" cy="2254802"/>
          </a:xfrm>
          <a:prstGeom prst="rect">
            <a:avLst/>
          </a:prstGeom>
        </p:spPr>
      </p:pic>
      <p:pic>
        <p:nvPicPr>
          <p:cNvPr id="13" name="Picture 12"/>
          <p:cNvPicPr>
            <a:picLocks noChangeAspect="1"/>
          </p:cNvPicPr>
          <p:nvPr/>
        </p:nvPicPr>
        <p:blipFill>
          <a:blip r:embed="rId8"/>
          <a:stretch>
            <a:fillRect/>
          </a:stretch>
        </p:blipFill>
        <p:spPr>
          <a:xfrm>
            <a:off x="219204" y="2600148"/>
            <a:ext cx="2640788" cy="1640331"/>
          </a:xfrm>
          <a:prstGeom prst="rect">
            <a:avLst/>
          </a:prstGeom>
        </p:spPr>
      </p:pic>
    </p:spTree>
    <p:extLst>
      <p:ext uri="{BB962C8B-B14F-4D97-AF65-F5344CB8AC3E}">
        <p14:creationId xmlns:p14="http://schemas.microsoft.com/office/powerpoint/2010/main" val="11217849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logMeanES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53975"/>
            <a:ext cx="12192001" cy="6096001"/>
          </a:xfrm>
        </p:spPr>
      </p:pic>
    </p:spTree>
    <p:extLst>
      <p:ext uri="{BB962C8B-B14F-4D97-AF65-F5344CB8AC3E}">
        <p14:creationId xmlns:p14="http://schemas.microsoft.com/office/powerpoint/2010/main" val="242562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443269" y="2546452"/>
            <a:ext cx="5748731" cy="4311548"/>
          </a:xfrm>
          <a:prstGeom prst="rect">
            <a:avLst/>
          </a:prstGeom>
        </p:spPr>
      </p:pic>
      <p:pic>
        <p:nvPicPr>
          <p:cNvPr id="5" name="Picture 4"/>
          <p:cNvPicPr>
            <a:picLocks noChangeAspect="1"/>
          </p:cNvPicPr>
          <p:nvPr/>
        </p:nvPicPr>
        <p:blipFill>
          <a:blip r:embed="rId3"/>
          <a:stretch>
            <a:fillRect/>
          </a:stretch>
        </p:blipFill>
        <p:spPr>
          <a:xfrm>
            <a:off x="0" y="0"/>
            <a:ext cx="6521928" cy="4891446"/>
          </a:xfrm>
          <a:prstGeom prst="rect">
            <a:avLst/>
          </a:prstGeom>
        </p:spPr>
      </p:pic>
    </p:spTree>
    <p:extLst>
      <p:ext uri="{BB962C8B-B14F-4D97-AF65-F5344CB8AC3E}">
        <p14:creationId xmlns:p14="http://schemas.microsoft.com/office/powerpoint/2010/main" val="1892609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7" descr="Atm_Ocean_CO2increase"/>
          <p:cNvPicPr>
            <a:picLocks noChangeAspect="1" noChangeArrowheads="1"/>
          </p:cNvPicPr>
          <p:nvPr/>
        </p:nvPicPr>
        <p:blipFill>
          <a:blip r:embed="rId3">
            <a:extLst>
              <a:ext uri="{28A0092B-C50C-407E-A947-70E740481C1C}">
                <a14:useLocalDpi xmlns:a14="http://schemas.microsoft.com/office/drawing/2010/main" val="0"/>
              </a:ext>
            </a:extLst>
          </a:blip>
          <a:srcRect r="3426"/>
          <a:stretch>
            <a:fillRect/>
          </a:stretch>
        </p:blipFill>
        <p:spPr bwMode="auto">
          <a:xfrm>
            <a:off x="2455096" y="44093"/>
            <a:ext cx="7544310" cy="622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9"/>
          <p:cNvSpPr txBox="1">
            <a:spLocks noChangeArrowheads="1"/>
          </p:cNvSpPr>
          <p:nvPr/>
        </p:nvSpPr>
        <p:spPr bwMode="auto">
          <a:xfrm>
            <a:off x="6548439" y="6400800"/>
            <a:ext cx="32845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Sarmiento and Gruber, 2002; Dore et al. 2002</a:t>
            </a:r>
          </a:p>
          <a:p>
            <a:pPr eaLnBrk="1" hangingPunct="1"/>
            <a:endParaRPr lang="en-US" sz="1200"/>
          </a:p>
        </p:txBody>
      </p:sp>
    </p:spTree>
    <p:extLst>
      <p:ext uri="{BB962C8B-B14F-4D97-AF65-F5344CB8AC3E}">
        <p14:creationId xmlns:p14="http://schemas.microsoft.com/office/powerpoint/2010/main" val="1457185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greenhou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4392" y="838200"/>
            <a:ext cx="5867400" cy="5468417"/>
          </a:xfrm>
          <a:prstGeom prst="rect">
            <a:avLst/>
          </a:prstGeom>
        </p:spPr>
      </p:pic>
    </p:spTree>
    <p:extLst>
      <p:ext uri="{BB962C8B-B14F-4D97-AF65-F5344CB8AC3E}">
        <p14:creationId xmlns:p14="http://schemas.microsoft.com/office/powerpoint/2010/main" val="1427434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lide04.jpg"/>
          <p:cNvPicPr>
            <a:picLocks noChangeAspect="1"/>
          </p:cNvPicPr>
          <p:nvPr/>
        </p:nvPicPr>
        <p:blipFill>
          <a:blip r:embed="rId3">
            <a:extLst>
              <a:ext uri="{28A0092B-C50C-407E-A947-70E740481C1C}">
                <a14:useLocalDpi xmlns:a14="http://schemas.microsoft.com/office/drawing/2010/main" val="0"/>
              </a:ext>
            </a:extLst>
          </a:blip>
          <a:srcRect t="9775" b="11253"/>
          <a:stretch>
            <a:fillRect/>
          </a:stretch>
        </p:blipFill>
        <p:spPr bwMode="auto">
          <a:xfrm>
            <a:off x="1524000" y="969963"/>
            <a:ext cx="9144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286000" y="-52388"/>
            <a:ext cx="7772400" cy="1143001"/>
          </a:xfrm>
          <a:prstGeom prst="rect">
            <a:avLst/>
          </a:prstGeom>
          <a:noFill/>
          <a:ln w="9525">
            <a:noFill/>
            <a:miter lim="800000"/>
            <a:headEnd/>
            <a:tailEnd/>
          </a:ln>
          <a:effectLst>
            <a:outerShdw blurRad="292100" dist="38099" dir="2700000" algn="ctr" rotWithShape="0">
              <a:srgbClr val="000000">
                <a:alpha val="74998"/>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rgbClr val="E7C23A"/>
                </a:solidFill>
                <a:latin typeface="Helvetica" charset="0"/>
                <a:cs typeface="Helvetica" charset="0"/>
              </a:rPr>
              <a:t>Fate of Anthropogenic CO</a:t>
            </a:r>
            <a:r>
              <a:rPr lang="en-US" sz="4000" baseline="-25000">
                <a:solidFill>
                  <a:srgbClr val="E7C23A"/>
                </a:solidFill>
                <a:latin typeface="Helvetica" charset="0"/>
                <a:cs typeface="Helvetica" charset="0"/>
              </a:rPr>
              <a:t>2</a:t>
            </a:r>
            <a:endParaRPr lang="en-US" sz="4000">
              <a:solidFill>
                <a:srgbClr val="E7C23A"/>
              </a:solidFill>
              <a:latin typeface="Helvetica" charset="0"/>
              <a:cs typeface="Helvetica" charset="0"/>
            </a:endParaRPr>
          </a:p>
        </p:txBody>
      </p:sp>
      <p:sp>
        <p:nvSpPr>
          <p:cNvPr id="6" name="Rectangle 5"/>
          <p:cNvSpPr/>
          <p:nvPr/>
        </p:nvSpPr>
        <p:spPr>
          <a:xfrm>
            <a:off x="4046538" y="846138"/>
            <a:ext cx="2487612" cy="177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5" name="TextBox 3"/>
          <p:cNvSpPr txBox="1">
            <a:spLocks noChangeArrowheads="1"/>
          </p:cNvSpPr>
          <p:nvPr/>
        </p:nvSpPr>
        <p:spPr bwMode="auto">
          <a:xfrm>
            <a:off x="8069264" y="6532564"/>
            <a:ext cx="259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Feely &amp; Doney   ASLO © 2011</a:t>
            </a:r>
          </a:p>
        </p:txBody>
      </p:sp>
    </p:spTree>
    <p:extLst>
      <p:ext uri="{BB962C8B-B14F-4D97-AF65-F5344CB8AC3E}">
        <p14:creationId xmlns:p14="http://schemas.microsoft.com/office/powerpoint/2010/main" val="13394700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2"/>
          <a:srcRect l="25859" r="26441"/>
          <a:stretch/>
        </p:blipFill>
        <p:spPr>
          <a:xfrm>
            <a:off x="6012141" y="0"/>
            <a:ext cx="6179859" cy="6143458"/>
          </a:xfrm>
          <a:prstGeom prst="rect">
            <a:avLst/>
          </a:prstGeom>
        </p:spPr>
      </p:pic>
      <p:sp>
        <p:nvSpPr>
          <p:cNvPr id="4" name="Rectangle 3"/>
          <p:cNvSpPr/>
          <p:nvPr/>
        </p:nvSpPr>
        <p:spPr>
          <a:xfrm>
            <a:off x="6207842" y="6143458"/>
            <a:ext cx="6096000" cy="646331"/>
          </a:xfrm>
          <a:prstGeom prst="rect">
            <a:avLst/>
          </a:prstGeom>
        </p:spPr>
        <p:txBody>
          <a:bodyPr>
            <a:spAutoFit/>
          </a:bodyPr>
          <a:lstStyle/>
          <a:p>
            <a:r>
              <a:rPr lang="en-US" b="0" i="0" smtClean="0">
                <a:solidFill>
                  <a:srgbClr val="666666"/>
                </a:solidFill>
                <a:effectLst/>
                <a:latin typeface="Helvetica Neue" charset="0"/>
              </a:rPr>
              <a:t>A Drop of Ocean (credit: Glynn Gorick, Justin Seymour and Roman Stocker; Stocker lab)</a:t>
            </a:r>
            <a:endParaRPr lang="en-US"/>
          </a:p>
        </p:txBody>
      </p:sp>
      <p:pic>
        <p:nvPicPr>
          <p:cNvPr id="5" name="Picture 4"/>
          <p:cNvPicPr>
            <a:picLocks noChangeAspect="1"/>
          </p:cNvPicPr>
          <p:nvPr/>
        </p:nvPicPr>
        <p:blipFill>
          <a:blip r:embed="rId3"/>
          <a:stretch>
            <a:fillRect/>
          </a:stretch>
        </p:blipFill>
        <p:spPr>
          <a:xfrm>
            <a:off x="-1" y="1690687"/>
            <a:ext cx="5982143" cy="2674835"/>
          </a:xfrm>
          <a:prstGeom prst="rect">
            <a:avLst/>
          </a:prstGeom>
        </p:spPr>
      </p:pic>
    </p:spTree>
    <p:extLst>
      <p:ext uri="{BB962C8B-B14F-4D97-AF65-F5344CB8AC3E}">
        <p14:creationId xmlns:p14="http://schemas.microsoft.com/office/powerpoint/2010/main" val="142573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extLst>
              <a:ext uri="{28A0092B-C50C-407E-A947-70E740481C1C}">
                <a14:useLocalDpi xmlns:a14="http://schemas.microsoft.com/office/drawing/2010/main" val="0"/>
              </a:ext>
            </a:extLst>
          </a:blip>
          <a:srcRect l="9187"/>
          <a:stretch>
            <a:fillRect/>
          </a:stretch>
        </p:blipFill>
        <p:spPr bwMode="auto">
          <a:xfrm>
            <a:off x="1747839" y="1631950"/>
            <a:ext cx="3629025"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6864" y="1631950"/>
            <a:ext cx="2236787"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1631950"/>
            <a:ext cx="282575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3688" y="5313364"/>
            <a:ext cx="12112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609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565" y="34827"/>
            <a:ext cx="13230881" cy="6896919"/>
          </a:xfrm>
          <a:prstGeom prst="rect">
            <a:avLst/>
          </a:prstGeom>
        </p:spPr>
      </p:pic>
    </p:spTree>
    <p:extLst>
      <p:ext uri="{BB962C8B-B14F-4D97-AF65-F5344CB8AC3E}">
        <p14:creationId xmlns:p14="http://schemas.microsoft.com/office/powerpoint/2010/main" val="87674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5" name="Title 1"/>
          <p:cNvSpPr txBox="1">
            <a:spLocks/>
          </p:cNvSpPr>
          <p:nvPr/>
        </p:nvSpPr>
        <p:spPr>
          <a:xfrm>
            <a:off x="1524000" y="365125"/>
            <a:ext cx="98298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ln w="0"/>
                <a:effectLst>
                  <a:outerShdw blurRad="38100" dist="19050" dir="2700000" algn="tl" rotWithShape="0">
                    <a:schemeClr val="dk1">
                      <a:alpha val="40000"/>
                    </a:schemeClr>
                  </a:outerShdw>
                </a:effectLst>
                <a:latin typeface="+mn-lt"/>
              </a:rPr>
              <a:t>Questions?</a:t>
            </a:r>
            <a:endParaRPr lang="en-US" dirty="0">
              <a:ln w="0"/>
              <a:effectLst>
                <a:outerShdw blurRad="38100" dist="19050" dir="2700000" algn="tl" rotWithShape="0">
                  <a:schemeClr val="dk1">
                    <a:alpha val="40000"/>
                  </a:schemeClr>
                </a:outerShdw>
              </a:effectLst>
              <a:latin typeface="+mn-lt"/>
            </a:endParaRPr>
          </a:p>
        </p:txBody>
      </p:sp>
    </p:spTree>
    <p:extLst>
      <p:ext uri="{BB962C8B-B14F-4D97-AF65-F5344CB8AC3E}">
        <p14:creationId xmlns:p14="http://schemas.microsoft.com/office/powerpoint/2010/main" val="1276979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057400" y="-228600"/>
            <a:ext cx="8229600" cy="1143000"/>
          </a:xfrm>
        </p:spPr>
        <p:txBody>
          <a:bodyPr/>
          <a:lstStyle/>
          <a:p>
            <a:pPr eaLnBrk="1" hangingPunct="1"/>
            <a:r>
              <a:rPr lang="en-US" altLang="en-US" sz="4000" dirty="0">
                <a:solidFill>
                  <a:schemeClr val="bg1"/>
                </a:solidFill>
              </a:rPr>
              <a:t/>
            </a:r>
            <a:br>
              <a:rPr lang="en-US" altLang="en-US" sz="4000" dirty="0">
                <a:solidFill>
                  <a:schemeClr val="bg1"/>
                </a:solidFill>
              </a:rPr>
            </a:br>
            <a:r>
              <a:rPr lang="en-US" altLang="en-US" sz="4000" dirty="0" smtClean="0">
                <a:solidFill>
                  <a:schemeClr val="bg1"/>
                </a:solidFill>
              </a:rPr>
              <a:t>Iron fertilization and geoengineering</a:t>
            </a:r>
            <a:endParaRPr lang="en-US" altLang="en-US" sz="4000" dirty="0">
              <a:solidFill>
                <a:schemeClr val="bg1"/>
              </a:solidFill>
            </a:endParaRPr>
          </a:p>
        </p:txBody>
      </p:sp>
      <p:pic>
        <p:nvPicPr>
          <p:cNvPr id="5123" name="Picture 3" descr="seawifs_soire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76600" y="1314450"/>
            <a:ext cx="5791200" cy="555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0380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lide04.jpg"/>
          <p:cNvPicPr>
            <a:picLocks noChangeAspect="1"/>
          </p:cNvPicPr>
          <p:nvPr/>
        </p:nvPicPr>
        <p:blipFill>
          <a:blip r:embed="rId3">
            <a:extLst>
              <a:ext uri="{28A0092B-C50C-407E-A947-70E740481C1C}">
                <a14:useLocalDpi xmlns:a14="http://schemas.microsoft.com/office/drawing/2010/main" val="0"/>
              </a:ext>
            </a:extLst>
          </a:blip>
          <a:srcRect t="9775" b="11253"/>
          <a:stretch>
            <a:fillRect/>
          </a:stretch>
        </p:blipFill>
        <p:spPr bwMode="auto">
          <a:xfrm>
            <a:off x="1524000" y="969963"/>
            <a:ext cx="91440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2286000" y="-52388"/>
            <a:ext cx="7772400" cy="1143001"/>
          </a:xfrm>
          <a:prstGeom prst="rect">
            <a:avLst/>
          </a:prstGeom>
          <a:noFill/>
          <a:ln w="9525">
            <a:noFill/>
            <a:miter lim="800000"/>
            <a:headEnd/>
            <a:tailEnd/>
          </a:ln>
          <a:effectLst>
            <a:outerShdw blurRad="292100" dist="38099" dir="2700000" algn="ctr" rotWithShape="0">
              <a:srgbClr val="000000">
                <a:alpha val="74998"/>
              </a:srgbClr>
            </a:outerShdw>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000">
                <a:solidFill>
                  <a:srgbClr val="E7C23A"/>
                </a:solidFill>
                <a:latin typeface="Helvetica" charset="0"/>
                <a:cs typeface="Helvetica" charset="0"/>
              </a:rPr>
              <a:t>Fate of Anthropogenic CO</a:t>
            </a:r>
            <a:r>
              <a:rPr lang="en-US" sz="4000" baseline="-25000">
                <a:solidFill>
                  <a:srgbClr val="E7C23A"/>
                </a:solidFill>
                <a:latin typeface="Helvetica" charset="0"/>
                <a:cs typeface="Helvetica" charset="0"/>
              </a:rPr>
              <a:t>2</a:t>
            </a:r>
            <a:endParaRPr lang="en-US" sz="4000">
              <a:solidFill>
                <a:srgbClr val="E7C23A"/>
              </a:solidFill>
              <a:latin typeface="Helvetica" charset="0"/>
              <a:cs typeface="Helvetica" charset="0"/>
            </a:endParaRPr>
          </a:p>
        </p:txBody>
      </p:sp>
      <p:sp>
        <p:nvSpPr>
          <p:cNvPr id="6" name="Rectangle 5"/>
          <p:cNvSpPr/>
          <p:nvPr/>
        </p:nvSpPr>
        <p:spPr>
          <a:xfrm>
            <a:off x="4046538" y="846138"/>
            <a:ext cx="2487612" cy="177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0485" name="TextBox 3"/>
          <p:cNvSpPr txBox="1">
            <a:spLocks noChangeArrowheads="1"/>
          </p:cNvSpPr>
          <p:nvPr/>
        </p:nvSpPr>
        <p:spPr bwMode="auto">
          <a:xfrm>
            <a:off x="8069264" y="6532564"/>
            <a:ext cx="259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Feely &amp; Doney   ASLO © 2011</a:t>
            </a:r>
          </a:p>
        </p:txBody>
      </p:sp>
    </p:spTree>
    <p:extLst>
      <p:ext uri="{BB962C8B-B14F-4D97-AF65-F5344CB8AC3E}">
        <p14:creationId xmlns:p14="http://schemas.microsoft.com/office/powerpoint/2010/main" val="1596653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921000" y="1200150"/>
            <a:ext cx="6350000" cy="4457700"/>
          </a:xfrm>
          <a:prstGeom prst="rect">
            <a:avLst/>
          </a:prstGeom>
        </p:spPr>
      </p:pic>
    </p:spTree>
    <p:extLst>
      <p:ext uri="{BB962C8B-B14F-4D97-AF65-F5344CB8AC3E}">
        <p14:creationId xmlns:p14="http://schemas.microsoft.com/office/powerpoint/2010/main" val="773032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8012189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626"/>
          <a:stretch/>
        </p:blipFill>
        <p:spPr>
          <a:xfrm>
            <a:off x="0" y="1377540"/>
            <a:ext cx="5545394" cy="4112592"/>
          </a:xfrm>
          <a:prstGeom prst="rect">
            <a:avLst/>
          </a:prstGeom>
        </p:spPr>
      </p:pic>
      <p:pic>
        <p:nvPicPr>
          <p:cNvPr id="3" name="Picture 2"/>
          <p:cNvPicPr>
            <a:picLocks noChangeAspect="1"/>
          </p:cNvPicPr>
          <p:nvPr/>
        </p:nvPicPr>
        <p:blipFill>
          <a:blip r:embed="rId3"/>
          <a:stretch>
            <a:fillRect/>
          </a:stretch>
        </p:blipFill>
        <p:spPr>
          <a:xfrm>
            <a:off x="5602090" y="1377540"/>
            <a:ext cx="6589910" cy="4112592"/>
          </a:xfrm>
          <a:prstGeom prst="rect">
            <a:avLst/>
          </a:prstGeom>
        </p:spPr>
      </p:pic>
    </p:spTree>
    <p:extLst>
      <p:ext uri="{BB962C8B-B14F-4D97-AF65-F5344CB8AC3E}">
        <p14:creationId xmlns:p14="http://schemas.microsoft.com/office/powerpoint/2010/main" val="3304533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z="3000" b="1">
                <a:solidFill>
                  <a:srgbClr val="FFFF00"/>
                </a:solidFill>
              </a:rPr>
              <a:t>John Martin’s iron hypothesis:</a:t>
            </a:r>
          </a:p>
        </p:txBody>
      </p:sp>
      <p:sp>
        <p:nvSpPr>
          <p:cNvPr id="6147" name="Rectangle 3"/>
          <p:cNvSpPr>
            <a:spLocks noGrp="1" noChangeArrowheads="1"/>
          </p:cNvSpPr>
          <p:nvPr>
            <p:ph type="body" idx="1"/>
          </p:nvPr>
        </p:nvSpPr>
        <p:spPr>
          <a:xfrm>
            <a:off x="1981200" y="990600"/>
            <a:ext cx="8229600" cy="3048000"/>
          </a:xfrm>
        </p:spPr>
        <p:txBody>
          <a:bodyPr/>
          <a:lstStyle/>
          <a:p>
            <a:pPr eaLnBrk="1" hangingPunct="1"/>
            <a:endParaRPr lang="en-US" altLang="en-US" b="1"/>
          </a:p>
          <a:p>
            <a:pPr eaLnBrk="1" hangingPunct="1"/>
            <a:r>
              <a:rPr lang="en-US" altLang="en-US" b="1">
                <a:solidFill>
                  <a:srgbClr val="FFFF00"/>
                </a:solidFill>
              </a:rPr>
              <a:t>The lack of iron prevents phytoplankton from growing and using up the nutrients in HNLC areas, and so reduces the amount of CO</a:t>
            </a:r>
            <a:r>
              <a:rPr lang="en-US" altLang="en-US" b="1" baseline="-25000">
                <a:solidFill>
                  <a:srgbClr val="FFFF00"/>
                </a:solidFill>
              </a:rPr>
              <a:t>2</a:t>
            </a:r>
            <a:r>
              <a:rPr lang="en-US" altLang="en-US" b="1">
                <a:solidFill>
                  <a:srgbClr val="FFFF00"/>
                </a:solidFill>
              </a:rPr>
              <a:t> fixed and carbon exported to the deep sea.</a:t>
            </a:r>
          </a:p>
        </p:txBody>
      </p:sp>
      <p:pic>
        <p:nvPicPr>
          <p:cNvPr id="614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191001"/>
            <a:ext cx="16764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5418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25813" y="1458914"/>
            <a:ext cx="55499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2270126" y="944563"/>
            <a:ext cx="766127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en-US" sz="2700">
                <a:solidFill>
                  <a:srgbClr val="FFFFFF"/>
                </a:solidFill>
              </a:rPr>
              <a:t>A political cartoonist’s view of the iron hypothesis</a:t>
            </a:r>
          </a:p>
        </p:txBody>
      </p:sp>
    </p:spTree>
    <p:extLst>
      <p:ext uri="{BB962C8B-B14F-4D97-AF65-F5344CB8AC3E}">
        <p14:creationId xmlns:p14="http://schemas.microsoft.com/office/powerpoint/2010/main" val="2872896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G01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2895600" y="5257801"/>
            <a:ext cx="538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solidFill>
                  <a:srgbClr val="FFFF00"/>
                </a:solidFill>
                <a:latin typeface="Times New Roman" charset="0"/>
              </a:rPr>
              <a:t>Shipboard growout incubation experiment</a:t>
            </a:r>
          </a:p>
        </p:txBody>
      </p:sp>
    </p:spTree>
    <p:extLst>
      <p:ext uri="{BB962C8B-B14F-4D97-AF65-F5344CB8AC3E}">
        <p14:creationId xmlns:p14="http://schemas.microsoft.com/office/powerpoint/2010/main" val="15876424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4110" y="3377381"/>
            <a:ext cx="2286000" cy="2286000"/>
          </a:xfrm>
          <a:prstGeom prst="rect">
            <a:avLst/>
          </a:prstGeom>
        </p:spPr>
      </p:pic>
      <p:pic>
        <p:nvPicPr>
          <p:cNvPr id="3" name="Picture 2"/>
          <p:cNvPicPr>
            <a:picLocks noChangeAspect="1"/>
          </p:cNvPicPr>
          <p:nvPr/>
        </p:nvPicPr>
        <p:blipFill>
          <a:blip r:embed="rId3"/>
          <a:stretch>
            <a:fillRect/>
          </a:stretch>
        </p:blipFill>
        <p:spPr>
          <a:xfrm>
            <a:off x="4795376" y="3574846"/>
            <a:ext cx="2540000" cy="2540000"/>
          </a:xfrm>
          <a:prstGeom prst="rect">
            <a:avLst/>
          </a:prstGeom>
        </p:spPr>
      </p:pic>
      <p:pic>
        <p:nvPicPr>
          <p:cNvPr id="4" name="Picture 3"/>
          <p:cNvPicPr>
            <a:picLocks noChangeAspect="1"/>
          </p:cNvPicPr>
          <p:nvPr/>
        </p:nvPicPr>
        <p:blipFill>
          <a:blip r:embed="rId4"/>
          <a:stretch>
            <a:fillRect/>
          </a:stretch>
        </p:blipFill>
        <p:spPr>
          <a:xfrm>
            <a:off x="1873045" y="710381"/>
            <a:ext cx="2540000" cy="2540000"/>
          </a:xfrm>
          <a:prstGeom prst="rect">
            <a:avLst/>
          </a:prstGeom>
        </p:spPr>
      </p:pic>
      <p:pic>
        <p:nvPicPr>
          <p:cNvPr id="5" name="Picture 4"/>
          <p:cNvPicPr>
            <a:picLocks noChangeAspect="1"/>
          </p:cNvPicPr>
          <p:nvPr/>
        </p:nvPicPr>
        <p:blipFill>
          <a:blip r:embed="rId5"/>
          <a:stretch>
            <a:fillRect/>
          </a:stretch>
        </p:blipFill>
        <p:spPr>
          <a:xfrm>
            <a:off x="7815014" y="3392130"/>
            <a:ext cx="3255699" cy="2905432"/>
          </a:xfrm>
          <a:prstGeom prst="rect">
            <a:avLst/>
          </a:prstGeom>
        </p:spPr>
      </p:pic>
      <p:pic>
        <p:nvPicPr>
          <p:cNvPr id="7" name="Picture 6"/>
          <p:cNvPicPr>
            <a:picLocks noChangeAspect="1"/>
          </p:cNvPicPr>
          <p:nvPr/>
        </p:nvPicPr>
        <p:blipFill rotWithShape="1">
          <a:blip r:embed="rId6"/>
          <a:srcRect l="53767"/>
          <a:stretch/>
        </p:blipFill>
        <p:spPr>
          <a:xfrm>
            <a:off x="8259097" y="773778"/>
            <a:ext cx="1749732" cy="2146300"/>
          </a:xfrm>
          <a:prstGeom prst="rect">
            <a:avLst/>
          </a:prstGeom>
        </p:spPr>
      </p:pic>
      <p:pic>
        <p:nvPicPr>
          <p:cNvPr id="6" name="Picture 5"/>
          <p:cNvPicPr>
            <a:picLocks noChangeAspect="1"/>
          </p:cNvPicPr>
          <p:nvPr/>
        </p:nvPicPr>
        <p:blipFill>
          <a:blip r:embed="rId7"/>
          <a:stretch>
            <a:fillRect/>
          </a:stretch>
        </p:blipFill>
        <p:spPr>
          <a:xfrm>
            <a:off x="4844640" y="626192"/>
            <a:ext cx="2441473" cy="2441473"/>
          </a:xfrm>
          <a:prstGeom prst="rect">
            <a:avLst/>
          </a:prstGeom>
        </p:spPr>
      </p:pic>
    </p:spTree>
    <p:extLst>
      <p:ext uri="{BB962C8B-B14F-4D97-AF65-F5344CB8AC3E}">
        <p14:creationId xmlns:p14="http://schemas.microsoft.com/office/powerpoint/2010/main" val="19339887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G01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2587" y="1379538"/>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p:cNvSpPr txBox="1">
            <a:spLocks noChangeArrowheads="1"/>
          </p:cNvSpPr>
          <p:nvPr/>
        </p:nvSpPr>
        <p:spPr bwMode="auto">
          <a:xfrm>
            <a:off x="2895600" y="5257801"/>
            <a:ext cx="5384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2400">
                <a:solidFill>
                  <a:srgbClr val="FFFF00"/>
                </a:solidFill>
                <a:latin typeface="Times New Roman" charset="0"/>
              </a:rPr>
              <a:t>Shipboard growout incubation experiment</a:t>
            </a:r>
          </a:p>
        </p:txBody>
      </p:sp>
      <p:sp>
        <p:nvSpPr>
          <p:cNvPr id="4" name="Rectangle 2"/>
          <p:cNvSpPr txBox="1">
            <a:spLocks noChangeArrowheads="1"/>
          </p:cNvSpPr>
          <p:nvPr/>
        </p:nvSpPr>
        <p:spPr>
          <a:xfrm>
            <a:off x="1946787" y="236538"/>
            <a:ext cx="8229600" cy="1143000"/>
          </a:xfrm>
          <a:prstGeom prst="rect">
            <a:avLst/>
          </a:prstGeom>
        </p:spPr>
        <p:txBody>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US" altLang="en-US" b="1" smtClean="0">
                <a:solidFill>
                  <a:srgbClr val="FFFF00"/>
                </a:solidFill>
              </a:rPr>
              <a:t>Iron limitation- Growout</a:t>
            </a:r>
            <a:endParaRPr lang="en-US" altLang="en-US" b="1">
              <a:solidFill>
                <a:srgbClr val="FFFF00"/>
              </a:solidFill>
            </a:endParaRPr>
          </a:p>
        </p:txBody>
      </p:sp>
      <p:graphicFrame>
        <p:nvGraphicFramePr>
          <p:cNvPr id="5" name="Object 3"/>
          <p:cNvGraphicFramePr>
            <a:graphicFrameLocks noChangeAspect="1"/>
          </p:cNvGraphicFramePr>
          <p:nvPr>
            <p:extLst>
              <p:ext uri="{D42A27DB-BD31-4B8C-83A1-F6EECF244321}">
                <p14:modId xmlns:p14="http://schemas.microsoft.com/office/powerpoint/2010/main" val="1760229297"/>
              </p:ext>
            </p:extLst>
          </p:nvPr>
        </p:nvGraphicFramePr>
        <p:xfrm>
          <a:off x="3086612" y="1714500"/>
          <a:ext cx="5949950" cy="4133850"/>
        </p:xfrm>
        <a:graphic>
          <a:graphicData uri="http://schemas.openxmlformats.org/presentationml/2006/ole">
            <mc:AlternateContent xmlns:mc="http://schemas.openxmlformats.org/markup-compatibility/2006">
              <mc:Choice xmlns:v="urn:schemas-microsoft-com:vml" Requires="v">
                <p:oleObj spid="_x0000_s24582" name="SPW 7.1 Graph" r:id="rId5" imgW="5753405" imgH="3996842" progId="SigmaPlotGraphicObject.6">
                  <p:embed/>
                </p:oleObj>
              </mc:Choice>
              <mc:Fallback>
                <p:oleObj name="SPW 7.1 Graph" r:id="rId5" imgW="5753405" imgH="3996842" progId="SigmaPlotGraphicObject.6">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6612" y="1714500"/>
                        <a:ext cx="5949950"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71880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sz="4000">
                <a:solidFill>
                  <a:srgbClr val="FFFF00"/>
                </a:solidFill>
              </a:rPr>
              <a:t>Carbon sequestration through Fe fertilization</a:t>
            </a:r>
          </a:p>
        </p:txBody>
      </p:sp>
      <p:sp>
        <p:nvSpPr>
          <p:cNvPr id="102403" name="Rectangle 3"/>
          <p:cNvSpPr>
            <a:spLocks noGrp="1" noChangeArrowheads="1"/>
          </p:cNvSpPr>
          <p:nvPr>
            <p:ph type="body" idx="1"/>
          </p:nvPr>
        </p:nvSpPr>
        <p:spPr>
          <a:xfrm>
            <a:off x="2133600" y="2057401"/>
            <a:ext cx="8229600" cy="4525963"/>
          </a:xfrm>
        </p:spPr>
        <p:txBody>
          <a:bodyPr/>
          <a:lstStyle/>
          <a:p>
            <a:pPr eaLnBrk="1" hangingPunct="1">
              <a:defRPr/>
            </a:pPr>
            <a:r>
              <a:rPr lang="en-US" altLang="en-US" dirty="0" smtClean="0">
                <a:solidFill>
                  <a:srgbClr val="FFFF00"/>
                </a:solidFill>
              </a:rPr>
              <a:t>Can we- and should we- consider large-scale commercial fertilization of the ocean to draw down anthropogenic CO</a:t>
            </a:r>
            <a:r>
              <a:rPr lang="en-US" altLang="en-US" baseline="-25000" dirty="0" smtClean="0">
                <a:solidFill>
                  <a:srgbClr val="FFFF00"/>
                </a:solidFill>
              </a:rPr>
              <a:t>2</a:t>
            </a:r>
            <a:r>
              <a:rPr lang="en-US" altLang="en-US" dirty="0" smtClean="0">
                <a:solidFill>
                  <a:srgbClr val="FFFF00"/>
                </a:solidFill>
              </a:rPr>
              <a:t>?</a:t>
            </a:r>
          </a:p>
          <a:p>
            <a:pPr marL="0" indent="0" eaLnBrk="1" hangingPunct="1">
              <a:buNone/>
              <a:defRPr/>
            </a:pPr>
            <a:endParaRPr lang="en-US" altLang="en-US" dirty="0" smtClean="0">
              <a:solidFill>
                <a:srgbClr val="FFFF00"/>
              </a:solidFill>
            </a:endParaRPr>
          </a:p>
        </p:txBody>
      </p:sp>
    </p:spTree>
    <p:extLst>
      <p:ext uri="{BB962C8B-B14F-4D97-AF65-F5344CB8AC3E}">
        <p14:creationId xmlns:p14="http://schemas.microsoft.com/office/powerpoint/2010/main" val="2687869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en-US" altLang="en-US">
                <a:solidFill>
                  <a:srgbClr val="FFFF00"/>
                </a:solidFill>
              </a:rPr>
              <a:t>Proponents</a:t>
            </a:r>
          </a:p>
        </p:txBody>
      </p:sp>
      <p:sp>
        <p:nvSpPr>
          <p:cNvPr id="75779" name="Rectangle 3"/>
          <p:cNvSpPr>
            <a:spLocks noGrp="1" noChangeArrowheads="1"/>
          </p:cNvSpPr>
          <p:nvPr>
            <p:ph type="body" idx="1"/>
          </p:nvPr>
        </p:nvSpPr>
        <p:spPr/>
        <p:txBody>
          <a:bodyPr/>
          <a:lstStyle/>
          <a:p>
            <a:pPr lvl="1" eaLnBrk="1" hangingPunct="1"/>
            <a:r>
              <a:rPr lang="en-US" altLang="en-US">
                <a:solidFill>
                  <a:srgbClr val="FFFF00"/>
                </a:solidFill>
              </a:rPr>
              <a:t>  We are already changing the biogeochemistry of the Earth, deliberate intervention to fix it is justified</a:t>
            </a:r>
          </a:p>
          <a:p>
            <a:pPr lvl="1" eaLnBrk="1" hangingPunct="1"/>
            <a:endParaRPr lang="en-US" altLang="en-US">
              <a:solidFill>
                <a:srgbClr val="FFFF00"/>
              </a:solidFill>
            </a:endParaRPr>
          </a:p>
          <a:p>
            <a:pPr lvl="1" eaLnBrk="1" hangingPunct="1"/>
            <a:r>
              <a:rPr lang="en-US" altLang="en-US">
                <a:solidFill>
                  <a:srgbClr val="FFFF00"/>
                </a:solidFill>
              </a:rPr>
              <a:t>Iron fertilization mimics natural iron inputs and is therefore safe</a:t>
            </a:r>
          </a:p>
          <a:p>
            <a:pPr lvl="1" eaLnBrk="1" hangingPunct="1"/>
            <a:endParaRPr lang="en-US" altLang="en-US">
              <a:solidFill>
                <a:srgbClr val="FFFF00"/>
              </a:solidFill>
            </a:endParaRPr>
          </a:p>
          <a:p>
            <a:pPr lvl="1" eaLnBrk="1" hangingPunct="1"/>
            <a:r>
              <a:rPr lang="en-US" altLang="en-US">
                <a:solidFill>
                  <a:srgbClr val="FFFF00"/>
                </a:solidFill>
              </a:rPr>
              <a:t>Cheaper and safer than other options to reduce CO</a:t>
            </a:r>
            <a:r>
              <a:rPr lang="en-US" altLang="en-US" baseline="-25000">
                <a:solidFill>
                  <a:srgbClr val="FFFF00"/>
                </a:solidFill>
              </a:rPr>
              <a:t>2</a:t>
            </a:r>
          </a:p>
          <a:p>
            <a:pPr eaLnBrk="1" hangingPunct="1"/>
            <a:endParaRPr lang="en-US" altLang="en-US"/>
          </a:p>
        </p:txBody>
      </p:sp>
    </p:spTree>
    <p:extLst>
      <p:ext uri="{BB962C8B-B14F-4D97-AF65-F5344CB8AC3E}">
        <p14:creationId xmlns:p14="http://schemas.microsoft.com/office/powerpoint/2010/main" val="13440749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tLang="en-US">
                <a:solidFill>
                  <a:srgbClr val="FFFF00"/>
                </a:solidFill>
              </a:rPr>
              <a:t>Opponents</a:t>
            </a:r>
          </a:p>
        </p:txBody>
      </p:sp>
      <p:sp>
        <p:nvSpPr>
          <p:cNvPr id="105475" name="Rectangle 3"/>
          <p:cNvSpPr>
            <a:spLocks noGrp="1" noChangeArrowheads="1"/>
          </p:cNvSpPr>
          <p:nvPr>
            <p:ph type="body" idx="1"/>
          </p:nvPr>
        </p:nvSpPr>
        <p:spPr/>
        <p:txBody>
          <a:bodyPr/>
          <a:lstStyle/>
          <a:p>
            <a:pPr eaLnBrk="1" hangingPunct="1">
              <a:defRPr/>
            </a:pPr>
            <a:r>
              <a:rPr lang="en-US" altLang="en-US" sz="2800" dirty="0">
                <a:solidFill>
                  <a:srgbClr val="FFFF00"/>
                </a:solidFill>
              </a:rPr>
              <a:t>It won’t work- calculations suggest that you would have fertilize an area one million times the size of the </a:t>
            </a:r>
            <a:r>
              <a:rPr lang="en-US" altLang="en-US" sz="2800" dirty="0" err="1">
                <a:solidFill>
                  <a:srgbClr val="FFFF00"/>
                </a:solidFill>
              </a:rPr>
              <a:t>SOFeX</a:t>
            </a:r>
            <a:r>
              <a:rPr lang="en-US" altLang="en-US" sz="2800" dirty="0">
                <a:solidFill>
                  <a:srgbClr val="FFFF00"/>
                </a:solidFill>
              </a:rPr>
              <a:t> patch to draw down 30% of the CO</a:t>
            </a:r>
            <a:r>
              <a:rPr lang="en-US" altLang="en-US" sz="2800" baseline="-25000" dirty="0">
                <a:solidFill>
                  <a:srgbClr val="FFFF00"/>
                </a:solidFill>
              </a:rPr>
              <a:t>2</a:t>
            </a:r>
            <a:r>
              <a:rPr lang="en-US" altLang="en-US" sz="2800" dirty="0">
                <a:solidFill>
                  <a:srgbClr val="FFFF00"/>
                </a:solidFill>
              </a:rPr>
              <a:t> we produce (Ken Johnson)</a:t>
            </a:r>
          </a:p>
          <a:p>
            <a:pPr marL="0" indent="0" eaLnBrk="1" hangingPunct="1">
              <a:buNone/>
              <a:defRPr/>
            </a:pPr>
            <a:endParaRPr lang="en-US" altLang="en-US" sz="2800" dirty="0">
              <a:solidFill>
                <a:srgbClr val="FFFF00"/>
              </a:solidFill>
            </a:endParaRPr>
          </a:p>
          <a:p>
            <a:pPr eaLnBrk="1" hangingPunct="1">
              <a:defRPr/>
            </a:pPr>
            <a:r>
              <a:rPr lang="en-US" altLang="en-US" sz="2800" dirty="0">
                <a:solidFill>
                  <a:srgbClr val="FFFF00"/>
                </a:solidFill>
              </a:rPr>
              <a:t>Changing ecosystems recklessly could be disastrous</a:t>
            </a:r>
          </a:p>
          <a:p>
            <a:pPr marL="457200" lvl="1" indent="0" eaLnBrk="1" hangingPunct="1">
              <a:buNone/>
              <a:defRPr/>
            </a:pPr>
            <a:endParaRPr lang="en-US" altLang="en-US" sz="2400" dirty="0">
              <a:solidFill>
                <a:srgbClr val="FFFF00"/>
              </a:solidFill>
            </a:endParaRPr>
          </a:p>
        </p:txBody>
      </p:sp>
    </p:spTree>
    <p:extLst>
      <p:ext uri="{BB962C8B-B14F-4D97-AF65-F5344CB8AC3E}">
        <p14:creationId xmlns:p14="http://schemas.microsoft.com/office/powerpoint/2010/main" val="4876052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81200" y="914400"/>
            <a:ext cx="8229600" cy="1143000"/>
          </a:xfrm>
        </p:spPr>
        <p:txBody>
          <a:bodyPr/>
          <a:lstStyle/>
          <a:p>
            <a:pPr eaLnBrk="1" hangingPunct="1"/>
            <a:r>
              <a:rPr lang="en-US" altLang="en-US">
                <a:solidFill>
                  <a:schemeClr val="bg1"/>
                </a:solidFill>
              </a:rPr>
              <a:t>1960 singer Neil Young:</a:t>
            </a:r>
            <a:br>
              <a:rPr lang="en-US" altLang="en-US">
                <a:solidFill>
                  <a:schemeClr val="bg1"/>
                </a:solidFill>
              </a:rPr>
            </a:br>
            <a:r>
              <a:rPr lang="en-US" altLang="en-US">
                <a:solidFill>
                  <a:schemeClr val="bg1"/>
                </a:solidFill>
              </a:rPr>
              <a:t>Adding iron to the ocean</a:t>
            </a:r>
            <a:br>
              <a:rPr lang="en-US" altLang="en-US">
                <a:solidFill>
                  <a:schemeClr val="bg1"/>
                </a:solidFill>
              </a:rPr>
            </a:br>
            <a:r>
              <a:rPr lang="en-US" altLang="en-US">
                <a:solidFill>
                  <a:schemeClr val="bg1"/>
                </a:solidFill>
              </a:rPr>
              <a:t>off his yacht</a:t>
            </a:r>
          </a:p>
        </p:txBody>
      </p:sp>
      <p:pic>
        <p:nvPicPr>
          <p:cNvPr id="78851" name="Picture 3" descr="iron_mix_crop"/>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2971800"/>
            <a:ext cx="27432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826627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sz="4000">
                <a:solidFill>
                  <a:srgbClr val="FFFF00"/>
                </a:solidFill>
              </a:rPr>
              <a:t>Planktos, Climos and GreenSea- Commercial iron fertilization</a:t>
            </a:r>
          </a:p>
        </p:txBody>
      </p:sp>
      <p:pic>
        <p:nvPicPr>
          <p:cNvPr id="79875" name="Picture 3" descr="redwake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67176" y="1511300"/>
            <a:ext cx="4056063"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8767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SERIES patch 29 July 2002 Ch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1580" y="538316"/>
            <a:ext cx="59451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922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981200" y="685800"/>
            <a:ext cx="8001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1200" dirty="0">
              <a:solidFill>
                <a:srgbClr val="000000"/>
              </a:solidFill>
              <a:latin typeface="Calibri" charset="0"/>
            </a:endParaRPr>
          </a:p>
          <a:p>
            <a:pPr fontAlgn="base">
              <a:spcBef>
                <a:spcPct val="0"/>
              </a:spcBef>
              <a:spcAft>
                <a:spcPct val="0"/>
              </a:spcAft>
              <a:buFontTx/>
              <a:buNone/>
            </a:pPr>
            <a:r>
              <a:rPr lang="en-US" altLang="en-US" sz="5000" dirty="0">
                <a:solidFill>
                  <a:srgbClr val="FFFFFF"/>
                </a:solidFill>
                <a:latin typeface="Calibri" charset="0"/>
              </a:rPr>
              <a:t>Ocean Fertilization:</a:t>
            </a:r>
          </a:p>
          <a:p>
            <a:pPr fontAlgn="base">
              <a:spcBef>
                <a:spcPct val="0"/>
              </a:spcBef>
              <a:spcAft>
                <a:spcPct val="0"/>
              </a:spcAft>
              <a:buFontTx/>
              <a:buNone/>
            </a:pPr>
            <a:r>
              <a:rPr lang="en-US" altLang="en-US" sz="5000" dirty="0">
                <a:solidFill>
                  <a:srgbClr val="FFFFFF"/>
                </a:solidFill>
                <a:latin typeface="Calibri" charset="0"/>
              </a:rPr>
              <a:t>Ethical and Practical Considerations </a:t>
            </a:r>
          </a:p>
          <a:p>
            <a:pPr fontAlgn="base">
              <a:spcBef>
                <a:spcPct val="0"/>
              </a:spcBef>
              <a:spcAft>
                <a:spcPct val="0"/>
              </a:spcAft>
              <a:buFontTx/>
              <a:buNone/>
            </a:pPr>
            <a:r>
              <a:rPr lang="en-US" altLang="en-US" sz="2800" dirty="0">
                <a:solidFill>
                  <a:srgbClr val="FFFFFF"/>
                </a:solidFill>
                <a:latin typeface="Constantia" charset="0"/>
              </a:rPr>
              <a:t>Is It Going to Be Worth the Effort? </a:t>
            </a:r>
          </a:p>
          <a:p>
            <a:pPr fontAlgn="base">
              <a:spcBef>
                <a:spcPct val="0"/>
              </a:spcBef>
              <a:spcAft>
                <a:spcPct val="0"/>
              </a:spcAft>
              <a:buFontTx/>
              <a:buNone/>
            </a:pPr>
            <a:r>
              <a:rPr lang="en-US" altLang="en-US" sz="2800" dirty="0">
                <a:solidFill>
                  <a:srgbClr val="FFFFFF"/>
                </a:solidFill>
                <a:latin typeface="Constantia" charset="0"/>
              </a:rPr>
              <a:t>Adverse Effects – Local and Far-Afield </a:t>
            </a:r>
          </a:p>
          <a:p>
            <a:pPr fontAlgn="base">
              <a:spcBef>
                <a:spcPct val="0"/>
              </a:spcBef>
              <a:spcAft>
                <a:spcPct val="0"/>
              </a:spcAft>
              <a:buFontTx/>
              <a:buNone/>
            </a:pPr>
            <a:r>
              <a:rPr lang="en-US" altLang="en-US" sz="2800" dirty="0">
                <a:solidFill>
                  <a:srgbClr val="FFFFFF"/>
                </a:solidFill>
                <a:latin typeface="Constantia" charset="0"/>
              </a:rPr>
              <a:t>     Harmful Algal Blooms </a:t>
            </a:r>
          </a:p>
          <a:p>
            <a:pPr lvl="1" fontAlgn="base">
              <a:spcBef>
                <a:spcPct val="0"/>
              </a:spcBef>
              <a:spcAft>
                <a:spcPct val="0"/>
              </a:spcAft>
              <a:buFontTx/>
              <a:buNone/>
            </a:pPr>
            <a:endParaRPr lang="en-US" altLang="en-US" dirty="0">
              <a:solidFill>
                <a:srgbClr val="FFFFFF"/>
              </a:solidFill>
              <a:latin typeface="Constantia" charset="0"/>
            </a:endParaRPr>
          </a:p>
          <a:p>
            <a:pPr lvl="1" fontAlgn="base">
              <a:spcBef>
                <a:spcPct val="0"/>
              </a:spcBef>
              <a:spcAft>
                <a:spcPct val="0"/>
              </a:spcAft>
              <a:buFontTx/>
              <a:buNone/>
            </a:pPr>
            <a:endParaRPr lang="en-US" altLang="en-US" dirty="0">
              <a:solidFill>
                <a:srgbClr val="000000"/>
              </a:solidFill>
              <a:latin typeface="Constantia" charset="0"/>
            </a:endParaRPr>
          </a:p>
        </p:txBody>
      </p:sp>
    </p:spTree>
    <p:extLst>
      <p:ext uri="{BB962C8B-B14F-4D97-AF65-F5344CB8AC3E}">
        <p14:creationId xmlns:p14="http://schemas.microsoft.com/office/powerpoint/2010/main" val="3834196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304800"/>
            <a:ext cx="8382000" cy="5062924"/>
          </a:xfrm>
          <a:prstGeom prst="rect">
            <a:avLst/>
          </a:prstGeom>
        </p:spPr>
        <p:txBody>
          <a:bodyPr>
            <a:spAutoFit/>
          </a:bodyPr>
          <a:lstStyle/>
          <a:p>
            <a:pPr fontAlgn="base">
              <a:spcBef>
                <a:spcPct val="0"/>
              </a:spcBef>
              <a:spcAft>
                <a:spcPct val="0"/>
              </a:spcAft>
              <a:defRPr/>
            </a:pPr>
            <a:endParaRPr lang="en-US" sz="900" dirty="0">
              <a:solidFill>
                <a:srgbClr val="000000"/>
              </a:solidFill>
              <a:latin typeface="Calibri" panose="020F0502020204030204" pitchFamily="34" charset="0"/>
            </a:endParaRPr>
          </a:p>
          <a:p>
            <a:pPr fontAlgn="base">
              <a:spcBef>
                <a:spcPct val="0"/>
              </a:spcBef>
              <a:spcAft>
                <a:spcPct val="0"/>
              </a:spcAft>
              <a:defRPr/>
            </a:pPr>
            <a:r>
              <a:rPr lang="en-US" sz="3600" dirty="0">
                <a:solidFill>
                  <a:srgbClr val="FFFFFF"/>
                </a:solidFill>
                <a:latin typeface="Calibri" panose="020F0502020204030204" pitchFamily="34" charset="0"/>
              </a:rPr>
              <a:t>The U.N. London Convention and London Protocol of 2008:</a:t>
            </a:r>
          </a:p>
          <a:p>
            <a:pPr fontAlgn="base">
              <a:spcBef>
                <a:spcPct val="0"/>
              </a:spcBef>
              <a:spcAft>
                <a:spcPct val="0"/>
              </a:spcAft>
              <a:defRPr/>
            </a:pPr>
            <a:endParaRPr lang="en-US" dirty="0">
              <a:solidFill>
                <a:srgbClr val="FFFFFF"/>
              </a:solidFill>
              <a:latin typeface="Constantia" panose="02030602050306030303" pitchFamily="18" charset="0"/>
            </a:endParaRPr>
          </a:p>
          <a:p>
            <a:pPr fontAlgn="base">
              <a:spcBef>
                <a:spcPct val="0"/>
              </a:spcBef>
              <a:spcAft>
                <a:spcPct val="0"/>
              </a:spcAft>
              <a:buFontTx/>
              <a:buNone/>
            </a:pPr>
            <a:r>
              <a:rPr lang="en-US" sz="2400" dirty="0" smtClean="0">
                <a:solidFill>
                  <a:srgbClr val="FFFFFF"/>
                </a:solidFill>
              </a:rPr>
              <a:t>“</a:t>
            </a:r>
            <a:endParaRPr lang="en-US" altLang="en-US" sz="1100" dirty="0">
              <a:solidFill>
                <a:srgbClr val="000000"/>
              </a:solidFill>
              <a:latin typeface="Constantia" charset="0"/>
            </a:endParaRPr>
          </a:p>
          <a:p>
            <a:pPr algn="ctr" fontAlgn="base">
              <a:spcBef>
                <a:spcPct val="0"/>
              </a:spcBef>
              <a:spcAft>
                <a:spcPct val="0"/>
              </a:spcAft>
              <a:buFontTx/>
              <a:buNone/>
            </a:pPr>
            <a:r>
              <a:rPr lang="en-US" altLang="en-US" sz="2400" dirty="0">
                <a:solidFill>
                  <a:srgbClr val="FFFFFF"/>
                </a:solidFill>
                <a:latin typeface="Constantia" charset="0"/>
              </a:rPr>
              <a:t>“knowledge about the effectiveness and potential environmental impacts of ocean iron fertilization currently </a:t>
            </a:r>
            <a:r>
              <a:rPr lang="en-US" altLang="en-US" sz="2400" b="1" dirty="0">
                <a:solidFill>
                  <a:srgbClr val="FFFFFF"/>
                </a:solidFill>
                <a:latin typeface="Constantia" charset="0"/>
              </a:rPr>
              <a:t>was insufficient to justify large-scale </a:t>
            </a:r>
            <a:r>
              <a:rPr lang="en-US" altLang="en-US" sz="2400" dirty="0">
                <a:solidFill>
                  <a:srgbClr val="FFFFFF"/>
                </a:solidFill>
                <a:latin typeface="Constantia" charset="0"/>
              </a:rPr>
              <a:t>operation…. noted with concern the potential for large-scale ocean iron fertilization to have negative impacts on the marine environment and human health.” </a:t>
            </a:r>
            <a:endParaRPr lang="en-US" altLang="en-US" sz="2400" dirty="0">
              <a:solidFill>
                <a:srgbClr val="FFFFFF"/>
              </a:solidFill>
            </a:endParaRPr>
          </a:p>
          <a:p>
            <a:pPr fontAlgn="base">
              <a:spcBef>
                <a:spcPct val="0"/>
              </a:spcBef>
              <a:spcAft>
                <a:spcPct val="0"/>
              </a:spcAft>
              <a:defRPr/>
            </a:pPr>
            <a:endParaRPr lang="en-US" sz="2800" dirty="0">
              <a:solidFill>
                <a:srgbClr val="000000"/>
              </a:solidFill>
            </a:endParaRPr>
          </a:p>
          <a:p>
            <a:pPr fontAlgn="base">
              <a:spcBef>
                <a:spcPct val="0"/>
              </a:spcBef>
              <a:spcAft>
                <a:spcPct val="0"/>
              </a:spcAft>
              <a:defRPr/>
            </a:pPr>
            <a:endParaRPr lang="en-US" sz="2800" dirty="0">
              <a:solidFill>
                <a:srgbClr val="FFFFFF"/>
              </a:solidFill>
            </a:endParaRPr>
          </a:p>
        </p:txBody>
      </p:sp>
    </p:spTree>
    <p:extLst>
      <p:ext uri="{BB962C8B-B14F-4D97-AF65-F5344CB8AC3E}">
        <p14:creationId xmlns:p14="http://schemas.microsoft.com/office/powerpoint/2010/main" val="14409383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tLang="en-US"/>
              <a:t>/</a:t>
            </a:r>
          </a:p>
        </p:txBody>
      </p:sp>
      <p:pic>
        <p:nvPicPr>
          <p:cNvPr id="849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l="7211" t="10233" r="2185" b="34334"/>
          <a:stretch>
            <a:fillRect/>
          </a:stretch>
        </p:blipFill>
        <p:spPr>
          <a:xfrm>
            <a:off x="1143001" y="-1143000"/>
            <a:ext cx="9940925" cy="5029200"/>
          </a:xfrm>
        </p:spPr>
      </p:pic>
      <p:sp>
        <p:nvSpPr>
          <p:cNvPr id="5" name="Rectangle 2"/>
          <p:cNvSpPr txBox="1">
            <a:spLocks noChangeArrowheads="1"/>
          </p:cNvSpPr>
          <p:nvPr/>
        </p:nvSpPr>
        <p:spPr>
          <a:xfrm>
            <a:off x="2133600" y="228600"/>
            <a:ext cx="8229600" cy="1143000"/>
          </a:xfrm>
          <a:prstGeom prst="rect">
            <a:avLst/>
          </a:prstGeom>
        </p:spPr>
        <p:txBody>
          <a:bodyPr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6000" i="1" dirty="0">
                <a:solidFill>
                  <a:srgbClr val="000000"/>
                </a:solidFill>
              </a:rPr>
              <a:t>Pseudo-nitzschia</a:t>
            </a:r>
            <a:r>
              <a:rPr lang="en-US" sz="6000" dirty="0">
                <a:solidFill>
                  <a:srgbClr val="000000"/>
                </a:solidFill>
              </a:rPr>
              <a:t> and Domoic Acid</a:t>
            </a:r>
          </a:p>
        </p:txBody>
      </p:sp>
      <p:pic>
        <p:nvPicPr>
          <p:cNvPr id="84997" name="Picture 3"/>
          <p:cNvPicPr>
            <a:picLocks noChangeAspect="1" noChangeArrowheads="1"/>
          </p:cNvPicPr>
          <p:nvPr/>
        </p:nvPicPr>
        <p:blipFill>
          <a:blip r:embed="rId3">
            <a:extLst>
              <a:ext uri="{28A0092B-C50C-407E-A947-70E740481C1C}">
                <a14:useLocalDpi xmlns:a14="http://schemas.microsoft.com/office/drawing/2010/main" val="0"/>
              </a:ext>
            </a:extLst>
          </a:blip>
          <a:srcRect r="9454"/>
          <a:stretch>
            <a:fillRect/>
          </a:stretch>
        </p:blipFill>
        <p:spPr bwMode="auto">
          <a:xfrm>
            <a:off x="1608139" y="4587876"/>
            <a:ext cx="14890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4"/>
          <p:cNvPicPr>
            <a:picLocks noChangeAspect="1" noChangeArrowheads="1"/>
          </p:cNvPicPr>
          <p:nvPr/>
        </p:nvPicPr>
        <p:blipFill>
          <a:blip r:embed="rId4">
            <a:extLst>
              <a:ext uri="{28A0092B-C50C-407E-A947-70E740481C1C}">
                <a14:useLocalDpi xmlns:a14="http://schemas.microsoft.com/office/drawing/2010/main" val="0"/>
              </a:ext>
            </a:extLst>
          </a:blip>
          <a:srcRect l="-16878" r="39861"/>
          <a:stretch>
            <a:fillRect/>
          </a:stretch>
        </p:blipFill>
        <p:spPr bwMode="auto">
          <a:xfrm>
            <a:off x="5029201" y="4191001"/>
            <a:ext cx="12922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1" y="5486400"/>
            <a:ext cx="1382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1" y="4572001"/>
            <a:ext cx="15224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4191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54864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0" y="4267200"/>
            <a:ext cx="1220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8800" y="5486400"/>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1" y="5715000"/>
            <a:ext cx="1406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715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algn="ctr">
              <a:spcBef>
                <a:spcPct val="0"/>
              </a:spcBef>
              <a:defRPr/>
            </a:pPr>
            <a:r>
              <a:rPr lang="en-US" sz="4000" dirty="0">
                <a:solidFill>
                  <a:srgbClr val="E7C23A"/>
                </a:solidFill>
                <a:latin typeface="Helvetica"/>
                <a:ea typeface="+mj-ea"/>
                <a:cs typeface="Helvetica"/>
              </a:rPr>
              <a:t>What do Scientists do?	</a:t>
            </a:r>
          </a:p>
        </p:txBody>
      </p:sp>
      <p:sp>
        <p:nvSpPr>
          <p:cNvPr id="7" name="Content Placeholder 2"/>
          <p:cNvSpPr txBox="1">
            <a:spLocks/>
          </p:cNvSpPr>
          <p:nvPr/>
        </p:nvSpPr>
        <p:spPr>
          <a:xfrm>
            <a:off x="1981200" y="1398064"/>
            <a:ext cx="8229600" cy="4525963"/>
          </a:xfrm>
          <a:prstGeom prst="rect">
            <a:avLst/>
          </a:prstGeom>
        </p:spPr>
        <p:txBody>
          <a:bodyPr vert="horz" lIns="91440" tIns="45720" rIns="91440" bIns="45720" rtlCol="0">
            <a:normAutofit/>
          </a:bodyPr>
          <a:lstStyle/>
          <a:p>
            <a:pPr marL="342900" indent="-342900" defTabSz="457200">
              <a:spcBef>
                <a:spcPct val="20000"/>
              </a:spcBef>
              <a:buFont typeface="Arial"/>
              <a:buChar char="•"/>
              <a:defRPr/>
            </a:pPr>
            <a:r>
              <a:rPr lang="en-US" sz="3200" dirty="0">
                <a:solidFill>
                  <a:srgbClr val="FFFFFF"/>
                </a:solidFill>
              </a:rPr>
              <a:t>Work in industry (pharmaceuticals, start-ups, environmental consulting)</a:t>
            </a:r>
          </a:p>
          <a:p>
            <a:pPr marL="342900" indent="-342900" defTabSz="457200">
              <a:spcBef>
                <a:spcPct val="20000"/>
              </a:spcBef>
              <a:buFont typeface="Arial"/>
              <a:buChar char="•"/>
              <a:defRPr/>
            </a:pPr>
            <a:r>
              <a:rPr lang="en-US" sz="3200" dirty="0">
                <a:solidFill>
                  <a:srgbClr val="FFFFFF"/>
                </a:solidFill>
              </a:rPr>
              <a:t>Teach (all levels)</a:t>
            </a:r>
          </a:p>
          <a:p>
            <a:pPr marL="342900" indent="-342900" defTabSz="457200">
              <a:spcBef>
                <a:spcPct val="20000"/>
              </a:spcBef>
              <a:buFont typeface="Arial"/>
              <a:buChar char="•"/>
              <a:defRPr/>
            </a:pPr>
            <a:r>
              <a:rPr lang="en-US" sz="3200" dirty="0">
                <a:solidFill>
                  <a:srgbClr val="FFFFFF"/>
                </a:solidFill>
              </a:rPr>
              <a:t>Policy work: talk to politicians and lawmakers</a:t>
            </a:r>
          </a:p>
          <a:p>
            <a:pPr marL="342900" indent="-342900" defTabSz="457200">
              <a:spcBef>
                <a:spcPct val="20000"/>
              </a:spcBef>
              <a:buFont typeface="Arial"/>
              <a:buChar char="•"/>
              <a:defRPr/>
            </a:pPr>
            <a:r>
              <a:rPr lang="en-US" sz="3200" dirty="0">
                <a:solidFill>
                  <a:srgbClr val="FFFFFF"/>
                </a:solidFill>
              </a:rPr>
              <a:t>Work for the government (EPA, fisheries)</a:t>
            </a:r>
          </a:p>
          <a:p>
            <a:pPr marL="342900" indent="-342900" defTabSz="457200">
              <a:spcBef>
                <a:spcPct val="20000"/>
              </a:spcBef>
              <a:buFont typeface="Arial"/>
              <a:buChar char="•"/>
              <a:defRPr/>
            </a:pPr>
            <a:r>
              <a:rPr lang="en-US" sz="3200" dirty="0">
                <a:solidFill>
                  <a:srgbClr val="FFFFFF"/>
                </a:solidFill>
              </a:rPr>
              <a:t>LOTS of other things (e.g. work at the aquarium)</a:t>
            </a:r>
          </a:p>
        </p:txBody>
      </p:sp>
    </p:spTree>
    <p:extLst>
      <p:ext uri="{BB962C8B-B14F-4D97-AF65-F5344CB8AC3E}">
        <p14:creationId xmlns:p14="http://schemas.microsoft.com/office/powerpoint/2010/main" val="10998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sz="3600" i="1">
                <a:solidFill>
                  <a:schemeClr val="bg1"/>
                </a:solidFill>
              </a:rPr>
              <a:t>Pseudo-nitzschia</a:t>
            </a:r>
            <a:r>
              <a:rPr lang="en-US" altLang="en-US" sz="3600">
                <a:solidFill>
                  <a:schemeClr val="bg1"/>
                </a:solidFill>
              </a:rPr>
              <a:t> in iron addition experiments</a:t>
            </a:r>
          </a:p>
        </p:txBody>
      </p:sp>
      <p:pic>
        <p:nvPicPr>
          <p:cNvPr id="860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124201" y="2998788"/>
            <a:ext cx="5116513" cy="3859212"/>
          </a:xfrm>
        </p:spPr>
      </p:pic>
      <p:sp>
        <p:nvSpPr>
          <p:cNvPr id="86020" name="TextBox 4"/>
          <p:cNvSpPr txBox="1">
            <a:spLocks noChangeArrowheads="1"/>
          </p:cNvSpPr>
          <p:nvPr/>
        </p:nvSpPr>
        <p:spPr bwMode="auto">
          <a:xfrm>
            <a:off x="8342313" y="6248400"/>
            <a:ext cx="190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en-US" altLang="en-US" sz="1800">
                <a:solidFill>
                  <a:srgbClr val="FFFF00"/>
                </a:solidFill>
              </a:rPr>
              <a:t>Silver et al. 2010</a:t>
            </a:r>
          </a:p>
        </p:txBody>
      </p:sp>
      <p:pic>
        <p:nvPicPr>
          <p:cNvPr id="8602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7664" y="1373188"/>
            <a:ext cx="8956675" cy="15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8355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1981200" y="685800"/>
            <a:ext cx="800100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1200">
              <a:solidFill>
                <a:srgbClr val="000000"/>
              </a:solidFill>
              <a:latin typeface="Calibri" charset="0"/>
            </a:endParaRPr>
          </a:p>
          <a:p>
            <a:pPr fontAlgn="base">
              <a:spcBef>
                <a:spcPct val="0"/>
              </a:spcBef>
              <a:spcAft>
                <a:spcPct val="0"/>
              </a:spcAft>
              <a:buFontTx/>
              <a:buNone/>
            </a:pPr>
            <a:r>
              <a:rPr lang="en-US" altLang="en-US" sz="5000">
                <a:solidFill>
                  <a:srgbClr val="FFFFFF"/>
                </a:solidFill>
                <a:latin typeface="Calibri" charset="0"/>
              </a:rPr>
              <a:t>Ocean Fertilization:</a:t>
            </a:r>
          </a:p>
          <a:p>
            <a:pPr fontAlgn="base">
              <a:spcBef>
                <a:spcPct val="0"/>
              </a:spcBef>
              <a:spcAft>
                <a:spcPct val="0"/>
              </a:spcAft>
              <a:buFontTx/>
              <a:buNone/>
            </a:pPr>
            <a:r>
              <a:rPr lang="en-US" altLang="en-US" sz="5000">
                <a:solidFill>
                  <a:srgbClr val="FFFFFF"/>
                </a:solidFill>
                <a:latin typeface="Calibri" charset="0"/>
              </a:rPr>
              <a:t>Ethical and Practical Considerations </a:t>
            </a:r>
          </a:p>
          <a:p>
            <a:pPr fontAlgn="base">
              <a:spcBef>
                <a:spcPct val="0"/>
              </a:spcBef>
              <a:spcAft>
                <a:spcPct val="0"/>
              </a:spcAft>
              <a:buFontTx/>
              <a:buNone/>
            </a:pPr>
            <a:r>
              <a:rPr lang="en-US" altLang="en-US" sz="2800">
                <a:solidFill>
                  <a:srgbClr val="FFFFFF"/>
                </a:solidFill>
                <a:latin typeface="Constantia" charset="0"/>
              </a:rPr>
              <a:t>Is It Going to Be Worth the Effort? </a:t>
            </a:r>
          </a:p>
          <a:p>
            <a:pPr fontAlgn="base">
              <a:spcBef>
                <a:spcPct val="0"/>
              </a:spcBef>
              <a:spcAft>
                <a:spcPct val="0"/>
              </a:spcAft>
              <a:buFontTx/>
              <a:buNone/>
            </a:pPr>
            <a:r>
              <a:rPr lang="en-US" altLang="en-US" sz="2800">
                <a:solidFill>
                  <a:srgbClr val="FFFFFF"/>
                </a:solidFill>
                <a:latin typeface="Constantia" charset="0"/>
              </a:rPr>
              <a:t>Adverse Effects – Local and Far-Afield </a:t>
            </a:r>
          </a:p>
          <a:p>
            <a:pPr fontAlgn="base">
              <a:spcBef>
                <a:spcPct val="0"/>
              </a:spcBef>
              <a:spcAft>
                <a:spcPct val="0"/>
              </a:spcAft>
              <a:buFontTx/>
              <a:buNone/>
            </a:pPr>
            <a:r>
              <a:rPr lang="en-US" altLang="en-US" sz="2800">
                <a:solidFill>
                  <a:srgbClr val="FFFFFF"/>
                </a:solidFill>
                <a:latin typeface="Constantia" charset="0"/>
              </a:rPr>
              <a:t>     Harmful Algal Blooms </a:t>
            </a:r>
          </a:p>
          <a:p>
            <a:pPr lvl="1" fontAlgn="base">
              <a:spcBef>
                <a:spcPct val="0"/>
              </a:spcBef>
              <a:spcAft>
                <a:spcPct val="0"/>
              </a:spcAft>
              <a:buFontTx/>
              <a:buNone/>
            </a:pPr>
            <a:r>
              <a:rPr lang="en-US" altLang="en-US">
                <a:solidFill>
                  <a:srgbClr val="FFFFFF"/>
                </a:solidFill>
                <a:latin typeface="Constantia" charset="0"/>
              </a:rPr>
              <a:t>Changes to Structure of Food Webs </a:t>
            </a:r>
          </a:p>
          <a:p>
            <a:pPr lvl="1" fontAlgn="base">
              <a:spcBef>
                <a:spcPct val="0"/>
              </a:spcBef>
              <a:spcAft>
                <a:spcPct val="0"/>
              </a:spcAft>
              <a:buFontTx/>
              <a:buNone/>
            </a:pPr>
            <a:r>
              <a:rPr lang="en-US" altLang="en-US">
                <a:solidFill>
                  <a:srgbClr val="FFFFFF"/>
                </a:solidFill>
                <a:latin typeface="Constantia" charset="0"/>
              </a:rPr>
              <a:t>Changes in Oxygen Distributions </a:t>
            </a:r>
          </a:p>
          <a:p>
            <a:pPr lvl="1" fontAlgn="base">
              <a:spcBef>
                <a:spcPct val="0"/>
              </a:spcBef>
              <a:spcAft>
                <a:spcPct val="0"/>
              </a:spcAft>
              <a:buFontTx/>
              <a:buNone/>
            </a:pPr>
            <a:r>
              <a:rPr lang="en-US" altLang="en-US">
                <a:solidFill>
                  <a:srgbClr val="FFFFFF"/>
                </a:solidFill>
                <a:latin typeface="Constantia" charset="0"/>
              </a:rPr>
              <a:t>Changes in Cycling of Other Green House Gases</a:t>
            </a:r>
          </a:p>
          <a:p>
            <a:pPr lvl="1" fontAlgn="base">
              <a:spcBef>
                <a:spcPct val="0"/>
              </a:spcBef>
              <a:spcAft>
                <a:spcPct val="0"/>
              </a:spcAft>
              <a:buFontTx/>
              <a:buNone/>
            </a:pPr>
            <a:endParaRPr lang="en-US" altLang="en-US">
              <a:solidFill>
                <a:srgbClr val="000000"/>
              </a:solidFill>
              <a:latin typeface="Constantia" charset="0"/>
            </a:endParaRPr>
          </a:p>
        </p:txBody>
      </p:sp>
    </p:spTree>
    <p:extLst>
      <p:ext uri="{BB962C8B-B14F-4D97-AF65-F5344CB8AC3E}">
        <p14:creationId xmlns:p14="http://schemas.microsoft.com/office/powerpoint/2010/main" val="1933048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en-US">
                <a:solidFill>
                  <a:srgbClr val="FFFF00"/>
                </a:solidFill>
              </a:rPr>
              <a:t>Commercial fertilization</a:t>
            </a:r>
          </a:p>
        </p:txBody>
      </p:sp>
      <p:sp>
        <p:nvSpPr>
          <p:cNvPr id="80899" name="Rectangle 3"/>
          <p:cNvSpPr>
            <a:spLocks noGrp="1" noChangeArrowheads="1"/>
          </p:cNvSpPr>
          <p:nvPr>
            <p:ph type="body" idx="1"/>
          </p:nvPr>
        </p:nvSpPr>
        <p:spPr/>
        <p:txBody>
          <a:bodyPr/>
          <a:lstStyle/>
          <a:p>
            <a:pPr eaLnBrk="1" hangingPunct="1">
              <a:lnSpc>
                <a:spcPct val="90000"/>
              </a:lnSpc>
            </a:pPr>
            <a:r>
              <a:rPr lang="en-US" altLang="en-US">
                <a:solidFill>
                  <a:srgbClr val="FFFF00"/>
                </a:solidFill>
              </a:rPr>
              <a:t>Already, the several private fertilizations have been done by a company planning to do this for profit (carbon credits)</a:t>
            </a:r>
          </a:p>
          <a:p>
            <a:pPr eaLnBrk="1" hangingPunct="1">
              <a:lnSpc>
                <a:spcPct val="90000"/>
              </a:lnSpc>
            </a:pPr>
            <a:r>
              <a:rPr lang="en-US" altLang="en-US">
                <a:solidFill>
                  <a:srgbClr val="FFFF00"/>
                </a:solidFill>
              </a:rPr>
              <a:t>Planktos Foundation, Climos, GreenSea Ventures</a:t>
            </a:r>
          </a:p>
          <a:p>
            <a:pPr eaLnBrk="1" hangingPunct="1">
              <a:lnSpc>
                <a:spcPct val="90000"/>
              </a:lnSpc>
            </a:pPr>
            <a:r>
              <a:rPr lang="en-US" altLang="en-US">
                <a:solidFill>
                  <a:srgbClr val="FFFF00"/>
                </a:solidFill>
              </a:rPr>
              <a:t>Some oceanographers are working for these firms- others refuse to join in</a:t>
            </a:r>
          </a:p>
          <a:p>
            <a:pPr eaLnBrk="1" hangingPunct="1">
              <a:lnSpc>
                <a:spcPct val="90000"/>
              </a:lnSpc>
            </a:pPr>
            <a:r>
              <a:rPr lang="en-US" altLang="en-US">
                <a:solidFill>
                  <a:srgbClr val="FFFF00"/>
                </a:solidFill>
              </a:rPr>
              <a:t>Should we go ahead with this, or not?</a:t>
            </a:r>
          </a:p>
          <a:p>
            <a:pPr eaLnBrk="1" hangingPunct="1">
              <a:lnSpc>
                <a:spcPct val="90000"/>
              </a:lnSpc>
            </a:pPr>
            <a:endParaRPr lang="en-US" altLang="en-US">
              <a:solidFill>
                <a:srgbClr val="FFFF00"/>
              </a:solidFill>
            </a:endParaRPr>
          </a:p>
        </p:txBody>
      </p:sp>
    </p:spTree>
    <p:extLst>
      <p:ext uri="{BB962C8B-B14F-4D97-AF65-F5344CB8AC3E}">
        <p14:creationId xmlns:p14="http://schemas.microsoft.com/office/powerpoint/2010/main" val="165960365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0800" y="1814052"/>
            <a:ext cx="7061200" cy="4632037"/>
          </a:xfrm>
          <a:prstGeom prst="rect">
            <a:avLst/>
          </a:prstGeom>
        </p:spPr>
        <p:txBody>
          <a:bodyPr wrap="square">
            <a:spAutoFit/>
          </a:bodyPr>
          <a:lstStyle/>
          <a:p>
            <a:pPr fontAlgn="base">
              <a:spcBef>
                <a:spcPct val="0"/>
              </a:spcBef>
              <a:spcAft>
                <a:spcPct val="0"/>
              </a:spcAft>
              <a:defRPr/>
            </a:pPr>
            <a:endParaRPr lang="en-US" sz="1050" dirty="0">
              <a:solidFill>
                <a:srgbClr val="000000"/>
              </a:solidFill>
              <a:latin typeface="Constantia" panose="02030602050306030303" pitchFamily="18" charset="0"/>
            </a:endParaRPr>
          </a:p>
          <a:p>
            <a:pPr fontAlgn="base">
              <a:spcBef>
                <a:spcPct val="0"/>
              </a:spcBef>
              <a:spcAft>
                <a:spcPct val="0"/>
              </a:spcAft>
              <a:defRPr/>
            </a:pPr>
            <a:endParaRPr lang="en-US" sz="1050" dirty="0">
              <a:solidFill>
                <a:srgbClr val="000000"/>
              </a:solidFill>
              <a:latin typeface="Constantia" panose="02030602050306030303" pitchFamily="18" charset="0"/>
            </a:endParaRPr>
          </a:p>
          <a:p>
            <a:pPr fontAlgn="base">
              <a:spcBef>
                <a:spcPct val="0"/>
              </a:spcBef>
              <a:spcAft>
                <a:spcPct val="0"/>
              </a:spcAft>
              <a:defRPr/>
            </a:pPr>
            <a:r>
              <a:rPr lang="en-US" sz="3200" dirty="0">
                <a:solidFill>
                  <a:srgbClr val="FFFFFF"/>
                </a:solidFill>
                <a:latin typeface="Constantia" panose="02030602050306030303" pitchFamily="18" charset="0"/>
              </a:rPr>
              <a:t>October 2012: The Guardian reports a July 2012 iron fertilization experiment off west coast of Canada. </a:t>
            </a:r>
            <a:r>
              <a:rPr lang="en-US" sz="3200" dirty="0" err="1">
                <a:solidFill>
                  <a:srgbClr val="FFFFFF"/>
                </a:solidFill>
                <a:latin typeface="Constantia" panose="02030602050306030303" pitchFamily="18" charset="0"/>
              </a:rPr>
              <a:t>Haida</a:t>
            </a:r>
            <a:r>
              <a:rPr lang="en-US" sz="3200" dirty="0">
                <a:solidFill>
                  <a:srgbClr val="FFFFFF"/>
                </a:solidFill>
                <a:latin typeface="Constantia" panose="02030602050306030303" pitchFamily="18" charset="0"/>
              </a:rPr>
              <a:t> Salmon Restoration Corporation (HSRC)reportedly introduced 100 metric tons of iron sulfate into surface waters off west coast of Canada, near </a:t>
            </a:r>
            <a:r>
              <a:rPr lang="en-US" sz="3200" dirty="0" err="1">
                <a:solidFill>
                  <a:srgbClr val="FFFFFF"/>
                </a:solidFill>
                <a:latin typeface="Constantia" panose="02030602050306030303" pitchFamily="18" charset="0"/>
              </a:rPr>
              <a:t>Haida</a:t>
            </a:r>
            <a:r>
              <a:rPr lang="en-US" sz="3200" dirty="0">
                <a:solidFill>
                  <a:srgbClr val="FFFFFF"/>
                </a:solidFill>
                <a:latin typeface="Constantia" panose="02030602050306030303" pitchFamily="18" charset="0"/>
              </a:rPr>
              <a:t> </a:t>
            </a:r>
            <a:r>
              <a:rPr lang="en-US" sz="3200" dirty="0" err="1">
                <a:solidFill>
                  <a:srgbClr val="FFFFFF"/>
                </a:solidFill>
                <a:latin typeface="Constantia" panose="02030602050306030303" pitchFamily="18" charset="0"/>
              </a:rPr>
              <a:t>Gwaii</a:t>
            </a:r>
            <a:r>
              <a:rPr lang="en-US" sz="3200" dirty="0">
                <a:solidFill>
                  <a:srgbClr val="FFFFFF"/>
                </a:solidFill>
                <a:latin typeface="Constantia" panose="02030602050306030303" pitchFamily="18" charset="0"/>
              </a:rPr>
              <a:t> Islands </a:t>
            </a:r>
          </a:p>
          <a:p>
            <a:pPr fontAlgn="base">
              <a:spcBef>
                <a:spcPct val="0"/>
              </a:spcBef>
              <a:spcAft>
                <a:spcPct val="0"/>
              </a:spcAft>
              <a:defRPr/>
            </a:pPr>
            <a:endParaRPr lang="en-US" dirty="0">
              <a:solidFill>
                <a:srgbClr val="000000"/>
              </a:solidFill>
              <a:latin typeface="Constantia" panose="02030602050306030303" pitchFamily="18" charset="0"/>
            </a:endParaRPr>
          </a:p>
        </p:txBody>
      </p:sp>
      <p:sp>
        <p:nvSpPr>
          <p:cNvPr id="91139" name="TextBox 2"/>
          <p:cNvSpPr txBox="1">
            <a:spLocks noChangeArrowheads="1"/>
          </p:cNvSpPr>
          <p:nvPr/>
        </p:nvSpPr>
        <p:spPr bwMode="auto">
          <a:xfrm>
            <a:off x="2590800" y="304801"/>
            <a:ext cx="6311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en-US" altLang="en-US" sz="2400">
                <a:solidFill>
                  <a:srgbClr val="FFFF00"/>
                </a:solidFill>
              </a:rPr>
              <a:t>And just when we thought the Fe fertilization </a:t>
            </a:r>
          </a:p>
          <a:p>
            <a:pPr eaLnBrk="0" fontAlgn="base" hangingPunct="0">
              <a:spcBef>
                <a:spcPct val="0"/>
              </a:spcBef>
              <a:spcAft>
                <a:spcPct val="0"/>
              </a:spcAft>
              <a:buFontTx/>
              <a:buNone/>
            </a:pPr>
            <a:r>
              <a:rPr lang="en-US" altLang="en-US" sz="2400">
                <a:solidFill>
                  <a:srgbClr val="FFFF00"/>
                </a:solidFill>
              </a:rPr>
              <a:t>controversy was dying down:</a:t>
            </a:r>
          </a:p>
        </p:txBody>
      </p:sp>
      <p:pic>
        <p:nvPicPr>
          <p:cNvPr id="3" name="Picture 2"/>
          <p:cNvPicPr>
            <a:picLocks noChangeAspect="1"/>
          </p:cNvPicPr>
          <p:nvPr/>
        </p:nvPicPr>
        <p:blipFill>
          <a:blip r:embed="rId2"/>
          <a:stretch>
            <a:fillRect/>
          </a:stretch>
        </p:blipFill>
        <p:spPr>
          <a:xfrm>
            <a:off x="50800" y="1423014"/>
            <a:ext cx="5080000" cy="4660900"/>
          </a:xfrm>
          <a:prstGeom prst="rect">
            <a:avLst/>
          </a:prstGeom>
        </p:spPr>
      </p:pic>
    </p:spTree>
    <p:extLst>
      <p:ext uri="{BB962C8B-B14F-4D97-AF65-F5344CB8AC3E}">
        <p14:creationId xmlns:p14="http://schemas.microsoft.com/office/powerpoint/2010/main" val="12557487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altLang="en-US" sz="1500">
                <a:solidFill>
                  <a:schemeClr val="bg1"/>
                </a:solidFill>
              </a:rPr>
              <a:t>http://io9.com/5952101/a-massive-and-illegal-geoengineering-project-has-been-detected-off-canadas-west-coast</a:t>
            </a:r>
          </a:p>
        </p:txBody>
      </p:sp>
      <p:sp>
        <p:nvSpPr>
          <p:cNvPr id="93187" name="Content Placeholder 2"/>
          <p:cNvSpPr>
            <a:spLocks noGrp="1"/>
          </p:cNvSpPr>
          <p:nvPr>
            <p:ph idx="1"/>
          </p:nvPr>
        </p:nvSpPr>
        <p:spPr/>
        <p:txBody>
          <a:bodyPr/>
          <a:lstStyle/>
          <a:p>
            <a:pPr eaLnBrk="1" hangingPunct="1"/>
            <a:endParaRPr lang="en-US" altLang="en-US"/>
          </a:p>
        </p:txBody>
      </p:sp>
      <p:pic>
        <p:nvPicPr>
          <p:cNvPr id="931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568450"/>
            <a:ext cx="8153400"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63053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2057400" y="409576"/>
            <a:ext cx="73914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endParaRPr lang="en-US" altLang="en-US" sz="1000">
              <a:solidFill>
                <a:srgbClr val="000000"/>
              </a:solidFill>
              <a:latin typeface="Calibri" charset="0"/>
            </a:endParaRPr>
          </a:p>
          <a:p>
            <a:pPr fontAlgn="base">
              <a:spcBef>
                <a:spcPct val="0"/>
              </a:spcBef>
              <a:spcAft>
                <a:spcPct val="0"/>
              </a:spcAft>
              <a:buFontTx/>
              <a:buNone/>
            </a:pPr>
            <a:r>
              <a:rPr lang="en-US" altLang="en-US" sz="4400">
                <a:solidFill>
                  <a:srgbClr val="FFFFFF"/>
                </a:solidFill>
                <a:latin typeface="Calibri" charset="0"/>
              </a:rPr>
              <a:t>NOAA Statement: </a:t>
            </a:r>
          </a:p>
          <a:p>
            <a:pPr algn="ctr" fontAlgn="base">
              <a:spcBef>
                <a:spcPct val="0"/>
              </a:spcBef>
              <a:spcAft>
                <a:spcPct val="0"/>
              </a:spcAft>
              <a:buFontTx/>
              <a:buNone/>
            </a:pPr>
            <a:r>
              <a:rPr lang="en-US" altLang="en-US" sz="2400">
                <a:solidFill>
                  <a:srgbClr val="FFFFFF"/>
                </a:solidFill>
                <a:latin typeface="Constantia" charset="0"/>
              </a:rPr>
              <a:t>“NOAA’s global ocean drifters provide data about the world ocean (such as ocean currents and temperature) that aids forecasters and researchers. Due to limited government resources, NOAA relies on volunteers and vessels of opportunity to deploy global ocean drifters into strategic locations. </a:t>
            </a:r>
          </a:p>
          <a:p>
            <a:pPr fontAlgn="base">
              <a:spcBef>
                <a:spcPct val="0"/>
              </a:spcBef>
              <a:spcAft>
                <a:spcPct val="0"/>
              </a:spcAft>
              <a:buFontTx/>
              <a:buNone/>
            </a:pPr>
            <a:r>
              <a:rPr lang="en-US" altLang="en-US" sz="2400">
                <a:solidFill>
                  <a:srgbClr val="FFFFFF"/>
                </a:solidFill>
                <a:latin typeface="Constantia" charset="0"/>
              </a:rPr>
              <a:t>In July, the Haida Salmon Restoration Corporation offered to deploy 20 NOAA global ocean drifters off the West Coast of Canada for a salmon research project. Haida Salmon Restoration Corporation did not disclose that it was going to discharge material into the ocean, nor did our drifters contribute to the discharge of any material</a:t>
            </a:r>
            <a:r>
              <a:rPr lang="en-US" altLang="en-US" sz="2400">
                <a:solidFill>
                  <a:srgbClr val="000000"/>
                </a:solidFill>
                <a:latin typeface="Constantia" charset="0"/>
              </a:rPr>
              <a:t>.” </a:t>
            </a:r>
            <a:endParaRPr lang="en-US" altLang="en-US" sz="2400">
              <a:solidFill>
                <a:srgbClr val="000000"/>
              </a:solidFill>
            </a:endParaRPr>
          </a:p>
        </p:txBody>
      </p:sp>
    </p:spTree>
    <p:extLst>
      <p:ext uri="{BB962C8B-B14F-4D97-AF65-F5344CB8AC3E}">
        <p14:creationId xmlns:p14="http://schemas.microsoft.com/office/powerpoint/2010/main" val="56852797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2667000" y="457200"/>
            <a:ext cx="7162800" cy="2387600"/>
          </a:xfrm>
        </p:spPr>
        <p:txBody>
          <a:bodyPr/>
          <a:lstStyle/>
          <a:p>
            <a:r>
              <a:rPr lang="en-US" altLang="en-US" sz="4400">
                <a:solidFill>
                  <a:srgbClr val="FFFF00"/>
                </a:solidFill>
              </a:rPr>
              <a:t>Whether by coincidence or not, the west coast of Canada experienced a record salmon run in 2013 !</a:t>
            </a:r>
          </a:p>
        </p:txBody>
      </p:sp>
      <p:sp>
        <p:nvSpPr>
          <p:cNvPr id="96259" name="Subtitle 2"/>
          <p:cNvSpPr>
            <a:spLocks noGrp="1"/>
          </p:cNvSpPr>
          <p:nvPr>
            <p:ph type="subTitle" idx="1"/>
          </p:nvPr>
        </p:nvSpPr>
        <p:spPr/>
        <p:txBody>
          <a:bodyPr/>
          <a:lstStyle/>
          <a:p>
            <a:endParaRPr lang="en-US" altLang="en-US"/>
          </a:p>
        </p:txBody>
      </p:sp>
      <p:pic>
        <p:nvPicPr>
          <p:cNvPr id="962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1364" y="3048000"/>
            <a:ext cx="56292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6086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ctrTitle"/>
          </p:nvPr>
        </p:nvSpPr>
        <p:spPr>
          <a:xfrm>
            <a:off x="2438401" y="1905000"/>
            <a:ext cx="7497763" cy="2387600"/>
          </a:xfrm>
        </p:spPr>
        <p:txBody>
          <a:bodyPr/>
          <a:lstStyle/>
          <a:p>
            <a:r>
              <a:rPr lang="en-US" altLang="en-US" sz="4000">
                <a:solidFill>
                  <a:srgbClr val="FFFF00"/>
                </a:solidFill>
              </a:rPr>
              <a:t>What consequences have Planktos and Russ George faced for egregiously violating two UN laws banning large scale commercial iron fertilizations?</a:t>
            </a:r>
          </a:p>
        </p:txBody>
      </p:sp>
      <p:sp>
        <p:nvSpPr>
          <p:cNvPr id="3" name="Subtitle 2"/>
          <p:cNvSpPr>
            <a:spLocks noGrp="1"/>
          </p:cNvSpPr>
          <p:nvPr>
            <p:ph type="subTitle" idx="1"/>
          </p:nvPr>
        </p:nvSpPr>
        <p:spPr>
          <a:xfrm>
            <a:off x="2647950" y="4800601"/>
            <a:ext cx="6858000" cy="1655763"/>
          </a:xfrm>
        </p:spPr>
        <p:txBody>
          <a:bodyPr/>
          <a:lstStyle/>
          <a:p>
            <a:r>
              <a:rPr lang="en-US" altLang="en-US" sz="4400">
                <a:solidFill>
                  <a:schemeClr val="bg1"/>
                </a:solidFill>
              </a:rPr>
              <a:t>So far, nothing…</a:t>
            </a:r>
          </a:p>
        </p:txBody>
      </p:sp>
    </p:spTree>
    <p:extLst>
      <p:ext uri="{BB962C8B-B14F-4D97-AF65-F5344CB8AC3E}">
        <p14:creationId xmlns:p14="http://schemas.microsoft.com/office/powerpoint/2010/main" val="987732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981200" y="1147632"/>
            <a:ext cx="8229600" cy="4525963"/>
          </a:xfrm>
          <a:prstGeom prst="rect">
            <a:avLst/>
          </a:prstGeom>
        </p:spPr>
        <p:txBody>
          <a:bodyPr vert="horz" lIns="91440" tIns="45720" rIns="91440" bIns="45720" rtlCol="0">
            <a:normAutofit/>
          </a:bodyPr>
          <a:lstStyle/>
          <a:p>
            <a:pPr algn="ctr"/>
            <a:r>
              <a:rPr lang="en-US" sz="3200" dirty="0">
                <a:solidFill>
                  <a:srgbClr val="FFFFFF"/>
                </a:solidFill>
              </a:rPr>
              <a:t>I learn!</a:t>
            </a:r>
          </a:p>
        </p:txBody>
      </p:sp>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lvl="0" algn="ctr">
              <a:spcBef>
                <a:spcPct val="0"/>
              </a:spcBef>
              <a:defRPr/>
            </a:pPr>
            <a:r>
              <a:rPr lang="en-US" sz="4000" dirty="0">
                <a:solidFill>
                  <a:srgbClr val="E7C23A"/>
                </a:solidFill>
                <a:latin typeface="Helvetica"/>
                <a:cs typeface="Helvetica"/>
              </a:rPr>
              <a:t>What does my day look like?	</a:t>
            </a:r>
            <a:endParaRPr lang="en-US" sz="4000" dirty="0">
              <a:solidFill>
                <a:srgbClr val="E7C23A"/>
              </a:solidFill>
              <a:latin typeface="Helvetica"/>
              <a:cs typeface="Helvetica"/>
            </a:endParaRPr>
          </a:p>
        </p:txBody>
      </p:sp>
    </p:spTree>
    <p:extLst>
      <p:ext uri="{BB962C8B-B14F-4D97-AF65-F5344CB8AC3E}">
        <p14:creationId xmlns:p14="http://schemas.microsoft.com/office/powerpoint/2010/main" val="20737166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a:xfrm>
            <a:off x="1981200" y="1147763"/>
            <a:ext cx="8229600" cy="4525962"/>
          </a:xfrm>
        </p:spPr>
        <p:txBody>
          <a:bodyPr/>
          <a:lstStyle/>
          <a:p>
            <a:pPr eaLnBrk="1" hangingPunct="1"/>
            <a:r>
              <a:rPr lang="en-US" altLang="x-none">
                <a:solidFill>
                  <a:srgbClr val="FFFFFF"/>
                </a:solidFill>
              </a:rPr>
              <a:t>Work in the lab or at a computer</a:t>
            </a:r>
          </a:p>
        </p:txBody>
      </p:sp>
      <p:sp>
        <p:nvSpPr>
          <p:cNvPr id="30722" name="Title 1"/>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charset="0"/>
              <a:buChar char="•"/>
              <a:defRPr sz="3200">
                <a:solidFill>
                  <a:schemeClr val="tx1"/>
                </a:solidFill>
                <a:latin typeface="Calibri" charset="0"/>
              </a:defRPr>
            </a:lvl1pPr>
            <a:lvl2pPr marL="742950" indent="-285750" defTabSz="457200">
              <a:spcBef>
                <a:spcPct val="20000"/>
              </a:spcBef>
              <a:buFont typeface="Arial" charset="0"/>
              <a:buChar char="–"/>
              <a:defRPr sz="2800">
                <a:solidFill>
                  <a:schemeClr val="tx1"/>
                </a:solidFill>
                <a:latin typeface="Calibri" charset="0"/>
              </a:defRPr>
            </a:lvl2pPr>
            <a:lvl3pPr marL="1143000" indent="-228600" defTabSz="457200">
              <a:spcBef>
                <a:spcPct val="20000"/>
              </a:spcBef>
              <a:buFont typeface="Arial" charset="0"/>
              <a:buChar char="•"/>
              <a:defRPr sz="2400">
                <a:solidFill>
                  <a:schemeClr val="tx1"/>
                </a:solidFill>
                <a:latin typeface="Calibri" charset="0"/>
              </a:defRPr>
            </a:lvl3pPr>
            <a:lvl4pPr marL="1600200" indent="-228600" defTabSz="457200">
              <a:spcBef>
                <a:spcPct val="20000"/>
              </a:spcBef>
              <a:buFont typeface="Arial" charset="0"/>
              <a:buChar char="–"/>
              <a:defRPr sz="2000">
                <a:solidFill>
                  <a:schemeClr val="tx1"/>
                </a:solidFill>
                <a:latin typeface="Calibri" charset="0"/>
              </a:defRPr>
            </a:lvl4pPr>
            <a:lvl5pPr marL="2057400" indent="-228600" defTabSz="4572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pPr>
            <a:r>
              <a:rPr lang="en-US" altLang="x-none" sz="4000">
                <a:solidFill>
                  <a:srgbClr val="E7C23A"/>
                </a:solidFill>
                <a:latin typeface="Helvetica" charset="0"/>
                <a:ea typeface="Helvetica" charset="0"/>
                <a:cs typeface="Helvetica" charset="0"/>
              </a:rPr>
              <a:t>What does my day look like?	</a:t>
            </a:r>
          </a:p>
        </p:txBody>
      </p:sp>
      <p:pic>
        <p:nvPicPr>
          <p:cNvPr id="3072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7464" y="1981200"/>
            <a:ext cx="27082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5463" y="2033589"/>
            <a:ext cx="25908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6173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981200" y="1147632"/>
            <a:ext cx="8229600" cy="4525963"/>
          </a:xfrm>
          <a:prstGeom prst="rect">
            <a:avLst/>
          </a:prstGeom>
        </p:spPr>
        <p:txBody>
          <a:bodyPr vert="horz" lIns="91440" tIns="45720" rIns="91440" bIns="45720" rtlCol="0">
            <a:normAutofit/>
          </a:bodyPr>
          <a:lstStyle/>
          <a:p>
            <a:pPr algn="ctr"/>
            <a:r>
              <a:rPr lang="en-US" sz="3200" dirty="0">
                <a:solidFill>
                  <a:srgbClr val="FFFFFF"/>
                </a:solidFill>
              </a:rPr>
              <a:t>I teach and mentor</a:t>
            </a:r>
          </a:p>
        </p:txBody>
      </p:sp>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p>
            <a:pPr lvl="0" algn="ctr">
              <a:spcBef>
                <a:spcPct val="0"/>
              </a:spcBef>
              <a:defRPr/>
            </a:pPr>
            <a:r>
              <a:rPr lang="en-US" sz="4000" dirty="0">
                <a:solidFill>
                  <a:srgbClr val="E7C23A"/>
                </a:solidFill>
                <a:latin typeface="Helvetica"/>
                <a:cs typeface="Helvetica"/>
              </a:rPr>
              <a:t>What does my day look like?	</a:t>
            </a:r>
            <a:endParaRPr lang="en-US" sz="4000" dirty="0">
              <a:solidFill>
                <a:srgbClr val="E7C23A"/>
              </a:solidFill>
              <a:latin typeface="Helvetica"/>
              <a:cs typeface="Helvetica"/>
            </a:endParaRPr>
          </a:p>
        </p:txBody>
      </p:sp>
      <p:pic>
        <p:nvPicPr>
          <p:cNvPr id="2" name="Picture 1" descr="ClassRoomPic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5300" y="1848512"/>
            <a:ext cx="4241800" cy="2086966"/>
          </a:xfrm>
          <a:prstGeom prst="rect">
            <a:avLst/>
          </a:prstGeom>
        </p:spPr>
      </p:pic>
      <p:pic>
        <p:nvPicPr>
          <p:cNvPr id="3" name="Picture 2"/>
          <p:cNvPicPr>
            <a:picLocks noChangeAspect="1"/>
          </p:cNvPicPr>
          <p:nvPr/>
        </p:nvPicPr>
        <p:blipFill>
          <a:blip r:embed="rId3"/>
          <a:stretch>
            <a:fillRect/>
          </a:stretch>
        </p:blipFill>
        <p:spPr>
          <a:xfrm>
            <a:off x="6517578" y="1848513"/>
            <a:ext cx="3693222" cy="4193227"/>
          </a:xfrm>
          <a:prstGeom prst="rect">
            <a:avLst/>
          </a:prstGeom>
        </p:spPr>
      </p:pic>
    </p:spTree>
    <p:extLst>
      <p:ext uri="{BB962C8B-B14F-4D97-AF65-F5344CB8AC3E}">
        <p14:creationId xmlns:p14="http://schemas.microsoft.com/office/powerpoint/2010/main" val="671699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Content Placeholder 2"/>
          <p:cNvSpPr>
            <a:spLocks noGrp="1"/>
          </p:cNvSpPr>
          <p:nvPr>
            <p:ph idx="1"/>
          </p:nvPr>
        </p:nvSpPr>
        <p:spPr/>
        <p:txBody>
          <a:bodyPr/>
          <a:lstStyle/>
          <a:p>
            <a:pPr eaLnBrk="1" hangingPunct="1"/>
            <a:r>
              <a:rPr lang="en-US" altLang="x-none">
                <a:solidFill>
                  <a:srgbClr val="FFFFFF"/>
                </a:solidFill>
              </a:rPr>
              <a:t>I travel a lot!</a:t>
            </a:r>
          </a:p>
        </p:txBody>
      </p:sp>
      <p:sp>
        <p:nvSpPr>
          <p:cNvPr id="31746" name="Title 1"/>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charset="0"/>
              <a:buChar char="•"/>
              <a:defRPr sz="3200">
                <a:solidFill>
                  <a:schemeClr val="tx1"/>
                </a:solidFill>
                <a:latin typeface="Calibri" charset="0"/>
              </a:defRPr>
            </a:lvl1pPr>
            <a:lvl2pPr marL="742950" indent="-285750" defTabSz="457200">
              <a:spcBef>
                <a:spcPct val="20000"/>
              </a:spcBef>
              <a:buFont typeface="Arial" charset="0"/>
              <a:buChar char="–"/>
              <a:defRPr sz="2800">
                <a:solidFill>
                  <a:schemeClr val="tx1"/>
                </a:solidFill>
                <a:latin typeface="Calibri" charset="0"/>
              </a:defRPr>
            </a:lvl2pPr>
            <a:lvl3pPr marL="1143000" indent="-228600" defTabSz="457200">
              <a:spcBef>
                <a:spcPct val="20000"/>
              </a:spcBef>
              <a:buFont typeface="Arial" charset="0"/>
              <a:buChar char="•"/>
              <a:defRPr sz="2400">
                <a:solidFill>
                  <a:schemeClr val="tx1"/>
                </a:solidFill>
                <a:latin typeface="Calibri" charset="0"/>
              </a:defRPr>
            </a:lvl3pPr>
            <a:lvl4pPr marL="1600200" indent="-228600" defTabSz="457200">
              <a:spcBef>
                <a:spcPct val="20000"/>
              </a:spcBef>
              <a:buFont typeface="Arial" charset="0"/>
              <a:buChar char="–"/>
              <a:defRPr sz="2000">
                <a:solidFill>
                  <a:schemeClr val="tx1"/>
                </a:solidFill>
                <a:latin typeface="Calibri" charset="0"/>
              </a:defRPr>
            </a:lvl4pPr>
            <a:lvl5pPr marL="2057400" indent="-228600" defTabSz="4572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pPr>
            <a:r>
              <a:rPr lang="en-US" altLang="x-none" sz="4000">
                <a:solidFill>
                  <a:srgbClr val="E7C23A"/>
                </a:solidFill>
                <a:latin typeface="Helvetica" charset="0"/>
                <a:ea typeface="Helvetica" charset="0"/>
                <a:cs typeface="Helvetica" charset="0"/>
              </a:rPr>
              <a:t>What does my day look like?	</a:t>
            </a:r>
          </a:p>
        </p:txBody>
      </p:sp>
      <p:pic>
        <p:nvPicPr>
          <p:cNvPr id="317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7764" y="2198688"/>
            <a:ext cx="7539037" cy="377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a:spLocks/>
          </p:cNvSpPr>
          <p:nvPr/>
        </p:nvSpPr>
        <p:spPr bwMode="auto">
          <a:xfrm>
            <a:off x="6057900" y="3175000"/>
            <a:ext cx="127000" cy="139700"/>
          </a:xfrm>
          <a:custGeom>
            <a:avLst/>
            <a:gdLst>
              <a:gd name="T0" fmla="*/ 0 w 127000"/>
              <a:gd name="T1" fmla="*/ 53361 h 139700"/>
              <a:gd name="T2" fmla="*/ 48510 w 127000"/>
              <a:gd name="T3" fmla="*/ 53361 h 139700"/>
              <a:gd name="T4" fmla="*/ 63500 w 127000"/>
              <a:gd name="T5" fmla="*/ 0 h 139700"/>
              <a:gd name="T6" fmla="*/ 78490 w 127000"/>
              <a:gd name="T7" fmla="*/ 53361 h 139700"/>
              <a:gd name="T8" fmla="*/ 127000 w 127000"/>
              <a:gd name="T9" fmla="*/ 53361 h 139700"/>
              <a:gd name="T10" fmla="*/ 87754 w 127000"/>
              <a:gd name="T11" fmla="*/ 86339 h 139700"/>
              <a:gd name="T12" fmla="*/ 102745 w 127000"/>
              <a:gd name="T13" fmla="*/ 139700 h 139700"/>
              <a:gd name="T14" fmla="*/ 63500 w 127000"/>
              <a:gd name="T15" fmla="*/ 106721 h 139700"/>
              <a:gd name="T16" fmla="*/ 24255 w 127000"/>
              <a:gd name="T17" fmla="*/ 139700 h 139700"/>
              <a:gd name="T18" fmla="*/ 39246 w 127000"/>
              <a:gd name="T19" fmla="*/ 86339 h 139700"/>
              <a:gd name="T20" fmla="*/ 0 w 127000"/>
              <a:gd name="T21" fmla="*/ 53361 h 1397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000" h="139700">
                <a:moveTo>
                  <a:pt x="0" y="53361"/>
                </a:moveTo>
                <a:lnTo>
                  <a:pt x="48510" y="53361"/>
                </a:lnTo>
                <a:lnTo>
                  <a:pt x="63500" y="0"/>
                </a:lnTo>
                <a:lnTo>
                  <a:pt x="78490" y="53361"/>
                </a:lnTo>
                <a:lnTo>
                  <a:pt x="127000" y="53361"/>
                </a:lnTo>
                <a:lnTo>
                  <a:pt x="87754" y="86339"/>
                </a:lnTo>
                <a:lnTo>
                  <a:pt x="102745" y="139700"/>
                </a:lnTo>
                <a:lnTo>
                  <a:pt x="63500" y="106721"/>
                </a:lnTo>
                <a:lnTo>
                  <a:pt x="24255" y="139700"/>
                </a:lnTo>
                <a:lnTo>
                  <a:pt x="39246" y="86339"/>
                </a:lnTo>
                <a:lnTo>
                  <a:pt x="0" y="53361"/>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3" name="5-Point Star 12"/>
          <p:cNvSpPr>
            <a:spLocks/>
          </p:cNvSpPr>
          <p:nvPr/>
        </p:nvSpPr>
        <p:spPr bwMode="auto">
          <a:xfrm>
            <a:off x="4495800" y="3162300"/>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5" name="5-Point Star 14"/>
          <p:cNvSpPr>
            <a:spLocks/>
          </p:cNvSpPr>
          <p:nvPr/>
        </p:nvSpPr>
        <p:spPr bwMode="auto">
          <a:xfrm>
            <a:off x="2819400" y="3519488"/>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7" name="5-Point Star 16"/>
          <p:cNvSpPr>
            <a:spLocks/>
          </p:cNvSpPr>
          <p:nvPr/>
        </p:nvSpPr>
        <p:spPr bwMode="auto">
          <a:xfrm>
            <a:off x="3022600" y="4411663"/>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cxnSp>
        <p:nvCxnSpPr>
          <p:cNvPr id="7" name="Straight Connector 6"/>
          <p:cNvCxnSpPr>
            <a:cxnSpLocks noChangeShapeType="1"/>
          </p:cNvCxnSpPr>
          <p:nvPr/>
        </p:nvCxnSpPr>
        <p:spPr bwMode="auto">
          <a:xfrm>
            <a:off x="2882900" y="3632201"/>
            <a:ext cx="241300" cy="925513"/>
          </a:xfrm>
          <a:prstGeom prst="line">
            <a:avLst/>
          </a:prstGeom>
          <a:noFill/>
          <a:ln w="25400">
            <a:solidFill>
              <a:srgbClr val="FFFF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8" name="5-Point Star 17"/>
          <p:cNvSpPr>
            <a:spLocks/>
          </p:cNvSpPr>
          <p:nvPr/>
        </p:nvSpPr>
        <p:spPr bwMode="auto">
          <a:xfrm>
            <a:off x="4241800" y="3289300"/>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9" name="5-Point Star 18"/>
          <p:cNvSpPr>
            <a:spLocks/>
          </p:cNvSpPr>
          <p:nvPr/>
        </p:nvSpPr>
        <p:spPr bwMode="auto">
          <a:xfrm>
            <a:off x="6489700" y="4572000"/>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20" name="5-Point Star 19"/>
          <p:cNvSpPr>
            <a:spLocks/>
          </p:cNvSpPr>
          <p:nvPr/>
        </p:nvSpPr>
        <p:spPr bwMode="auto">
          <a:xfrm>
            <a:off x="9448800" y="4425950"/>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4" name="5-Point Star 13"/>
          <p:cNvSpPr>
            <a:spLocks/>
          </p:cNvSpPr>
          <p:nvPr/>
        </p:nvSpPr>
        <p:spPr bwMode="auto">
          <a:xfrm>
            <a:off x="3511550" y="3162300"/>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
        <p:nvSpPr>
          <p:cNvPr id="16" name="5-Point Star 12"/>
          <p:cNvSpPr>
            <a:spLocks/>
          </p:cNvSpPr>
          <p:nvPr/>
        </p:nvSpPr>
        <p:spPr bwMode="auto">
          <a:xfrm>
            <a:off x="2623574" y="2445058"/>
            <a:ext cx="203200" cy="29210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cxnSp>
        <p:nvCxnSpPr>
          <p:cNvPr id="21" name="Straight Connector 20"/>
          <p:cNvCxnSpPr>
            <a:cxnSpLocks noChangeShapeType="1"/>
          </p:cNvCxnSpPr>
          <p:nvPr/>
        </p:nvCxnSpPr>
        <p:spPr bwMode="auto">
          <a:xfrm>
            <a:off x="2800350" y="2769393"/>
            <a:ext cx="711200" cy="230982"/>
          </a:xfrm>
          <a:prstGeom prst="line">
            <a:avLst/>
          </a:prstGeom>
          <a:noFill/>
          <a:ln w="25400">
            <a:solidFill>
              <a:srgbClr val="FFFF00"/>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2" name="5-Point Star 13"/>
          <p:cNvSpPr>
            <a:spLocks/>
          </p:cNvSpPr>
          <p:nvPr/>
        </p:nvSpPr>
        <p:spPr bwMode="auto">
          <a:xfrm flipH="1" flipV="1">
            <a:off x="3337642" y="2836796"/>
            <a:ext cx="203200" cy="282090"/>
          </a:xfrm>
          <a:custGeom>
            <a:avLst/>
            <a:gdLst>
              <a:gd name="T0" fmla="*/ 0 w 203200"/>
              <a:gd name="T1" fmla="*/ 111572 h 292100"/>
              <a:gd name="T2" fmla="*/ 77616 w 203200"/>
              <a:gd name="T3" fmla="*/ 111573 h 292100"/>
              <a:gd name="T4" fmla="*/ 101600 w 203200"/>
              <a:gd name="T5" fmla="*/ 0 h 292100"/>
              <a:gd name="T6" fmla="*/ 125584 w 203200"/>
              <a:gd name="T7" fmla="*/ 111573 h 292100"/>
              <a:gd name="T8" fmla="*/ 203200 w 203200"/>
              <a:gd name="T9" fmla="*/ 111572 h 292100"/>
              <a:gd name="T10" fmla="*/ 140407 w 203200"/>
              <a:gd name="T11" fmla="*/ 180527 h 292100"/>
              <a:gd name="T12" fmla="*/ 164392 w 203200"/>
              <a:gd name="T13" fmla="*/ 292099 h 292100"/>
              <a:gd name="T14" fmla="*/ 101600 w 203200"/>
              <a:gd name="T15" fmla="*/ 223143 h 292100"/>
              <a:gd name="T16" fmla="*/ 38808 w 203200"/>
              <a:gd name="T17" fmla="*/ 292099 h 292100"/>
              <a:gd name="T18" fmla="*/ 62793 w 203200"/>
              <a:gd name="T19" fmla="*/ 180527 h 292100"/>
              <a:gd name="T20" fmla="*/ 0 w 203200"/>
              <a:gd name="T21" fmla="*/ 111572 h 292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3200" h="292100">
                <a:moveTo>
                  <a:pt x="0" y="111572"/>
                </a:moveTo>
                <a:lnTo>
                  <a:pt x="77616" y="111573"/>
                </a:lnTo>
                <a:lnTo>
                  <a:pt x="101600" y="0"/>
                </a:lnTo>
                <a:lnTo>
                  <a:pt x="125584" y="111573"/>
                </a:lnTo>
                <a:lnTo>
                  <a:pt x="203200" y="111572"/>
                </a:lnTo>
                <a:lnTo>
                  <a:pt x="140407" y="180527"/>
                </a:lnTo>
                <a:lnTo>
                  <a:pt x="164392" y="292099"/>
                </a:lnTo>
                <a:lnTo>
                  <a:pt x="101600" y="223143"/>
                </a:lnTo>
                <a:lnTo>
                  <a:pt x="38808" y="292099"/>
                </a:lnTo>
                <a:lnTo>
                  <a:pt x="62793" y="180527"/>
                </a:lnTo>
                <a:lnTo>
                  <a:pt x="0" y="111572"/>
                </a:ln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8"/>
              </a:srgbClr>
            </a:outerShdw>
          </a:effectLst>
        </p:spPr>
        <p:txBody>
          <a:bodyPr anchor="ctr"/>
          <a:lstStyle/>
          <a:p>
            <a:pPr eaLnBrk="0" fontAlgn="base" hangingPunct="0">
              <a:spcBef>
                <a:spcPct val="0"/>
              </a:spcBef>
              <a:spcAft>
                <a:spcPct val="0"/>
              </a:spcAft>
            </a:pPr>
            <a:endParaRPr lang="en-US">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8155645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Content Placeholder 2"/>
          <p:cNvSpPr>
            <a:spLocks noGrp="1"/>
          </p:cNvSpPr>
          <p:nvPr>
            <p:ph idx="1"/>
          </p:nvPr>
        </p:nvSpPr>
        <p:spPr>
          <a:xfrm>
            <a:off x="1981200" y="1147763"/>
            <a:ext cx="8229600" cy="4525962"/>
          </a:xfrm>
        </p:spPr>
        <p:txBody>
          <a:bodyPr/>
          <a:lstStyle/>
          <a:p>
            <a:pPr marL="0" indent="0" eaLnBrk="1" hangingPunct="1">
              <a:buNone/>
            </a:pPr>
            <a:r>
              <a:rPr lang="en-US" altLang="x-none" dirty="0">
                <a:solidFill>
                  <a:srgbClr val="FFFFFF"/>
                </a:solidFill>
              </a:rPr>
              <a:t>I make measurements of the oceans</a:t>
            </a:r>
          </a:p>
        </p:txBody>
      </p:sp>
      <p:sp>
        <p:nvSpPr>
          <p:cNvPr id="32770" name="Title 1"/>
          <p:cNvSpPr txBox="1">
            <a:spLocks/>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charset="0"/>
              <a:buChar char="•"/>
              <a:defRPr sz="3200">
                <a:solidFill>
                  <a:schemeClr val="tx1"/>
                </a:solidFill>
                <a:latin typeface="Calibri" charset="0"/>
              </a:defRPr>
            </a:lvl1pPr>
            <a:lvl2pPr marL="742950" indent="-285750" defTabSz="457200">
              <a:spcBef>
                <a:spcPct val="20000"/>
              </a:spcBef>
              <a:buFont typeface="Arial" charset="0"/>
              <a:buChar char="–"/>
              <a:defRPr sz="2800">
                <a:solidFill>
                  <a:schemeClr val="tx1"/>
                </a:solidFill>
                <a:latin typeface="Calibri" charset="0"/>
              </a:defRPr>
            </a:lvl2pPr>
            <a:lvl3pPr marL="1143000" indent="-228600" defTabSz="457200">
              <a:spcBef>
                <a:spcPct val="20000"/>
              </a:spcBef>
              <a:buFont typeface="Arial" charset="0"/>
              <a:buChar char="•"/>
              <a:defRPr sz="2400">
                <a:solidFill>
                  <a:schemeClr val="tx1"/>
                </a:solidFill>
                <a:latin typeface="Calibri" charset="0"/>
              </a:defRPr>
            </a:lvl3pPr>
            <a:lvl4pPr marL="1600200" indent="-228600" defTabSz="457200">
              <a:spcBef>
                <a:spcPct val="20000"/>
              </a:spcBef>
              <a:buFont typeface="Arial" charset="0"/>
              <a:buChar char="–"/>
              <a:defRPr sz="2000">
                <a:solidFill>
                  <a:schemeClr val="tx1"/>
                </a:solidFill>
                <a:latin typeface="Calibri" charset="0"/>
              </a:defRPr>
            </a:lvl4pPr>
            <a:lvl5pPr marL="2057400" indent="-228600" defTabSz="457200">
              <a:spcBef>
                <a:spcPct val="20000"/>
              </a:spcBef>
              <a:buFont typeface="Arial" charset="0"/>
              <a:buChar char="»"/>
              <a:defRPr sz="2000">
                <a:solidFill>
                  <a:schemeClr val="tx1"/>
                </a:solidFill>
                <a:latin typeface="Calibri"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pPr>
            <a:r>
              <a:rPr lang="en-US" altLang="x-none" sz="4000">
                <a:solidFill>
                  <a:srgbClr val="E7C23A"/>
                </a:solidFill>
                <a:latin typeface="Helvetica" charset="0"/>
                <a:ea typeface="Helvetica" charset="0"/>
                <a:cs typeface="Helvetica" charset="0"/>
              </a:rPr>
              <a:t>What does my day look like?	</a:t>
            </a:r>
          </a:p>
        </p:txBody>
      </p:sp>
      <p:pic>
        <p:nvPicPr>
          <p:cNvPr id="327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44663" y="1752600"/>
            <a:ext cx="4081462"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2650" y="1798638"/>
            <a:ext cx="23241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109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2">
      <a:dk1>
        <a:sysClr val="windowText" lastClr="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TotalTime>
  <Words>1167</Words>
  <Application>Microsoft Macintosh PowerPoint</Application>
  <PresentationFormat>Widescreen</PresentationFormat>
  <Paragraphs>102</Paragraphs>
  <Slides>47</Slides>
  <Notes>10</Notes>
  <HiddenSlides>0</HiddenSlides>
  <MMClips>4</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47</vt:i4>
      </vt:variant>
    </vt:vector>
  </HeadingPairs>
  <TitlesOfParts>
    <vt:vector size="62" baseType="lpstr">
      <vt:lpstr>Calibri</vt:lpstr>
      <vt:lpstr>Calibri Light</vt:lpstr>
      <vt:lpstr>Constantia</vt:lpstr>
      <vt:lpstr>Helvetica</vt:lpstr>
      <vt:lpstr>Helvetica Neue</vt:lpstr>
      <vt:lpstr>ＭＳ Ｐゴシック</vt:lpstr>
      <vt:lpstr>Times New Roman</vt:lpstr>
      <vt:lpstr>Arial</vt:lpstr>
      <vt:lpstr>Office Theme</vt:lpstr>
      <vt:lpstr>1_Office Theme</vt:lpstr>
      <vt:lpstr>Default Design</vt:lpstr>
      <vt:lpstr>1_Default Design</vt:lpstr>
      <vt:lpstr>5_Default Design</vt:lpstr>
      <vt:lpstr>3_Default Design</vt:lpstr>
      <vt:lpstr>SPW 7.1 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Iron fertilization and geoengineering</vt:lpstr>
      <vt:lpstr>PowerPoint Presentation</vt:lpstr>
      <vt:lpstr>PowerPoint Presentation</vt:lpstr>
      <vt:lpstr>PowerPoint Presentation</vt:lpstr>
      <vt:lpstr>PowerPoint Presentation</vt:lpstr>
      <vt:lpstr>John Martin’s iron hypothesis:</vt:lpstr>
      <vt:lpstr>PowerPoint Presentation</vt:lpstr>
      <vt:lpstr>PowerPoint Presentation</vt:lpstr>
      <vt:lpstr>PowerPoint Presentation</vt:lpstr>
      <vt:lpstr>Carbon sequestration through Fe fertilization</vt:lpstr>
      <vt:lpstr>Proponents</vt:lpstr>
      <vt:lpstr>Opponents</vt:lpstr>
      <vt:lpstr>1960 singer Neil Young: Adding iron to the ocean off his yacht</vt:lpstr>
      <vt:lpstr>Planktos, Climos and GreenSea- Commercial iron fertilization</vt:lpstr>
      <vt:lpstr>PowerPoint Presentation</vt:lpstr>
      <vt:lpstr>PowerPoint Presentation</vt:lpstr>
      <vt:lpstr>PowerPoint Presentation</vt:lpstr>
      <vt:lpstr>/</vt:lpstr>
      <vt:lpstr>Pseudo-nitzschia in iron addition experiments</vt:lpstr>
      <vt:lpstr>PowerPoint Presentation</vt:lpstr>
      <vt:lpstr>Commercial fertilization</vt:lpstr>
      <vt:lpstr>PowerPoint Presentation</vt:lpstr>
      <vt:lpstr>http://io9.com/5952101/a-massive-and-illegal-geoengineering-project-has-been-detected-off-canadas-west-coast</vt:lpstr>
      <vt:lpstr>PowerPoint Presentation</vt:lpstr>
      <vt:lpstr>Whether by coincidence or not, the west coast of Canada experienced a record salmon run in 2013 !</vt:lpstr>
      <vt:lpstr>What consequences have Planktos and Russ George faced for egregiously violating two UN laws banning large scale commercial iron fertilizations?</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Erin McParland</dc:creator>
  <cp:lastModifiedBy>Erin McParland</cp:lastModifiedBy>
  <cp:revision>18</cp:revision>
  <dcterms:created xsi:type="dcterms:W3CDTF">2017-04-08T01:23:33Z</dcterms:created>
  <dcterms:modified xsi:type="dcterms:W3CDTF">2017-10-25T06:02:20Z</dcterms:modified>
</cp:coreProperties>
</file>