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81" r:id="rId9"/>
    <p:sldId id="283" r:id="rId10"/>
    <p:sldId id="282" r:id="rId11"/>
    <p:sldId id="268" r:id="rId12"/>
    <p:sldId id="263" r:id="rId13"/>
    <p:sldId id="264" r:id="rId14"/>
    <p:sldId id="265" r:id="rId15"/>
    <p:sldId id="266" r:id="rId16"/>
    <p:sldId id="267" r:id="rId17"/>
    <p:sldId id="273" r:id="rId18"/>
    <p:sldId id="271" r:id="rId19"/>
    <p:sldId id="270" r:id="rId20"/>
    <p:sldId id="284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F9C6F-D007-E345-BD07-8DF7E52B0812}" type="datetimeFigureOut">
              <a:rPr lang="en-US" smtClean="0"/>
              <a:t>11/23/17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25F3B-6B13-094B-8199-EA148240C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6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25F3B-6B13-094B-8199-EA148240C9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25F3B-6B13-094B-8199-EA148240C9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3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355" y="552858"/>
            <a:ext cx="9144000" cy="16414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Valor </a:t>
            </a:r>
            <a:r>
              <a:rPr lang="en-US" dirty="0" smtClean="0"/>
              <a:t>Academy </a:t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 smtClean="0"/>
              <a:t>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722" y="3385795"/>
            <a:ext cx="7428216" cy="141783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Presentation by </a:t>
            </a:r>
          </a:p>
          <a:p>
            <a:pPr algn="ctr"/>
            <a:r>
              <a:rPr lang="en-US" sz="4000" b="1" dirty="0" smtClean="0">
                <a:solidFill>
                  <a:schemeClr val="accent6"/>
                </a:solidFill>
              </a:rPr>
              <a:t>Edwin Bernard, </a:t>
            </a:r>
            <a:r>
              <a:rPr lang="en-US" b="1" i="1" dirty="0" err="1" smtClean="0">
                <a:solidFill>
                  <a:schemeClr val="accent6"/>
                </a:solidFill>
              </a:rPr>
              <a:t>B.Eng</a:t>
            </a:r>
            <a:r>
              <a:rPr lang="en-US" b="1" i="1" dirty="0" smtClean="0">
                <a:solidFill>
                  <a:schemeClr val="accent6"/>
                </a:solidFill>
              </a:rPr>
              <a:t>, DTM,</a:t>
            </a:r>
            <a:r>
              <a:rPr lang="en-US" b="1" i="1" dirty="0">
                <a:solidFill>
                  <a:schemeClr val="accent6"/>
                </a:solidFill>
              </a:rPr>
              <a:t> </a:t>
            </a:r>
            <a:r>
              <a:rPr lang="en-US" b="1" i="1" dirty="0" smtClean="0">
                <a:solidFill>
                  <a:schemeClr val="accent6"/>
                </a:solidFill>
              </a:rPr>
              <a:t>LRAM </a:t>
            </a:r>
            <a:endParaRPr lang="en-US" b="1" i="1" dirty="0">
              <a:solidFill>
                <a:schemeClr val="accent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339" y="3893568"/>
            <a:ext cx="2406968" cy="24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33" y="10279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LED Matrix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4” x 4”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64 dots per inch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617" y="1027906"/>
            <a:ext cx="6841524" cy="51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3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LCD Layout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67929" y="1777186"/>
            <a:ext cx="8449963" cy="4388836"/>
            <a:chOff x="990599" y="1828800"/>
            <a:chExt cx="7184773" cy="3719513"/>
          </a:xfrm>
        </p:grpSpPr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6392863" y="2890838"/>
              <a:ext cx="752475" cy="830262"/>
              <a:chOff x="8819" y="11152"/>
              <a:chExt cx="988" cy="860"/>
            </a:xfrm>
          </p:grpSpPr>
          <p:sp>
            <p:nvSpPr>
              <p:cNvPr id="43" name="Line 50"/>
              <p:cNvSpPr>
                <a:spLocks noChangeShapeType="1"/>
              </p:cNvSpPr>
              <p:nvPr/>
            </p:nvSpPr>
            <p:spPr bwMode="auto">
              <a:xfrm>
                <a:off x="9193" y="11152"/>
                <a:ext cx="614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51"/>
              <p:cNvSpPr>
                <a:spLocks noChangeShapeType="1"/>
              </p:cNvSpPr>
              <p:nvPr/>
            </p:nvSpPr>
            <p:spPr bwMode="auto">
              <a:xfrm flipH="1">
                <a:off x="9775" y="11152"/>
                <a:ext cx="0" cy="86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52"/>
              <p:cNvSpPr>
                <a:spLocks noChangeShapeType="1"/>
              </p:cNvSpPr>
              <p:nvPr/>
            </p:nvSpPr>
            <p:spPr bwMode="auto">
              <a:xfrm flipH="1">
                <a:off x="8819" y="11999"/>
                <a:ext cx="98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 Box 53"/>
            <p:cNvSpPr txBox="1">
              <a:spLocks noChangeArrowheads="1"/>
            </p:cNvSpPr>
            <p:nvPr/>
          </p:nvSpPr>
          <p:spPr bwMode="auto">
            <a:xfrm>
              <a:off x="6172199" y="4343400"/>
              <a:ext cx="1372775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Aluminum Housing</a:t>
              </a:r>
            </a:p>
          </p:txBody>
        </p:sp>
        <p:sp>
          <p:nvSpPr>
            <p:cNvPr id="6" name="Line 54"/>
            <p:cNvSpPr>
              <a:spLocks noChangeShapeType="1"/>
            </p:cNvSpPr>
            <p:nvPr/>
          </p:nvSpPr>
          <p:spPr bwMode="auto">
            <a:xfrm flipH="1" flipV="1">
              <a:off x="6699250" y="3716338"/>
              <a:ext cx="15875" cy="685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5"/>
            <p:cNvSpPr>
              <a:spLocks noChangeShapeType="1"/>
            </p:cNvSpPr>
            <p:nvPr/>
          </p:nvSpPr>
          <p:spPr bwMode="auto">
            <a:xfrm flipH="1">
              <a:off x="6902450" y="2967038"/>
              <a:ext cx="7938" cy="6572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56"/>
            <p:cNvGrpSpPr>
              <a:grpSpLocks/>
            </p:cNvGrpSpPr>
            <p:nvPr/>
          </p:nvGrpSpPr>
          <p:grpSpPr bwMode="auto">
            <a:xfrm>
              <a:off x="1617663" y="2967038"/>
              <a:ext cx="5311775" cy="714375"/>
              <a:chOff x="2545" y="11231"/>
              <a:chExt cx="6980" cy="741"/>
            </a:xfrm>
          </p:grpSpPr>
          <p:grpSp>
            <p:nvGrpSpPr>
              <p:cNvPr id="31" name="Group 57"/>
              <p:cNvGrpSpPr>
                <a:grpSpLocks/>
              </p:cNvGrpSpPr>
              <p:nvPr/>
            </p:nvGrpSpPr>
            <p:grpSpPr bwMode="auto">
              <a:xfrm>
                <a:off x="2545" y="11257"/>
                <a:ext cx="6943" cy="715"/>
                <a:chOff x="2545" y="11257"/>
                <a:chExt cx="6943" cy="715"/>
              </a:xfrm>
            </p:grpSpPr>
            <p:grpSp>
              <p:nvGrpSpPr>
                <p:cNvPr id="34" name="Group 58"/>
                <p:cNvGrpSpPr>
                  <a:grpSpLocks/>
                </p:cNvGrpSpPr>
                <p:nvPr/>
              </p:nvGrpSpPr>
              <p:grpSpPr bwMode="auto">
                <a:xfrm>
                  <a:off x="2759" y="11257"/>
                  <a:ext cx="6729" cy="715"/>
                  <a:chOff x="2759" y="11257"/>
                  <a:chExt cx="6729" cy="715"/>
                </a:xfrm>
              </p:grpSpPr>
              <p:sp>
                <p:nvSpPr>
                  <p:cNvPr id="36" name="Rectangle 59" descr="Dark up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2915" y="11805"/>
                    <a:ext cx="5813" cy="71"/>
                  </a:xfrm>
                  <a:prstGeom prst="rect">
                    <a:avLst/>
                  </a:prstGeom>
                  <a:pattFill prst="dkUp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1257"/>
                    <a:ext cx="6693" cy="172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2769" y="11442"/>
                    <a:ext cx="6706" cy="71"/>
                  </a:xfrm>
                  <a:prstGeom prst="rect">
                    <a:avLst/>
                  </a:prstGeom>
                  <a:solidFill>
                    <a:srgbClr val="80808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759" y="11519"/>
                    <a:ext cx="6720" cy="71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762" y="11605"/>
                    <a:ext cx="6707" cy="18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" name="Rectangle 64" descr="Dark down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8822" y="11805"/>
                    <a:ext cx="666" cy="71"/>
                  </a:xfrm>
                  <a:prstGeom prst="rect">
                    <a:avLst/>
                  </a:prstGeom>
                  <a:pattFill prst="dkDn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65" descr="Dashed horizontal"/>
                  <p:cNvSpPr>
                    <a:spLocks noChangeArrowheads="1"/>
                  </p:cNvSpPr>
                  <p:nvPr/>
                </p:nvSpPr>
                <p:spPr bwMode="auto">
                  <a:xfrm>
                    <a:off x="5162" y="11872"/>
                    <a:ext cx="871" cy="100"/>
                  </a:xfrm>
                  <a:prstGeom prst="rect">
                    <a:avLst/>
                  </a:prstGeom>
                  <a:pattFill prst="dashHorz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" name="Oval 66"/>
                <p:cNvSpPr>
                  <a:spLocks noChangeArrowheads="1"/>
                </p:cNvSpPr>
                <p:nvPr/>
              </p:nvSpPr>
              <p:spPr bwMode="auto">
                <a:xfrm>
                  <a:off x="2545" y="11586"/>
                  <a:ext cx="214" cy="2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" name="Line 67"/>
              <p:cNvSpPr>
                <a:spLocks noChangeShapeType="1"/>
              </p:cNvSpPr>
              <p:nvPr/>
            </p:nvSpPr>
            <p:spPr bwMode="auto">
              <a:xfrm>
                <a:off x="9325" y="11231"/>
                <a:ext cx="2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8"/>
              <p:cNvSpPr>
                <a:spLocks noChangeShapeType="1"/>
              </p:cNvSpPr>
              <p:nvPr/>
            </p:nvSpPr>
            <p:spPr bwMode="auto">
              <a:xfrm>
                <a:off x="9323" y="11897"/>
                <a:ext cx="18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1544638" y="2900363"/>
              <a:ext cx="777875" cy="801687"/>
              <a:chOff x="2377" y="11170"/>
              <a:chExt cx="1022" cy="830"/>
            </a:xfrm>
          </p:grpSpPr>
          <p:sp>
            <p:nvSpPr>
              <p:cNvPr id="28" name="Line 70"/>
              <p:cNvSpPr>
                <a:spLocks noChangeShapeType="1"/>
              </p:cNvSpPr>
              <p:nvPr/>
            </p:nvSpPr>
            <p:spPr bwMode="auto">
              <a:xfrm flipH="1">
                <a:off x="2377" y="11170"/>
                <a:ext cx="634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71"/>
              <p:cNvSpPr>
                <a:spLocks noChangeShapeType="1"/>
              </p:cNvSpPr>
              <p:nvPr/>
            </p:nvSpPr>
            <p:spPr bwMode="auto">
              <a:xfrm>
                <a:off x="2410" y="11170"/>
                <a:ext cx="0" cy="83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72"/>
              <p:cNvSpPr>
                <a:spLocks noChangeShapeType="1"/>
              </p:cNvSpPr>
              <p:nvPr/>
            </p:nvSpPr>
            <p:spPr bwMode="auto">
              <a:xfrm>
                <a:off x="2383" y="11987"/>
                <a:ext cx="101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73"/>
            <p:cNvSpPr txBox="1">
              <a:spLocks noChangeArrowheads="1"/>
            </p:cNvSpPr>
            <p:nvPr/>
          </p:nvSpPr>
          <p:spPr bwMode="auto">
            <a:xfrm>
              <a:off x="2946399" y="2033144"/>
              <a:ext cx="1320801" cy="3919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LCD</a:t>
              </a:r>
              <a:r>
                <a:rPr lang="en-US" altLang="en-US" sz="1200" b="1" dirty="0">
                  <a:solidFill>
                    <a:schemeClr val="bg2"/>
                  </a:solidFill>
                </a:rPr>
                <a:t> </a:t>
              </a:r>
            </a:p>
          </p:txBody>
        </p:sp>
        <p:sp>
          <p:nvSpPr>
            <p:cNvPr id="11" name="Line 74"/>
            <p:cNvSpPr>
              <a:spLocks noChangeShapeType="1"/>
            </p:cNvSpPr>
            <p:nvPr/>
          </p:nvSpPr>
          <p:spPr bwMode="auto">
            <a:xfrm>
              <a:off x="3569385" y="2334936"/>
              <a:ext cx="937528" cy="7479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75"/>
            <p:cNvSpPr txBox="1">
              <a:spLocks noChangeArrowheads="1"/>
            </p:cNvSpPr>
            <p:nvPr/>
          </p:nvSpPr>
          <p:spPr bwMode="auto">
            <a:xfrm>
              <a:off x="1374733" y="2247617"/>
              <a:ext cx="1304925" cy="3380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Diffuser</a:t>
              </a:r>
            </a:p>
          </p:txBody>
        </p:sp>
        <p:sp>
          <p:nvSpPr>
            <p:cNvPr id="13" name="Line 76"/>
            <p:cNvSpPr>
              <a:spLocks noChangeShapeType="1"/>
            </p:cNvSpPr>
            <p:nvPr/>
          </p:nvSpPr>
          <p:spPr bwMode="auto">
            <a:xfrm>
              <a:off x="2322514" y="2492080"/>
              <a:ext cx="723899" cy="7067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77"/>
            <p:cNvSpPr txBox="1">
              <a:spLocks noChangeArrowheads="1"/>
            </p:cNvSpPr>
            <p:nvPr/>
          </p:nvSpPr>
          <p:spPr bwMode="auto">
            <a:xfrm>
              <a:off x="4648199" y="1828800"/>
              <a:ext cx="1888140" cy="534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Optical Light Shaping</a:t>
              </a:r>
              <a:r>
                <a:rPr lang="en-US" altLang="en-US" dirty="0">
                  <a:solidFill>
                    <a:schemeClr val="bg2"/>
                  </a:solidFill>
                  <a:latin typeface="Times New Roman" charset="0"/>
                </a:rPr>
                <a:t> </a:t>
              </a:r>
              <a:r>
                <a:rPr lang="en-US" altLang="en-US" b="1" dirty="0">
                  <a:solidFill>
                    <a:schemeClr val="bg2"/>
                  </a:solidFill>
                </a:rPr>
                <a:t>Film</a:t>
              </a:r>
              <a:r>
                <a:rPr lang="en-US" altLang="en-US" dirty="0">
                  <a:solidFill>
                    <a:schemeClr val="bg2"/>
                  </a:solidFill>
                  <a:latin typeface="Times New Roman" charset="0"/>
                </a:rPr>
                <a:t> </a:t>
              </a:r>
            </a:p>
          </p:txBody>
        </p:sp>
        <p:sp>
          <p:nvSpPr>
            <p:cNvPr id="15" name="Text Box 78"/>
            <p:cNvSpPr txBox="1">
              <a:spLocks noChangeArrowheads="1"/>
            </p:cNvSpPr>
            <p:nvPr/>
          </p:nvSpPr>
          <p:spPr bwMode="auto">
            <a:xfrm>
              <a:off x="4727575" y="3997325"/>
              <a:ext cx="1406525" cy="346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Light Pipe</a:t>
              </a:r>
            </a:p>
          </p:txBody>
        </p:sp>
        <p:sp>
          <p:nvSpPr>
            <p:cNvPr id="16" name="Line 79"/>
            <p:cNvSpPr>
              <a:spLocks noChangeShapeType="1"/>
            </p:cNvSpPr>
            <p:nvPr/>
          </p:nvSpPr>
          <p:spPr bwMode="auto">
            <a:xfrm flipH="1" flipV="1">
              <a:off x="4568825" y="3411538"/>
              <a:ext cx="433388" cy="5857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80"/>
            <p:cNvSpPr txBox="1">
              <a:spLocks noChangeArrowheads="1"/>
            </p:cNvSpPr>
            <p:nvPr/>
          </p:nvSpPr>
          <p:spPr bwMode="auto">
            <a:xfrm>
              <a:off x="990599" y="4194175"/>
              <a:ext cx="1795464" cy="3446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Fluorescent Lamp</a:t>
              </a:r>
            </a:p>
          </p:txBody>
        </p:sp>
        <p:sp>
          <p:nvSpPr>
            <p:cNvPr id="18" name="Line 81"/>
            <p:cNvSpPr>
              <a:spLocks noChangeShapeType="1"/>
            </p:cNvSpPr>
            <p:nvPr/>
          </p:nvSpPr>
          <p:spPr bwMode="auto">
            <a:xfrm flipV="1">
              <a:off x="1617663" y="3344863"/>
              <a:ext cx="73025" cy="8493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82"/>
            <p:cNvSpPr txBox="1">
              <a:spLocks noChangeArrowheads="1"/>
            </p:cNvSpPr>
            <p:nvPr/>
          </p:nvSpPr>
          <p:spPr bwMode="auto">
            <a:xfrm>
              <a:off x="4568825" y="5257800"/>
              <a:ext cx="2108881" cy="290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Column Driver PCB</a:t>
              </a:r>
            </a:p>
          </p:txBody>
        </p:sp>
        <p:sp>
          <p:nvSpPr>
            <p:cNvPr id="20" name="Line 83"/>
            <p:cNvSpPr>
              <a:spLocks noChangeShapeType="1"/>
            </p:cNvSpPr>
            <p:nvPr/>
          </p:nvSpPr>
          <p:spPr bwMode="auto">
            <a:xfrm flipV="1">
              <a:off x="5002213" y="3624263"/>
              <a:ext cx="1390650" cy="16478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84"/>
            <p:cNvSpPr>
              <a:spLocks noChangeShapeType="1"/>
            </p:cNvSpPr>
            <p:nvPr/>
          </p:nvSpPr>
          <p:spPr bwMode="auto">
            <a:xfrm>
              <a:off x="5064225" y="2334936"/>
              <a:ext cx="371373" cy="9416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85"/>
            <p:cNvSpPr txBox="1">
              <a:spLocks noChangeArrowheads="1"/>
            </p:cNvSpPr>
            <p:nvPr/>
          </p:nvSpPr>
          <p:spPr bwMode="auto">
            <a:xfrm>
              <a:off x="2362199" y="4953000"/>
              <a:ext cx="1911909" cy="2952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Row Driver PCB</a:t>
              </a:r>
            </a:p>
          </p:txBody>
        </p:sp>
        <p:sp>
          <p:nvSpPr>
            <p:cNvPr id="23" name="Line 86"/>
            <p:cNvSpPr>
              <a:spLocks noChangeShapeType="1"/>
            </p:cNvSpPr>
            <p:nvPr/>
          </p:nvSpPr>
          <p:spPr bwMode="auto">
            <a:xfrm flipV="1">
              <a:off x="3046413" y="3624263"/>
              <a:ext cx="174625" cy="13382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87"/>
            <p:cNvSpPr txBox="1">
              <a:spLocks noChangeArrowheads="1"/>
            </p:cNvSpPr>
            <p:nvPr/>
          </p:nvSpPr>
          <p:spPr bwMode="auto">
            <a:xfrm>
              <a:off x="3608388" y="4316412"/>
              <a:ext cx="1039812" cy="3428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Connector</a:t>
              </a:r>
            </a:p>
          </p:txBody>
        </p:sp>
        <p:sp>
          <p:nvSpPr>
            <p:cNvPr id="25" name="Line 88"/>
            <p:cNvSpPr>
              <a:spLocks noChangeShapeType="1"/>
            </p:cNvSpPr>
            <p:nvPr/>
          </p:nvSpPr>
          <p:spPr bwMode="auto">
            <a:xfrm flipH="1" flipV="1">
              <a:off x="3921125" y="3662363"/>
              <a:ext cx="258763" cy="6540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89"/>
            <p:cNvSpPr txBox="1">
              <a:spLocks noChangeArrowheads="1"/>
            </p:cNvSpPr>
            <p:nvPr/>
          </p:nvSpPr>
          <p:spPr bwMode="auto">
            <a:xfrm>
              <a:off x="6715125" y="2171405"/>
              <a:ext cx="1460247" cy="320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b="1" dirty="0">
                  <a:solidFill>
                    <a:schemeClr val="bg2"/>
                  </a:solidFill>
                </a:rPr>
                <a:t>Flex Circuit </a:t>
              </a:r>
            </a:p>
          </p:txBody>
        </p:sp>
        <p:sp>
          <p:nvSpPr>
            <p:cNvPr id="27" name="Line 90"/>
            <p:cNvSpPr>
              <a:spLocks noChangeShapeType="1"/>
            </p:cNvSpPr>
            <p:nvPr/>
          </p:nvSpPr>
          <p:spPr bwMode="auto">
            <a:xfrm flipH="1">
              <a:off x="7133903" y="2363787"/>
              <a:ext cx="228921" cy="8809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70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Cockpit Displays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80" y="1587947"/>
            <a:ext cx="3027661" cy="1792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80" y="3673601"/>
            <a:ext cx="4337649" cy="269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528" y="1500027"/>
            <a:ext cx="4818580" cy="48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Consideration and Tradeoffs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5222" y="1690688"/>
            <a:ext cx="98323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Display Luminance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Display Uniformity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Color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Contrast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Blemishes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Display Life and Reliability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Obsolescence</a:t>
            </a:r>
          </a:p>
        </p:txBody>
      </p:sp>
    </p:spTree>
    <p:extLst>
      <p:ext uri="{BB962C8B-B14F-4D97-AF65-F5344CB8AC3E}">
        <p14:creationId xmlns:p14="http://schemas.microsoft.com/office/powerpoint/2010/main" val="11438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Display Imagery</a:t>
            </a:r>
            <a:endParaRPr lang="en-US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319368" y="3958539"/>
            <a:ext cx="2266950" cy="1839913"/>
            <a:chOff x="2020" y="2460"/>
            <a:chExt cx="1777" cy="1421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020" y="2460"/>
              <a:ext cx="1777" cy="14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 kern="1200"/>
            </a:p>
          </p:txBody>
        </p:sp>
        <p:pic>
          <p:nvPicPr>
            <p:cNvPr id="13" name="Picture 12" descr="T:\photoLibrary\Displays\12in_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2533"/>
              <a:ext cx="1612" cy="1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646" y="2292624"/>
            <a:ext cx="2216150" cy="147478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3196" y="1980513"/>
            <a:ext cx="2235200" cy="145097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6" name="Picture 5" descr="T:\photoLibrary\Aircraft\B-1\B-1BShadow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099" y="1529663"/>
            <a:ext cx="1763712" cy="11763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83221" y="4716062"/>
            <a:ext cx="2079129" cy="1574195"/>
            <a:chOff x="3915" y="2079"/>
            <a:chExt cx="1777" cy="1421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15" y="2079"/>
              <a:ext cx="1777" cy="14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 kern="1200"/>
            </a:p>
          </p:txBody>
        </p:sp>
        <p:pic>
          <p:nvPicPr>
            <p:cNvPr id="11" name="Picture 10" descr="T:\photoLibrary\Displays\14in_DigMp_FltPln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" y="2137"/>
              <a:ext cx="1618" cy="1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 descr="S:\Pubs\Proposals\221xx\22110A_Smeyne_A-109\2110Awipart\Inputs\14in_DigMp_NavState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200" y="4176984"/>
            <a:ext cx="1717675" cy="143668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107" y="2970500"/>
            <a:ext cx="2406650" cy="1460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Ambient Viewing Condition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6184" y="1690688"/>
            <a:ext cx="101696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When the sun is shining on the display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 smtClean="0"/>
              <a:t>Reflections must be significantly minimized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 smtClean="0"/>
              <a:t>High Contrast is critical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When the sun shines into the pilots eyes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 smtClean="0"/>
              <a:t>High brightness is critical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Viewing Conditions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927654"/>
            <a:ext cx="96753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Dim enough to not overpower the cockpit and reflect from the glass window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Often must be designed to be used with Night Vision Goggles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Requires special light filtering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977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Base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3284145" cy="576262"/>
          </a:xfrm>
        </p:spPr>
        <p:txBody>
          <a:bodyPr/>
          <a:lstStyle/>
          <a:p>
            <a:r>
              <a:rPr lang="en-US" sz="3600" b="1" dirty="0" smtClean="0"/>
              <a:t>Display Design</a:t>
            </a:r>
            <a:endParaRPr lang="en-US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7" y="2571750"/>
            <a:ext cx="3363483" cy="3589338"/>
          </a:xfrm>
        </p:spPr>
        <p:txBody>
          <a:bodyPr>
            <a:norm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800" b="1" dirty="0"/>
              <a:t>Optical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b="1" dirty="0"/>
              <a:t>Electrical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b="1" dirty="0"/>
              <a:t>Mechanical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b="1" dirty="0"/>
              <a:t>Reliability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b="1" dirty="0" smtClean="0"/>
              <a:t>Testing and Verification</a:t>
            </a:r>
            <a:endParaRPr lang="en-US" sz="2800" b="1" dirty="0"/>
          </a:p>
          <a:p>
            <a:pPr marL="742950" lvl="1" indent="-285750">
              <a:buFont typeface="Arial" charset="0"/>
              <a:buChar char="•"/>
            </a:pPr>
            <a:endParaRPr lang="en-US" sz="2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7367" y="1843088"/>
            <a:ext cx="3060838" cy="576262"/>
          </a:xfrm>
        </p:spPr>
        <p:txBody>
          <a:bodyPr/>
          <a:lstStyle/>
          <a:p>
            <a:r>
              <a:rPr lang="en-US" sz="3600" b="1" smtClean="0"/>
              <a:t>Specifications</a:t>
            </a:r>
            <a:endParaRPr lang="en-US" sz="36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6356814" y="2571750"/>
            <a:ext cx="2946794" cy="3589338"/>
          </a:xfrm>
        </p:spPr>
        <p:txBody>
          <a:bodyPr/>
          <a:lstStyle/>
          <a:p>
            <a:pPr marL="742950" lvl="1" indent="-285750">
              <a:buFont typeface="Arial" charset="0"/>
              <a:buChar char="•"/>
            </a:pPr>
            <a:r>
              <a:rPr lang="en-US" sz="2800" b="1" dirty="0"/>
              <a:t>Customers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b="1" dirty="0"/>
              <a:t>Military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b="1" dirty="0"/>
              <a:t>Component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Subjects In School That Helped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8541" y="1690688"/>
            <a:ext cx="99101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Physics, including optics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Mathematics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Applied Mechanics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English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Speech and Debate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486"/>
            <a:ext cx="3054178" cy="1112110"/>
          </a:xfrm>
        </p:spPr>
        <p:txBody>
          <a:bodyPr/>
          <a:lstStyle/>
          <a:p>
            <a:r>
              <a:rPr lang="en-US" dirty="0" smtClean="0"/>
              <a:t>Skill Set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1470" y="1690688"/>
            <a:ext cx="100460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Technical Skills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Teamwork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Project and Time Management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Communication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116412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85270" cy="1077571"/>
          </a:xfrm>
        </p:spPr>
        <p:txBody>
          <a:bodyPr/>
          <a:lstStyle/>
          <a:p>
            <a:r>
              <a:rPr lang="en-US" dirty="0" smtClean="0"/>
              <a:t>Calcutta, India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9" y="1773233"/>
            <a:ext cx="2818375" cy="187796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375" y="3976100"/>
            <a:ext cx="3650323" cy="2432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320" y="3976100"/>
            <a:ext cx="3650321" cy="2432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540" y="1745874"/>
            <a:ext cx="2805661" cy="18952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62" y="1742847"/>
            <a:ext cx="2897390" cy="19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Go Solar?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8541" y="1690688"/>
            <a:ext cx="97618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Net reduction in electricity costs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Price protection for the future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Option to own your own power plant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No upfront costs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20-25 year warrantee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Great for the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Adds value to the home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701" y="1801899"/>
            <a:ext cx="3474797" cy="31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97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 and Leadership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5611" y="1690688"/>
            <a:ext cx="10206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Toastmasters </a:t>
            </a:r>
          </a:p>
          <a:p>
            <a:r>
              <a:rPr lang="en-US" sz="2800" b="1" dirty="0" smtClean="0"/>
              <a:t>International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07" y="1837037"/>
            <a:ext cx="7840571" cy="44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14" y="363563"/>
            <a:ext cx="10752438" cy="957048"/>
          </a:xfrm>
        </p:spPr>
        <p:txBody>
          <a:bodyPr>
            <a:normAutofit/>
          </a:bodyPr>
          <a:lstStyle/>
          <a:p>
            <a:r>
              <a:rPr lang="en-US" dirty="0" smtClean="0"/>
              <a:t>Business Trips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z="4000" dirty="0" smtClean="0"/>
              <a:t>Awesome travel perks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93" y="1431196"/>
            <a:ext cx="3511572" cy="2337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901" y="1431196"/>
            <a:ext cx="3158183" cy="2361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643" y="1432398"/>
            <a:ext cx="3124380" cy="2336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93" y="4014058"/>
            <a:ext cx="3511572" cy="2337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901" y="4014058"/>
            <a:ext cx="3158183" cy="2361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7643" y="4014058"/>
            <a:ext cx="31243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Jerusalem</a:t>
            </a:r>
          </a:p>
          <a:p>
            <a:pPr algn="ctr"/>
            <a:r>
              <a:rPr lang="en-US" sz="2400" b="1" dirty="0" smtClean="0"/>
              <a:t>Florence</a:t>
            </a:r>
          </a:p>
          <a:p>
            <a:pPr algn="ctr"/>
            <a:r>
              <a:rPr lang="en-US" sz="2400" b="1" dirty="0" smtClean="0"/>
              <a:t>Munich</a:t>
            </a:r>
          </a:p>
          <a:p>
            <a:pPr algn="ctr"/>
            <a:r>
              <a:rPr lang="en-US" sz="2400" b="1" dirty="0" smtClean="0"/>
              <a:t>Tokyo</a:t>
            </a:r>
          </a:p>
          <a:p>
            <a:pPr algn="ctr"/>
            <a:r>
              <a:rPr lang="en-US" sz="2400" b="1" dirty="0" smtClean="0"/>
              <a:t>Seoul</a:t>
            </a:r>
          </a:p>
          <a:p>
            <a:endParaRPr lang="en-US" dirty="0"/>
          </a:p>
          <a:p>
            <a:pPr algn="ctr"/>
            <a:r>
              <a:rPr lang="en-US" dirty="0" smtClean="0"/>
              <a:t>And many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049" y="538119"/>
            <a:ext cx="532782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 Script </a:t>
            </a:r>
            <a:br>
              <a:rPr lang="en-US" dirty="0" smtClean="0"/>
            </a:br>
            <a:r>
              <a:rPr lang="en-US" dirty="0" smtClean="0"/>
              <a:t>YouTube Space 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233" y="2063576"/>
            <a:ext cx="4289854" cy="4289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68" y="801126"/>
            <a:ext cx="4164228" cy="55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62" y="1600800"/>
            <a:ext cx="10515600" cy="342839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Become the CEO </a:t>
            </a:r>
            <a:br>
              <a:rPr lang="en-US" sz="6600" b="1" dirty="0" smtClean="0">
                <a:solidFill>
                  <a:srgbClr val="FF0000"/>
                </a:solidFill>
              </a:rPr>
            </a:br>
            <a:r>
              <a:rPr lang="en-US" sz="6600" b="1" dirty="0" smtClean="0">
                <a:solidFill>
                  <a:srgbClr val="FF0000"/>
                </a:solidFill>
              </a:rPr>
              <a:t>of  </a:t>
            </a:r>
            <a:br>
              <a:rPr lang="en-US" sz="6600" b="1" dirty="0" smtClean="0">
                <a:solidFill>
                  <a:srgbClr val="FF0000"/>
                </a:solidFill>
              </a:rPr>
            </a:br>
            <a:r>
              <a:rPr lang="en-US" sz="6600" b="1" dirty="0" smtClean="0">
                <a:solidFill>
                  <a:srgbClr val="FF0000"/>
                </a:solidFill>
              </a:rPr>
              <a:t>Your Life! 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856" y="279650"/>
            <a:ext cx="10515600" cy="1730803"/>
          </a:xfrm>
        </p:spPr>
        <p:txBody>
          <a:bodyPr/>
          <a:lstStyle/>
          <a:p>
            <a:r>
              <a:rPr lang="en-US" dirty="0" smtClean="0"/>
              <a:t>Goethals Memorial School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Kurseong</a:t>
            </a:r>
            <a:r>
              <a:rPr lang="en-US" dirty="0" smtClean="0"/>
              <a:t> (Himalayan Foothills)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75" y="2010453"/>
            <a:ext cx="4893257" cy="2079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580" y="2010453"/>
            <a:ext cx="5370797" cy="4328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75" y="4264907"/>
            <a:ext cx="2142825" cy="2121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148" y="4264907"/>
            <a:ext cx="2219889" cy="215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Life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59622"/>
            <a:ext cx="5377739" cy="3694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110" y="1859622"/>
            <a:ext cx="4975689" cy="37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87" y="1469206"/>
            <a:ext cx="32980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University</a:t>
            </a:r>
            <a:br>
              <a:rPr lang="en-US" dirty="0" smtClean="0"/>
            </a:b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Liverpool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615" y="863031"/>
            <a:ext cx="7913920" cy="5476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87" y="4037744"/>
            <a:ext cx="2540879" cy="23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Career Path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LED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Reconnaissance</a:t>
            </a:r>
          </a:p>
          <a:p>
            <a:r>
              <a:rPr lang="en-US" sz="2800" dirty="0" smtClean="0"/>
              <a:t>Cockpit Displays</a:t>
            </a:r>
          </a:p>
          <a:p>
            <a:r>
              <a:rPr lang="en-US" sz="2800" dirty="0" smtClean="0"/>
              <a:t>Signage </a:t>
            </a:r>
          </a:p>
          <a:p>
            <a:r>
              <a:rPr lang="en-US" sz="2800" dirty="0" smtClean="0"/>
              <a:t>Lighting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 smtClean="0"/>
              <a:t>LCD Cockpits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Military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Fighters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Transport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Helicopters</a:t>
            </a:r>
          </a:p>
          <a:p>
            <a:r>
              <a:rPr lang="en-US" sz="2800" dirty="0" smtClean="0"/>
              <a:t>Commercial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Information Displays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29034" y="1885950"/>
            <a:ext cx="3431442" cy="576262"/>
          </a:xfrm>
        </p:spPr>
        <p:txBody>
          <a:bodyPr/>
          <a:lstStyle/>
          <a:p>
            <a:r>
              <a:rPr lang="en-US" sz="3200" dirty="0" smtClean="0"/>
              <a:t>Renewable Energy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829034" y="2571750"/>
            <a:ext cx="3524765" cy="3589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Solar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Providing Solutions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Communication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Sales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Entrepreneur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47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600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Manchester</a:t>
            </a:r>
            <a:r>
              <a:rPr lang="en-US" smtClean="0"/>
              <a:t>, England  </a:t>
            </a:r>
            <a:r>
              <a:rPr lang="mr-IN" dirty="0" smtClean="0"/>
              <a:t>–</a:t>
            </a:r>
            <a:r>
              <a:rPr lang="en-US" dirty="0" smtClean="0"/>
              <a:t> My 1</a:t>
            </a:r>
            <a:r>
              <a:rPr lang="en-US" baseline="30000" dirty="0" smtClean="0"/>
              <a:t>st</a:t>
            </a:r>
            <a:r>
              <a:rPr lang="en-US" dirty="0" smtClean="0"/>
              <a:t> Work Place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23" y="1630734"/>
            <a:ext cx="4973122" cy="4121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780" y="1639609"/>
            <a:ext cx="4940584" cy="40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Displays </a:t>
            </a:r>
            <a:r>
              <a:rPr lang="mr-IN" dirty="0" smtClean="0"/>
              <a:t>–</a:t>
            </a:r>
            <a:r>
              <a:rPr lang="en-US" dirty="0" smtClean="0"/>
              <a:t> Pointer / Counter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465" y="1915297"/>
            <a:ext cx="4188941" cy="4188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021" y="1932802"/>
            <a:ext cx="4153930" cy="415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6351" cy="1325563"/>
          </a:xfrm>
        </p:spPr>
        <p:txBody>
          <a:bodyPr>
            <a:normAutofit fontScale="90000"/>
          </a:bodyPr>
          <a:lstStyle/>
          <a:p>
            <a:r>
              <a:rPr lang="en-US" smtClean="0"/>
              <a:t>Glass Overlay</a:t>
            </a:r>
            <a:br>
              <a:rPr lang="en-US" smtClean="0"/>
            </a:br>
            <a:r>
              <a:rPr lang="en-US" smtClean="0"/>
              <a:t> </a:t>
            </a:r>
            <a:r>
              <a:rPr lang="en-US" dirty="0" smtClean="0"/>
              <a:t>with Dials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143" y="543698"/>
            <a:ext cx="4004365" cy="58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117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570</TotalTime>
  <Words>284</Words>
  <Application>Microsoft Macintosh PowerPoint</Application>
  <PresentationFormat>Widescreen</PresentationFormat>
  <Paragraphs>116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Corbel</vt:lpstr>
      <vt:lpstr>Mangal</vt:lpstr>
      <vt:lpstr>Times New Roman</vt:lpstr>
      <vt:lpstr>Arial</vt:lpstr>
      <vt:lpstr>Depth</vt:lpstr>
      <vt:lpstr>Valor Academy  High School</vt:lpstr>
      <vt:lpstr>Calcutta, India</vt:lpstr>
      <vt:lpstr>Goethals Memorial School – Kurseong (Himalayan Foothills)</vt:lpstr>
      <vt:lpstr>School Life</vt:lpstr>
      <vt:lpstr>University of Liverpool England</vt:lpstr>
      <vt:lpstr>My Career Path</vt:lpstr>
      <vt:lpstr>Manchester, England  – My 1st Work Place</vt:lpstr>
      <vt:lpstr>LED Displays – Pointer / Counter</vt:lpstr>
      <vt:lpstr>Glass Overlay  with Dials</vt:lpstr>
      <vt:lpstr>LED Matrix  4” x 4”  64 dots per inch</vt:lpstr>
      <vt:lpstr>Typical LCD Layout</vt:lpstr>
      <vt:lpstr>Cockpit Displays</vt:lpstr>
      <vt:lpstr>Design Consideration and Tradeoffs</vt:lpstr>
      <vt:lpstr>Typical Display Imagery</vt:lpstr>
      <vt:lpstr>High Ambient Viewing Condition</vt:lpstr>
      <vt:lpstr>Night Viewing Conditions</vt:lpstr>
      <vt:lpstr>Knowledge Base</vt:lpstr>
      <vt:lpstr>Subjects In School That Helped</vt:lpstr>
      <vt:lpstr>Skill Set</vt:lpstr>
      <vt:lpstr>Why Go Solar?</vt:lpstr>
      <vt:lpstr>Communication and Leadership</vt:lpstr>
      <vt:lpstr>Business Trips – Awesome travel perks</vt:lpstr>
      <vt:lpstr>Post Script  YouTube Space LA</vt:lpstr>
      <vt:lpstr>Become the CEO  of   Your Life! 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 High School</dc:title>
  <dc:creator>Mary Bernard</dc:creator>
  <cp:lastModifiedBy>Mary Bernard</cp:lastModifiedBy>
  <cp:revision>38</cp:revision>
  <dcterms:created xsi:type="dcterms:W3CDTF">2017-11-22T21:59:18Z</dcterms:created>
  <dcterms:modified xsi:type="dcterms:W3CDTF">2017-11-23T08:11:01Z</dcterms:modified>
</cp:coreProperties>
</file>