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33CB1660"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79" r:id="rId3"/>
    <p:sldId id="280" r:id="rId4"/>
    <p:sldId id="260" r:id="rId5"/>
    <p:sldId id="261" r:id="rId6"/>
    <p:sldId id="265" r:id="rId7"/>
    <p:sldId id="266" r:id="rId8"/>
    <p:sldId id="267" r:id="rId9"/>
    <p:sldId id="269" r:id="rId10"/>
    <p:sldId id="286" r:id="rId11"/>
    <p:sldId id="295" r:id="rId12"/>
    <p:sldId id="285" r:id="rId13"/>
    <p:sldId id="270" r:id="rId14"/>
    <p:sldId id="273" r:id="rId15"/>
    <p:sldId id="282" r:id="rId16"/>
    <p:sldId id="287" r:id="rId17"/>
    <p:sldId id="276" r:id="rId18"/>
    <p:sldId id="288" r:id="rId19"/>
    <p:sldId id="290" r:id="rId20"/>
    <p:sldId id="289" r:id="rId21"/>
    <p:sldId id="296" r:id="rId22"/>
    <p:sldId id="297" r:id="rId23"/>
    <p:sldId id="298" r:id="rId24"/>
    <p:sldId id="299" r:id="rId25"/>
    <p:sldId id="294" r:id="rId26"/>
    <p:sldId id="293" r:id="rId27"/>
    <p:sldId id="292" r:id="rId28"/>
    <p:sldId id="277" r:id="rId2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660"/>
  </p:normalViewPr>
  <p:slideViewPr>
    <p:cSldViewPr>
      <p:cViewPr varScale="1">
        <p:scale>
          <a:sx n="70" d="100"/>
          <a:sy n="70" d="100"/>
        </p:scale>
        <p:origin x="1362" y="72"/>
      </p:cViewPr>
      <p:guideLst>
        <p:guide orient="horz" pos="24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1_2" csCatId="accent1" phldr="1"/>
      <dgm:spPr/>
    </dgm:pt>
    <dgm:pt modelId="{9DF16435-D83C-43CC-88F7-B2FF0728BDD3}">
      <dgm:prSet phldrT="[Text]"/>
      <dgm:spPr/>
      <dgm:t>
        <a:bodyPr/>
        <a:lstStyle/>
        <a:p>
          <a:r>
            <a:rPr lang="en-US" dirty="0" smtClean="0"/>
            <a:t>I started as a law clerk to a judge then worked as an associate attorney in law firms</a:t>
          </a:r>
          <a:endParaRPr lang="en-US" dirty="0"/>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dirty="0" smtClean="0"/>
            <a:t>Became Corporate Counsel then General Counsel of a publicly-traded company; from $250M to $2B in revenues.</a:t>
          </a:r>
          <a:endParaRPr lang="en-US" dirty="0"/>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r>
            <a:rPr lang="en-US" dirty="0" smtClean="0"/>
            <a:t>Started </a:t>
          </a:r>
        </a:p>
        <a:p>
          <a:r>
            <a:rPr lang="en-US" dirty="0" smtClean="0"/>
            <a:t>Full Circle Resources with another partner in 2014; sold company in 2017</a:t>
          </a:r>
          <a:endParaRPr lang="en-US" dirty="0"/>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dgm:spPr/>
    </dgm:pt>
    <dgm:pt modelId="{C1F15EE0-C9B7-41DF-A01C-F918C34A425B}" type="pres">
      <dgm:prSet presAssocID="{117D8BAD-65C0-428B-B763-D5C262BA017E}" presName="arrowDiagram3" presStyleCnt="0"/>
      <dgm:spPr/>
    </dgm:pt>
    <dgm:pt modelId="{7AE2F73F-5400-4144-A148-7E71A76C9D2B}" type="pres">
      <dgm:prSet presAssocID="{9DF16435-D83C-43CC-88F7-B2FF0728BDD3}" presName="bullet3a" presStyleLbl="node1" presStyleIdx="0" presStyleCnt="3"/>
      <dgm:spPr/>
    </dgm:pt>
    <dgm:pt modelId="{3B968D23-3AB8-4644-A50C-B4DD7234616D}" type="pres">
      <dgm:prSet presAssocID="{9DF16435-D83C-43CC-88F7-B2FF0728BDD3}" presName="textBox3a" presStyleLbl="revTx" presStyleIdx="0" presStyleCnt="3">
        <dgm:presLayoutVars>
          <dgm:bulletEnabled val="1"/>
        </dgm:presLayoutVars>
      </dgm:prSet>
      <dgm:spPr/>
      <dgm:t>
        <a:bodyPr/>
        <a:lstStyle/>
        <a:p>
          <a:endParaRPr lang="en-US"/>
        </a:p>
      </dgm:t>
    </dgm:pt>
    <dgm:pt modelId="{C32D6E46-C84D-4CB3-B9D2-8FF45C5B7479}" type="pres">
      <dgm:prSet presAssocID="{2D8EC281-7FD2-4949-B782-9554AE8D8903}" presName="bullet3b" presStyleLbl="node1" presStyleIdx="1" presStyleCnt="3"/>
      <dgm:spPr/>
    </dgm:pt>
    <dgm:pt modelId="{C06A3DA7-A1F8-4D90-8743-641E5C504B9D}" type="pres">
      <dgm:prSet presAssocID="{2D8EC281-7FD2-4949-B782-9554AE8D8903}" presName="textBox3b" presStyleLbl="revTx" presStyleIdx="1" presStyleCnt="3">
        <dgm:presLayoutVars>
          <dgm:bulletEnabled val="1"/>
        </dgm:presLayoutVars>
      </dgm:prSet>
      <dgm:spPr/>
      <dgm:t>
        <a:bodyPr/>
        <a:lstStyle/>
        <a:p>
          <a:endParaRPr lang="en-US"/>
        </a:p>
      </dgm:t>
    </dgm:pt>
    <dgm:pt modelId="{EA92077A-70E6-4C4C-A836-EA56EC69D16A}" type="pres">
      <dgm:prSet presAssocID="{916EA4CA-F191-44E9-BDEC-685BAEB5F89C}" presName="bullet3c" presStyleLbl="node1" presStyleIdx="2" presStyleCnt="3"/>
      <dgm:spPr/>
    </dgm:pt>
    <dgm:pt modelId="{17067309-CB33-4035-BF41-24F82CD4A52A}" type="pres">
      <dgm:prSet presAssocID="{916EA4CA-F191-44E9-BDEC-685BAEB5F89C}" presName="textBox3c" presStyleLbl="revTx" presStyleIdx="2" presStyleCnt="3">
        <dgm:presLayoutVars>
          <dgm:bulletEnabled val="1"/>
        </dgm:presLayoutVars>
      </dgm:prSet>
      <dgm:spPr/>
      <dgm:t>
        <a:bodyPr/>
        <a:lstStyle/>
        <a:p>
          <a:endParaRPr lang="en-US"/>
        </a:p>
      </dgm:t>
    </dgm:pt>
  </dgm:ptLst>
  <dgm:cxnLst>
    <dgm:cxn modelId="{F961E80A-EF29-4018-85A8-34B07D0FD802}" type="presOf" srcId="{9DF16435-D83C-43CC-88F7-B2FF0728BDD3}" destId="{3B968D23-3AB8-4644-A50C-B4DD7234616D}" srcOrd="0" destOrd="0" presId="urn:microsoft.com/office/officeart/2005/8/layout/arrow2"/>
    <dgm:cxn modelId="{8A517886-B1DE-4194-94CD-5F7FD1872650}" srcId="{117D8BAD-65C0-428B-B763-D5C262BA017E}" destId="{2D8EC281-7FD2-4949-B782-9554AE8D8903}" srcOrd="1" destOrd="0" parTransId="{02539D6B-BCA0-40DA-AE90-785F17D4311C}" sibTransId="{DF2CC60B-4232-4347-8942-424BC47FE99D}"/>
    <dgm:cxn modelId="{9693F586-B490-4B88-90A7-F464D797084B}" type="presOf" srcId="{117D8BAD-65C0-428B-B763-D5C262BA017E}" destId="{2CA1C279-8CAF-4522-A11C-0306FA8C7E1F}" srcOrd="0" destOrd="0" presId="urn:microsoft.com/office/officeart/2005/8/layout/arrow2"/>
    <dgm:cxn modelId="{D5057860-A586-4F8E-AD83-C94B1B4861DC}" type="presOf" srcId="{2D8EC281-7FD2-4949-B782-9554AE8D8903}" destId="{C06A3DA7-A1F8-4D90-8743-641E5C504B9D}"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4C08DC19-C4DB-42DD-AFF3-3B376FBE56A0}" srcId="{117D8BAD-65C0-428B-B763-D5C262BA017E}" destId="{9DF16435-D83C-43CC-88F7-B2FF0728BDD3}" srcOrd="0" destOrd="0" parTransId="{CA52AC76-7BB2-413C-9E11-86D38414CFD5}" sibTransId="{517BB5CF-1D96-4F22-8A23-281004CAC4AB}"/>
    <dgm:cxn modelId="{162FA510-8516-4692-B012-2FF6FDA68A66}" type="presOf" srcId="{916EA4CA-F191-44E9-BDEC-685BAEB5F89C}" destId="{17067309-CB33-4035-BF41-24F82CD4A52A}" srcOrd="0" destOrd="0" presId="urn:microsoft.com/office/officeart/2005/8/layout/arrow2"/>
    <dgm:cxn modelId="{52D839BB-B8BD-4FA0-8BDA-C7D698AA6E52}" type="presParOf" srcId="{2CA1C279-8CAF-4522-A11C-0306FA8C7E1F}" destId="{A0B6057C-B937-4C17-83EE-1379B4801F9C}" srcOrd="0" destOrd="0" presId="urn:microsoft.com/office/officeart/2005/8/layout/arrow2"/>
    <dgm:cxn modelId="{7C087A38-7592-49B0-8670-1C6111D4BADA}" type="presParOf" srcId="{2CA1C279-8CAF-4522-A11C-0306FA8C7E1F}" destId="{C1F15EE0-C9B7-41DF-A01C-F918C34A425B}" srcOrd="1" destOrd="0" presId="urn:microsoft.com/office/officeart/2005/8/layout/arrow2"/>
    <dgm:cxn modelId="{6CA355B3-59E7-478E-A9AD-DA1F746FA7D1}" type="presParOf" srcId="{C1F15EE0-C9B7-41DF-A01C-F918C34A425B}" destId="{7AE2F73F-5400-4144-A148-7E71A76C9D2B}" srcOrd="0" destOrd="0" presId="urn:microsoft.com/office/officeart/2005/8/layout/arrow2"/>
    <dgm:cxn modelId="{529EFC1D-879B-40CF-8CFE-03D1C7C2EAB4}" type="presParOf" srcId="{C1F15EE0-C9B7-41DF-A01C-F918C34A425B}" destId="{3B968D23-3AB8-4644-A50C-B4DD7234616D}" srcOrd="1" destOrd="0" presId="urn:microsoft.com/office/officeart/2005/8/layout/arrow2"/>
    <dgm:cxn modelId="{2DBAD1C7-4C10-4899-BB77-BF75EEECA93B}" type="presParOf" srcId="{C1F15EE0-C9B7-41DF-A01C-F918C34A425B}" destId="{C32D6E46-C84D-4CB3-B9D2-8FF45C5B7479}" srcOrd="2" destOrd="0" presId="urn:microsoft.com/office/officeart/2005/8/layout/arrow2"/>
    <dgm:cxn modelId="{1E5748E7-FB07-450A-8BBE-662B2D6564C1}" type="presParOf" srcId="{C1F15EE0-C9B7-41DF-A01C-F918C34A425B}" destId="{C06A3DA7-A1F8-4D90-8743-641E5C504B9D}" srcOrd="3" destOrd="0" presId="urn:microsoft.com/office/officeart/2005/8/layout/arrow2"/>
    <dgm:cxn modelId="{D3F33F51-B83B-4FD4-BA54-1A6AD739A764}" type="presParOf" srcId="{C1F15EE0-C9B7-41DF-A01C-F918C34A425B}" destId="{EA92077A-70E6-4C4C-A836-EA56EC69D16A}" srcOrd="4" destOrd="0" presId="urn:microsoft.com/office/officeart/2005/8/layout/arrow2"/>
    <dgm:cxn modelId="{5D70F7E6-FA96-4A06-8A01-923E967AA69D}" type="presParOf" srcId="{C1F15EE0-C9B7-41DF-A01C-F918C34A425B}" destId="{17067309-CB33-4035-BF41-24F82CD4A5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494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2F73F-5400-4144-A148-7E71A76C9D2B}">
      <dsp:nvSpPr>
        <dsp:cNvPr id="0" name=""/>
        <dsp:cNvSpPr/>
      </dsp:nvSpPr>
      <dsp:spPr>
        <a:xfrm>
          <a:off x="1413705" y="3123819"/>
          <a:ext cx="188280" cy="18828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968D23-3AB8-4644-A50C-B4DD7234616D}">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711200">
            <a:lnSpc>
              <a:spcPct val="90000"/>
            </a:lnSpc>
            <a:spcBef>
              <a:spcPct val="0"/>
            </a:spcBef>
            <a:spcAft>
              <a:spcPct val="35000"/>
            </a:spcAft>
          </a:pPr>
          <a:r>
            <a:rPr lang="en-US" sz="1600" kern="1200" dirty="0" smtClean="0"/>
            <a:t>I started as a law clerk to a judge then worked as an associate attorney in law firms</a:t>
          </a:r>
          <a:endParaRPr lang="en-US" sz="1600" kern="1200" dirty="0"/>
        </a:p>
      </dsp:txBody>
      <dsp:txXfrm>
        <a:off x="1507845" y="3217959"/>
        <a:ext cx="1687279" cy="1308003"/>
      </dsp:txXfrm>
    </dsp:sp>
    <dsp:sp modelId="{C32D6E46-C84D-4CB3-B9D2-8FF45C5B7479}">
      <dsp:nvSpPr>
        <dsp:cNvPr id="0" name=""/>
        <dsp:cNvSpPr/>
      </dsp:nvSpPr>
      <dsp:spPr>
        <a:xfrm>
          <a:off x="3075638" y="1893662"/>
          <a:ext cx="340352" cy="34035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A3DA7-A1F8-4D90-8743-641E5C504B9D}">
      <dsp:nvSpPr>
        <dsp:cNvPr id="0" name=""/>
        <dsp:cNvSpPr/>
      </dsp:nvSpPr>
      <dsp:spPr>
        <a:xfrm>
          <a:off x="3245815"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711200">
            <a:lnSpc>
              <a:spcPct val="90000"/>
            </a:lnSpc>
            <a:spcBef>
              <a:spcPct val="0"/>
            </a:spcBef>
            <a:spcAft>
              <a:spcPct val="35000"/>
            </a:spcAft>
          </a:pPr>
          <a:r>
            <a:rPr lang="en-US" sz="1600" kern="1200" dirty="0" smtClean="0"/>
            <a:t>Became Corporate Counsel then General Counsel of a publicly-traded company; from $250M to $2B in revenues.</a:t>
          </a:r>
          <a:endParaRPr lang="en-US" sz="1600" kern="1200" dirty="0"/>
        </a:p>
      </dsp:txBody>
      <dsp:txXfrm>
        <a:off x="3245815" y="2063839"/>
        <a:ext cx="1737969" cy="2462123"/>
      </dsp:txXfrm>
    </dsp:sp>
    <dsp:sp modelId="{EA92077A-70E6-4C4C-A836-EA56EC69D16A}">
      <dsp:nvSpPr>
        <dsp:cNvPr id="0" name=""/>
        <dsp:cNvSpPr/>
      </dsp:nvSpPr>
      <dsp:spPr>
        <a:xfrm>
          <a:off x="5074304" y="1145068"/>
          <a:ext cx="470700" cy="47070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67309-CB33-4035-BF41-24F82CD4A52A}">
      <dsp:nvSpPr>
        <dsp:cNvPr id="0" name=""/>
        <dsp:cNvSpPr/>
      </dsp:nvSpPr>
      <dsp:spPr>
        <a:xfrm>
          <a:off x="5309654"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711200">
            <a:lnSpc>
              <a:spcPct val="90000"/>
            </a:lnSpc>
            <a:spcBef>
              <a:spcPct val="0"/>
            </a:spcBef>
            <a:spcAft>
              <a:spcPct val="35000"/>
            </a:spcAft>
          </a:pPr>
          <a:r>
            <a:rPr lang="en-US" sz="1600" kern="1200" dirty="0" smtClean="0"/>
            <a:t>Started </a:t>
          </a:r>
        </a:p>
        <a:p>
          <a:pPr lvl="0" algn="l" defTabSz="711200">
            <a:lnSpc>
              <a:spcPct val="90000"/>
            </a:lnSpc>
            <a:spcBef>
              <a:spcPct val="0"/>
            </a:spcBef>
            <a:spcAft>
              <a:spcPct val="35000"/>
            </a:spcAft>
          </a:pPr>
          <a:r>
            <a:rPr lang="en-US" sz="1600" kern="1200" dirty="0" smtClean="0"/>
            <a:t>Full Circle Resources with another partner in 2014; sold company in 2017</a:t>
          </a:r>
          <a:endParaRPr lang="en-US" sz="1600" kern="1200" dirty="0"/>
        </a:p>
      </dsp:txBody>
      <dsp:txXfrm>
        <a:off x="5309654" y="1380418"/>
        <a:ext cx="1737969" cy="31455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F3313973-E885-4607-8B96-9A4092E21CC1}" type="datetimeFigureOut">
              <a:rPr lang="en-US" smtClean="0"/>
              <a:t>9/6/2017</a:t>
            </a:fld>
            <a:endParaRPr lang="en-US" dirty="0"/>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B04DDE96-DF00-48A7-8F7B-5D2CFEAC7D3E}" type="slidenum">
              <a:rPr lang="en-US" smtClean="0"/>
              <a:t>‹#›</a:t>
            </a:fld>
            <a:endParaRPr lang="en-US" dirty="0"/>
          </a:p>
        </p:txBody>
      </p:sp>
    </p:spTree>
    <p:extLst>
      <p:ext uri="{BB962C8B-B14F-4D97-AF65-F5344CB8AC3E}">
        <p14:creationId xmlns:p14="http://schemas.microsoft.com/office/powerpoint/2010/main" val="1162034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3C70AA8B-C0B0-49DC-A79B-CAEEBBCE26C0}" type="datetimeFigureOut">
              <a:rPr lang="en-US" smtClean="0"/>
              <a:pPr/>
              <a:t>9/6/2017</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17</a:t>
            </a:fld>
            <a:endParaRPr lang="en-US" dirty="0"/>
          </a:p>
        </p:txBody>
      </p:sp>
    </p:spTree>
    <p:extLst>
      <p:ext uri="{BB962C8B-B14F-4D97-AF65-F5344CB8AC3E}">
        <p14:creationId xmlns:p14="http://schemas.microsoft.com/office/powerpoint/2010/main" val="1621074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2155325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3169632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val="3982669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21</a:t>
            </a:fld>
            <a:endParaRPr lang="en-US" dirty="0"/>
          </a:p>
        </p:txBody>
      </p:sp>
    </p:spTree>
    <p:extLst>
      <p:ext uri="{BB962C8B-B14F-4D97-AF65-F5344CB8AC3E}">
        <p14:creationId xmlns:p14="http://schemas.microsoft.com/office/powerpoint/2010/main" val="1095910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22</a:t>
            </a:fld>
            <a:endParaRPr lang="en-US" dirty="0"/>
          </a:p>
        </p:txBody>
      </p:sp>
    </p:spTree>
    <p:extLst>
      <p:ext uri="{BB962C8B-B14F-4D97-AF65-F5344CB8AC3E}">
        <p14:creationId xmlns:p14="http://schemas.microsoft.com/office/powerpoint/2010/main" val="209213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23</a:t>
            </a:fld>
            <a:endParaRPr lang="en-US" dirty="0"/>
          </a:p>
        </p:txBody>
      </p:sp>
    </p:spTree>
    <p:extLst>
      <p:ext uri="{BB962C8B-B14F-4D97-AF65-F5344CB8AC3E}">
        <p14:creationId xmlns:p14="http://schemas.microsoft.com/office/powerpoint/2010/main" val="4275932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24</a:t>
            </a:fld>
            <a:endParaRPr lang="en-US" dirty="0"/>
          </a:p>
        </p:txBody>
      </p:sp>
    </p:spTree>
    <p:extLst>
      <p:ext uri="{BB962C8B-B14F-4D97-AF65-F5344CB8AC3E}">
        <p14:creationId xmlns:p14="http://schemas.microsoft.com/office/powerpoint/2010/main" val="2888408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25</a:t>
            </a:fld>
            <a:endParaRPr lang="en-US" dirty="0"/>
          </a:p>
        </p:txBody>
      </p:sp>
    </p:spTree>
    <p:extLst>
      <p:ext uri="{BB962C8B-B14F-4D97-AF65-F5344CB8AC3E}">
        <p14:creationId xmlns:p14="http://schemas.microsoft.com/office/powerpoint/2010/main" val="3246553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26</a:t>
            </a:fld>
            <a:endParaRPr lang="en-US" dirty="0"/>
          </a:p>
        </p:txBody>
      </p:sp>
    </p:spTree>
    <p:extLst>
      <p:ext uri="{BB962C8B-B14F-4D97-AF65-F5344CB8AC3E}">
        <p14:creationId xmlns:p14="http://schemas.microsoft.com/office/powerpoint/2010/main" val="20371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27</a:t>
            </a:fld>
            <a:endParaRPr lang="en-US" dirty="0"/>
          </a:p>
        </p:txBody>
      </p:sp>
    </p:spTree>
    <p:extLst>
      <p:ext uri="{BB962C8B-B14F-4D97-AF65-F5344CB8AC3E}">
        <p14:creationId xmlns:p14="http://schemas.microsoft.com/office/powerpoint/2010/main" val="218679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119638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val="425562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0E295D2-AE44-4374-A884-1A794EA1BC3F}" type="datetimeFigureOut">
              <a:rPr lang="en-US" smtClean="0"/>
              <a:pPr/>
              <a:t>9/6/2017</a:t>
            </a:fld>
            <a:endParaRPr lang="en-US" dirty="0"/>
          </a:p>
        </p:txBody>
      </p:sp>
      <p:sp>
        <p:nvSpPr>
          <p:cNvPr id="8" name="Slide Number Placeholder 7"/>
          <p:cNvSpPr>
            <a:spLocks noGrp="1"/>
          </p:cNvSpPr>
          <p:nvPr>
            <p:ph type="sldNum" sz="quarter" idx="11"/>
          </p:nvPr>
        </p:nvSpPr>
        <p:spPr/>
        <p:txBody>
          <a:body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295D2-AE44-4374-A884-1A794EA1BC3F}" type="datetimeFigureOut">
              <a:rPr lang="en-US" smtClean="0"/>
              <a:pPr/>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295D2-AE44-4374-A884-1A794EA1BC3F}" type="datetimeFigureOut">
              <a:rPr lang="en-US" smtClean="0"/>
              <a:pPr/>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0E295D2-AE44-4374-A884-1A794EA1BC3F}" type="datetimeFigureOut">
              <a:rPr lang="en-US" smtClean="0"/>
              <a:pPr/>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0E295D2-AE44-4374-A884-1A794EA1BC3F}" type="datetimeFigureOut">
              <a:rPr lang="en-US" smtClean="0"/>
              <a:pPr/>
              <a:t>9/6/2017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0E295D2-AE44-4374-A884-1A794EA1BC3F}" type="datetimeFigureOut">
              <a:rPr lang="en-US" smtClean="0"/>
              <a:pPr/>
              <a:t>9/6/2017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E295D2-AE44-4374-A884-1A794EA1BC3F}" type="datetimeFigureOut">
              <a:rPr lang="en-US" smtClean="0"/>
              <a:pPr/>
              <a:t>9/6/2017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295D2-AE44-4374-A884-1A794EA1BC3F}" type="datetimeFigureOut">
              <a:rPr lang="en-US" smtClean="0"/>
              <a:pPr/>
              <a:t>9/6/2017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9/6/2017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9/6/2017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9/6/2017</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33CB1660"/><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7.33CB1660"/></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5" y="1295400"/>
            <a:ext cx="9144000" cy="2895601"/>
          </a:xfrm>
        </p:spPr>
        <p:txBody>
          <a:bodyPr/>
          <a:lstStyle/>
          <a:p>
            <a:pPr algn="r"/>
            <a:r>
              <a:rPr lang="en-US" sz="6000" b="1" dirty="0" smtClean="0">
                <a:latin typeface="+mj-lt"/>
              </a:rPr>
              <a:t>Youth Business Alliance </a:t>
            </a:r>
            <a:r>
              <a:rPr lang="en-US" sz="4000" b="1" dirty="0" smtClean="0">
                <a:latin typeface="+mj-lt"/>
              </a:rPr>
              <a:t/>
            </a:r>
            <a:br>
              <a:rPr lang="en-US" sz="4000" b="1" dirty="0" smtClean="0">
                <a:latin typeface="+mj-lt"/>
              </a:rPr>
            </a:br>
            <a:r>
              <a:rPr lang="en-US" sz="3600" b="1" dirty="0" smtClean="0">
                <a:latin typeface="+mj-lt"/>
              </a:rPr>
              <a:t>Guest Speaker, Tarini Ramaprakash</a:t>
            </a:r>
            <a:br>
              <a:rPr lang="en-US" sz="3600" b="1" dirty="0" smtClean="0">
                <a:latin typeface="+mj-lt"/>
              </a:rPr>
            </a:br>
            <a:r>
              <a:rPr lang="en-US" sz="3600" b="1" dirty="0" smtClean="0">
                <a:latin typeface="+mj-lt"/>
              </a:rPr>
              <a:t>Fall </a:t>
            </a:r>
            <a:r>
              <a:rPr lang="en-US" sz="3600" b="1" dirty="0" smtClean="0">
                <a:latin typeface="+mj-lt"/>
              </a:rPr>
              <a:t>2017</a:t>
            </a:r>
            <a:endParaRPr lang="en-US" sz="3600" b="1" dirty="0">
              <a:latin typeface="+mj-l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8426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latin typeface="+mj-lt"/>
              </a:rPr>
              <a:t>Business Owner</a:t>
            </a:r>
            <a:endParaRPr lang="en-US" dirty="0">
              <a:latin typeface="+mj-lt"/>
            </a:endParaRPr>
          </a:p>
        </p:txBody>
      </p:sp>
      <p:pic>
        <p:nvPicPr>
          <p:cNvPr id="7" name="Content Placeholder 3" descr="FCR_log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46568" y="3207915"/>
            <a:ext cx="4650863" cy="1310532"/>
          </a:xfrm>
          <a:prstGeom prst="rect">
            <a:avLst/>
          </a:prstGeom>
          <a:noFill/>
          <a:ln>
            <a:noFill/>
          </a:ln>
        </p:spPr>
      </p:pic>
    </p:spTree>
    <p:extLst>
      <p:ext uri="{BB962C8B-B14F-4D97-AF65-F5344CB8AC3E}">
        <p14:creationId xmlns:p14="http://schemas.microsoft.com/office/powerpoint/2010/main" val="774614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latin typeface="+mj-lt"/>
              </a:rPr>
              <a:t>Full Circle Resources</a:t>
            </a:r>
            <a:endParaRPr lang="en-US" dirty="0">
              <a:latin typeface="+mj-lt"/>
            </a:endParaRP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400" dirty="0" smtClean="0"/>
              <a:t>Founder &amp; Principal</a:t>
            </a:r>
          </a:p>
          <a:p>
            <a:pPr marL="457200" lvl="1" indent="0">
              <a:buNone/>
            </a:pPr>
            <a:endParaRPr lang="en-US" sz="2400" dirty="0" smtClean="0"/>
          </a:p>
          <a:p>
            <a:pPr lvl="1">
              <a:buFont typeface="Arial" panose="020B0604020202020204" pitchFamily="34" charset="0"/>
              <a:buChar char="•"/>
            </a:pPr>
            <a:r>
              <a:rPr lang="en-US" sz="2400" dirty="0" smtClean="0"/>
              <a:t>Staffing </a:t>
            </a:r>
            <a:r>
              <a:rPr lang="en-US" sz="2400" dirty="0"/>
              <a:t>company which helps find jobs for individuals who work in finance and accounting </a:t>
            </a:r>
            <a:r>
              <a:rPr lang="en-US" sz="2400" dirty="0" smtClean="0"/>
              <a:t>roles</a:t>
            </a:r>
          </a:p>
          <a:p>
            <a:pPr marL="457200" lvl="1" indent="0">
              <a:buNone/>
            </a:pPr>
            <a:endParaRPr lang="en-US" sz="2400" dirty="0" smtClean="0"/>
          </a:p>
          <a:p>
            <a:pPr lvl="1">
              <a:buFont typeface="Arial" panose="020B0604020202020204" pitchFamily="34" charset="0"/>
              <a:buChar char="•"/>
            </a:pPr>
            <a:r>
              <a:rPr lang="en-US" sz="2400" dirty="0" smtClean="0"/>
              <a:t>Contract </a:t>
            </a:r>
            <a:r>
              <a:rPr lang="en-US" sz="2400" dirty="0"/>
              <a:t>and Direct </a:t>
            </a:r>
            <a:r>
              <a:rPr lang="en-US" sz="2400" dirty="0" smtClean="0"/>
              <a:t>Hire</a:t>
            </a:r>
          </a:p>
          <a:p>
            <a:pPr marL="457200" lvl="1" indent="0">
              <a:buNone/>
            </a:pPr>
            <a:endParaRPr lang="en-US" sz="2400" dirty="0" smtClean="0"/>
          </a:p>
          <a:p>
            <a:pPr lvl="1">
              <a:buFont typeface="Arial" panose="020B0604020202020204" pitchFamily="34" charset="0"/>
              <a:buChar char="•"/>
            </a:pPr>
            <a:r>
              <a:rPr lang="en-US" sz="2400" dirty="0" smtClean="0"/>
              <a:t>Client </a:t>
            </a:r>
            <a:r>
              <a:rPr lang="en-US" sz="2400" dirty="0"/>
              <a:t>focus</a:t>
            </a:r>
          </a:p>
          <a:p>
            <a:pPr marL="457200" lvl="1" indent="0">
              <a:buNone/>
            </a:pPr>
            <a:endParaRPr lang="en-US" dirty="0" smtClean="0"/>
          </a:p>
        </p:txBody>
      </p:sp>
    </p:spTree>
    <p:extLst>
      <p:ext uri="{BB962C8B-B14F-4D97-AF65-F5344CB8AC3E}">
        <p14:creationId xmlns:p14="http://schemas.microsoft.com/office/powerpoint/2010/main" val="250793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latin typeface="+mj-lt"/>
              </a:rPr>
              <a:t>CSUN</a:t>
            </a:r>
            <a:endParaRPr lang="en-US" dirty="0">
              <a:latin typeface="+mj-lt"/>
            </a:endParaRPr>
          </a:p>
        </p:txBody>
      </p:sp>
      <p:sp>
        <p:nvSpPr>
          <p:cNvPr id="3" name="Content Placeholder 2"/>
          <p:cNvSpPr>
            <a:spLocks noGrp="1"/>
          </p:cNvSpPr>
          <p:nvPr>
            <p:ph idx="1"/>
          </p:nvPr>
        </p:nvSpPr>
        <p:spPr/>
        <p:txBody>
          <a:bodyPr/>
          <a:lstStyle/>
          <a:p>
            <a:r>
              <a:rPr lang="en-US" dirty="0" smtClean="0"/>
              <a:t>Adjunct Professor at California State University Northridge (CSUN)</a:t>
            </a:r>
          </a:p>
          <a:p>
            <a:pPr lvl="1"/>
            <a:r>
              <a:rPr lang="en-US" dirty="0" smtClean="0"/>
              <a:t>Business Law I</a:t>
            </a:r>
          </a:p>
          <a:p>
            <a:pPr marL="457200" lvl="1" indent="0">
              <a:buNone/>
            </a:pPr>
            <a:endParaRPr lang="en-US" dirty="0"/>
          </a:p>
        </p:txBody>
      </p:sp>
    </p:spTree>
    <p:extLst>
      <p:ext uri="{BB962C8B-B14F-4D97-AF65-F5344CB8AC3E}">
        <p14:creationId xmlns:p14="http://schemas.microsoft.com/office/powerpoint/2010/main" val="2399441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34789" y="0"/>
            <a:ext cx="8229600" cy="1219200"/>
          </a:xfrm>
        </p:spPr>
        <p:txBody>
          <a:bodyPr/>
          <a:lstStyle/>
          <a:p>
            <a:r>
              <a:rPr lang="en-US" dirty="0" smtClean="0">
                <a:latin typeface="+mj-lt"/>
              </a:rPr>
              <a:t>Career</a:t>
            </a:r>
            <a:endParaRPr lang="en-US" dirty="0">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199" y="1277700"/>
            <a:ext cx="3522899" cy="3522899"/>
          </a:xfrm>
          <a:prstGeom prst="rect">
            <a:avLst/>
          </a:prstGeom>
        </p:spPr>
      </p:pic>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676400" y="1219200"/>
            <a:ext cx="2286000" cy="15309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CR_logo"/>
          <p:cNvPicPr/>
          <p:nvPr/>
        </p:nvPicPr>
        <p:blipFill>
          <a:blip r:embed="rId4">
            <a:extLst>
              <a:ext uri="{28A0092B-C50C-407E-A947-70E740481C1C}">
                <a14:useLocalDpi xmlns:a14="http://schemas.microsoft.com/office/drawing/2010/main" val="0"/>
              </a:ext>
            </a:extLst>
          </a:blip>
          <a:srcRect/>
          <a:stretch>
            <a:fillRect/>
          </a:stretch>
        </p:blipFill>
        <p:spPr bwMode="auto">
          <a:xfrm>
            <a:off x="1288575" y="5110638"/>
            <a:ext cx="3733800" cy="1219200"/>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8691" y="2890717"/>
            <a:ext cx="2308167" cy="1734622"/>
          </a:xfrm>
          <a:prstGeom prst="rect">
            <a:avLst/>
          </a:prstGeom>
        </p:spPr>
      </p:pic>
      <p:pic>
        <p:nvPicPr>
          <p:cNvPr id="8" name="Picture 7" descr="California State University, Northridge - Hom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5763007"/>
            <a:ext cx="1388745" cy="222250"/>
          </a:xfrm>
          <a:prstGeom prst="rect">
            <a:avLst/>
          </a:prstGeom>
          <a:noFill/>
          <a:ln>
            <a:noFill/>
          </a:ln>
        </p:spPr>
      </p:pic>
    </p:spTree>
    <p:extLst>
      <p:ext uri="{BB962C8B-B14F-4D97-AF65-F5344CB8AC3E}">
        <p14:creationId xmlns:p14="http://schemas.microsoft.com/office/powerpoint/2010/main" val="2959328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87424"/>
            <a:ext cx="4040188" cy="609600"/>
          </a:xfrm>
        </p:spPr>
        <p:txBody>
          <a:bodyPr>
            <a:normAutofit/>
          </a:bodyPr>
          <a:lstStyle/>
          <a:p>
            <a:r>
              <a:rPr lang="en-US" b="1" u="sng" dirty="0" smtClean="0">
                <a:solidFill>
                  <a:schemeClr val="tx1"/>
                </a:solidFill>
              </a:rPr>
              <a:t>Some challenges</a:t>
            </a:r>
            <a:endParaRPr lang="en-US" b="1" u="sng" dirty="0">
              <a:solidFill>
                <a:schemeClr val="tx1"/>
              </a:solidFill>
            </a:endParaRPr>
          </a:p>
        </p:txBody>
      </p:sp>
      <p:sp>
        <p:nvSpPr>
          <p:cNvPr id="4" name="Content Placeholder 3"/>
          <p:cNvSpPr>
            <a:spLocks noGrp="1"/>
          </p:cNvSpPr>
          <p:nvPr>
            <p:ph sz="quarter" idx="13"/>
          </p:nvPr>
        </p:nvSpPr>
        <p:spPr/>
        <p:txBody>
          <a:bodyPr>
            <a:normAutofit/>
          </a:bodyPr>
          <a:lstStyle/>
          <a:p>
            <a:r>
              <a:rPr lang="en-US" dirty="0" smtClean="0"/>
              <a:t>Not being intimidated </a:t>
            </a:r>
          </a:p>
          <a:p>
            <a:pPr lvl="1"/>
            <a:r>
              <a:rPr lang="en-US" dirty="0"/>
              <a:t>B</a:t>
            </a:r>
            <a:r>
              <a:rPr lang="en-US" dirty="0" smtClean="0"/>
              <a:t>y others </a:t>
            </a:r>
          </a:p>
          <a:p>
            <a:pPr lvl="1"/>
            <a:r>
              <a:rPr lang="en-US" dirty="0" smtClean="0"/>
              <a:t>By my work responsibilities</a:t>
            </a:r>
          </a:p>
          <a:p>
            <a:r>
              <a:rPr lang="en-US" dirty="0" smtClean="0"/>
              <a:t>Not being confident in my abilities</a:t>
            </a:r>
          </a:p>
          <a:p>
            <a:r>
              <a:rPr lang="en-US" dirty="0" smtClean="0"/>
              <a:t>In the course of certain jobs, managing other people can be challenging</a:t>
            </a:r>
          </a:p>
          <a:p>
            <a:endParaRPr lang="en-US" dirty="0" smtClean="0"/>
          </a:p>
          <a:p>
            <a:endParaRPr lang="en-US" dirty="0" smtClean="0"/>
          </a:p>
          <a:p>
            <a:endParaRPr lang="en-US" dirty="0"/>
          </a:p>
        </p:txBody>
      </p:sp>
      <p:sp>
        <p:nvSpPr>
          <p:cNvPr id="8" name="Content Placeholder 7"/>
          <p:cNvSpPr>
            <a:spLocks noGrp="1"/>
          </p:cNvSpPr>
          <p:nvPr>
            <p:ph sz="quarter" idx="14"/>
          </p:nvPr>
        </p:nvSpPr>
        <p:spPr/>
        <p:txBody>
          <a:bodyPr/>
          <a:lstStyle/>
          <a:p>
            <a:r>
              <a:rPr lang="en-US" dirty="0" smtClean="0"/>
              <a:t>Teamwork and partnering with others</a:t>
            </a:r>
          </a:p>
          <a:p>
            <a:r>
              <a:rPr lang="en-US" dirty="0" smtClean="0"/>
              <a:t>Being kind </a:t>
            </a:r>
          </a:p>
          <a:p>
            <a:r>
              <a:rPr lang="en-US" dirty="0" smtClean="0"/>
              <a:t>Recognizing that I always have more to learn</a:t>
            </a:r>
          </a:p>
          <a:p>
            <a:r>
              <a:rPr lang="en-US" dirty="0" smtClean="0"/>
              <a:t>Asking questions</a:t>
            </a:r>
          </a:p>
          <a:p>
            <a:r>
              <a:rPr lang="en-US" dirty="0" smtClean="0"/>
              <a:t>Humility</a:t>
            </a:r>
          </a:p>
          <a:p>
            <a:endParaRPr lang="en-US" dirty="0"/>
          </a:p>
        </p:txBody>
      </p:sp>
      <p:sp>
        <p:nvSpPr>
          <p:cNvPr id="12" name="Title 1"/>
          <p:cNvSpPr>
            <a:spLocks noGrp="1"/>
          </p:cNvSpPr>
          <p:nvPr>
            <p:ph type="title"/>
          </p:nvPr>
        </p:nvSpPr>
        <p:spPr>
          <a:xfrm>
            <a:off x="457200" y="152400"/>
            <a:ext cx="8229600" cy="1219200"/>
          </a:xfrm>
        </p:spPr>
        <p:txBody>
          <a:bodyPr/>
          <a:lstStyle/>
          <a:p>
            <a:r>
              <a:rPr lang="en-US" dirty="0" smtClean="0">
                <a:latin typeface="+mj-lt"/>
              </a:rPr>
              <a:t>Career</a:t>
            </a:r>
            <a:endParaRPr lang="en-US" dirty="0">
              <a:latin typeface="+mj-lt"/>
            </a:endParaRPr>
          </a:p>
        </p:txBody>
      </p:sp>
      <p:sp>
        <p:nvSpPr>
          <p:cNvPr id="2" name="Rectangle 1"/>
          <p:cNvSpPr/>
          <p:nvPr/>
        </p:nvSpPr>
        <p:spPr>
          <a:xfrm>
            <a:off x="4671124" y="1600200"/>
            <a:ext cx="4320476" cy="461665"/>
          </a:xfrm>
          <a:prstGeom prst="rect">
            <a:avLst/>
          </a:prstGeom>
        </p:spPr>
        <p:txBody>
          <a:bodyPr wrap="square">
            <a:spAutoFit/>
          </a:bodyPr>
          <a:lstStyle/>
          <a:p>
            <a:pPr algn="ctr"/>
            <a:r>
              <a:rPr lang="en-US" sz="2400" b="1" u="sng" dirty="0" smtClean="0">
                <a:latin typeface="+mj-lt"/>
              </a:rPr>
              <a:t>What (almost) always helps</a:t>
            </a:r>
            <a:endParaRPr lang="en-US" sz="2400" b="1" u="sng" dirty="0">
              <a:latin typeface="+mj-lt"/>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981200" y="5257800"/>
            <a:ext cx="1013301" cy="1476502"/>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5638800" y="5125720"/>
            <a:ext cx="1861185" cy="1732280"/>
          </a:xfrm>
          <a:prstGeom prst="rect">
            <a:avLst/>
          </a:prstGeom>
        </p:spPr>
      </p:pic>
    </p:spTree>
    <p:extLst>
      <p:ext uri="{BB962C8B-B14F-4D97-AF65-F5344CB8AC3E}">
        <p14:creationId xmlns:p14="http://schemas.microsoft.com/office/powerpoint/2010/main" val="1144766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Transitioning Full Circle Resources to new owners</a:t>
            </a:r>
          </a:p>
          <a:p>
            <a:endParaRPr lang="en-US" dirty="0" smtClean="0"/>
          </a:p>
          <a:p>
            <a:r>
              <a:rPr lang="en-US" dirty="0" smtClean="0"/>
              <a:t>Career transition</a:t>
            </a:r>
            <a:endParaRPr lang="en-US" dirty="0"/>
          </a:p>
        </p:txBody>
      </p:sp>
    </p:spTree>
    <p:extLst>
      <p:ext uri="{BB962C8B-B14F-4D97-AF65-F5344CB8AC3E}">
        <p14:creationId xmlns:p14="http://schemas.microsoft.com/office/powerpoint/2010/main" val="1345311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mj-lt"/>
              </a:rPr>
              <a:t>ACADEMIC EXERCISE 1 </a:t>
            </a:r>
            <a:endParaRPr lang="en-US" sz="2800" dirty="0">
              <a:latin typeface="+mj-lt"/>
            </a:endParaRPr>
          </a:p>
        </p:txBody>
      </p:sp>
      <p:sp>
        <p:nvSpPr>
          <p:cNvPr id="3" name="Content Placeholder 2"/>
          <p:cNvSpPr>
            <a:spLocks noGrp="1"/>
          </p:cNvSpPr>
          <p:nvPr>
            <p:ph idx="1"/>
          </p:nvPr>
        </p:nvSpPr>
        <p:spPr>
          <a:xfrm>
            <a:off x="420806" y="1295400"/>
            <a:ext cx="8229600" cy="4525963"/>
          </a:xfrm>
        </p:spPr>
        <p:txBody>
          <a:bodyPr>
            <a:normAutofit/>
          </a:bodyPr>
          <a:lstStyle/>
          <a:p>
            <a:pPr marL="0" indent="0" algn="ctr">
              <a:buNone/>
            </a:pPr>
            <a:endParaRPr lang="en-US" sz="6600" dirty="0" smtClean="0">
              <a:solidFill>
                <a:schemeClr val="tx2"/>
              </a:solidFill>
            </a:endParaRPr>
          </a:p>
          <a:p>
            <a:pPr marL="0" indent="0" algn="ctr">
              <a:buNone/>
            </a:pPr>
            <a:r>
              <a:rPr lang="en-US" sz="6600" dirty="0" smtClean="0">
                <a:solidFill>
                  <a:schemeClr val="tx2"/>
                </a:solidFill>
              </a:rPr>
              <a:t>Issue analysis</a:t>
            </a:r>
          </a:p>
        </p:txBody>
      </p:sp>
    </p:spTree>
    <p:extLst>
      <p:ext uri="{BB962C8B-B14F-4D97-AF65-F5344CB8AC3E}">
        <p14:creationId xmlns:p14="http://schemas.microsoft.com/office/powerpoint/2010/main" val="1389545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mj-lt"/>
              </a:rPr>
              <a:t>ACADEMIC EXERCISE 2</a:t>
            </a:r>
            <a:endParaRPr lang="en-US" sz="2800" dirty="0">
              <a:latin typeface="+mj-lt"/>
            </a:endParaRPr>
          </a:p>
        </p:txBody>
      </p:sp>
      <p:sp>
        <p:nvSpPr>
          <p:cNvPr id="3" name="Content Placeholder 2"/>
          <p:cNvSpPr>
            <a:spLocks noGrp="1"/>
          </p:cNvSpPr>
          <p:nvPr>
            <p:ph idx="1"/>
          </p:nvPr>
        </p:nvSpPr>
        <p:spPr>
          <a:xfrm>
            <a:off x="420806" y="1295400"/>
            <a:ext cx="8229600" cy="4525963"/>
          </a:xfrm>
        </p:spPr>
        <p:txBody>
          <a:bodyPr>
            <a:normAutofit/>
          </a:bodyPr>
          <a:lstStyle/>
          <a:p>
            <a:pPr marL="0" indent="0" algn="ctr">
              <a:buNone/>
            </a:pPr>
            <a:endParaRPr lang="en-US" sz="7200" b="1" dirty="0" smtClean="0">
              <a:solidFill>
                <a:schemeClr val="tx2"/>
              </a:solidFill>
            </a:endParaRPr>
          </a:p>
          <a:p>
            <a:pPr marL="0" indent="0" algn="ctr">
              <a:buNone/>
            </a:pPr>
            <a:r>
              <a:rPr lang="en-US" sz="7200" b="1" dirty="0" smtClean="0">
                <a:solidFill>
                  <a:schemeClr val="tx2"/>
                </a:solidFill>
              </a:rPr>
              <a:t>IRAC</a:t>
            </a:r>
            <a:endParaRPr lang="en-US" sz="7200" dirty="0" smtClean="0">
              <a:solidFill>
                <a:schemeClr val="tx2"/>
              </a:solidFill>
            </a:endParaRPr>
          </a:p>
        </p:txBody>
      </p:sp>
    </p:spTree>
    <p:extLst>
      <p:ext uri="{BB962C8B-B14F-4D97-AF65-F5344CB8AC3E}">
        <p14:creationId xmlns:p14="http://schemas.microsoft.com/office/powerpoint/2010/main" val="3127016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mj-lt"/>
              </a:rPr>
              <a:t>ACADEMIC EXERCISE 2</a:t>
            </a:r>
            <a:endParaRPr lang="en-US" sz="2800" dirty="0">
              <a:latin typeface="+mj-lt"/>
            </a:endParaRPr>
          </a:p>
        </p:txBody>
      </p:sp>
      <p:sp>
        <p:nvSpPr>
          <p:cNvPr id="3" name="Content Placeholder 2"/>
          <p:cNvSpPr>
            <a:spLocks noGrp="1"/>
          </p:cNvSpPr>
          <p:nvPr>
            <p:ph idx="1"/>
          </p:nvPr>
        </p:nvSpPr>
        <p:spPr>
          <a:xfrm>
            <a:off x="420806" y="1295400"/>
            <a:ext cx="8229600" cy="4525963"/>
          </a:xfrm>
        </p:spPr>
        <p:txBody>
          <a:bodyPr>
            <a:normAutofit fontScale="92500"/>
          </a:bodyPr>
          <a:lstStyle/>
          <a:p>
            <a:pPr marL="0" indent="0">
              <a:buNone/>
            </a:pPr>
            <a:r>
              <a:rPr lang="en-US" sz="7200" b="1" dirty="0" smtClean="0">
                <a:solidFill>
                  <a:schemeClr val="tx2"/>
                </a:solidFill>
              </a:rPr>
              <a:t>I</a:t>
            </a:r>
            <a:r>
              <a:rPr lang="en-US" sz="7200" dirty="0" smtClean="0">
                <a:solidFill>
                  <a:schemeClr val="tx2"/>
                </a:solidFill>
              </a:rPr>
              <a:t>ssue</a:t>
            </a:r>
            <a:br>
              <a:rPr lang="en-US" sz="7200" dirty="0" smtClean="0">
                <a:solidFill>
                  <a:schemeClr val="tx2"/>
                </a:solidFill>
              </a:rPr>
            </a:br>
            <a:r>
              <a:rPr lang="en-US" sz="7200" b="1" dirty="0" smtClean="0">
                <a:solidFill>
                  <a:schemeClr val="tx2"/>
                </a:solidFill>
              </a:rPr>
              <a:t>R</a:t>
            </a:r>
            <a:r>
              <a:rPr lang="en-US" sz="7200" dirty="0" smtClean="0">
                <a:solidFill>
                  <a:schemeClr val="tx2"/>
                </a:solidFill>
              </a:rPr>
              <a:t>ule</a:t>
            </a:r>
            <a:br>
              <a:rPr lang="en-US" sz="7200" dirty="0" smtClean="0">
                <a:solidFill>
                  <a:schemeClr val="tx2"/>
                </a:solidFill>
              </a:rPr>
            </a:br>
            <a:r>
              <a:rPr lang="en-US" sz="7200" b="1" dirty="0" smtClean="0">
                <a:solidFill>
                  <a:schemeClr val="tx2"/>
                </a:solidFill>
              </a:rPr>
              <a:t>A</a:t>
            </a:r>
            <a:r>
              <a:rPr lang="en-US" sz="7200" dirty="0" smtClean="0">
                <a:solidFill>
                  <a:schemeClr val="tx2"/>
                </a:solidFill>
              </a:rPr>
              <a:t>nalysis/ Application</a:t>
            </a:r>
            <a:br>
              <a:rPr lang="en-US" sz="7200" dirty="0" smtClean="0">
                <a:solidFill>
                  <a:schemeClr val="tx2"/>
                </a:solidFill>
              </a:rPr>
            </a:br>
            <a:r>
              <a:rPr lang="en-US" sz="7200" b="1" dirty="0" smtClean="0">
                <a:solidFill>
                  <a:schemeClr val="tx2"/>
                </a:solidFill>
              </a:rPr>
              <a:t>C</a:t>
            </a:r>
            <a:r>
              <a:rPr lang="en-US" sz="7200" dirty="0" smtClean="0">
                <a:solidFill>
                  <a:schemeClr val="tx2"/>
                </a:solidFill>
              </a:rPr>
              <a:t>onclusion</a:t>
            </a:r>
          </a:p>
        </p:txBody>
      </p:sp>
    </p:spTree>
    <p:extLst>
      <p:ext uri="{BB962C8B-B14F-4D97-AF65-F5344CB8AC3E}">
        <p14:creationId xmlns:p14="http://schemas.microsoft.com/office/powerpoint/2010/main" val="3046861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mj-lt"/>
              </a:rPr>
              <a:t>ACADEMIC EXERCISE 2</a:t>
            </a:r>
            <a:endParaRPr lang="en-US" sz="2800" dirty="0">
              <a:latin typeface="+mj-lt"/>
            </a:endParaRPr>
          </a:p>
        </p:txBody>
      </p:sp>
      <p:sp>
        <p:nvSpPr>
          <p:cNvPr id="3" name="Content Placeholder 2"/>
          <p:cNvSpPr>
            <a:spLocks noGrp="1"/>
          </p:cNvSpPr>
          <p:nvPr>
            <p:ph idx="1"/>
          </p:nvPr>
        </p:nvSpPr>
        <p:spPr>
          <a:xfrm>
            <a:off x="420806" y="1295400"/>
            <a:ext cx="8229600" cy="4525963"/>
          </a:xfrm>
        </p:spPr>
        <p:txBody>
          <a:bodyPr>
            <a:normAutofit/>
          </a:bodyPr>
          <a:lstStyle/>
          <a:p>
            <a:pPr marL="0" indent="0" algn="ctr">
              <a:buNone/>
            </a:pPr>
            <a:endParaRPr lang="en-US" sz="4800" dirty="0" smtClean="0">
              <a:solidFill>
                <a:schemeClr val="tx2"/>
              </a:solidFill>
            </a:endParaRPr>
          </a:p>
          <a:p>
            <a:pPr marL="0" indent="0" algn="ctr">
              <a:buNone/>
            </a:pPr>
            <a:endParaRPr lang="en-US" sz="4800" dirty="0">
              <a:solidFill>
                <a:schemeClr val="tx2"/>
              </a:solidFill>
            </a:endParaRPr>
          </a:p>
          <a:p>
            <a:pPr marL="0" indent="0" algn="ctr">
              <a:buNone/>
            </a:pPr>
            <a:r>
              <a:rPr lang="en-US" sz="4800" dirty="0" smtClean="0">
                <a:solidFill>
                  <a:schemeClr val="tx2"/>
                </a:solidFill>
              </a:rPr>
              <a:t>Civil Law 	&amp;	 Criminal Law</a:t>
            </a:r>
          </a:p>
        </p:txBody>
      </p:sp>
    </p:spTree>
    <p:extLst>
      <p:ext uri="{BB962C8B-B14F-4D97-AF65-F5344CB8AC3E}">
        <p14:creationId xmlns:p14="http://schemas.microsoft.com/office/powerpoint/2010/main" val="2309321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latin typeface="+mj-lt"/>
              </a:rPr>
              <a:t>The Early Years…</a:t>
            </a:r>
            <a:endParaRPr lang="en-US" dirty="0">
              <a:latin typeface="+mj-lt"/>
            </a:endParaRPr>
          </a:p>
        </p:txBody>
      </p:sp>
      <p:sp>
        <p:nvSpPr>
          <p:cNvPr id="7" name="Content Placeholder 2"/>
          <p:cNvSpPr txBox="1">
            <a:spLocks/>
          </p:cNvSpPr>
          <p:nvPr/>
        </p:nvSpPr>
        <p:spPr>
          <a:xfrm>
            <a:off x="449826" y="2011927"/>
            <a:ext cx="40386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lgn="ctr">
              <a:buFont typeface="Arial" pitchFamily="34" charset="0"/>
              <a:buNone/>
            </a:pPr>
            <a:r>
              <a:rPr lang="en-US" dirty="0" smtClean="0">
                <a:latin typeface="+mj-lt"/>
              </a:rPr>
              <a:t> </a:t>
            </a:r>
            <a:endParaRPr lang="en-US" dirty="0">
              <a:latin typeface="+mj-lt"/>
            </a:endParaRPr>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457200" y="1295400"/>
            <a:ext cx="8229600" cy="838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latin typeface="+mj-lt"/>
              </a:rPr>
              <a:t>I was born in London, Ontario, Canada and </a:t>
            </a:r>
          </a:p>
          <a:p>
            <a:pPr marL="0" indent="0" algn="ctr">
              <a:buNone/>
            </a:pPr>
            <a:r>
              <a:rPr lang="en-US" dirty="0" smtClean="0">
                <a:latin typeface="+mj-lt"/>
              </a:rPr>
              <a:t>raised in Fort Wayne, Indiana </a:t>
            </a:r>
          </a:p>
          <a:p>
            <a:pPr marL="0" indent="0">
              <a:buFont typeface="Arial" pitchFamily="34" charset="0"/>
              <a:buNone/>
            </a:pPr>
            <a:endParaRPr lang="en-US"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90600" y="2362200"/>
            <a:ext cx="2296168" cy="3061558"/>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6200000">
            <a:off x="4903144" y="2732615"/>
            <a:ext cx="3071515" cy="2514600"/>
          </a:xfrm>
        </p:spPr>
      </p:pic>
    </p:spTree>
    <p:extLst>
      <p:ext uri="{BB962C8B-B14F-4D97-AF65-F5344CB8AC3E}">
        <p14:creationId xmlns:p14="http://schemas.microsoft.com/office/powerpoint/2010/main" val="2091753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mj-lt"/>
              </a:rPr>
              <a:t>Jonah v. Thomas</a:t>
            </a:r>
            <a:endParaRPr lang="en-US" sz="2800" dirty="0">
              <a:latin typeface="+mj-lt"/>
            </a:endParaRPr>
          </a:p>
        </p:txBody>
      </p:sp>
      <p:sp>
        <p:nvSpPr>
          <p:cNvPr id="3" name="Content Placeholder 2"/>
          <p:cNvSpPr>
            <a:spLocks noGrp="1"/>
          </p:cNvSpPr>
          <p:nvPr>
            <p:ph idx="1"/>
          </p:nvPr>
        </p:nvSpPr>
        <p:spPr>
          <a:xfrm>
            <a:off x="420806" y="1295400"/>
            <a:ext cx="8229600" cy="4525963"/>
          </a:xfrm>
        </p:spPr>
        <p:txBody>
          <a:bodyPr>
            <a:normAutofit/>
          </a:bodyPr>
          <a:lstStyle/>
          <a:p>
            <a:pPr marL="0" indent="0" algn="just">
              <a:buNone/>
            </a:pPr>
            <a:endParaRPr lang="en-US" sz="2800" dirty="0" smtClean="0">
              <a:solidFill>
                <a:schemeClr val="tx2"/>
              </a:solidFill>
            </a:endParaRPr>
          </a:p>
          <a:p>
            <a:pPr marL="0" indent="0" algn="just">
              <a:buNone/>
            </a:pPr>
            <a:r>
              <a:rPr lang="en-US" sz="2800" dirty="0" smtClean="0">
                <a:solidFill>
                  <a:schemeClr val="tx2"/>
                </a:solidFill>
              </a:rPr>
              <a:t>Jonah </a:t>
            </a:r>
            <a:r>
              <a:rPr lang="en-US" sz="2800" dirty="0">
                <a:solidFill>
                  <a:schemeClr val="tx2"/>
                </a:solidFill>
              </a:rPr>
              <a:t>was depositing his paycheck at the bank when Thomas, an armed bank </a:t>
            </a:r>
            <a:r>
              <a:rPr lang="en-US" sz="2800" dirty="0" smtClean="0">
                <a:solidFill>
                  <a:schemeClr val="tx2"/>
                </a:solidFill>
              </a:rPr>
              <a:t>robber, </a:t>
            </a:r>
            <a:r>
              <a:rPr lang="en-US" sz="2800" dirty="0">
                <a:solidFill>
                  <a:schemeClr val="tx2"/>
                </a:solidFill>
              </a:rPr>
              <a:t>came into the bank. He yelled at Jonah to get down on the floor. Thomas </a:t>
            </a:r>
            <a:r>
              <a:rPr lang="en-US" sz="2800" dirty="0" smtClean="0">
                <a:solidFill>
                  <a:schemeClr val="tx2"/>
                </a:solidFill>
              </a:rPr>
              <a:t>threatened </a:t>
            </a:r>
            <a:r>
              <a:rPr lang="en-US" sz="2800" dirty="0">
                <a:solidFill>
                  <a:schemeClr val="tx2"/>
                </a:solidFill>
              </a:rPr>
              <a:t>to shoot Jonah if he </a:t>
            </a:r>
            <a:r>
              <a:rPr lang="en-US" sz="2800" dirty="0" smtClean="0">
                <a:solidFill>
                  <a:schemeClr val="tx2"/>
                </a:solidFill>
              </a:rPr>
              <a:t>tried </a:t>
            </a:r>
            <a:r>
              <a:rPr lang="en-US" sz="2800" dirty="0">
                <a:solidFill>
                  <a:schemeClr val="tx2"/>
                </a:solidFill>
              </a:rPr>
              <a:t>to leave. Jonah sues Thomas for false imprisonment. </a:t>
            </a:r>
            <a:endParaRPr lang="en-US" sz="2800" dirty="0" smtClean="0">
              <a:solidFill>
                <a:schemeClr val="tx2"/>
              </a:solidFill>
            </a:endParaRPr>
          </a:p>
          <a:p>
            <a:pPr marL="0" indent="0">
              <a:buNone/>
            </a:pPr>
            <a:endParaRPr lang="en-US" sz="2800" dirty="0" smtClean="0">
              <a:solidFill>
                <a:schemeClr val="tx2"/>
              </a:solidFill>
            </a:endParaRPr>
          </a:p>
        </p:txBody>
      </p:sp>
    </p:spTree>
    <p:extLst>
      <p:ext uri="{BB962C8B-B14F-4D97-AF65-F5344CB8AC3E}">
        <p14:creationId xmlns:p14="http://schemas.microsoft.com/office/powerpoint/2010/main" val="4214942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mj-lt"/>
              </a:rPr>
              <a:t>Jonah v. Thomas</a:t>
            </a:r>
            <a:endParaRPr lang="en-US" sz="2800" dirty="0">
              <a:latin typeface="+mj-lt"/>
            </a:endParaRPr>
          </a:p>
        </p:txBody>
      </p:sp>
      <p:sp>
        <p:nvSpPr>
          <p:cNvPr id="3" name="Content Placeholder 2"/>
          <p:cNvSpPr>
            <a:spLocks noGrp="1"/>
          </p:cNvSpPr>
          <p:nvPr>
            <p:ph idx="1"/>
          </p:nvPr>
        </p:nvSpPr>
        <p:spPr>
          <a:xfrm>
            <a:off x="420806" y="1295400"/>
            <a:ext cx="8229600" cy="4525963"/>
          </a:xfrm>
        </p:spPr>
        <p:txBody>
          <a:bodyPr>
            <a:normAutofit/>
          </a:bodyPr>
          <a:lstStyle/>
          <a:p>
            <a:pPr marL="0" indent="0">
              <a:buNone/>
            </a:pPr>
            <a:r>
              <a:rPr lang="en-US" sz="2800" dirty="0">
                <a:solidFill>
                  <a:schemeClr val="tx2"/>
                </a:solidFill>
              </a:rPr>
              <a:t>Jonah was depositing his paycheck at the bank when Thomas, an armed bank robber, came into the bank. He yelled at Jonah to get down on the floor. Thomas threatened to shoot Jonah if he tried to leave. Jonah sues Thomas for false imprisonment. </a:t>
            </a:r>
          </a:p>
          <a:p>
            <a:pPr marL="0" indent="0">
              <a:buNone/>
            </a:pPr>
            <a:endParaRPr lang="en-US" sz="2800" b="1" dirty="0" smtClean="0">
              <a:solidFill>
                <a:schemeClr val="tx2"/>
              </a:solidFill>
            </a:endParaRPr>
          </a:p>
          <a:p>
            <a:pPr marL="0" indent="0">
              <a:buNone/>
            </a:pPr>
            <a:r>
              <a:rPr lang="en-US" sz="2800" b="1" dirty="0" smtClean="0">
                <a:solidFill>
                  <a:schemeClr val="tx2"/>
                </a:solidFill>
              </a:rPr>
              <a:t>Issue</a:t>
            </a:r>
            <a:r>
              <a:rPr lang="en-US" sz="2800" dirty="0">
                <a:solidFill>
                  <a:schemeClr val="tx2"/>
                </a:solidFill>
              </a:rPr>
              <a:t>: Is Thomas liable for false imprisonment of Jonah when he threatened to shoot Jonah if he tried to leave the bank?</a:t>
            </a:r>
          </a:p>
          <a:p>
            <a:pPr marL="0" indent="0">
              <a:buNone/>
            </a:pPr>
            <a:endParaRPr lang="en-US" sz="2800" dirty="0">
              <a:solidFill>
                <a:schemeClr val="tx2"/>
              </a:solidFill>
            </a:endParaRPr>
          </a:p>
          <a:p>
            <a:pPr marL="0" indent="0">
              <a:buNone/>
            </a:pPr>
            <a:endParaRPr lang="en-US" sz="2800" dirty="0" smtClean="0">
              <a:solidFill>
                <a:schemeClr val="tx2"/>
              </a:solidFill>
            </a:endParaRPr>
          </a:p>
        </p:txBody>
      </p:sp>
    </p:spTree>
    <p:extLst>
      <p:ext uri="{BB962C8B-B14F-4D97-AF65-F5344CB8AC3E}">
        <p14:creationId xmlns:p14="http://schemas.microsoft.com/office/powerpoint/2010/main" val="2557247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mj-lt"/>
              </a:rPr>
              <a:t>Jonah v. Thomas</a:t>
            </a:r>
            <a:endParaRPr lang="en-US" sz="2800" dirty="0">
              <a:latin typeface="+mj-lt"/>
            </a:endParaRPr>
          </a:p>
        </p:txBody>
      </p:sp>
      <p:sp>
        <p:nvSpPr>
          <p:cNvPr id="3" name="Content Placeholder 2"/>
          <p:cNvSpPr>
            <a:spLocks noGrp="1"/>
          </p:cNvSpPr>
          <p:nvPr>
            <p:ph idx="1"/>
          </p:nvPr>
        </p:nvSpPr>
        <p:spPr>
          <a:xfrm>
            <a:off x="420806" y="1295400"/>
            <a:ext cx="8229600" cy="4525963"/>
          </a:xfrm>
        </p:spPr>
        <p:txBody>
          <a:bodyPr>
            <a:normAutofit fontScale="85000" lnSpcReduction="20000"/>
          </a:bodyPr>
          <a:lstStyle/>
          <a:p>
            <a:pPr marL="0" indent="0">
              <a:buNone/>
            </a:pPr>
            <a:r>
              <a:rPr lang="en-US" sz="2800" dirty="0">
                <a:solidFill>
                  <a:schemeClr val="tx2"/>
                </a:solidFill>
              </a:rPr>
              <a:t>Jonah was depositing his paycheck at the bank when Thomas, an armed bank robber, came into the bank. He yelled at Jonah to get down on the floor. Thomas threatened to shoot Jonah if he tried to leave. Jonah sues Thomas for false imprisonment. </a:t>
            </a:r>
          </a:p>
          <a:p>
            <a:pPr marL="0" indent="0">
              <a:buNone/>
            </a:pPr>
            <a:endParaRPr lang="en-US" sz="2800" b="1" dirty="0" smtClean="0">
              <a:solidFill>
                <a:schemeClr val="tx2"/>
              </a:solidFill>
            </a:endParaRPr>
          </a:p>
          <a:p>
            <a:pPr marL="0" indent="0">
              <a:buNone/>
            </a:pPr>
            <a:r>
              <a:rPr lang="en-US" sz="2800" b="1" dirty="0" smtClean="0">
                <a:solidFill>
                  <a:schemeClr val="tx2"/>
                </a:solidFill>
              </a:rPr>
              <a:t>Issue</a:t>
            </a:r>
            <a:r>
              <a:rPr lang="en-US" sz="2800" dirty="0">
                <a:solidFill>
                  <a:schemeClr val="tx2"/>
                </a:solidFill>
              </a:rPr>
              <a:t>: Is Thomas liable for false imprisonment of Jonah when he threatened to shoot Jonah if he tried to leave the bank?</a:t>
            </a:r>
          </a:p>
          <a:p>
            <a:pPr marL="0" indent="0">
              <a:buNone/>
            </a:pPr>
            <a:endParaRPr lang="en-US" sz="2800" dirty="0">
              <a:solidFill>
                <a:schemeClr val="tx2"/>
              </a:solidFill>
            </a:endParaRPr>
          </a:p>
          <a:p>
            <a:pPr marL="0" indent="0">
              <a:buNone/>
            </a:pPr>
            <a:r>
              <a:rPr lang="en-US" sz="2800" b="1" dirty="0" smtClean="0">
                <a:solidFill>
                  <a:schemeClr val="tx2"/>
                </a:solidFill>
              </a:rPr>
              <a:t>Rule</a:t>
            </a:r>
            <a:r>
              <a:rPr lang="en-US" sz="2800" dirty="0" smtClean="0">
                <a:solidFill>
                  <a:schemeClr val="tx2"/>
                </a:solidFill>
              </a:rPr>
              <a:t>:</a:t>
            </a:r>
            <a:r>
              <a:rPr lang="en-US" sz="2600" dirty="0" smtClean="0">
                <a:solidFill>
                  <a:schemeClr val="tx2"/>
                </a:solidFill>
              </a:rPr>
              <a:t>  </a:t>
            </a:r>
            <a:r>
              <a:rPr lang="en-US" sz="2800" dirty="0" smtClean="0">
                <a:solidFill>
                  <a:schemeClr val="tx2"/>
                </a:solidFill>
              </a:rPr>
              <a:t>In order for Thomas to be liable for false imprisonment, Jonah must prove that there was (1.) an intentional confinement of another person (2.) for a reasonable amount of time (3.) without that person’s consent and (4.) with that person’s knowledge.</a:t>
            </a:r>
          </a:p>
          <a:p>
            <a:pPr marL="0" indent="0">
              <a:buNone/>
            </a:pPr>
            <a:endParaRPr lang="en-US" sz="2800" dirty="0" smtClean="0">
              <a:solidFill>
                <a:schemeClr val="tx2"/>
              </a:solidFill>
            </a:endParaRPr>
          </a:p>
          <a:p>
            <a:pPr marL="0" indent="0">
              <a:buNone/>
            </a:pPr>
            <a:endParaRPr lang="en-US" sz="2800" dirty="0" smtClean="0">
              <a:solidFill>
                <a:schemeClr val="tx2"/>
              </a:solidFill>
            </a:endParaRPr>
          </a:p>
        </p:txBody>
      </p:sp>
    </p:spTree>
    <p:extLst>
      <p:ext uri="{BB962C8B-B14F-4D97-AF65-F5344CB8AC3E}">
        <p14:creationId xmlns:p14="http://schemas.microsoft.com/office/powerpoint/2010/main" val="972617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mj-lt"/>
              </a:rPr>
              <a:t>Jonah v. Thomas</a:t>
            </a:r>
            <a:endParaRPr lang="en-US" sz="2800" dirty="0">
              <a:latin typeface="+mj-lt"/>
            </a:endParaRPr>
          </a:p>
        </p:txBody>
      </p:sp>
      <p:sp>
        <p:nvSpPr>
          <p:cNvPr id="3" name="Content Placeholder 2"/>
          <p:cNvSpPr>
            <a:spLocks noGrp="1"/>
          </p:cNvSpPr>
          <p:nvPr>
            <p:ph idx="1"/>
          </p:nvPr>
        </p:nvSpPr>
        <p:spPr>
          <a:xfrm>
            <a:off x="420806" y="1295400"/>
            <a:ext cx="8229600" cy="4525963"/>
          </a:xfrm>
        </p:spPr>
        <p:txBody>
          <a:bodyPr>
            <a:normAutofit fontScale="77500" lnSpcReduction="20000"/>
          </a:bodyPr>
          <a:lstStyle/>
          <a:p>
            <a:pPr marL="0" indent="0">
              <a:buNone/>
            </a:pPr>
            <a:r>
              <a:rPr lang="en-US" sz="2800" dirty="0">
                <a:solidFill>
                  <a:schemeClr val="tx2"/>
                </a:solidFill>
              </a:rPr>
              <a:t>Jonah was depositing his paycheck at the bank when Thomas, an armed bank robber, came into the bank. He yelled at Jonah to get down on the floor. Thomas threatened to shoot Jonah if he tried to leave. Jonah sues Thomas for false imprisonment. </a:t>
            </a:r>
          </a:p>
          <a:p>
            <a:pPr marL="0" indent="0">
              <a:buNone/>
            </a:pPr>
            <a:endParaRPr lang="en-US" sz="2800" b="1" dirty="0" smtClean="0">
              <a:solidFill>
                <a:schemeClr val="tx2"/>
              </a:solidFill>
            </a:endParaRPr>
          </a:p>
          <a:p>
            <a:pPr marL="0" indent="0">
              <a:buNone/>
            </a:pPr>
            <a:r>
              <a:rPr lang="en-US" sz="2800" b="1" dirty="0" smtClean="0">
                <a:solidFill>
                  <a:schemeClr val="tx2"/>
                </a:solidFill>
              </a:rPr>
              <a:t>Issue</a:t>
            </a:r>
            <a:r>
              <a:rPr lang="en-US" sz="2800" dirty="0">
                <a:solidFill>
                  <a:schemeClr val="tx2"/>
                </a:solidFill>
              </a:rPr>
              <a:t>: Is Thomas liable for false imprisonment of Jonah when he threatened to shoot Jonah if he tried to leave the bank?</a:t>
            </a:r>
          </a:p>
          <a:p>
            <a:pPr marL="0" indent="0">
              <a:buNone/>
            </a:pPr>
            <a:endParaRPr lang="en-US" sz="2800" dirty="0">
              <a:solidFill>
                <a:schemeClr val="tx2"/>
              </a:solidFill>
            </a:endParaRPr>
          </a:p>
          <a:p>
            <a:pPr marL="0" indent="0">
              <a:buNone/>
            </a:pPr>
            <a:r>
              <a:rPr lang="en-US" sz="2800" b="1" dirty="0" smtClean="0">
                <a:solidFill>
                  <a:schemeClr val="tx2"/>
                </a:solidFill>
              </a:rPr>
              <a:t>Rule</a:t>
            </a:r>
            <a:r>
              <a:rPr lang="en-US" sz="2800" dirty="0" smtClean="0">
                <a:solidFill>
                  <a:schemeClr val="tx2"/>
                </a:solidFill>
              </a:rPr>
              <a:t>:</a:t>
            </a:r>
            <a:r>
              <a:rPr lang="en-US" sz="2600" dirty="0" smtClean="0">
                <a:solidFill>
                  <a:schemeClr val="tx2"/>
                </a:solidFill>
              </a:rPr>
              <a:t>  </a:t>
            </a:r>
            <a:r>
              <a:rPr lang="en-US" sz="2800" dirty="0" smtClean="0">
                <a:solidFill>
                  <a:schemeClr val="tx2"/>
                </a:solidFill>
              </a:rPr>
              <a:t>In order for Thomas to be liable for false imprisonment, Jonah must prove that there was (1.) an intentional confinement of another person (2.) for a reasonable amount of time (3.) without that person’s consent and (4.) with that person’s knowledge.</a:t>
            </a:r>
          </a:p>
          <a:p>
            <a:pPr marL="0" indent="0">
              <a:buNone/>
            </a:pPr>
            <a:endParaRPr lang="en-US" sz="2800" dirty="0" smtClean="0">
              <a:solidFill>
                <a:schemeClr val="tx2"/>
              </a:solidFill>
            </a:endParaRPr>
          </a:p>
          <a:p>
            <a:pPr marL="0" indent="0">
              <a:buNone/>
            </a:pPr>
            <a:r>
              <a:rPr lang="en-US" sz="2800" b="1" dirty="0" smtClean="0">
                <a:solidFill>
                  <a:schemeClr val="tx2"/>
                </a:solidFill>
              </a:rPr>
              <a:t>Application</a:t>
            </a:r>
            <a:r>
              <a:rPr lang="en-US" sz="2800" dirty="0" smtClean="0">
                <a:solidFill>
                  <a:schemeClr val="tx2"/>
                </a:solidFill>
              </a:rPr>
              <a:t>:</a:t>
            </a:r>
          </a:p>
          <a:p>
            <a:pPr marL="0" indent="0">
              <a:buNone/>
            </a:pPr>
            <a:endParaRPr lang="en-US" sz="2800" dirty="0" smtClean="0">
              <a:solidFill>
                <a:schemeClr val="tx2"/>
              </a:solidFill>
            </a:endParaRPr>
          </a:p>
          <a:p>
            <a:pPr marL="0" indent="0">
              <a:buNone/>
            </a:pPr>
            <a:endParaRPr lang="en-US" sz="2800" dirty="0" smtClean="0">
              <a:solidFill>
                <a:schemeClr val="tx2"/>
              </a:solidFill>
            </a:endParaRPr>
          </a:p>
        </p:txBody>
      </p:sp>
    </p:spTree>
    <p:extLst>
      <p:ext uri="{BB962C8B-B14F-4D97-AF65-F5344CB8AC3E}">
        <p14:creationId xmlns:p14="http://schemas.microsoft.com/office/powerpoint/2010/main" val="2000265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mj-lt"/>
              </a:rPr>
              <a:t>Jonah v. Thomas</a:t>
            </a:r>
            <a:endParaRPr lang="en-US" sz="2800" dirty="0">
              <a:latin typeface="+mj-lt"/>
            </a:endParaRPr>
          </a:p>
        </p:txBody>
      </p:sp>
      <p:sp>
        <p:nvSpPr>
          <p:cNvPr id="3" name="Content Placeholder 2"/>
          <p:cNvSpPr>
            <a:spLocks noGrp="1"/>
          </p:cNvSpPr>
          <p:nvPr>
            <p:ph idx="1"/>
          </p:nvPr>
        </p:nvSpPr>
        <p:spPr>
          <a:xfrm>
            <a:off x="420806" y="1295400"/>
            <a:ext cx="8229600" cy="4525963"/>
          </a:xfrm>
        </p:spPr>
        <p:txBody>
          <a:bodyPr>
            <a:normAutofit fontScale="70000" lnSpcReduction="20000"/>
          </a:bodyPr>
          <a:lstStyle/>
          <a:p>
            <a:pPr marL="0" indent="0">
              <a:buNone/>
            </a:pPr>
            <a:r>
              <a:rPr lang="en-US" sz="2800" dirty="0">
                <a:solidFill>
                  <a:schemeClr val="tx2"/>
                </a:solidFill>
              </a:rPr>
              <a:t>Jonah was depositing his paycheck at the bank when Thomas, an armed bank robber, came into the bank. He yelled at Jonah to get down on the floor. Thomas threatened to shoot Jonah if he tried to leave. Jonah sues Thomas for false imprisonment. </a:t>
            </a:r>
          </a:p>
          <a:p>
            <a:pPr marL="0" indent="0">
              <a:buNone/>
            </a:pPr>
            <a:endParaRPr lang="en-US" sz="2800" b="1" dirty="0" smtClean="0">
              <a:solidFill>
                <a:schemeClr val="tx2"/>
              </a:solidFill>
            </a:endParaRPr>
          </a:p>
          <a:p>
            <a:pPr marL="0" indent="0">
              <a:buNone/>
            </a:pPr>
            <a:r>
              <a:rPr lang="en-US" sz="2800" b="1" dirty="0" smtClean="0">
                <a:solidFill>
                  <a:schemeClr val="tx2"/>
                </a:solidFill>
              </a:rPr>
              <a:t>Issue</a:t>
            </a:r>
            <a:r>
              <a:rPr lang="en-US" sz="2800" dirty="0">
                <a:solidFill>
                  <a:schemeClr val="tx2"/>
                </a:solidFill>
              </a:rPr>
              <a:t>: Is Thomas liable for false imprisonment of Jonah when he threatened to shoot Jonah if he tried to leave the bank?</a:t>
            </a:r>
          </a:p>
          <a:p>
            <a:pPr marL="0" indent="0">
              <a:buNone/>
            </a:pPr>
            <a:endParaRPr lang="en-US" sz="2800" dirty="0">
              <a:solidFill>
                <a:schemeClr val="tx2"/>
              </a:solidFill>
            </a:endParaRPr>
          </a:p>
          <a:p>
            <a:pPr marL="0" indent="0">
              <a:buNone/>
            </a:pPr>
            <a:r>
              <a:rPr lang="en-US" sz="2800" b="1" dirty="0" smtClean="0">
                <a:solidFill>
                  <a:schemeClr val="tx2"/>
                </a:solidFill>
              </a:rPr>
              <a:t>Rule</a:t>
            </a:r>
            <a:r>
              <a:rPr lang="en-US" sz="2800" dirty="0" smtClean="0">
                <a:solidFill>
                  <a:schemeClr val="tx2"/>
                </a:solidFill>
              </a:rPr>
              <a:t>:</a:t>
            </a:r>
            <a:r>
              <a:rPr lang="en-US" sz="2600" dirty="0" smtClean="0">
                <a:solidFill>
                  <a:schemeClr val="tx2"/>
                </a:solidFill>
              </a:rPr>
              <a:t>  </a:t>
            </a:r>
            <a:r>
              <a:rPr lang="en-US" sz="2800" dirty="0" smtClean="0">
                <a:solidFill>
                  <a:schemeClr val="tx2"/>
                </a:solidFill>
              </a:rPr>
              <a:t>In order for Thomas to be liable for false imprisonment, Jonah must prove that there was (1.) an intentional confinement of another person (2.) for a reasonable amount of time (3.) without that person’s consent and (4.) with that person’s knowledge.</a:t>
            </a:r>
          </a:p>
          <a:p>
            <a:pPr marL="0" indent="0">
              <a:buNone/>
            </a:pPr>
            <a:endParaRPr lang="en-US" sz="2800" dirty="0" smtClean="0">
              <a:solidFill>
                <a:schemeClr val="tx2"/>
              </a:solidFill>
            </a:endParaRPr>
          </a:p>
          <a:p>
            <a:pPr marL="0" indent="0">
              <a:buNone/>
            </a:pPr>
            <a:r>
              <a:rPr lang="en-US" sz="2800" b="1" dirty="0" smtClean="0">
                <a:solidFill>
                  <a:schemeClr val="tx2"/>
                </a:solidFill>
              </a:rPr>
              <a:t>Application</a:t>
            </a:r>
            <a:r>
              <a:rPr lang="en-US" sz="2800" dirty="0" smtClean="0">
                <a:solidFill>
                  <a:schemeClr val="tx2"/>
                </a:solidFill>
              </a:rPr>
              <a:t>:</a:t>
            </a:r>
          </a:p>
          <a:p>
            <a:pPr marL="0" indent="0">
              <a:buNone/>
            </a:pPr>
            <a:endParaRPr lang="en-US" sz="2800" dirty="0" smtClean="0">
              <a:solidFill>
                <a:schemeClr val="tx2"/>
              </a:solidFill>
            </a:endParaRPr>
          </a:p>
          <a:p>
            <a:pPr marL="0" indent="0">
              <a:buNone/>
            </a:pPr>
            <a:r>
              <a:rPr lang="en-US" sz="2800" b="1" dirty="0" smtClean="0">
                <a:solidFill>
                  <a:schemeClr val="tx2"/>
                </a:solidFill>
              </a:rPr>
              <a:t>Conclusion</a:t>
            </a:r>
            <a:r>
              <a:rPr lang="en-US" sz="2800" dirty="0" smtClean="0">
                <a:solidFill>
                  <a:schemeClr val="tx2"/>
                </a:solidFill>
              </a:rPr>
              <a:t>:</a:t>
            </a:r>
          </a:p>
          <a:p>
            <a:pPr marL="0" indent="0">
              <a:buNone/>
            </a:pPr>
            <a:endParaRPr lang="en-US" sz="2800" dirty="0" smtClean="0">
              <a:solidFill>
                <a:schemeClr val="tx2"/>
              </a:solidFill>
            </a:endParaRPr>
          </a:p>
        </p:txBody>
      </p:sp>
    </p:spTree>
    <p:extLst>
      <p:ext uri="{BB962C8B-B14F-4D97-AF65-F5344CB8AC3E}">
        <p14:creationId xmlns:p14="http://schemas.microsoft.com/office/powerpoint/2010/main" val="1613334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mj-lt"/>
              </a:rPr>
              <a:t>England v. </a:t>
            </a:r>
            <a:r>
              <a:rPr lang="en-US" dirty="0" err="1" smtClean="0">
                <a:latin typeface="+mj-lt"/>
              </a:rPr>
              <a:t>Garley</a:t>
            </a:r>
            <a:endParaRPr lang="en-US" sz="2800" dirty="0">
              <a:latin typeface="+mj-lt"/>
            </a:endParaRPr>
          </a:p>
        </p:txBody>
      </p:sp>
      <p:sp>
        <p:nvSpPr>
          <p:cNvPr id="3" name="Content Placeholder 2"/>
          <p:cNvSpPr>
            <a:spLocks noGrp="1"/>
          </p:cNvSpPr>
          <p:nvPr>
            <p:ph idx="1"/>
          </p:nvPr>
        </p:nvSpPr>
        <p:spPr>
          <a:xfrm>
            <a:off x="420806" y="1295400"/>
            <a:ext cx="8494594" cy="4525963"/>
          </a:xfrm>
        </p:spPr>
        <p:txBody>
          <a:bodyPr>
            <a:noAutofit/>
          </a:bodyPr>
          <a:lstStyle/>
          <a:p>
            <a:pPr marL="0" indent="0" algn="just">
              <a:buNone/>
            </a:pPr>
            <a:r>
              <a:rPr lang="en-US" sz="1900" dirty="0">
                <a:solidFill>
                  <a:schemeClr val="tx2"/>
                </a:solidFill>
              </a:rPr>
              <a:t>Betty England worked at a Dairy Queen </a:t>
            </a:r>
            <a:r>
              <a:rPr lang="en-US" sz="1900" dirty="0" smtClean="0">
                <a:solidFill>
                  <a:schemeClr val="tx2"/>
                </a:solidFill>
              </a:rPr>
              <a:t>in </a:t>
            </a:r>
            <a:r>
              <a:rPr lang="en-US" sz="1900" dirty="0">
                <a:solidFill>
                  <a:schemeClr val="tx2"/>
                </a:solidFill>
              </a:rPr>
              <a:t>Tallulah, Louisiana. One day, her manager, Larry </a:t>
            </a:r>
            <a:r>
              <a:rPr lang="en-US" sz="1900" dirty="0" err="1">
                <a:solidFill>
                  <a:schemeClr val="tx2"/>
                </a:solidFill>
              </a:rPr>
              <a:t>Garley</a:t>
            </a:r>
            <a:r>
              <a:rPr lang="en-US" sz="1900" dirty="0">
                <a:solidFill>
                  <a:schemeClr val="tx2"/>
                </a:solidFill>
              </a:rPr>
              <a:t>, became upset about burned hamburgers. In anger, </a:t>
            </a:r>
            <a:r>
              <a:rPr lang="en-US" sz="1900" dirty="0" err="1">
                <a:solidFill>
                  <a:schemeClr val="tx2"/>
                </a:solidFill>
              </a:rPr>
              <a:t>Garley</a:t>
            </a:r>
            <a:r>
              <a:rPr lang="en-US" sz="1900" dirty="0">
                <a:solidFill>
                  <a:schemeClr val="tx2"/>
                </a:solidFill>
              </a:rPr>
              <a:t> threw a hamburger </a:t>
            </a:r>
            <a:r>
              <a:rPr lang="en-US" sz="1900" dirty="0" smtClean="0">
                <a:solidFill>
                  <a:schemeClr val="tx2"/>
                </a:solidFill>
              </a:rPr>
              <a:t>which </a:t>
            </a:r>
            <a:r>
              <a:rPr lang="en-US" sz="1900" dirty="0">
                <a:solidFill>
                  <a:schemeClr val="tx2"/>
                </a:solidFill>
              </a:rPr>
              <a:t>hit England on the leg. England was not harmed by the hamburger. England sued </a:t>
            </a:r>
            <a:r>
              <a:rPr lang="en-US" sz="1900" dirty="0" err="1">
                <a:solidFill>
                  <a:schemeClr val="tx2"/>
                </a:solidFill>
              </a:rPr>
              <a:t>Garley</a:t>
            </a:r>
            <a:r>
              <a:rPr lang="en-US" sz="1900" dirty="0">
                <a:solidFill>
                  <a:schemeClr val="tx2"/>
                </a:solidFill>
              </a:rPr>
              <a:t> for battery.</a:t>
            </a:r>
          </a:p>
          <a:p>
            <a:pPr marL="0" indent="0" algn="just">
              <a:buNone/>
            </a:pPr>
            <a:endParaRPr lang="en-US" sz="1900" dirty="0" smtClean="0">
              <a:solidFill>
                <a:schemeClr val="tx2"/>
              </a:solidFill>
            </a:endParaRPr>
          </a:p>
          <a:p>
            <a:pPr marL="0" indent="0">
              <a:buNone/>
            </a:pPr>
            <a:r>
              <a:rPr lang="en-US" sz="1900" b="1" dirty="0" smtClean="0">
                <a:solidFill>
                  <a:schemeClr val="tx2"/>
                </a:solidFill>
              </a:rPr>
              <a:t>Issue</a:t>
            </a:r>
            <a:r>
              <a:rPr lang="en-US" sz="1900" dirty="0" smtClean="0">
                <a:solidFill>
                  <a:schemeClr val="tx2"/>
                </a:solidFill>
              </a:rPr>
              <a:t>: Is England liable for battery against </a:t>
            </a:r>
            <a:r>
              <a:rPr lang="en-US" sz="1900" dirty="0">
                <a:solidFill>
                  <a:schemeClr val="tx2"/>
                </a:solidFill>
              </a:rPr>
              <a:t>her boss </a:t>
            </a:r>
            <a:r>
              <a:rPr lang="en-US" sz="1900" dirty="0" err="1">
                <a:solidFill>
                  <a:schemeClr val="tx2"/>
                </a:solidFill>
              </a:rPr>
              <a:t>Garley</a:t>
            </a:r>
            <a:r>
              <a:rPr lang="en-US" sz="1900" dirty="0">
                <a:solidFill>
                  <a:schemeClr val="tx2"/>
                </a:solidFill>
              </a:rPr>
              <a:t> when she was hit by a hamburger that </a:t>
            </a:r>
            <a:r>
              <a:rPr lang="en-US" sz="1900" dirty="0" err="1">
                <a:solidFill>
                  <a:schemeClr val="tx2"/>
                </a:solidFill>
              </a:rPr>
              <a:t>Garley</a:t>
            </a:r>
            <a:r>
              <a:rPr lang="en-US" sz="1900" dirty="0">
                <a:solidFill>
                  <a:schemeClr val="tx2"/>
                </a:solidFill>
              </a:rPr>
              <a:t> </a:t>
            </a:r>
            <a:r>
              <a:rPr lang="en-US" sz="1900" dirty="0" smtClean="0">
                <a:solidFill>
                  <a:schemeClr val="tx2"/>
                </a:solidFill>
              </a:rPr>
              <a:t>threw in anger?</a:t>
            </a:r>
            <a:br>
              <a:rPr lang="en-US" sz="1900" dirty="0" smtClean="0">
                <a:solidFill>
                  <a:schemeClr val="tx2"/>
                </a:solidFill>
              </a:rPr>
            </a:br>
            <a:endParaRPr lang="en-US" sz="1900" dirty="0" smtClean="0">
              <a:solidFill>
                <a:schemeClr val="tx2"/>
              </a:solidFill>
            </a:endParaRPr>
          </a:p>
          <a:p>
            <a:pPr marL="0" indent="0">
              <a:buNone/>
            </a:pPr>
            <a:r>
              <a:rPr lang="en-US" sz="1900" b="1" dirty="0" smtClean="0">
                <a:solidFill>
                  <a:schemeClr val="tx2"/>
                </a:solidFill>
              </a:rPr>
              <a:t>Rule</a:t>
            </a:r>
            <a:r>
              <a:rPr lang="en-US" sz="1900" dirty="0" smtClean="0">
                <a:solidFill>
                  <a:schemeClr val="tx2"/>
                </a:solidFill>
              </a:rPr>
              <a:t>: In </a:t>
            </a:r>
            <a:r>
              <a:rPr lang="en-US" sz="1900" dirty="0">
                <a:solidFill>
                  <a:schemeClr val="tx2"/>
                </a:solidFill>
              </a:rPr>
              <a:t>order to win </a:t>
            </a:r>
            <a:r>
              <a:rPr lang="en-US" sz="1900" dirty="0" smtClean="0">
                <a:solidFill>
                  <a:schemeClr val="tx2"/>
                </a:solidFill>
              </a:rPr>
              <a:t>a case for </a:t>
            </a:r>
            <a:r>
              <a:rPr lang="en-US" sz="1900" dirty="0">
                <a:solidFill>
                  <a:schemeClr val="tx2"/>
                </a:solidFill>
              </a:rPr>
              <a:t>battery against </a:t>
            </a:r>
            <a:r>
              <a:rPr lang="en-US" sz="1900" dirty="0" err="1">
                <a:solidFill>
                  <a:schemeClr val="tx2"/>
                </a:solidFill>
              </a:rPr>
              <a:t>Garley</a:t>
            </a:r>
            <a:r>
              <a:rPr lang="en-US" sz="1900" dirty="0">
                <a:solidFill>
                  <a:schemeClr val="tx2"/>
                </a:solidFill>
              </a:rPr>
              <a:t>, England must prove that there was an (1.) intentional and (2.) harmful or offensive touching of another (3.) without her consent. No direct contact is needed for the touching requirement</a:t>
            </a:r>
            <a:r>
              <a:rPr lang="en-US" sz="1900" dirty="0" smtClean="0">
                <a:solidFill>
                  <a:schemeClr val="tx2"/>
                </a:solidFill>
              </a:rPr>
              <a:t>.</a:t>
            </a:r>
            <a:br>
              <a:rPr lang="en-US" sz="1900" dirty="0" smtClean="0">
                <a:solidFill>
                  <a:schemeClr val="tx2"/>
                </a:solidFill>
              </a:rPr>
            </a:br>
            <a:endParaRPr lang="en-US" sz="1900" dirty="0">
              <a:solidFill>
                <a:schemeClr val="tx2"/>
              </a:solidFill>
            </a:endParaRPr>
          </a:p>
          <a:p>
            <a:pPr marL="0" indent="0">
              <a:buNone/>
            </a:pPr>
            <a:r>
              <a:rPr lang="en-US" sz="1900" b="1" dirty="0" smtClean="0">
                <a:solidFill>
                  <a:schemeClr val="tx2"/>
                </a:solidFill>
              </a:rPr>
              <a:t>Application</a:t>
            </a:r>
            <a:r>
              <a:rPr lang="en-US" sz="1900" dirty="0" smtClean="0">
                <a:solidFill>
                  <a:schemeClr val="tx2"/>
                </a:solidFill>
              </a:rPr>
              <a:t>:</a:t>
            </a:r>
          </a:p>
          <a:p>
            <a:pPr marL="0" indent="0">
              <a:buNone/>
            </a:pPr>
            <a:r>
              <a:rPr lang="en-US" sz="1900" b="1" dirty="0" smtClean="0">
                <a:solidFill>
                  <a:schemeClr val="tx2"/>
                </a:solidFill>
              </a:rPr>
              <a:t/>
            </a:r>
            <a:br>
              <a:rPr lang="en-US" sz="1900" b="1" dirty="0" smtClean="0">
                <a:solidFill>
                  <a:schemeClr val="tx2"/>
                </a:solidFill>
              </a:rPr>
            </a:br>
            <a:r>
              <a:rPr lang="en-US" sz="1900" b="1" dirty="0" smtClean="0">
                <a:solidFill>
                  <a:schemeClr val="tx2"/>
                </a:solidFill>
              </a:rPr>
              <a:t>Conclusion</a:t>
            </a:r>
            <a:r>
              <a:rPr lang="en-US" sz="1900" dirty="0" smtClean="0">
                <a:solidFill>
                  <a:schemeClr val="tx2"/>
                </a:solidFill>
              </a:rPr>
              <a:t>:</a:t>
            </a:r>
          </a:p>
        </p:txBody>
      </p:sp>
    </p:spTree>
    <p:extLst>
      <p:ext uri="{BB962C8B-B14F-4D97-AF65-F5344CB8AC3E}">
        <p14:creationId xmlns:p14="http://schemas.microsoft.com/office/powerpoint/2010/main" val="1785353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mj-lt"/>
              </a:rPr>
              <a:t>Wilson v. Huey</a:t>
            </a:r>
            <a:endParaRPr lang="en-US" sz="2800" dirty="0">
              <a:latin typeface="+mj-lt"/>
            </a:endParaRPr>
          </a:p>
        </p:txBody>
      </p:sp>
      <p:sp>
        <p:nvSpPr>
          <p:cNvPr id="3" name="Content Placeholder 2"/>
          <p:cNvSpPr>
            <a:spLocks noGrp="1"/>
          </p:cNvSpPr>
          <p:nvPr>
            <p:ph idx="1"/>
          </p:nvPr>
        </p:nvSpPr>
        <p:spPr>
          <a:xfrm>
            <a:off x="420806" y="1295400"/>
            <a:ext cx="8229600" cy="4525963"/>
          </a:xfrm>
        </p:spPr>
        <p:txBody>
          <a:bodyPr>
            <a:noAutofit/>
          </a:bodyPr>
          <a:lstStyle/>
          <a:p>
            <a:pPr marL="0" indent="0" algn="just">
              <a:buNone/>
            </a:pPr>
            <a:r>
              <a:rPr lang="en-US" sz="2000" dirty="0">
                <a:solidFill>
                  <a:schemeClr val="tx2"/>
                </a:solidFill>
              </a:rPr>
              <a:t>Martin Wilson worked as a paralegal for an attorney. While the attorney was talking to David Huey, Martin tried to enter into the attorney’s office. Huey slammed the door closed in Wilson’s face, saying “you get out!,” pushing him into the hall. Wilson suffered no physical injury</a:t>
            </a:r>
            <a:r>
              <a:rPr lang="en-US" sz="2000" dirty="0" smtClean="0">
                <a:solidFill>
                  <a:schemeClr val="tx2"/>
                </a:solidFill>
              </a:rPr>
              <a:t>. Wilson sued Huey for battery.</a:t>
            </a:r>
          </a:p>
          <a:p>
            <a:pPr marL="0" indent="0">
              <a:buNone/>
            </a:pPr>
            <a:r>
              <a:rPr lang="en-US" sz="2000" b="1" dirty="0" smtClean="0">
                <a:solidFill>
                  <a:schemeClr val="tx2"/>
                </a:solidFill>
              </a:rPr>
              <a:t/>
            </a:r>
            <a:br>
              <a:rPr lang="en-US" sz="2000" b="1" dirty="0" smtClean="0">
                <a:solidFill>
                  <a:schemeClr val="tx2"/>
                </a:solidFill>
              </a:rPr>
            </a:br>
            <a:r>
              <a:rPr lang="en-US" sz="2000" b="1" dirty="0" smtClean="0">
                <a:solidFill>
                  <a:schemeClr val="tx2"/>
                </a:solidFill>
              </a:rPr>
              <a:t>Issue</a:t>
            </a:r>
            <a:r>
              <a:rPr lang="en-US" sz="2000" dirty="0" smtClean="0">
                <a:solidFill>
                  <a:schemeClr val="tx2"/>
                </a:solidFill>
              </a:rPr>
              <a:t>: </a:t>
            </a:r>
            <a:r>
              <a:rPr lang="en-US" sz="2000" dirty="0">
                <a:solidFill>
                  <a:schemeClr val="tx2"/>
                </a:solidFill>
              </a:rPr>
              <a:t>Is Huey liable for battery against Wilson when he pushed a door closed in Wilson’s face forcing him into the hall?</a:t>
            </a:r>
            <a:endParaRPr lang="en-US" sz="2000" dirty="0" smtClean="0">
              <a:solidFill>
                <a:schemeClr val="tx2"/>
              </a:solidFill>
            </a:endParaRPr>
          </a:p>
          <a:p>
            <a:pPr marL="0" indent="0">
              <a:buNone/>
            </a:pPr>
            <a:r>
              <a:rPr lang="en-US" sz="2000" b="1" dirty="0" smtClean="0">
                <a:solidFill>
                  <a:schemeClr val="tx2"/>
                </a:solidFill>
              </a:rPr>
              <a:t/>
            </a:r>
            <a:br>
              <a:rPr lang="en-US" sz="2000" b="1" dirty="0" smtClean="0">
                <a:solidFill>
                  <a:schemeClr val="tx2"/>
                </a:solidFill>
              </a:rPr>
            </a:br>
            <a:r>
              <a:rPr lang="en-US" sz="2000" b="1" dirty="0" smtClean="0">
                <a:solidFill>
                  <a:schemeClr val="tx2"/>
                </a:solidFill>
              </a:rPr>
              <a:t>Rule</a:t>
            </a:r>
            <a:r>
              <a:rPr lang="en-US" sz="2000" dirty="0" smtClean="0">
                <a:solidFill>
                  <a:schemeClr val="tx2"/>
                </a:solidFill>
              </a:rPr>
              <a:t>:  </a:t>
            </a:r>
            <a:r>
              <a:rPr lang="en-US" sz="2000" dirty="0">
                <a:solidFill>
                  <a:schemeClr val="tx2"/>
                </a:solidFill>
              </a:rPr>
              <a:t>In order to win in an action for battery against Huey, Wilson must prove that there was an (1.) intentional (2.) harmful or offensive touching of another (3.) without his consent.</a:t>
            </a:r>
            <a:endParaRPr lang="en-US" sz="2000" dirty="0" smtClean="0">
              <a:solidFill>
                <a:schemeClr val="tx2"/>
              </a:solidFill>
            </a:endParaRPr>
          </a:p>
          <a:p>
            <a:pPr marL="0" indent="0">
              <a:buNone/>
            </a:pPr>
            <a:r>
              <a:rPr lang="en-US" sz="2000" b="1" dirty="0" smtClean="0">
                <a:solidFill>
                  <a:schemeClr val="tx2"/>
                </a:solidFill>
              </a:rPr>
              <a:t/>
            </a:r>
            <a:br>
              <a:rPr lang="en-US" sz="2000" b="1" dirty="0" smtClean="0">
                <a:solidFill>
                  <a:schemeClr val="tx2"/>
                </a:solidFill>
              </a:rPr>
            </a:br>
            <a:r>
              <a:rPr lang="en-US" sz="2000" b="1" dirty="0" smtClean="0">
                <a:solidFill>
                  <a:schemeClr val="tx2"/>
                </a:solidFill>
              </a:rPr>
              <a:t>Application</a:t>
            </a:r>
            <a:r>
              <a:rPr lang="en-US" sz="2000" dirty="0" smtClean="0">
                <a:solidFill>
                  <a:schemeClr val="tx2"/>
                </a:solidFill>
              </a:rPr>
              <a:t>:</a:t>
            </a:r>
          </a:p>
          <a:p>
            <a:pPr marL="0" indent="0">
              <a:buNone/>
            </a:pPr>
            <a:endParaRPr lang="en-US" sz="2000" dirty="0" smtClean="0">
              <a:solidFill>
                <a:schemeClr val="tx2"/>
              </a:solidFill>
            </a:endParaRPr>
          </a:p>
          <a:p>
            <a:pPr marL="0" indent="0">
              <a:buNone/>
            </a:pPr>
            <a:r>
              <a:rPr lang="en-US" sz="2000" b="1" dirty="0" smtClean="0">
                <a:solidFill>
                  <a:schemeClr val="tx2"/>
                </a:solidFill>
              </a:rPr>
              <a:t>Conclusion</a:t>
            </a:r>
            <a:r>
              <a:rPr lang="en-US" sz="2000" dirty="0" smtClean="0">
                <a:solidFill>
                  <a:schemeClr val="tx2"/>
                </a:solidFill>
              </a:rPr>
              <a:t>:</a:t>
            </a:r>
          </a:p>
        </p:txBody>
      </p:sp>
    </p:spTree>
    <p:extLst>
      <p:ext uri="{BB962C8B-B14F-4D97-AF65-F5344CB8AC3E}">
        <p14:creationId xmlns:p14="http://schemas.microsoft.com/office/powerpoint/2010/main" val="59426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mj-lt"/>
              </a:rPr>
              <a:t>Carly v. Vince</a:t>
            </a:r>
            <a:endParaRPr lang="en-US" sz="2800" dirty="0">
              <a:latin typeface="+mj-lt"/>
            </a:endParaRPr>
          </a:p>
        </p:txBody>
      </p:sp>
      <p:sp>
        <p:nvSpPr>
          <p:cNvPr id="3" name="Content Placeholder 2"/>
          <p:cNvSpPr>
            <a:spLocks noGrp="1"/>
          </p:cNvSpPr>
          <p:nvPr>
            <p:ph idx="1"/>
          </p:nvPr>
        </p:nvSpPr>
        <p:spPr>
          <a:xfrm>
            <a:off x="420806" y="1295400"/>
            <a:ext cx="8229600" cy="4525963"/>
          </a:xfrm>
        </p:spPr>
        <p:txBody>
          <a:bodyPr>
            <a:noAutofit/>
          </a:bodyPr>
          <a:lstStyle/>
          <a:p>
            <a:pPr marL="0" indent="0" algn="just">
              <a:buNone/>
            </a:pPr>
            <a:r>
              <a:rPr lang="en-US" sz="1800" dirty="0" smtClean="0">
                <a:solidFill>
                  <a:schemeClr val="tx2"/>
                </a:solidFill>
              </a:rPr>
              <a:t>When </a:t>
            </a:r>
            <a:r>
              <a:rPr lang="en-US" sz="1800" dirty="0">
                <a:solidFill>
                  <a:schemeClr val="tx2"/>
                </a:solidFill>
              </a:rPr>
              <a:t>the sun is setting one night, Carly sees that the door to Vince's house is unlocked. Carly knows that Vince has a home office with expensive computer equipment. Carly pushes the unlocked door open, walks into the house and steals Vince's computer equipment that is worth more than $5,000. Carly is charged with burglary</a:t>
            </a:r>
            <a:r>
              <a:rPr lang="en-US" sz="1800" dirty="0" smtClean="0">
                <a:solidFill>
                  <a:schemeClr val="tx2"/>
                </a:solidFill>
              </a:rPr>
              <a:t>. </a:t>
            </a:r>
            <a:endParaRPr lang="en-US" sz="1800" dirty="0">
              <a:solidFill>
                <a:schemeClr val="tx2"/>
              </a:solidFill>
            </a:endParaRPr>
          </a:p>
          <a:p>
            <a:pPr marL="0" indent="0">
              <a:buNone/>
            </a:pPr>
            <a:endParaRPr lang="en-US" sz="1800" dirty="0" smtClean="0">
              <a:solidFill>
                <a:schemeClr val="tx2"/>
              </a:solidFill>
            </a:endParaRPr>
          </a:p>
          <a:p>
            <a:pPr marL="0" indent="0">
              <a:buNone/>
            </a:pPr>
            <a:r>
              <a:rPr lang="en-US" sz="1800" b="1" dirty="0" smtClean="0">
                <a:solidFill>
                  <a:schemeClr val="tx2"/>
                </a:solidFill>
              </a:rPr>
              <a:t>Issue</a:t>
            </a:r>
            <a:r>
              <a:rPr lang="en-US" sz="1800" dirty="0" smtClean="0">
                <a:solidFill>
                  <a:schemeClr val="tx2"/>
                </a:solidFill>
              </a:rPr>
              <a:t>: </a:t>
            </a:r>
            <a:r>
              <a:rPr lang="en-US" sz="1800" dirty="0">
                <a:solidFill>
                  <a:schemeClr val="tx2"/>
                </a:solidFill>
              </a:rPr>
              <a:t>Did </a:t>
            </a:r>
            <a:r>
              <a:rPr lang="en-US" sz="1800" dirty="0" smtClean="0">
                <a:solidFill>
                  <a:schemeClr val="tx2"/>
                </a:solidFill>
              </a:rPr>
              <a:t>Carly </a:t>
            </a:r>
            <a:r>
              <a:rPr lang="en-US" sz="1800" dirty="0">
                <a:solidFill>
                  <a:schemeClr val="tx2"/>
                </a:solidFill>
              </a:rPr>
              <a:t>commit burglary when </a:t>
            </a:r>
            <a:r>
              <a:rPr lang="en-US" sz="1800" dirty="0" smtClean="0">
                <a:solidFill>
                  <a:schemeClr val="tx2"/>
                </a:solidFill>
              </a:rPr>
              <a:t>she </a:t>
            </a:r>
            <a:r>
              <a:rPr lang="en-US" sz="1800" dirty="0">
                <a:solidFill>
                  <a:schemeClr val="tx2"/>
                </a:solidFill>
              </a:rPr>
              <a:t>opened the unlocked door to Vince’s house </a:t>
            </a:r>
            <a:r>
              <a:rPr lang="en-US" sz="1800" dirty="0" smtClean="0">
                <a:solidFill>
                  <a:schemeClr val="tx2"/>
                </a:solidFill>
              </a:rPr>
              <a:t>at sunset in </a:t>
            </a:r>
            <a:r>
              <a:rPr lang="en-US" sz="1800" dirty="0">
                <a:solidFill>
                  <a:schemeClr val="tx2"/>
                </a:solidFill>
              </a:rPr>
              <a:t>order to steal Vince’s computer equipment</a:t>
            </a:r>
            <a:r>
              <a:rPr lang="en-US" sz="1800" dirty="0" smtClean="0">
                <a:solidFill>
                  <a:schemeClr val="tx2"/>
                </a:solidFill>
              </a:rPr>
              <a:t>?</a:t>
            </a:r>
            <a:br>
              <a:rPr lang="en-US" sz="1800" dirty="0" smtClean="0">
                <a:solidFill>
                  <a:schemeClr val="tx2"/>
                </a:solidFill>
              </a:rPr>
            </a:br>
            <a:endParaRPr lang="en-US" sz="1800" dirty="0" smtClean="0">
              <a:solidFill>
                <a:schemeClr val="tx2"/>
              </a:solidFill>
            </a:endParaRPr>
          </a:p>
          <a:p>
            <a:pPr marL="0" indent="0">
              <a:buNone/>
            </a:pPr>
            <a:r>
              <a:rPr lang="en-US" sz="1800" b="1" dirty="0" smtClean="0">
                <a:solidFill>
                  <a:schemeClr val="tx2"/>
                </a:solidFill>
              </a:rPr>
              <a:t>Rule</a:t>
            </a:r>
            <a:r>
              <a:rPr lang="en-US" sz="1800" dirty="0" smtClean="0">
                <a:solidFill>
                  <a:schemeClr val="tx2"/>
                </a:solidFill>
              </a:rPr>
              <a:t>: In </a:t>
            </a:r>
            <a:r>
              <a:rPr lang="en-US" sz="1800" dirty="0">
                <a:solidFill>
                  <a:schemeClr val="tx2"/>
                </a:solidFill>
              </a:rPr>
              <a:t>order for </a:t>
            </a:r>
            <a:r>
              <a:rPr lang="en-US" sz="1800" dirty="0" smtClean="0">
                <a:solidFill>
                  <a:schemeClr val="tx2"/>
                </a:solidFill>
              </a:rPr>
              <a:t>Carly </a:t>
            </a:r>
            <a:r>
              <a:rPr lang="en-US" sz="1800" dirty="0">
                <a:solidFill>
                  <a:schemeClr val="tx2"/>
                </a:solidFill>
              </a:rPr>
              <a:t>to be guilty of burglary, the prosecution must </a:t>
            </a:r>
            <a:r>
              <a:rPr lang="en-US" sz="1800" dirty="0" smtClean="0">
                <a:solidFill>
                  <a:schemeClr val="tx2"/>
                </a:solidFill>
              </a:rPr>
              <a:t>prove:  </a:t>
            </a:r>
            <a:r>
              <a:rPr lang="en-US" sz="1800" dirty="0">
                <a:solidFill>
                  <a:schemeClr val="tx2"/>
                </a:solidFill>
              </a:rPr>
              <a:t/>
            </a:r>
            <a:br>
              <a:rPr lang="en-US" sz="1800" dirty="0">
                <a:solidFill>
                  <a:schemeClr val="tx2"/>
                </a:solidFill>
              </a:rPr>
            </a:br>
            <a:r>
              <a:rPr lang="en-US" sz="1800" dirty="0">
                <a:solidFill>
                  <a:schemeClr val="tx2"/>
                </a:solidFill>
              </a:rPr>
              <a:t>(1) a breaking </a:t>
            </a:r>
            <a:br>
              <a:rPr lang="en-US" sz="1800" dirty="0">
                <a:solidFill>
                  <a:schemeClr val="tx2"/>
                </a:solidFill>
              </a:rPr>
            </a:br>
            <a:r>
              <a:rPr lang="en-US" sz="1800" dirty="0">
                <a:solidFill>
                  <a:schemeClr val="tx2"/>
                </a:solidFill>
              </a:rPr>
              <a:t>(2) and entry </a:t>
            </a:r>
            <a:br>
              <a:rPr lang="en-US" sz="1800" dirty="0">
                <a:solidFill>
                  <a:schemeClr val="tx2"/>
                </a:solidFill>
              </a:rPr>
            </a:br>
            <a:r>
              <a:rPr lang="en-US" sz="1800" dirty="0">
                <a:solidFill>
                  <a:schemeClr val="tx2"/>
                </a:solidFill>
              </a:rPr>
              <a:t>(3) of a dwelling </a:t>
            </a:r>
            <a:br>
              <a:rPr lang="en-US" sz="1800" dirty="0">
                <a:solidFill>
                  <a:schemeClr val="tx2"/>
                </a:solidFill>
              </a:rPr>
            </a:br>
            <a:r>
              <a:rPr lang="en-US" sz="1800" dirty="0">
                <a:solidFill>
                  <a:schemeClr val="tx2"/>
                </a:solidFill>
              </a:rPr>
              <a:t>(4) of another </a:t>
            </a:r>
            <a:br>
              <a:rPr lang="en-US" sz="1800" dirty="0">
                <a:solidFill>
                  <a:schemeClr val="tx2"/>
                </a:solidFill>
              </a:rPr>
            </a:br>
            <a:r>
              <a:rPr lang="en-US" sz="1800" dirty="0">
                <a:solidFill>
                  <a:schemeClr val="tx2"/>
                </a:solidFill>
              </a:rPr>
              <a:t>(5) at night </a:t>
            </a:r>
            <a:br>
              <a:rPr lang="en-US" sz="1800" dirty="0">
                <a:solidFill>
                  <a:schemeClr val="tx2"/>
                </a:solidFill>
              </a:rPr>
            </a:br>
            <a:r>
              <a:rPr lang="en-US" sz="1800" dirty="0">
                <a:solidFill>
                  <a:schemeClr val="tx2"/>
                </a:solidFill>
              </a:rPr>
              <a:t>(6) with the intent of committing a felony </a:t>
            </a:r>
            <a:r>
              <a:rPr lang="en-US" sz="1800" dirty="0" smtClean="0">
                <a:solidFill>
                  <a:schemeClr val="tx2"/>
                </a:solidFill>
              </a:rPr>
              <a:t>inside </a:t>
            </a:r>
          </a:p>
          <a:p>
            <a:pPr marL="0" indent="0">
              <a:buNone/>
            </a:pPr>
            <a:r>
              <a:rPr lang="en-US" sz="1800" b="1" dirty="0" smtClean="0">
                <a:solidFill>
                  <a:schemeClr val="tx2"/>
                </a:solidFill>
              </a:rPr>
              <a:t>Application</a:t>
            </a:r>
            <a:r>
              <a:rPr lang="en-US" sz="1800" dirty="0" smtClean="0">
                <a:solidFill>
                  <a:schemeClr val="tx2"/>
                </a:solidFill>
              </a:rPr>
              <a:t>:</a:t>
            </a:r>
          </a:p>
          <a:p>
            <a:pPr marL="0" indent="0">
              <a:buNone/>
            </a:pPr>
            <a:endParaRPr lang="en-US" sz="1800" dirty="0" smtClean="0">
              <a:solidFill>
                <a:schemeClr val="tx2"/>
              </a:solidFill>
            </a:endParaRPr>
          </a:p>
          <a:p>
            <a:pPr marL="0" indent="0">
              <a:buNone/>
            </a:pPr>
            <a:r>
              <a:rPr lang="en-US" sz="1800" b="1" dirty="0" smtClean="0">
                <a:solidFill>
                  <a:schemeClr val="tx2"/>
                </a:solidFill>
              </a:rPr>
              <a:t>Conclusion</a:t>
            </a:r>
            <a:r>
              <a:rPr lang="en-US" sz="1800" dirty="0" smtClean="0">
                <a:solidFill>
                  <a:schemeClr val="tx2"/>
                </a:solidFill>
              </a:rPr>
              <a:t>:</a:t>
            </a:r>
          </a:p>
        </p:txBody>
      </p:sp>
    </p:spTree>
    <p:extLst>
      <p:ext uri="{BB962C8B-B14F-4D97-AF65-F5344CB8AC3E}">
        <p14:creationId xmlns:p14="http://schemas.microsoft.com/office/powerpoint/2010/main" val="49712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latin typeface="+mj-lt"/>
              </a:rPr>
              <a:t>Questions and Answers</a:t>
            </a:r>
            <a:endParaRPr lang="en-US" dirty="0">
              <a:latin typeface="+mj-l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095500" y="2720181"/>
            <a:ext cx="4953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8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latin typeface="+mj-lt"/>
              </a:rPr>
              <a:t>More Early Years…</a:t>
            </a:r>
            <a:endParaRPr lang="en-US" dirty="0">
              <a:latin typeface="+mj-lt"/>
            </a:endParaRPr>
          </a:p>
        </p:txBody>
      </p:sp>
      <p:sp>
        <p:nvSpPr>
          <p:cNvPr id="7" name="Content Placeholder 2"/>
          <p:cNvSpPr txBox="1">
            <a:spLocks/>
          </p:cNvSpPr>
          <p:nvPr/>
        </p:nvSpPr>
        <p:spPr>
          <a:xfrm>
            <a:off x="457200"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457200" y="1295400"/>
            <a:ext cx="82296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38200" y="2017470"/>
            <a:ext cx="2587824" cy="3450432"/>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6200000">
            <a:off x="4970264" y="1600200"/>
            <a:ext cx="3394472" cy="4525963"/>
          </a:xfrm>
        </p:spPr>
      </p:pic>
    </p:spTree>
    <p:extLst>
      <p:ext uri="{BB962C8B-B14F-4D97-AF65-F5344CB8AC3E}">
        <p14:creationId xmlns:p14="http://schemas.microsoft.com/office/powerpoint/2010/main" val="365411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6"/>
            <a:ext cx="8229600" cy="1219200"/>
          </a:xfrm>
        </p:spPr>
        <p:txBody>
          <a:bodyPr/>
          <a:lstStyle/>
          <a:p>
            <a:r>
              <a:rPr lang="en-US" dirty="0" smtClean="0">
                <a:latin typeface="+mj-lt"/>
              </a:rPr>
              <a:t>HIGH SCHOOL</a:t>
            </a:r>
            <a:endParaRPr lang="en-US" dirty="0">
              <a:latin typeface="+mj-lt"/>
            </a:endParaRPr>
          </a:p>
        </p:txBody>
      </p:sp>
      <p:sp>
        <p:nvSpPr>
          <p:cNvPr id="3" name="Content Placeholder 2"/>
          <p:cNvSpPr>
            <a:spLocks noGrp="1"/>
          </p:cNvSpPr>
          <p:nvPr>
            <p:ph idx="1"/>
          </p:nvPr>
        </p:nvSpPr>
        <p:spPr>
          <a:xfrm>
            <a:off x="457200" y="1600200"/>
            <a:ext cx="8229600" cy="3399753"/>
          </a:xfrm>
        </p:spPr>
        <p:txBody>
          <a:bodyPr/>
          <a:lstStyle/>
          <a:p>
            <a:r>
              <a:rPr lang="en-US" dirty="0" smtClean="0"/>
              <a:t>I attended Canterbury High School in Fort Wayne, Indiana</a:t>
            </a:r>
          </a:p>
          <a:p>
            <a:pPr marL="0" indent="0">
              <a:buNone/>
            </a:pPr>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86" y="2283950"/>
            <a:ext cx="2705100" cy="16859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95" y="4402624"/>
            <a:ext cx="2724150" cy="1676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4272549"/>
            <a:ext cx="2628900" cy="1743075"/>
          </a:xfrm>
          <a:prstGeom prst="rect">
            <a:avLst/>
          </a:prstGeom>
        </p:spPr>
      </p:pic>
      <p:sp>
        <p:nvSpPr>
          <p:cNvPr id="10" name="AutoShape 2" descr="data:image/jpeg;base64,/9j/4AAQSkZJRgABAQAAAQABAAD/2wCEAAkGBxQSEhQUEhQWFBQVFBQXFRQVFhcXGBgUFxQXGBgXFRQYHSggGBwlHRQXITEhJSkrLi4uFx8zODMsNygtLisBCgoKDg0OGhAQGywkHCQsLCwsLCwsLCwsLCwsLCwsLCwsLCwsLCwsLCwsLCwsLCwsLCwsLCwsLCwsLCwsLCwsLP/AABEIALcBEwMBIgACEQEDEQH/xAAcAAAABwEBAAAAAAAAAAAAAAAAAQIDBAUGBwj/xABNEAABAwEEAwoLBAgEBgMAAAABAAIRAwQSITEFQVEGEyJTYXGBkZLRBxUyQlKhorHB0vAUI0NiFnKCk7LC4eIkM1RjRHODlKPxFzTD/8QAGAEBAQEBAQAAAAAAAAAAAAAAAAECAwT/xAAlEQEBAAICAgICAgMBAAAAAAAAAQIREiEDMUFREyIyYRRCoQT/2gAMAwEAAhEDEQA/AOoEJJCcISSF3cTZCIhOEJJCobISSE4QiIVQ0QkkJ0hIIQNwiISyEUKhshJITpCQQqhuERCcISYVDZCSQnYRFqIahJhOEIoVQ2QiIThCIhUNQgQnCERCBqEITkIoVDV1C6nIQhENQihOkIrqBuEITkIoVCIRQnIRQiEQihOQhCBuESchBBrCEkhOQiheV3NQiIThakkKhshEQnCEkhVDZCSQnSEkhAyWpJCeISS1VDUIiE4QkwqGyEkhKqVA3yiBzkBQLXpuz0/KqtHSlyk9mqmQihZi07u7M3ybzvrklVlfwg4cGljqk/XuWL5sY1PHlW4ISS1YChu+qA8JjSDsOXqVpZt3lF3lMc3l+u9J5sS+PJqiEUKBYtP2er5NQTsOBVg1wORB5jK6TKX1WLjYTCKE5CKFpk2QihOwihA1CEJyEV1UIhFCcuoXUDcIoTkIQgbhCE5CKEQ3dQupyEIQNXUE5CNNjTwiIS4RELzOxCIhZ7dZuo+wll6mXteCQQci04g9YWfb4T6eui7rClzkamNrfEIiFhR4TaWui7rSv/kujxT1PyYnDJtiFmN0G62nZqhpPBDroIMEyDkRA5+pQv8A5IocW/66Fld1elWW6q19MObwAyDjJDico2FZz8s11WsfHd9xffp8z0jmM6ZynLJO2rwi0QOBTceefcQFz6po54nB2H5Y9cKO6znWD0CVznky+27hGwtXhFqnyGNbz/RVRa919qf+IW8jQqXes8PUUoM5hz4daXK0mMOV7dVqeVUeZ1XiB1BRzinmM2uHWltps9Ia8yFjbUiMKaMt5FLFzUW9ofFKL2Z3m57QptdIu8E6velCze/6hSTWb6Q7QRio30p/aGXXim10iOs2OB2/WKfpWutTPAe8RqvSOpPb4DjeiOX3pIcMceXyvqVNmk6zbrLU0+XeHKFb2Td6cqlMHlb9fBZfDXd60l9FsDETsn+i6TyZT1WLhL8OiWXdjZnwHEsJ2hTqunKIye123hAR1rlT7KdmXP3YpoWU6o5lv/Iy0z+GOuUdL0jm4D9oH3KwhcXscNqML4DQ9pdyAOEmNeC6o3dPZDlXZ6+5dvF5dz9q5eTx69LSEIUAafsx/GZ1pbdM2c5VWda7c8ftz41LhCEwNI0j+I3rT1Gu183XB0ZwfrYkyl+U1R3ULqchCFraG4RQnIQupsNwgnLqCbVoyEUJaKF5nVznwttn7ONcVf5Fzn7NiuieFZ33tnH5HnrcO5YS9zjPFefyX9no8c6O0tz9QgEFkEA4uM447EHbnK04OZ2v6Jvxu4QBWaIwg3MIw2ciU3TDuOb7C59titOgalNpc8tuiJIdtMZdITuibtN7S44B0k47Ck1bc6o0sNRpBjABs4EHCOZSdFWE16rKYmXTjGOAn4LPfyqyt+lKJpVWteC4seAIdMlpgZKNobSFKnSaHvDTicQdfQpultzZoUqlUum40uI4JmNWax1TSDiYawOAAmTGc4RHItYy30xlpfHSQa9xFS9JJBkxByF07NibZpQ3GtNTFrsHzqAOJ2jkVCbS7iWx+v8AFNNtLnYinhj566ay+mP1+2hfbgbk1dt6HkADE7dpQbpDhVDvhgh13hiOqdvMqGnUJIBpxJibw18kLYaL3IGtSFQOIBJwuyMDGcjYplbPazGVV+MXb3dNThXpm+JiNt6SOdO+MZIvVBiGee3Ag8KROzYqbSjRRqOpgFxa9zcwPJ14yogtB4t3ab3Kzd+Euvtoadsk1L1QXSDdN9uGMiMcPcp2j7awxfdScTibxZhPwWPbav8Abdhnwh60Das/u3dYTV+jr7aR9YC/dcwgnAm5IF7EN1Zax6ik167bouXfOzDZywn4SntB7nDaGlzY4JunCcYB1Kq03ZRZajmOl7hdwAjyhIzKky2vFYb+LwMUzFyBdZdjzr2GaTvolxLaZkVMLrIHoXMPrWs4bWOLf03fgUTrYDhcfIzy71rV+k6+230S+g4APZSBjNzWAkxzKNufLXNqB103XiJjLhZcmCyH2sDzHx0LQaG0E+0Xi2OBAIMzwp1AH0VjKfbWKRukY1rmXboBZUm7AmBhlzrKUGE5NJ5hP/paTS+iTZrt+BeDgI5ANZGGaz2j7dvYOEzyxq5kxKfbZXnzDj+VLdY3gYsIja0jVtKfp6ZPontf0Up+niWOYW4OaR5Ukc2CXZKqqVEgAESeZdK8GdMfZ6pAgmsQcNjGR71zyhWwxMnlldH8Gj5oVf8Amz1sb3Lr4f5MeX+LVwhCchCF69vMbhC6nIRQmwiESchGmw7X3R0Wuc03zdMSACDzGcQm6W6uyukGoWEZh7HjqIBB61wo22tqqVO2e9N2jSNYCDUeeQuJ95Xi/JXq/G6B4Sba2rWoupOa9u8+U1wIxe7ZzLG3if8A0qsaXI8oA8owPSpVmtwedh2H4Y4rnd27bx66N2Gg0sktaSXPxIHpuRNs7N8cLrcGtwgcqXo+ztNNpLQScctpKXQso3yoLuVwcxIK9E9ONHTs7Q4ENAzyHIriw1nU3NLOC7LHEcLDLmVY6jGQg/0U+zuhpJwgADHznDD1Bx6F5/L/ACdvH/EWndL1H06gkXXQMsxIA5sAFnrPU4TsDk3LHb3qz0iPuzG1vTiOVVVC0Na594weDnzLfi9s5pG+/ld1JqzPhoEHqO1KNtp+mPWm7LaGBjQXAGMZXo24pNB0uGB25HVirpunq1KmWNAutaIkEwXPnOef+qprNWaXABwJxgDmKsrn3ZkSC9uP6oM/xBeby+3fxzpS2msXPvuGLnPcYGs44BDfRsd2SntIBrSw5YuxM7FH+0M9ILr47+rnnNUmk8S7PP0TsHIll4OGOOHku7k1RtDQXS4YnDqCeFdnpN6wt/DLS2PTr6EU2YtdVN6Sdd1uQ6VntLW51Z5qVM5YMOQRzqxkhx2B2ydai6cpBrnYRFTHtLy4X9noynSu34bD2T3JttQXncsajypw12ekOtNMrNvO4QiG4zzr1vMW94g82w7OZbXRmk3WZlW4IvVGg4kYAVNh+oWM35seUOsLUVxwamH4jNf5X6gvP576dvFPZO6fSbq4pTli4GTmRDhjliPcse2mHHGcBhjGtaW2MLqUeg4P/ZdDHT+0WetZyjTk5nI5c4Tx+zP0S6gAWiXYk6zsKW+jGILsCNZjMBHWpQW4nE7eQ5I61OAcTqzPKF2sjltKLuXvXSfBTVvU7QNj6Z6w75VzFz/rYtZ4PtL7xaLrBe30FpLzDAbroJaDwsC4YkZrlMuPbdx5dR1x0AScBMScBOyUlrwciDzEFcw0/uitFOtVptc0MDpDQIEloOWA1wq0bq7S3EPAOWDTt51rH/0W/CXwadjKh2nSdGmJfUaOn4rjtr0/aavlVXRyGPWMVXVJLpcSeUkkytXzX4SeL7dddu0sYMb7PNBHWCguQGjzoLP5cl/HGnq7nqv5B2vlWZt0ENu5kn3Ba+2bqahpvku8l2Z5DqhYc1boYTiuEdrUWuCMxijpuQttUOM8yTSWog7JVbdEucDzu28ifoVRecbz4kRBfiMcyOjNazchYxWZWc8h1yCBLr+OGIGAGw8hV5T0c0YgOHM54+Kt8n9McWGsTpeYLiLpzLs5HpdKunCGtHpY4bIge53WtC+wtPlguGoOc4gHpKSbCxzjLcBAGJyDQFzyttdMbJNMnb/8o8494VY7R1YuLm05Dg2DfYNWwlb2roak4QWYbJcPcm27n6M+R7TlrHKxMtVhxoq0OBApauMp/MnKWhLSBG8z/wBSlt/WW2/R+j6HtFENAUfQ9orX5KxxjJWPRFobUa51O6GySd8pnANdscrMCWN5XOPqaMxzK9GgKPoe0U9U0fTAAawAScAXa55ZWMsuTeOox2kdF1arWmkwvuvdPCa3zR6RG1Rmbn7SR/kxz1KePNBW4qUaDMX702Nb7o9blFq7orGzDf6f7JvfwBXHLKTSZSW7Y6nuatQn7rP89Pv5UKu561DDedWYfT+Zaxu6myf6gdl3cn2aYsdb8Wi47HFoPU7Fa55M6igqMhzgc7xnnnHFDTWjqlZr96aXuIpuiQJ8m8ZdAzlalujKLsWtZztw/hwSrXoykWgGmMABm7ImTOO1xXL1XTe45uNzls4h3XT+ZCnuatYxNBx/ap/Mt4NztD0PaKI7naHoYfrFdPyVz4xh3bnrVB/w7u1T+ZaWswhjw7yhvMg7bjtY51aHc7Q9D1lPU9EU2CA2AY1nV7lnO3JvDWLL1Kl2HOPBkB36rhdd6jhygLMWtppvLSbpDnAkch5eZdMfoOkRBaY/WOpFaNA0CJNMX7gF688nAQMCYmGjGExy4mWq5bVrng8OekYYn66UKtcx5ZOWEjkldLbuepej7u5RdKaJp0qT3tYJAwvERMxJw5V1/J/TnxYpzuVXG49hNroBoLjvrcBjmfUqSoFovB/bGUrXTc/EhwuiD5V10HDYYWb6rc6rQbpLKX2t4aJJDXEa4DBJx5lVWzRjg0uc2AMyCMjlr2rQ1q4bbqdSJmgXRhjNCpE48ig6U3Q77SqNIwc0gcFgHWOULhh6ds/bKvr0wSIdIOoEhELVSnJ3ZcUwwCTKXcHOurmWbZT/ADdg96CaLZQQWFtd92/mKqG2R9WBTEkMLjwgAGgjElxA1hXdopX2luQMAuOQBIknbhJ6FYVLXDt7otL2uaJvXnudcaW3g1t8HBsjg4SNkrlc9dT2mV0q6O5lppta94FoecmuvNpswP3hbInAziYkYSqi12JrGyyqHmMQW3BgMbri43j1K1t1rIBdcc2pUeAzfA8NYWSDmALxEZDoCq6lQ05NSob97OA8EY4wSDGIgHq2XG5fLHJBNpqMgljmzBBgiQccCUoaUecIJnl+OpRLRbHGAZujoA5A3UIA2KM613Tku0m4m17oe0VN+YAXCajBLXEGC8DbiFabp7CaVNv3lRxfVLiXPM+TlOxVO5F++WqjI/Gp/wAQK1PhBbdp0Dte/wBQb3qf7Rr4U1WzNvsAvQb0i+/UOdSRZW/m7b+9U9fSZvAgg3Z80jPpxyRDS79V3snvW+mV22xtOV794/vSa1lDWzLuio/5lUs0rUJgBnVHxR1NI1BmG/XSmg/VBFAOFSpeujEVH7edXO6GxObZnvNWq6d64Lnktbi0cEapnFZ59UmjF5vkjCMeufgrzTuknPsVMm6BVcRAEEb25kFpvG8DlkIgqXH0sqqNjpTT+7ZjnwRjwDn0qaNHM1U29DR3Knq20w2C0xqg7CMcUfjZ21v10rSJ9SjSaQCxgmfNGpA2WkR5DD+yFR2u0XjLyMsIGCVZLcWiGOkbCNqByoGtDLnAdDZLJa6Y2hazdRRq0qDnCvVg1GwL5Ab5WDYxjALEB8nlC6Pu7b/hJ/3GfzLGXuLGArWyu2Jqv/euP8ybdpCrhNV/bd3qO2D0IcHOU0iz0dXc93CeSIPnvzkcql2pvAcQ52AOIe/vVK110iMIyhPPtbnNxIgjp+sFqImMqh1Wldc8feNB4bsReGYlXO6GxVaVNrKdWod8qPkOqOjyZgAasMll7AYq0z+dh9oLbeEioadGk9uBFb3sd3LN9xqemUO/UxJds89xzIGXOUu0vrBpvYj9Zx94VMdJOecczr6Z+CvqdO+G36jcdUQDlk69Bz1K3UTaNRY54nIbTgOtaDcdZGis2rUe1rWS5zcQcIAAwx8okxkG45hVZtbGCL8Bpuy2HOOqQSBDeYqQ1jRcirJEG9g68NcGeD6+dc87uaTldtxXpXqlnfcc2WOpwYMANeGyQdc5HYsyGYQdY1kbFaaJZUawPp3nta43mcEiDEODhILiRkBOarGuGHRj/TUuOG/T0Y5bnanpmPUnJ+sE03BxHL7iluqal3ZHKCIO5kSC8e9hp3QHuqZtgtHDygEiAIiXH1Kmtum3XRTqAExD3B0uMuBcZMtBIwwGpHpQxSdrxbjj6QVRSc2/wxwODegSY1wuXCe2coKrVLT92bzZwJdmNQxAkDHUpLnMa4XnB7zLnXMGtJ80SIEbROQhFbLa2m529Xbs5XhU4MREkXYkyehQatpJIMzjlLs4AxJM6gukjnozb2RLg5xyi8CSdhD8iI164VdUdjlsWgdZ6jvKaDjiC859pG3Rx4tna/uXWdB3cAP8XQ1feg9QJ+C1PhMP3VmH/OPqpqv3EaOcbYxwa1raPCqG8IF5jg3M4ySMlbeE2gblncLrmM3wOIcMC4sgRnjdOrUsW/u3/q58HyCeT4JkOJBUwua7IRqOfxV1XtNm3gMp2YMrQwGtfJxEXjdyxE80rVZU1McIfWpSK9pYZaG44YnHWDt5ELPdFRjnNvtDyXU70XmiMJxImc0/pivRqOaaNAULoIdDy+8Sc8Rhhgny1LZFKXYdr4rpm7Gg1ticQ1oM0sQAD5bdawFGwmpdawS9+AGAkkbSui7rqLn2RzWjEBrjiMAxwc7XsCl9xHMqV2MJvTlqhQgzgkyNfTHxVjvcahkpLdI0RZd6NiYapa4b/fN4EkkOu3dQIETqWolVds8kdHuSLFM/XKpTyBcJbfAcwlnpAYkcxy6VM0lpGnXczerI2y3b164Sb96IngjKD2lRV05NQiJziO5dR3ej/B/9RnvK5po+zPfXa2meG5xDcYx59S6huwoOqWMgDJweZMC6wSSD0lYy9xY5TS8p3N8E3TP3YPL8VOqUADI1qzZaGGy7z9ko3rsb/wDiTemfJzjDNOU0imc7Lo9ybpO1KdZgA9pLQ66WOLXZODSJaeQ5HnUzTNrbWuubZ6Vnu3gd5EB0xBdhqjDnKbm10q7O/ht5HD1Fb7wos/wrTsrD+F6xdn0a9z2Bogvc1rS4wJdlqXRd2FjfXspa25LH74bxwutaZ1GTipv0Rx6mYcJGEhaiy2zfQ2m11NslxBLRLWgRBvYY6ox9ypN9/K3qCNlbEYDqjqWsu2bGhsgNGrcDw5hbBcXEgnC6wuGDSMROUHFOVrM4P4Qwx4F7AFxkwQ4BubcC7WcwqSrbA4PYYAzEA54G7nqx15qQ2qzB9SoG/d4MY2chDQWyBy9Gtc6i0a25ddfufeEtIe7gOb5pkGMs8c+RWFtcxl0B97KXNbwZLb0NcYJzjEaisnaKzSTcLoMEsJwDscQdczzjlzUtlbCMsNqcG50etDoe7nP1gl0G3sSQAM8Yz6FE+1FpODTMZgO6kh2kXD0Y1i6Mlqy66W1PdTjzj2CgqZ9sdOEAchJCC56z+2eS00pa7wLQBhd8kHPEmSTM9EYJhmiqz5u0nHFjdnCdF0Sfoa1187gapnGz4tczFrzFMg8ADADEk9JUt+4+vmH0pDQATfmZGOXIOpZ55SdRvjXFKeiqu91gaTw69SA4JEwX3gNuWrYmfElobBNCoBgZLSMMO8Ycq7eNxdbH71kmDILsDj+WYEkjHOCnqO5Gs2BvrCMJJvAxhIAiNQzlPyeT4hxcffSrNm9QeDMHHXejU3HEgYbQjpOeRhSd2tuAwu5cvIdi6vW3DPqBratSmQ2cJecMNYjHAe5QLT4Mr5/zKbBB8ljzmcMC4ZbJWp5c/mM8Kz2j7RTsrXgUnOrVW098vPgNLRN0ADITyyqvdrpRtWyshhaRaG3gSD+E85jMLXP3BWq8QCxzQYDiYLgMAS3zcAMJKgaQ8GlrrMcwmmwb9fBvXsLl2IkRmVua91dVzUEYY8/BIjojFPNLdRPQ0reDwR2o+VWp9DAP5lPp+Bx2E2wfuCf/ANFq2Gq5m0w459AlKfGMXulseuV1Ol4HhjetRPNRA/nKfb4Iaeu1P/dt+ZTlF0wG5S0UWVJq03Pe1s0hMN3wEYuumYuyVq9OaapVLFV+63upcrN4LpBBDg0xqEEThqgK1Z4LTTEstIe4DgtdSDATli4OJGE6km0eDy0PpPZfpS4ETLsJOfkrPVu01XK7Q4lrbzQ3H4KR92fMYelvwK27vBHa3RetNMxzj+VO2bwP1SeHaGtG1rb/AKjd9630duc0mi+cBGoEwM07Vpsgw1oOEEHHPnXSz4Gwf+LP7kfOnKfgabrtbuik0fzKbi9ud6Jc0VbPwADfYb0DHHat9pPT1Z16m5rH0w5zXMJ4JZAYWxdwkcuStLH4JmU3Md9rqm44ENLGxhlrU924R997t+bwnuMXTgC6QDis3VTVcMt9UFximGNvOgAzA2TAJ6UbbUAIDG+z74XU6vgbc9xLrYTLiY3vASTgMeVLp+BZgztLiORkfFb/AFTtySnUuumAZGWHxBSqlYuwugdA+WfWuzDwNWXXXr9dP5UpvgdsnH2jrp/IpuLquRaKJ3yiTqrUdQHnDZnzrp2n9IClSZTbRYTUohxc4SeETIO3V1qzo+CSyNc132i0m4WkAupxLTI8zkVrprcUyuaZFe5vbAzFgcTGubwhZuqunn3dFZxv7i1oYHAOLW4NBMzdByGEqLYqcE3hh17F2+3eCSjVeHvtbwQ0N4LGiYcTOLj6XqQo+CKyNPCtFR3JwB6wt8meNcRt9CSLg2zEDrTBsputwxBcD7+9egR4K9H8ZW/es+RON8F2jx51U89Zvwapzqca8/06J9SW8OGrJegR4MdGjPfMNtbm/onf0A0aMxy41R9a1m5VeNee3zrEYD6xSHU8MRnkV6LfuP0eDJdGEf5rdZnI68Ak1dyejneU8GJ/EZGIgmIz71OeX1/049POgoN+sfigvQbtw+ijjwNXns1CNiCcqn40MaatHGHss+VH44r8aeyz5Ve/o7R2P7X9EobnqPouP7RCjqoPG9fjT2WfKi8bVz+KfZ7lohueo+ie07vSm6Ao+ge07vQZvxrX413s9yHjavxjvZ7lp/EFD0Pad3oDQdn9AdLz3qjMjS1fjHeruShpavxrvV3LTeKrMPNZ2z8yBsdlGql0uHegzQ0pX4x3WEDpOtxj+taL/BDXQ7be9E6vYWiSaEbcCgzp0rV413aKR4yrH8V/bcrmvp7R7R+G79WkT67qzWn911iDSKdF170xwQNpu3uEeQgc6ujaxoWuo5wBrvaDmbzzA14DErQ09JAAAWhpgAf/AF6hPSSZJWP3M7pGG8aNa4SBN+k1xjZLS4DmlXNTdRUGVdx5qDAPWZ9Sek9rrxn/AL46LK7vQ8Y/7x6LKVRM3T1iYFV5OwUmKT43tPnVHMG14ps/iKbNLX7eeNqdFlQ+3O9Ot/2oVSdOvGdqceRjQ4/wgetMVd0bxlVrHlNwe4FXaaX3253p1/8Atm9yP7a70rT0WZncqCnp2u8ww1nH8pB9Qann6Srt/wAyq6l+vXaD2GsLvUmzRzSFkceFTFpLicQ6kWjHZdy6lUOe4GCXAjMGZ6QplXdE1v41oqH8rg0dpwn2VVWjS4e4uc17jtLwT0m7ipWptID+dLFF3ou6itbofSVmdTbvRZN0cGQHTGMg4yptbSAbGBM7FOhhTZneg7slD7K/i39k9y0ekN2VGi665lUn8ob8XBQHeEWgPwa3Uz5kNqv7C/in9k9yPxdU4p/YPcp7fCXROVCv0hg/mTp8IDIkUKh5C5oTRtWDR1XiqnYd3I/FlXianYd3Kx/T5v8Ap39pvcmq3hFa0A/Z345cMT7k0bRPFdbin9g9yHiqtxL+wU+/wktH/DP7Y7kTfCNhP2U/vR8iJs2NEV+Jd1JR0PX4l3qQd4RnRhZv/L/YmneEapqszf3v9qaNnPE1fiXdQ70SNvhAqH8Fg5N8/oiRdqV1tqTO+VO2cutFVtlR0cJ/bKDW83WjTQaNR5853aKJ97a7tHuT4SoQRTeOc5DWe5INB2v3lTrvMjAQRWMOwJJs5OodRU4BK6EFabEeTZl/VCtYS4RMcwVlCV0KopaehRPCc9w1tJAB6WweoqVS3L0TBFkD9hJrvHrqQrSnAIveTIkA4xybCtMzdUxoAbTcABAAcMAMhkruppmLPoktENsoA2BlX3Sn6ej6gOFmnnpPPWCYWh/SxvFnt/2pJ3XDij2/7U6O1UW2mIFAtb6LabmDqbCjHRdb/Tf+N3vKuzuu/wBn2/7UX6XHih2z8qdL2pRoqv8A6f8A8RSm6MtEzvA6aIPqIxVv+lzuKHbPciO613FN7R7k6O0VzLcW3bpDfRFNgHUGwo7dEWniW/uaPyqy/S1/Ft6yh+llTi2dbu9OjtXjRFp4pn7qiP5UsaJtepgH7NIKYd1VT0Ge13ojuqqehT9rvU6O0dmirZqEfulBt9OuHRVc8OAjOMNUXcCOVW36U1fRp9TvmULSGmHVgA9rARk4AgjpnJLo7U9axBxvOkugC8ZJjZJSPF7dim1Hk4+tN3ioqOdHM1t9SU2wN2IWpjnNIa66dRCpRZrU0wHHnvCPWguRYW7Aj+wM2D1JNhv3fvIvbQVIjlQMfYWeiEYsbdgTklAc6BIsrdgR7y3YEZ6EXSgQXM+gUEtEgkjc/X4r2mfMljQNo4r2mfMggunGMbON3P2g/h+0z5kDoG0DzPaZ3oIJwhsjxHX4s9tnzIeJLRxXtM+ZBBOENgNCWji/aZ8yMaGtHFe0z5kaCcIbDxLaOLPaZ8yHiS0cWe0z5kaCcIbaWw7laYY3fWlz44UOIAJ1CDqUlu5mz8We27vQQV4xNnBucs/Fe075ksaAs/FDrPeggrxibKGhKHEtShoahxLOyESCai7H4oocTT7LUrxVR4in2G9yCCaTY/FtLiafYb3I/F9LiafYb3IIJo2P7DT4qn2G9yULGzi2dlqCCaNj+yt9BvZalCg30G9QRIJo2jaQ0Uyq0hzQDqcAAQef4LH19z9Zri27ejIhzYPWZCJBS4xqU14jr8X7TPmReJK/F+0z5kEFOEOVDxJX4v2mfMh4jr8We0z5kSCcIcgGg6/F+0z5kfiOvxftM+ZEgnCGx+I6/F+0z5kXiOvxftM+ZBBOEOQeJK/F+0z5kEEE4Q5P/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descr="data:image/jpeg;base64,/9j/4AAQSkZJRgABAQAAAQABAAD/2wCEAAkGBxQSEhQUEhQWFBQVFBQXFRQVFhcXGBgUFxQXGBgXFRQYHSggGBwlHRQXITEhJSkrLi4uFx8zODMsNygtLisBCgoKDg0OGhAQGywkHCQsLCwsLCwsLCwsLCwsLCwsLCwsLCwsLCwsLCwsLCwsLCwsLCwsLCwsLCwsLCwsLCwsLP/AABEIALcBEwMBIgACEQEDEQH/xAAcAAAABwEBAAAAAAAAAAAAAAAAAQIDBAUGBwj/xABNEAABAwEEAwoLBAgEBgMAAAABAAIRAwQSITEFQVEGEyJTYXGBkZLRBxUyQlKhorHB0vAUI0NiFnKCk7LC4eIkM1RjRHODlKPxFzTD/8QAGAEBAQEBAQAAAAAAAAAAAAAAAAECAwT/xAAlEQEBAAICAgICAgMBAAAAAAAAAQIREiEDMUFREyIyYRRCoQT/2gAMAwEAAhEDEQA/AOoEJJCcISSF3cTZCIhOEJJCobISSE4QiIVQ0QkkJ0hIIQNwiISyEUKhshJITpCQQqhuERCcISYVDZCSQnYRFqIahJhOEIoVQ2QiIThCIhUNQgQnCERCBqEITkIoVDV1C6nIQhENQihOkIrqBuEITkIoVCIRQnIRQiEQihOQhCBuESchBBrCEkhOQiheV3NQiIThakkKhshEQnCEkhVDZCSQnSEkhAyWpJCeISS1VDUIiE4QkwqGyEkhKqVA3yiBzkBQLXpuz0/KqtHSlyk9mqmQihZi07u7M3ybzvrklVlfwg4cGljqk/XuWL5sY1PHlW4ISS1YChu+qA8JjSDsOXqVpZt3lF3lMc3l+u9J5sS+PJqiEUKBYtP2er5NQTsOBVg1wORB5jK6TKX1WLjYTCKE5CKFpk2QihOwihA1CEJyEV1UIhFCcuoXUDcIoTkIQgbhCE5CKEQ3dQupyEIQNXUE5CNNjTwiIS4RELzOxCIhZ7dZuo+wll6mXteCQQci04g9YWfb4T6eui7rClzkamNrfEIiFhR4TaWui7rSv/kujxT1PyYnDJtiFmN0G62nZqhpPBDroIMEyDkRA5+pQv8A5IocW/66Fld1elWW6q19MObwAyDjJDico2FZz8s11WsfHd9xffp8z0jmM6ZynLJO2rwi0QOBTceefcQFz6po54nB2H5Y9cKO6znWD0CVznky+27hGwtXhFqnyGNbz/RVRa919qf+IW8jQqXes8PUUoM5hz4daXK0mMOV7dVqeVUeZ1XiB1BRzinmM2uHWltps9Ia8yFjbUiMKaMt5FLFzUW9ofFKL2Z3m57QptdIu8E6velCze/6hSTWb6Q7QRio30p/aGXXim10iOs2OB2/WKfpWutTPAe8RqvSOpPb4DjeiOX3pIcMceXyvqVNmk6zbrLU0+XeHKFb2Td6cqlMHlb9fBZfDXd60l9FsDETsn+i6TyZT1WLhL8OiWXdjZnwHEsJ2hTqunKIye123hAR1rlT7KdmXP3YpoWU6o5lv/Iy0z+GOuUdL0jm4D9oH3KwhcXscNqML4DQ9pdyAOEmNeC6o3dPZDlXZ6+5dvF5dz9q5eTx69LSEIUAafsx/GZ1pbdM2c5VWda7c8ftz41LhCEwNI0j+I3rT1Gu183XB0ZwfrYkyl+U1R3ULqchCFraG4RQnIQupsNwgnLqCbVoyEUJaKF5nVznwttn7ONcVf5Fzn7NiuieFZ33tnH5HnrcO5YS9zjPFefyX9no8c6O0tz9QgEFkEA4uM447EHbnK04OZ2v6Jvxu4QBWaIwg3MIw2ciU3TDuOb7C59titOgalNpc8tuiJIdtMZdITuibtN7S44B0k47Ck1bc6o0sNRpBjABs4EHCOZSdFWE16rKYmXTjGOAn4LPfyqyt+lKJpVWteC4seAIdMlpgZKNobSFKnSaHvDTicQdfQpultzZoUqlUum40uI4JmNWax1TSDiYawOAAmTGc4RHItYy30xlpfHSQa9xFS9JJBkxByF07NibZpQ3GtNTFrsHzqAOJ2jkVCbS7iWx+v8AFNNtLnYinhj566ay+mP1+2hfbgbk1dt6HkADE7dpQbpDhVDvhgh13hiOqdvMqGnUJIBpxJibw18kLYaL3IGtSFQOIBJwuyMDGcjYplbPazGVV+MXb3dNThXpm+JiNt6SOdO+MZIvVBiGee3Ag8KROzYqbSjRRqOpgFxa9zcwPJ14yogtB4t3ab3Kzd+Euvtoadsk1L1QXSDdN9uGMiMcPcp2j7awxfdScTibxZhPwWPbav8Abdhnwh60Das/u3dYTV+jr7aR9YC/dcwgnAm5IF7EN1Zax6ik167bouXfOzDZywn4SntB7nDaGlzY4JunCcYB1Kq03ZRZajmOl7hdwAjyhIzKky2vFYb+LwMUzFyBdZdjzr2GaTvolxLaZkVMLrIHoXMPrWs4bWOLf03fgUTrYDhcfIzy71rV+k6+230S+g4APZSBjNzWAkxzKNufLXNqB103XiJjLhZcmCyH2sDzHx0LQaG0E+0Xi2OBAIMzwp1AH0VjKfbWKRukY1rmXboBZUm7AmBhlzrKUGE5NJ5hP/paTS+iTZrt+BeDgI5ANZGGaz2j7dvYOEzyxq5kxKfbZXnzDj+VLdY3gYsIja0jVtKfp6ZPontf0Up+niWOYW4OaR5Ukc2CXZKqqVEgAESeZdK8GdMfZ6pAgmsQcNjGR71zyhWwxMnlldH8Gj5oVf8Amz1sb3Lr4f5MeX+LVwhCchCF69vMbhC6nIRQmwiESchGmw7X3R0Wuc03zdMSACDzGcQm6W6uyukGoWEZh7HjqIBB61wo22tqqVO2e9N2jSNYCDUeeQuJ95Xi/JXq/G6B4Sba2rWoupOa9u8+U1wIxe7ZzLG3if8A0qsaXI8oA8owPSpVmtwedh2H4Y4rnd27bx66N2Gg0sktaSXPxIHpuRNs7N8cLrcGtwgcqXo+ztNNpLQScctpKXQso3yoLuVwcxIK9E9ONHTs7Q4ENAzyHIriw1nU3NLOC7LHEcLDLmVY6jGQg/0U+zuhpJwgADHznDD1Bx6F5/L/ACdvH/EWndL1H06gkXXQMsxIA5sAFnrPU4TsDk3LHb3qz0iPuzG1vTiOVVVC0Na594weDnzLfi9s5pG+/ld1JqzPhoEHqO1KNtp+mPWm7LaGBjQXAGMZXo24pNB0uGB25HVirpunq1KmWNAutaIkEwXPnOef+qprNWaXABwJxgDmKsrn3ZkSC9uP6oM/xBeby+3fxzpS2msXPvuGLnPcYGs44BDfRsd2SntIBrSw5YuxM7FH+0M9ILr47+rnnNUmk8S7PP0TsHIll4OGOOHku7k1RtDQXS4YnDqCeFdnpN6wt/DLS2PTr6EU2YtdVN6Sdd1uQ6VntLW51Z5qVM5YMOQRzqxkhx2B2ydai6cpBrnYRFTHtLy4X9noynSu34bD2T3JttQXncsajypw12ekOtNMrNvO4QiG4zzr1vMW94g82w7OZbXRmk3WZlW4IvVGg4kYAVNh+oWM35seUOsLUVxwamH4jNf5X6gvP576dvFPZO6fSbq4pTli4GTmRDhjliPcse2mHHGcBhjGtaW2MLqUeg4P/ZdDHT+0WetZyjTk5nI5c4Tx+zP0S6gAWiXYk6zsKW+jGILsCNZjMBHWpQW4nE7eQ5I61OAcTqzPKF2sjltKLuXvXSfBTVvU7QNj6Z6w75VzFz/rYtZ4PtL7xaLrBe30FpLzDAbroJaDwsC4YkZrlMuPbdx5dR1x0AScBMScBOyUlrwciDzEFcw0/uitFOtVptc0MDpDQIEloOWA1wq0bq7S3EPAOWDTt51rH/0W/CXwadjKh2nSdGmJfUaOn4rjtr0/aavlVXRyGPWMVXVJLpcSeUkkytXzX4SeL7dddu0sYMb7PNBHWCguQGjzoLP5cl/HGnq7nqv5B2vlWZt0ENu5kn3Ba+2bqahpvku8l2Z5DqhYc1boYTiuEdrUWuCMxijpuQttUOM8yTSWog7JVbdEucDzu28ifoVRecbz4kRBfiMcyOjNazchYxWZWc8h1yCBLr+OGIGAGw8hV5T0c0YgOHM54+Kt8n9McWGsTpeYLiLpzLs5HpdKunCGtHpY4bIge53WtC+wtPlguGoOc4gHpKSbCxzjLcBAGJyDQFzyttdMbJNMnb/8o8494VY7R1YuLm05Dg2DfYNWwlb2roak4QWYbJcPcm27n6M+R7TlrHKxMtVhxoq0OBApauMp/MnKWhLSBG8z/wBSlt/WW2/R+j6HtFENAUfQ9orX5KxxjJWPRFobUa51O6GySd8pnANdscrMCWN5XOPqaMxzK9GgKPoe0U9U0fTAAawAScAXa55ZWMsuTeOox2kdF1arWmkwvuvdPCa3zR6RG1Rmbn7SR/kxz1KePNBW4qUaDMX702Nb7o9blFq7orGzDf6f7JvfwBXHLKTSZSW7Y6nuatQn7rP89Pv5UKu561DDedWYfT+Zaxu6myf6gdl3cn2aYsdb8Wi47HFoPU7Fa55M6igqMhzgc7xnnnHFDTWjqlZr96aXuIpuiQJ8m8ZdAzlalujKLsWtZztw/hwSrXoykWgGmMABm7ImTOO1xXL1XTe45uNzls4h3XT+ZCnuatYxNBx/ap/Mt4NztD0PaKI7naHoYfrFdPyVz4xh3bnrVB/w7u1T+ZaWswhjw7yhvMg7bjtY51aHc7Q9D1lPU9EU2CA2AY1nV7lnO3JvDWLL1Kl2HOPBkB36rhdd6jhygLMWtppvLSbpDnAkch5eZdMfoOkRBaY/WOpFaNA0CJNMX7gF688nAQMCYmGjGExy4mWq5bVrng8OekYYn66UKtcx5ZOWEjkldLbuepej7u5RdKaJp0qT3tYJAwvERMxJw5V1/J/TnxYpzuVXG49hNroBoLjvrcBjmfUqSoFovB/bGUrXTc/EhwuiD5V10HDYYWb6rc6rQbpLKX2t4aJJDXEa4DBJx5lVWzRjg0uc2AMyCMjlr2rQ1q4bbqdSJmgXRhjNCpE48ig6U3Q77SqNIwc0gcFgHWOULhh6ds/bKvr0wSIdIOoEhELVSnJ3ZcUwwCTKXcHOurmWbZT/ADdg96CaLZQQWFtd92/mKqG2R9WBTEkMLjwgAGgjElxA1hXdopX2luQMAuOQBIknbhJ6FYVLXDt7otL2uaJvXnudcaW3g1t8HBsjg4SNkrlc9dT2mV0q6O5lppta94FoecmuvNpswP3hbInAziYkYSqi12JrGyyqHmMQW3BgMbri43j1K1t1rIBdcc2pUeAzfA8NYWSDmALxEZDoCq6lQ05NSob97OA8EY4wSDGIgHq2XG5fLHJBNpqMgljmzBBgiQccCUoaUecIJnl+OpRLRbHGAZujoA5A3UIA2KM613Tku0m4m17oe0VN+YAXCajBLXEGC8DbiFabp7CaVNv3lRxfVLiXPM+TlOxVO5F++WqjI/Gp/wAQK1PhBbdp0Dte/wBQb3qf7Rr4U1WzNvsAvQb0i+/UOdSRZW/m7b+9U9fSZvAgg3Z80jPpxyRDS79V3snvW+mV22xtOV794/vSa1lDWzLuio/5lUs0rUJgBnVHxR1NI1BmG/XSmg/VBFAOFSpeujEVH7edXO6GxObZnvNWq6d64Lnktbi0cEapnFZ59UmjF5vkjCMeufgrzTuknPsVMm6BVcRAEEb25kFpvG8DlkIgqXH0sqqNjpTT+7ZjnwRjwDn0qaNHM1U29DR3Knq20w2C0xqg7CMcUfjZ21v10rSJ9SjSaQCxgmfNGpA2WkR5DD+yFR2u0XjLyMsIGCVZLcWiGOkbCNqByoGtDLnAdDZLJa6Y2hazdRRq0qDnCvVg1GwL5Ab5WDYxjALEB8nlC6Pu7b/hJ/3GfzLGXuLGArWyu2Jqv/euP8ybdpCrhNV/bd3qO2D0IcHOU0iz0dXc93CeSIPnvzkcql2pvAcQ52AOIe/vVK110iMIyhPPtbnNxIgjp+sFqImMqh1Wldc8feNB4bsReGYlXO6GxVaVNrKdWod8qPkOqOjyZgAasMll7AYq0z+dh9oLbeEioadGk9uBFb3sd3LN9xqemUO/UxJds89xzIGXOUu0vrBpvYj9Zx94VMdJOecczr6Z+CvqdO+G36jcdUQDlk69Bz1K3UTaNRY54nIbTgOtaDcdZGis2rUe1rWS5zcQcIAAwx8okxkG45hVZtbGCL8Bpuy2HOOqQSBDeYqQ1jRcirJEG9g68NcGeD6+dc87uaTldtxXpXqlnfcc2WOpwYMANeGyQdc5HYsyGYQdY1kbFaaJZUawPp3nta43mcEiDEODhILiRkBOarGuGHRj/TUuOG/T0Y5bnanpmPUnJ+sE03BxHL7iluqal3ZHKCIO5kSC8e9hp3QHuqZtgtHDygEiAIiXH1Kmtum3XRTqAExD3B0uMuBcZMtBIwwGpHpQxSdrxbjj6QVRSc2/wxwODegSY1wuXCe2coKrVLT92bzZwJdmNQxAkDHUpLnMa4XnB7zLnXMGtJ80SIEbROQhFbLa2m529Xbs5XhU4MREkXYkyehQatpJIMzjlLs4AxJM6gukjnozb2RLg5xyi8CSdhD8iI164VdUdjlsWgdZ6jvKaDjiC859pG3Rx4tna/uXWdB3cAP8XQ1feg9QJ+C1PhMP3VmH/OPqpqv3EaOcbYxwa1raPCqG8IF5jg3M4ySMlbeE2gblncLrmM3wOIcMC4sgRnjdOrUsW/u3/q58HyCeT4JkOJBUwua7IRqOfxV1XtNm3gMp2YMrQwGtfJxEXjdyxE80rVZU1McIfWpSK9pYZaG44YnHWDt5ELPdFRjnNvtDyXU70XmiMJxImc0/pivRqOaaNAULoIdDy+8Sc8Rhhgny1LZFKXYdr4rpm7Gg1ticQ1oM0sQAD5bdawFGwmpdawS9+AGAkkbSui7rqLn2RzWjEBrjiMAxwc7XsCl9xHMqV2MJvTlqhQgzgkyNfTHxVjvcahkpLdI0RZd6NiYapa4b/fN4EkkOu3dQIETqWolVds8kdHuSLFM/XKpTyBcJbfAcwlnpAYkcxy6VM0lpGnXczerI2y3b164Sb96IngjKD2lRV05NQiJziO5dR3ej/B/9RnvK5po+zPfXa2meG5xDcYx59S6huwoOqWMgDJweZMC6wSSD0lYy9xY5TS8p3N8E3TP3YPL8VOqUADI1qzZaGGy7z9ko3rsb/wDiTemfJzjDNOU0imc7Lo9ybpO1KdZgA9pLQ66WOLXZODSJaeQ5HnUzTNrbWuubZ6Vnu3gd5EB0xBdhqjDnKbm10q7O/ht5HD1Fb7wos/wrTsrD+F6xdn0a9z2Bogvc1rS4wJdlqXRd2FjfXspa25LH74bxwutaZ1GTipv0Rx6mYcJGEhaiy2zfQ2m11NslxBLRLWgRBvYY6ox9ypN9/K3qCNlbEYDqjqWsu2bGhsgNGrcDw5hbBcXEgnC6wuGDSMROUHFOVrM4P4Qwx4F7AFxkwQ4BubcC7WcwqSrbA4PYYAzEA54G7nqx15qQ2qzB9SoG/d4MY2chDQWyBy9Gtc6i0a25ddfufeEtIe7gOb5pkGMs8c+RWFtcxl0B97KXNbwZLb0NcYJzjEaisnaKzSTcLoMEsJwDscQdczzjlzUtlbCMsNqcG50etDoe7nP1gl0G3sSQAM8Yz6FE+1FpODTMZgO6kh2kXD0Y1i6Mlqy66W1PdTjzj2CgqZ9sdOEAchJCC56z+2eS00pa7wLQBhd8kHPEmSTM9EYJhmiqz5u0nHFjdnCdF0Sfoa1187gapnGz4tczFrzFMg8ADADEk9JUt+4+vmH0pDQATfmZGOXIOpZ55SdRvjXFKeiqu91gaTw69SA4JEwX3gNuWrYmfElobBNCoBgZLSMMO8Ycq7eNxdbH71kmDILsDj+WYEkjHOCnqO5Gs2BvrCMJJvAxhIAiNQzlPyeT4hxcffSrNm9QeDMHHXejU3HEgYbQjpOeRhSd2tuAwu5cvIdi6vW3DPqBratSmQ2cJecMNYjHAe5QLT4Mr5/zKbBB8ljzmcMC4ZbJWp5c/mM8Kz2j7RTsrXgUnOrVW098vPgNLRN0ADITyyqvdrpRtWyshhaRaG3gSD+E85jMLXP3BWq8QCxzQYDiYLgMAS3zcAMJKgaQ8GlrrMcwmmwb9fBvXsLl2IkRmVua91dVzUEYY8/BIjojFPNLdRPQ0reDwR2o+VWp9DAP5lPp+Bx2E2wfuCf/ANFq2Gq5m0w459AlKfGMXulseuV1Ol4HhjetRPNRA/nKfb4Iaeu1P/dt+ZTlF0wG5S0UWVJq03Pe1s0hMN3wEYuumYuyVq9OaapVLFV+63upcrN4LpBBDg0xqEEThqgK1Z4LTTEstIe4DgtdSDATli4OJGE6km0eDy0PpPZfpS4ETLsJOfkrPVu01XK7Q4lrbzQ3H4KR92fMYelvwK27vBHa3RetNMxzj+VO2bwP1SeHaGtG1rb/AKjd9630duc0mi+cBGoEwM07Vpsgw1oOEEHHPnXSz4Gwf+LP7kfOnKfgabrtbuik0fzKbi9ud6Jc0VbPwADfYb0DHHat9pPT1Z16m5rH0w5zXMJ4JZAYWxdwkcuStLH4JmU3Md9rqm44ENLGxhlrU924R997t+bwnuMXTgC6QDis3VTVcMt9UFximGNvOgAzA2TAJ6UbbUAIDG+z74XU6vgbc9xLrYTLiY3vASTgMeVLp+BZgztLiORkfFb/AFTtySnUuumAZGWHxBSqlYuwugdA+WfWuzDwNWXXXr9dP5UpvgdsnH2jrp/IpuLquRaKJ3yiTqrUdQHnDZnzrp2n9IClSZTbRYTUohxc4SeETIO3V1qzo+CSyNc132i0m4WkAupxLTI8zkVrprcUyuaZFe5vbAzFgcTGubwhZuqunn3dFZxv7i1oYHAOLW4NBMzdByGEqLYqcE3hh17F2+3eCSjVeHvtbwQ0N4LGiYcTOLj6XqQo+CKyNPCtFR3JwB6wt8meNcRt9CSLg2zEDrTBsputwxBcD7+9egR4K9H8ZW/es+RON8F2jx51U89Zvwapzqca8/06J9SW8OGrJegR4MdGjPfMNtbm/onf0A0aMxy41R9a1m5VeNee3zrEYD6xSHU8MRnkV6LfuP0eDJdGEf5rdZnI68Ak1dyejneU8GJ/EZGIgmIz71OeX1/049POgoN+sfigvQbtw+ijjwNXns1CNiCcqn40MaatHGHss+VH44r8aeyz5Ve/o7R2P7X9EobnqPouP7RCjqoPG9fjT2WfKi8bVz+KfZ7lohueo+ie07vSm6Ao+ge07vQZvxrX413s9yHjavxjvZ7lp/EFD0Pad3oDQdn9AdLz3qjMjS1fjHeruShpavxrvV3LTeKrMPNZ2z8yBsdlGql0uHegzQ0pX4x3WEDpOtxj+taL/BDXQ7be9E6vYWiSaEbcCgzp0rV413aKR4yrH8V/bcrmvp7R7R+G79WkT67qzWn911iDSKdF170xwQNpu3uEeQgc6ujaxoWuo5wBrvaDmbzzA14DErQ09JAAAWhpgAf/AF6hPSSZJWP3M7pGG8aNa4SBN+k1xjZLS4DmlXNTdRUGVdx5qDAPWZ9Sek9rrxn/AL46LK7vQ8Y/7x6LKVRM3T1iYFV5OwUmKT43tPnVHMG14ps/iKbNLX7eeNqdFlQ+3O9Ot/2oVSdOvGdqceRjQ4/wgetMVd0bxlVrHlNwe4FXaaX3253p1/8Atm9yP7a70rT0WZncqCnp2u8ww1nH8pB9Qann6Srt/wAyq6l+vXaD2GsLvUmzRzSFkceFTFpLicQ6kWjHZdy6lUOe4GCXAjMGZ6QplXdE1v41oqH8rg0dpwn2VVWjS4e4uc17jtLwT0m7ipWptID+dLFF3ou6itbofSVmdTbvRZN0cGQHTGMg4yptbSAbGBM7FOhhTZneg7slD7K/i39k9y0ekN2VGi665lUn8ob8XBQHeEWgPwa3Uz5kNqv7C/in9k9yPxdU4p/YPcp7fCXROVCv0hg/mTp8IDIkUKh5C5oTRtWDR1XiqnYd3I/FlXianYd3Kx/T5v8Ap39pvcmq3hFa0A/Z345cMT7k0bRPFdbin9g9yHiqtxL+wU+/wktH/DP7Y7kTfCNhP2U/vR8iJs2NEV+Jd1JR0PX4l3qQd4RnRhZv/L/YmneEapqszf3v9qaNnPE1fiXdQ70SNvhAqH8Fg5N8/oiRdqV1tqTO+VO2cutFVtlR0cJ/bKDW83WjTQaNR5853aKJ97a7tHuT4SoQRTeOc5DWe5INB2v3lTrvMjAQRWMOwJJs5OodRU4BK6EFabEeTZl/VCtYS4RMcwVlCV0KopaehRPCc9w1tJAB6WweoqVS3L0TBFkD9hJrvHrqQrSnAIveTIkA4xybCtMzdUxoAbTcABAAcMAMhkruppmLPoktENsoA2BlX3Sn6ej6gOFmnnpPPWCYWh/SxvFnt/2pJ3XDij2/7U6O1UW2mIFAtb6LabmDqbCjHRdb/Tf+N3vKuzuu/wBn2/7UX6XHih2z8qdL2pRoqv8A6f8A8RSm6MtEzvA6aIPqIxVv+lzuKHbPciO613FN7R7k6O0VzLcW3bpDfRFNgHUGwo7dEWniW/uaPyqy/S1/Ft6yh+llTi2dbu9OjtXjRFp4pn7qiP5UsaJtepgH7NIKYd1VT0Ge13ojuqqehT9rvU6O0dmirZqEfulBt9OuHRVc8OAjOMNUXcCOVW36U1fRp9TvmULSGmHVgA9rARk4AgjpnJLo7U9axBxvOkugC8ZJjZJSPF7dim1Hk4+tN3ioqOdHM1t9SU2wN2IWpjnNIa66dRCpRZrU0wHHnvCPWguRYW7Aj+wM2D1JNhv3fvIvbQVIjlQMfYWeiEYsbdgTklAc6BIsrdgR7y3YEZ6EXSgQXM+gUEtEgkjc/X4r2mfMljQNo4r2mfMggunGMbON3P2g/h+0z5kDoG0DzPaZ3oIJwhsjxHX4s9tnzIeJLRxXtM+ZBBOENgNCWji/aZ8yMaGtHFe0z5kaCcIbDxLaOLPaZ8yHiS0cWe0z5kaCcIbaWw7laYY3fWlz44UOIAJ1CDqUlu5mz8We27vQQV4xNnBucs/Fe075ksaAs/FDrPeggrxibKGhKHEtShoahxLOyESCai7H4oocTT7LUrxVR4in2G9yCCaTY/FtLiafYb3I/F9LiafYb3IIJo2P7DT4qn2G9yULGzi2dlqCCaNj+yt9BvZalCg30G9QRIJo2jaQ0Uyq0hzQDqcAAQef4LH19z9Zri27ejIhzYPWZCJBS4xqU14jr8X7TPmReJK/F+0z5kEFOEOVDxJX4v2mfMh4jr8We0z5kSCcIcgGg6/F+0z5kfiOvxftM+ZEgnCGx+I6/F+0z5kXiOvxftM+ZBBOEOQeJK/F+0z5kEEE4Q5P/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6" descr="data:image/jpeg;base64,/9j/4AAQSkZJRgABAQAAAQABAAD/2wCEAAkGBxQSEhQUEhQWFBQVFBQXFRQVFhcXGBgUFxQXGBgXFRQYHSggGBwlHRQXITEhJSkrLi4uFx8zODMsNygtLisBCgoKDg0OGhAQGywkHCQsLCwsLCwsLCwsLCwsLCwsLCwsLCwsLCwsLCwsLCwsLCwsLCwsLCwsLCwsLCwsLCwsLP/AABEIALcBEwMBIgACEQEDEQH/xAAcAAAABwEBAAAAAAAAAAAAAAAAAQIDBAUGBwj/xABNEAABAwEEAwoLBAgEBgMAAAABAAIRAwQSITEFQVEGEyJTYXGBkZLRBxUyQlKhorHB0vAUI0NiFnKCk7LC4eIkM1RjRHODlKPxFzTD/8QAGAEBAQEBAQAAAAAAAAAAAAAAAAECAwT/xAAlEQEBAAICAgICAgMBAAAAAAAAAQIREiEDMUFREyIyYRRCoQT/2gAMAwEAAhEDEQA/AOoEJJCcISSF3cTZCIhOEJJCobISSE4QiIVQ0QkkJ0hIIQNwiISyEUKhshJITpCQQqhuERCcISYVDZCSQnYRFqIahJhOEIoVQ2QiIThCIhUNQgQnCERCBqEITkIoVDV1C6nIQhENQihOkIrqBuEITkIoVCIRQnIRQiEQihOQhCBuESchBBrCEkhOQiheV3NQiIThakkKhshEQnCEkhVDZCSQnSEkhAyWpJCeISS1VDUIiE4QkwqGyEkhKqVA3yiBzkBQLXpuz0/KqtHSlyk9mqmQihZi07u7M3ybzvrklVlfwg4cGljqk/XuWL5sY1PHlW4ISS1YChu+qA8JjSDsOXqVpZt3lF3lMc3l+u9J5sS+PJqiEUKBYtP2er5NQTsOBVg1wORB5jK6TKX1WLjYTCKE5CKFpk2QihOwihA1CEJyEV1UIhFCcuoXUDcIoTkIQgbhCE5CKEQ3dQupyEIQNXUE5CNNjTwiIS4RELzOxCIhZ7dZuo+wll6mXteCQQci04g9YWfb4T6eui7rClzkamNrfEIiFhR4TaWui7rSv/kujxT1PyYnDJtiFmN0G62nZqhpPBDroIMEyDkRA5+pQv8A5IocW/66Fld1elWW6q19MObwAyDjJDico2FZz8s11WsfHd9xffp8z0jmM6ZynLJO2rwi0QOBTceefcQFz6po54nB2H5Y9cKO6znWD0CVznky+27hGwtXhFqnyGNbz/RVRa919qf+IW8jQqXes8PUUoM5hz4daXK0mMOV7dVqeVUeZ1XiB1BRzinmM2uHWltps9Ia8yFjbUiMKaMt5FLFzUW9ofFKL2Z3m57QptdIu8E6velCze/6hSTWb6Q7QRio30p/aGXXim10iOs2OB2/WKfpWutTPAe8RqvSOpPb4DjeiOX3pIcMceXyvqVNmk6zbrLU0+XeHKFb2Td6cqlMHlb9fBZfDXd60l9FsDETsn+i6TyZT1WLhL8OiWXdjZnwHEsJ2hTqunKIye123hAR1rlT7KdmXP3YpoWU6o5lv/Iy0z+GOuUdL0jm4D9oH3KwhcXscNqML4DQ9pdyAOEmNeC6o3dPZDlXZ6+5dvF5dz9q5eTx69LSEIUAafsx/GZ1pbdM2c5VWda7c8ftz41LhCEwNI0j+I3rT1Gu183XB0ZwfrYkyl+U1R3ULqchCFraG4RQnIQupsNwgnLqCbVoyEUJaKF5nVznwttn7ONcVf5Fzn7NiuieFZ33tnH5HnrcO5YS9zjPFefyX9no8c6O0tz9QgEFkEA4uM447EHbnK04OZ2v6Jvxu4QBWaIwg3MIw2ciU3TDuOb7C59titOgalNpc8tuiJIdtMZdITuibtN7S44B0k47Ck1bc6o0sNRpBjABs4EHCOZSdFWE16rKYmXTjGOAn4LPfyqyt+lKJpVWteC4seAIdMlpgZKNobSFKnSaHvDTicQdfQpultzZoUqlUum40uI4JmNWax1TSDiYawOAAmTGc4RHItYy30xlpfHSQa9xFS9JJBkxByF07NibZpQ3GtNTFrsHzqAOJ2jkVCbS7iWx+v8AFNNtLnYinhj566ay+mP1+2hfbgbk1dt6HkADE7dpQbpDhVDvhgh13hiOqdvMqGnUJIBpxJibw18kLYaL3IGtSFQOIBJwuyMDGcjYplbPazGVV+MXb3dNThXpm+JiNt6SOdO+MZIvVBiGee3Ag8KROzYqbSjRRqOpgFxa9zcwPJ14yogtB4t3ab3Kzd+Euvtoadsk1L1QXSDdN9uGMiMcPcp2j7awxfdScTibxZhPwWPbav8Abdhnwh60Das/u3dYTV+jr7aR9YC/dcwgnAm5IF7EN1Zax6ik167bouXfOzDZywn4SntB7nDaGlzY4JunCcYB1Kq03ZRZajmOl7hdwAjyhIzKky2vFYb+LwMUzFyBdZdjzr2GaTvolxLaZkVMLrIHoXMPrWs4bWOLf03fgUTrYDhcfIzy71rV+k6+230S+g4APZSBjNzWAkxzKNufLXNqB103XiJjLhZcmCyH2sDzHx0LQaG0E+0Xi2OBAIMzwp1AH0VjKfbWKRukY1rmXboBZUm7AmBhlzrKUGE5NJ5hP/paTS+iTZrt+BeDgI5ANZGGaz2j7dvYOEzyxq5kxKfbZXnzDj+VLdY3gYsIja0jVtKfp6ZPontf0Up+niWOYW4OaR5Ukc2CXZKqqVEgAESeZdK8GdMfZ6pAgmsQcNjGR71zyhWwxMnlldH8Gj5oVf8Amz1sb3Lr4f5MeX+LVwhCchCF69vMbhC6nIRQmwiESchGmw7X3R0Wuc03zdMSACDzGcQm6W6uyukGoWEZh7HjqIBB61wo22tqqVO2e9N2jSNYCDUeeQuJ95Xi/JXq/G6B4Sba2rWoupOa9u8+U1wIxe7ZzLG3if8A0qsaXI8oA8owPSpVmtwedh2H4Y4rnd27bx66N2Gg0sktaSXPxIHpuRNs7N8cLrcGtwgcqXo+ztNNpLQScctpKXQso3yoLuVwcxIK9E9ONHTs7Q4ENAzyHIriw1nU3NLOC7LHEcLDLmVY6jGQg/0U+zuhpJwgADHznDD1Bx6F5/L/ACdvH/EWndL1H06gkXXQMsxIA5sAFnrPU4TsDk3LHb3qz0iPuzG1vTiOVVVC0Na594weDnzLfi9s5pG+/ld1JqzPhoEHqO1KNtp+mPWm7LaGBjQXAGMZXo24pNB0uGB25HVirpunq1KmWNAutaIkEwXPnOef+qprNWaXABwJxgDmKsrn3ZkSC9uP6oM/xBeby+3fxzpS2msXPvuGLnPcYGs44BDfRsd2SntIBrSw5YuxM7FH+0M9ILr47+rnnNUmk8S7PP0TsHIll4OGOOHku7k1RtDQXS4YnDqCeFdnpN6wt/DLS2PTr6EU2YtdVN6Sdd1uQ6VntLW51Z5qVM5YMOQRzqxkhx2B2ydai6cpBrnYRFTHtLy4X9noynSu34bD2T3JttQXncsajypw12ekOtNMrNvO4QiG4zzr1vMW94g82w7OZbXRmk3WZlW4IvVGg4kYAVNh+oWM35seUOsLUVxwamH4jNf5X6gvP576dvFPZO6fSbq4pTli4GTmRDhjliPcse2mHHGcBhjGtaW2MLqUeg4P/ZdDHT+0WetZyjTk5nI5c4Tx+zP0S6gAWiXYk6zsKW+jGILsCNZjMBHWpQW4nE7eQ5I61OAcTqzPKF2sjltKLuXvXSfBTVvU7QNj6Z6w75VzFz/rYtZ4PtL7xaLrBe30FpLzDAbroJaDwsC4YkZrlMuPbdx5dR1x0AScBMScBOyUlrwciDzEFcw0/uitFOtVptc0MDpDQIEloOWA1wq0bq7S3EPAOWDTt51rH/0W/CXwadjKh2nSdGmJfUaOn4rjtr0/aavlVXRyGPWMVXVJLpcSeUkkytXzX4SeL7dddu0sYMb7PNBHWCguQGjzoLP5cl/HGnq7nqv5B2vlWZt0ENu5kn3Ba+2bqahpvku8l2Z5DqhYc1boYTiuEdrUWuCMxijpuQttUOM8yTSWog7JVbdEucDzu28ifoVRecbz4kRBfiMcyOjNazchYxWZWc8h1yCBLr+OGIGAGw8hV5T0c0YgOHM54+Kt8n9McWGsTpeYLiLpzLs5HpdKunCGtHpY4bIge53WtC+wtPlguGoOc4gHpKSbCxzjLcBAGJyDQFzyttdMbJNMnb/8o8494VY7R1YuLm05Dg2DfYNWwlb2roak4QWYbJcPcm27n6M+R7TlrHKxMtVhxoq0OBApauMp/MnKWhLSBG8z/wBSlt/WW2/R+j6HtFENAUfQ9orX5KxxjJWPRFobUa51O6GySd8pnANdscrMCWN5XOPqaMxzK9GgKPoe0U9U0fTAAawAScAXa55ZWMsuTeOox2kdF1arWmkwvuvdPCa3zR6RG1Rmbn7SR/kxz1KePNBW4qUaDMX702Nb7o9blFq7orGzDf6f7JvfwBXHLKTSZSW7Y6nuatQn7rP89Pv5UKu561DDedWYfT+Zaxu6myf6gdl3cn2aYsdb8Wi47HFoPU7Fa55M6igqMhzgc7xnnnHFDTWjqlZr96aXuIpuiQJ8m8ZdAzlalujKLsWtZztw/hwSrXoykWgGmMABm7ImTOO1xXL1XTe45uNzls4h3XT+ZCnuatYxNBx/ap/Mt4NztD0PaKI7naHoYfrFdPyVz4xh3bnrVB/w7u1T+ZaWswhjw7yhvMg7bjtY51aHc7Q9D1lPU9EU2CA2AY1nV7lnO3JvDWLL1Kl2HOPBkB36rhdd6jhygLMWtppvLSbpDnAkch5eZdMfoOkRBaY/WOpFaNA0CJNMX7gF688nAQMCYmGjGExy4mWq5bVrng8OekYYn66UKtcx5ZOWEjkldLbuepej7u5RdKaJp0qT3tYJAwvERMxJw5V1/J/TnxYpzuVXG49hNroBoLjvrcBjmfUqSoFovB/bGUrXTc/EhwuiD5V10HDYYWb6rc6rQbpLKX2t4aJJDXEa4DBJx5lVWzRjg0uc2AMyCMjlr2rQ1q4bbqdSJmgXRhjNCpE48ig6U3Q77SqNIwc0gcFgHWOULhh6ds/bKvr0wSIdIOoEhELVSnJ3ZcUwwCTKXcHOurmWbZT/ADdg96CaLZQQWFtd92/mKqG2R9WBTEkMLjwgAGgjElxA1hXdopX2luQMAuOQBIknbhJ6FYVLXDt7otL2uaJvXnudcaW3g1t8HBsjg4SNkrlc9dT2mV0q6O5lppta94FoecmuvNpswP3hbInAziYkYSqi12JrGyyqHmMQW3BgMbri43j1K1t1rIBdcc2pUeAzfA8NYWSDmALxEZDoCq6lQ05NSob97OA8EY4wSDGIgHq2XG5fLHJBNpqMgljmzBBgiQccCUoaUecIJnl+OpRLRbHGAZujoA5A3UIA2KM613Tku0m4m17oe0VN+YAXCajBLXEGC8DbiFabp7CaVNv3lRxfVLiXPM+TlOxVO5F++WqjI/Gp/wAQK1PhBbdp0Dte/wBQb3qf7Rr4U1WzNvsAvQb0i+/UOdSRZW/m7b+9U9fSZvAgg3Z80jPpxyRDS79V3snvW+mV22xtOV794/vSa1lDWzLuio/5lUs0rUJgBnVHxR1NI1BmG/XSmg/VBFAOFSpeujEVH7edXO6GxObZnvNWq6d64Lnktbi0cEapnFZ59UmjF5vkjCMeufgrzTuknPsVMm6BVcRAEEb25kFpvG8DlkIgqXH0sqqNjpTT+7ZjnwRjwDn0qaNHM1U29DR3Knq20w2C0xqg7CMcUfjZ21v10rSJ9SjSaQCxgmfNGpA2WkR5DD+yFR2u0XjLyMsIGCVZLcWiGOkbCNqByoGtDLnAdDZLJa6Y2hazdRRq0qDnCvVg1GwL5Ab5WDYxjALEB8nlC6Pu7b/hJ/3GfzLGXuLGArWyu2Jqv/euP8ybdpCrhNV/bd3qO2D0IcHOU0iz0dXc93CeSIPnvzkcql2pvAcQ52AOIe/vVK110iMIyhPPtbnNxIgjp+sFqImMqh1Wldc8feNB4bsReGYlXO6GxVaVNrKdWod8qPkOqOjyZgAasMll7AYq0z+dh9oLbeEioadGk9uBFb3sd3LN9xqemUO/UxJds89xzIGXOUu0vrBpvYj9Zx94VMdJOecczr6Z+CvqdO+G36jcdUQDlk69Bz1K3UTaNRY54nIbTgOtaDcdZGis2rUe1rWS5zcQcIAAwx8okxkG45hVZtbGCL8Bpuy2HOOqQSBDeYqQ1jRcirJEG9g68NcGeD6+dc87uaTldtxXpXqlnfcc2WOpwYMANeGyQdc5HYsyGYQdY1kbFaaJZUawPp3nta43mcEiDEODhILiRkBOarGuGHRj/TUuOG/T0Y5bnanpmPUnJ+sE03BxHL7iluqal3ZHKCIO5kSC8e9hp3QHuqZtgtHDygEiAIiXH1Kmtum3XRTqAExD3B0uMuBcZMtBIwwGpHpQxSdrxbjj6QVRSc2/wxwODegSY1wuXCe2coKrVLT92bzZwJdmNQxAkDHUpLnMa4XnB7zLnXMGtJ80SIEbROQhFbLa2m529Xbs5XhU4MREkXYkyehQatpJIMzjlLs4AxJM6gukjnozb2RLg5xyi8CSdhD8iI164VdUdjlsWgdZ6jvKaDjiC859pG3Rx4tna/uXWdB3cAP8XQ1feg9QJ+C1PhMP3VmH/OPqpqv3EaOcbYxwa1raPCqG8IF5jg3M4ySMlbeE2gblncLrmM3wOIcMC4sgRnjdOrUsW/u3/q58HyCeT4JkOJBUwua7IRqOfxV1XtNm3gMp2YMrQwGtfJxEXjdyxE80rVZU1McIfWpSK9pYZaG44YnHWDt5ELPdFRjnNvtDyXU70XmiMJxImc0/pivRqOaaNAULoIdDy+8Sc8Rhhgny1LZFKXYdr4rpm7Gg1ticQ1oM0sQAD5bdawFGwmpdawS9+AGAkkbSui7rqLn2RzWjEBrjiMAxwc7XsCl9xHMqV2MJvTlqhQgzgkyNfTHxVjvcahkpLdI0RZd6NiYapa4b/fN4EkkOu3dQIETqWolVds8kdHuSLFM/XKpTyBcJbfAcwlnpAYkcxy6VM0lpGnXczerI2y3b164Sb96IngjKD2lRV05NQiJziO5dR3ej/B/9RnvK5po+zPfXa2meG5xDcYx59S6huwoOqWMgDJweZMC6wSSD0lYy9xY5TS8p3N8E3TP3YPL8VOqUADI1qzZaGGy7z9ko3rsb/wDiTemfJzjDNOU0imc7Lo9ybpO1KdZgA9pLQ66WOLXZODSJaeQ5HnUzTNrbWuubZ6Vnu3gd5EB0xBdhqjDnKbm10q7O/ht5HD1Fb7wos/wrTsrD+F6xdn0a9z2Bogvc1rS4wJdlqXRd2FjfXspa25LH74bxwutaZ1GTipv0Rx6mYcJGEhaiy2zfQ2m11NslxBLRLWgRBvYY6ox9ypN9/K3qCNlbEYDqjqWsu2bGhsgNGrcDw5hbBcXEgnC6wuGDSMROUHFOVrM4P4Qwx4F7AFxkwQ4BubcC7WcwqSrbA4PYYAzEA54G7nqx15qQ2qzB9SoG/d4MY2chDQWyBy9Gtc6i0a25ddfufeEtIe7gOb5pkGMs8c+RWFtcxl0B97KXNbwZLb0NcYJzjEaisnaKzSTcLoMEsJwDscQdczzjlzUtlbCMsNqcG50etDoe7nP1gl0G3sSQAM8Yz6FE+1FpODTMZgO6kh2kXD0Y1i6Mlqy66W1PdTjzj2CgqZ9sdOEAchJCC56z+2eS00pa7wLQBhd8kHPEmSTM9EYJhmiqz5u0nHFjdnCdF0Sfoa1187gapnGz4tczFrzFMg8ADADEk9JUt+4+vmH0pDQATfmZGOXIOpZ55SdRvjXFKeiqu91gaTw69SA4JEwX3gNuWrYmfElobBNCoBgZLSMMO8Ycq7eNxdbH71kmDILsDj+WYEkjHOCnqO5Gs2BvrCMJJvAxhIAiNQzlPyeT4hxcffSrNm9QeDMHHXejU3HEgYbQjpOeRhSd2tuAwu5cvIdi6vW3DPqBratSmQ2cJecMNYjHAe5QLT4Mr5/zKbBB8ljzmcMC4ZbJWp5c/mM8Kz2j7RTsrXgUnOrVW098vPgNLRN0ADITyyqvdrpRtWyshhaRaG3gSD+E85jMLXP3BWq8QCxzQYDiYLgMAS3zcAMJKgaQ8GlrrMcwmmwb9fBvXsLl2IkRmVua91dVzUEYY8/BIjojFPNLdRPQ0reDwR2o+VWp9DAP5lPp+Bx2E2wfuCf/ANFq2Gq5m0w459AlKfGMXulseuV1Ol4HhjetRPNRA/nKfb4Iaeu1P/dt+ZTlF0wG5S0UWVJq03Pe1s0hMN3wEYuumYuyVq9OaapVLFV+63upcrN4LpBBDg0xqEEThqgK1Z4LTTEstIe4DgtdSDATli4OJGE6km0eDy0PpPZfpS4ETLsJOfkrPVu01XK7Q4lrbzQ3H4KR92fMYelvwK27vBHa3RetNMxzj+VO2bwP1SeHaGtG1rb/AKjd9630duc0mi+cBGoEwM07Vpsgw1oOEEHHPnXSz4Gwf+LP7kfOnKfgabrtbuik0fzKbi9ud6Jc0VbPwADfYb0DHHat9pPT1Z16m5rH0w5zXMJ4JZAYWxdwkcuStLH4JmU3Md9rqm44ENLGxhlrU924R997t+bwnuMXTgC6QDis3VTVcMt9UFximGNvOgAzA2TAJ6UbbUAIDG+z74XU6vgbc9xLrYTLiY3vASTgMeVLp+BZgztLiORkfFb/AFTtySnUuumAZGWHxBSqlYuwugdA+WfWuzDwNWXXXr9dP5UpvgdsnH2jrp/IpuLquRaKJ3yiTqrUdQHnDZnzrp2n9IClSZTbRYTUohxc4SeETIO3V1qzo+CSyNc132i0m4WkAupxLTI8zkVrprcUyuaZFe5vbAzFgcTGubwhZuqunn3dFZxv7i1oYHAOLW4NBMzdByGEqLYqcE3hh17F2+3eCSjVeHvtbwQ0N4LGiYcTOLj6XqQo+CKyNPCtFR3JwB6wt8meNcRt9CSLg2zEDrTBsputwxBcD7+9egR4K9H8ZW/es+RON8F2jx51U89Zvwapzqca8/06J9SW8OGrJegR4MdGjPfMNtbm/onf0A0aMxy41R9a1m5VeNee3zrEYD6xSHU8MRnkV6LfuP0eDJdGEf5rdZnI68Ak1dyejneU8GJ/EZGIgmIz71OeX1/049POgoN+sfigvQbtw+ijjwNXns1CNiCcqn40MaatHGHss+VH44r8aeyz5Ve/o7R2P7X9EobnqPouP7RCjqoPG9fjT2WfKi8bVz+KfZ7lohueo+ie07vSm6Ao+ge07vQZvxrX413s9yHjavxjvZ7lp/EFD0Pad3oDQdn9AdLz3qjMjS1fjHeruShpavxrvV3LTeKrMPNZ2z8yBsdlGql0uHegzQ0pX4x3WEDpOtxj+taL/BDXQ7be9E6vYWiSaEbcCgzp0rV413aKR4yrH8V/bcrmvp7R7R+G79WkT67qzWn911iDSKdF170xwQNpu3uEeQgc6ujaxoWuo5wBrvaDmbzzA14DErQ09JAAAWhpgAf/AF6hPSSZJWP3M7pGG8aNa4SBN+k1xjZLS4DmlXNTdRUGVdx5qDAPWZ9Sek9rrxn/AL46LK7vQ8Y/7x6LKVRM3T1iYFV5OwUmKT43tPnVHMG14ps/iKbNLX7eeNqdFlQ+3O9Ot/2oVSdOvGdqceRjQ4/wgetMVd0bxlVrHlNwe4FXaaX3253p1/8Atm9yP7a70rT0WZncqCnp2u8ww1nH8pB9Qann6Srt/wAyq6l+vXaD2GsLvUmzRzSFkceFTFpLicQ6kWjHZdy6lUOe4GCXAjMGZ6QplXdE1v41oqH8rg0dpwn2VVWjS4e4uc17jtLwT0m7ipWptID+dLFF3ou6itbofSVmdTbvRZN0cGQHTGMg4yptbSAbGBM7FOhhTZneg7slD7K/i39k9y0ekN2VGi665lUn8ob8XBQHeEWgPwa3Uz5kNqv7C/in9k9yPxdU4p/YPcp7fCXROVCv0hg/mTp8IDIkUKh5C5oTRtWDR1XiqnYd3I/FlXianYd3Kx/T5v8Ap39pvcmq3hFa0A/Z345cMT7k0bRPFdbin9g9yHiqtxL+wU+/wktH/DP7Y7kTfCNhP2U/vR8iJs2NEV+Jd1JR0PX4l3qQd4RnRhZv/L/YmneEapqszf3v9qaNnPE1fiXdQ70SNvhAqH8Fg5N8/oiRdqV1tqTO+VO2cutFVtlR0cJ/bKDW83WjTQaNR5853aKJ97a7tHuT4SoQRTeOc5DWe5INB2v3lTrvMjAQRWMOwJJs5OodRU4BK6EFabEeTZl/VCtYS4RMcwVlCV0KopaehRPCc9w1tJAB6WweoqVS3L0TBFkD9hJrvHrqQrSnAIveTIkA4xybCtMzdUxoAbTcABAAcMAMhkruppmLPoktENsoA2BlX3Sn6ej6gOFmnnpPPWCYWh/SxvFnt/2pJ3XDij2/7U6O1UW2mIFAtb6LabmDqbCjHRdb/Tf+N3vKuzuu/wBn2/7UX6XHih2z8qdL2pRoqv8A6f8A8RSm6MtEzvA6aIPqIxVv+lzuKHbPciO613FN7R7k6O0VzLcW3bpDfRFNgHUGwo7dEWniW/uaPyqy/S1/Ft6yh+llTi2dbu9OjtXjRFp4pn7qiP5UsaJtepgH7NIKYd1VT0Ge13ojuqqehT9rvU6O0dmirZqEfulBt9OuHRVc8OAjOMNUXcCOVW36U1fRp9TvmULSGmHVgA9rARk4AgjpnJLo7U9axBxvOkugC8ZJjZJSPF7dim1Hk4+tN3ioqOdHM1t9SU2wN2IWpjnNIa66dRCpRZrU0wHHnvCPWguRYW7Aj+wM2D1JNhv3fvIvbQVIjlQMfYWeiEYsbdgTklAc6BIsrdgR7y3YEZ6EXSgQXM+gUEtEgkjc/X4r2mfMljQNo4r2mfMggunGMbON3P2g/h+0z5kDoG0DzPaZ3oIJwhsjxHX4s9tnzIeJLRxXtM+ZBBOENgNCWji/aZ8yMaGtHFe0z5kaCcIbDxLaOLPaZ8yHiS0cWe0z5kaCcIbaWw7laYY3fWlz44UOIAJ1CDqUlu5mz8We27vQQV4xNnBucs/Fe075ksaAs/FDrPeggrxibKGhKHEtShoahxLOyESCai7H4oocTT7LUrxVR4in2G9yCCaTY/FtLiafYb3I/F9LiafYb3IIJo2P7DT4qn2G9yULGzi2dlqCCaNj+yt9BvZalCg30G9QRIJo2jaQ0Uyq0hzQDqcAAQef4LH19z9Zri27ejIhzYPWZCJBS4xqU14jr8X7TPmReJK/F+0z5kEFOEOVDxJX4v2mfMh4jr8We0z5kSCcIcgGg6/F+0z5kfiOvxftM+ZEgnCGx+I6/F+0z5kXiOvxftM+ZBBOEOQeJK/F+0z5kEEE4Q5P/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Image result for canterbury school fort wayne"/>
          <p:cNvSpPr>
            <a:spLocks noChangeAspect="1" noChangeArrowheads="1"/>
          </p:cNvSpPr>
          <p:nvPr/>
        </p:nvSpPr>
        <p:spPr bwMode="auto">
          <a:xfrm>
            <a:off x="-31750" y="-136525"/>
            <a:ext cx="2286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5450" y="2517312"/>
            <a:ext cx="1219200" cy="1219200"/>
          </a:xfrm>
          <a:prstGeom prst="rect">
            <a:avLst/>
          </a:prstGeom>
        </p:spPr>
      </p:pic>
    </p:spTree>
    <p:extLst>
      <p:ext uri="{BB962C8B-B14F-4D97-AF65-F5344CB8AC3E}">
        <p14:creationId xmlns:p14="http://schemas.microsoft.com/office/powerpoint/2010/main" val="3674165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284"/>
            <a:ext cx="8229600" cy="2671917"/>
          </a:xfrm>
        </p:spPr>
        <p:txBody>
          <a:bodyPr>
            <a:normAutofit/>
          </a:bodyPr>
          <a:lstStyle/>
          <a:p>
            <a:r>
              <a:rPr lang="en-US" dirty="0" smtClean="0"/>
              <a:t>As a high school student</a:t>
            </a:r>
          </a:p>
          <a:p>
            <a:pPr lvl="1"/>
            <a:r>
              <a:rPr lang="en-US" dirty="0" smtClean="0"/>
              <a:t>Sports : Volleyball Team &amp; Tennis </a:t>
            </a:r>
            <a:r>
              <a:rPr lang="en-US" dirty="0"/>
              <a:t>Team </a:t>
            </a:r>
          </a:p>
          <a:p>
            <a:pPr lvl="1"/>
            <a:r>
              <a:rPr lang="en-US" dirty="0" smtClean="0"/>
              <a:t>School Newspaper </a:t>
            </a:r>
          </a:p>
          <a:p>
            <a:pPr lvl="1"/>
            <a:r>
              <a:rPr lang="en-US" dirty="0" smtClean="0"/>
              <a:t>Was outgoing but not always confident</a:t>
            </a:r>
          </a:p>
          <a:p>
            <a:pPr lvl="1"/>
            <a:r>
              <a:rPr lang="en-US" dirty="0" smtClean="0"/>
              <a:t>Worked hard but not the smartest student</a:t>
            </a:r>
          </a:p>
          <a:p>
            <a:pPr lvl="1"/>
            <a:r>
              <a:rPr lang="en-US" dirty="0" smtClean="0"/>
              <a:t>Had many types of friends </a:t>
            </a:r>
          </a:p>
          <a:p>
            <a:pPr lvl="1"/>
            <a:endParaRPr lang="en-US" dirty="0" smtClean="0"/>
          </a:p>
          <a:p>
            <a:pPr lvl="1"/>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sp>
        <p:nvSpPr>
          <p:cNvPr id="12" name="Title 1"/>
          <p:cNvSpPr>
            <a:spLocks noGrp="1"/>
          </p:cNvSpPr>
          <p:nvPr>
            <p:ph type="title"/>
          </p:nvPr>
        </p:nvSpPr>
        <p:spPr>
          <a:xfrm>
            <a:off x="457200" y="-4916"/>
            <a:ext cx="8229600" cy="1219200"/>
          </a:xfrm>
        </p:spPr>
        <p:txBody>
          <a:bodyPr/>
          <a:lstStyle/>
          <a:p>
            <a:r>
              <a:rPr lang="en-US" dirty="0" smtClean="0">
                <a:latin typeface="+mj-lt"/>
              </a:rPr>
              <a:t>HIGH SCHOOL</a:t>
            </a:r>
            <a:endParaRPr lang="en-US"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187225" y="4006822"/>
            <a:ext cx="3014133" cy="2260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448300" y="3544532"/>
            <a:ext cx="2514600" cy="3352800"/>
          </a:xfrm>
          <a:prstGeom prst="rect">
            <a:avLst/>
          </a:prstGeom>
        </p:spPr>
      </p:pic>
    </p:spTree>
    <p:extLst>
      <p:ext uri="{BB962C8B-B14F-4D97-AF65-F5344CB8AC3E}">
        <p14:creationId xmlns:p14="http://schemas.microsoft.com/office/powerpoint/2010/main" val="1956416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smtClean="0">
                <a:latin typeface="+mj-lt"/>
              </a:rPr>
              <a:t>College</a:t>
            </a:r>
            <a:br>
              <a:rPr lang="en-US" dirty="0" smtClean="0">
                <a:latin typeface="+mj-lt"/>
              </a:rPr>
            </a:br>
            <a:endParaRPr lang="en-US" dirty="0">
              <a:latin typeface="+mj-lt"/>
            </a:endParaRPr>
          </a:p>
        </p:txBody>
      </p:sp>
      <p:sp>
        <p:nvSpPr>
          <p:cNvPr id="3" name="Content Placeholder 2"/>
          <p:cNvSpPr>
            <a:spLocks noGrp="1"/>
          </p:cNvSpPr>
          <p:nvPr>
            <p:ph idx="1"/>
          </p:nvPr>
        </p:nvSpPr>
        <p:spPr>
          <a:xfrm>
            <a:off x="457200" y="762000"/>
            <a:ext cx="8229600" cy="4606180"/>
          </a:xfrm>
        </p:spPr>
        <p:txBody>
          <a:bodyPr/>
          <a:lstStyle/>
          <a:p>
            <a:pPr marL="0" indent="0" algn="ctr">
              <a:buNone/>
            </a:pPr>
            <a:r>
              <a:rPr lang="en-US" dirty="0" smtClean="0"/>
              <a:t>I attended college at DePauw University </a:t>
            </a:r>
          </a:p>
          <a:p>
            <a:pPr marL="0" indent="0" algn="ctr">
              <a:buNone/>
            </a:pPr>
            <a:endParaRPr lang="en-US" dirty="0" smtClean="0"/>
          </a:p>
          <a:p>
            <a:pPr marL="0" indent="0" algn="ctr">
              <a:buNone/>
            </a:pPr>
            <a:endParaRPr lang="en-US" dirty="0" smtClean="0"/>
          </a:p>
          <a:p>
            <a:pPr marL="0" indent="0">
              <a:buNone/>
            </a:pPr>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640" y="3975216"/>
            <a:ext cx="3886720" cy="255746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524000"/>
            <a:ext cx="2200275" cy="2076450"/>
          </a:xfrm>
          <a:prstGeom prst="rect">
            <a:avLst/>
          </a:prstGeom>
        </p:spPr>
      </p:pic>
    </p:spTree>
    <p:extLst>
      <p:ext uri="{BB962C8B-B14F-4D97-AF65-F5344CB8AC3E}">
        <p14:creationId xmlns:p14="http://schemas.microsoft.com/office/powerpoint/2010/main" val="2301861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219200"/>
            <a:ext cx="8534400" cy="5410200"/>
          </a:xfrm>
        </p:spPr>
        <p:txBody>
          <a:bodyPr/>
          <a:lstStyle/>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smtClean="0"/>
          </a:p>
          <a:p>
            <a:pPr lvl="1"/>
            <a:endParaRPr lang="en-US" dirty="0" smtClean="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p:txBody>
      </p:sp>
      <p:sp>
        <p:nvSpPr>
          <p:cNvPr id="5" name="Text Placeholder 4"/>
          <p:cNvSpPr>
            <a:spLocks noGrp="1"/>
          </p:cNvSpPr>
          <p:nvPr>
            <p:ph type="body" sz="quarter" idx="3"/>
          </p:nvPr>
        </p:nvSpPr>
        <p:spPr>
          <a:xfrm>
            <a:off x="1447800" y="6248400"/>
            <a:ext cx="7242175" cy="152400"/>
          </a:xfrm>
        </p:spPr>
        <p:txBody>
          <a:bodyPr/>
          <a:lstStyle/>
          <a:p>
            <a:endParaRPr lang="en-US" dirty="0"/>
          </a:p>
        </p:txBody>
      </p:sp>
      <p:sp>
        <p:nvSpPr>
          <p:cNvPr id="8" name="Title 1"/>
          <p:cNvSpPr>
            <a:spLocks noGrp="1"/>
          </p:cNvSpPr>
          <p:nvPr>
            <p:ph type="title"/>
          </p:nvPr>
        </p:nvSpPr>
        <p:spPr>
          <a:xfrm>
            <a:off x="533400" y="990600"/>
            <a:ext cx="8229600" cy="762000"/>
          </a:xfrm>
        </p:spPr>
        <p:txBody>
          <a:bodyPr/>
          <a:lstStyle/>
          <a:p>
            <a:r>
              <a:rPr lang="en-US" dirty="0" smtClean="0">
                <a:latin typeface="+mj-lt"/>
              </a:rPr>
              <a:t>College</a:t>
            </a:r>
            <a:br>
              <a:rPr lang="en-US" dirty="0" smtClean="0">
                <a:latin typeface="+mj-lt"/>
              </a:rPr>
            </a:br>
            <a:endParaRPr lang="en-US" dirty="0">
              <a:latin typeface="+mj-lt"/>
            </a:endParaRPr>
          </a:p>
        </p:txBody>
      </p:sp>
      <p:sp>
        <p:nvSpPr>
          <p:cNvPr id="9" name="Rectangle 8"/>
          <p:cNvSpPr/>
          <p:nvPr/>
        </p:nvSpPr>
        <p:spPr>
          <a:xfrm>
            <a:off x="761999" y="751344"/>
            <a:ext cx="8001001" cy="4247317"/>
          </a:xfrm>
          <a:prstGeom prst="rect">
            <a:avLst/>
          </a:prstGeom>
        </p:spPr>
        <p:txBody>
          <a:bodyPr wrap="square">
            <a:spAutoFit/>
          </a:bodyPr>
          <a:lstStyle/>
          <a:p>
            <a:pPr marL="342900" indent="-342900">
              <a:buFont typeface="Arial" panose="020B0604020202020204" pitchFamily="34" charset="0"/>
              <a:buChar char="•"/>
            </a:pPr>
            <a:r>
              <a:rPr lang="en-US" dirty="0">
                <a:solidFill>
                  <a:schemeClr val="bg2">
                    <a:lumMod val="50000"/>
                  </a:schemeClr>
                </a:solidFill>
                <a:latin typeface="+mj-lt"/>
              </a:rPr>
              <a:t>Activities</a:t>
            </a:r>
          </a:p>
          <a:p>
            <a:pPr marL="800100" lvl="1" indent="-342900">
              <a:buFont typeface="Arial" panose="020B0604020202020204" pitchFamily="34" charset="0"/>
              <a:buChar char="•"/>
            </a:pPr>
            <a:r>
              <a:rPr lang="en-US" dirty="0">
                <a:solidFill>
                  <a:schemeClr val="bg2">
                    <a:lumMod val="50000"/>
                  </a:schemeClr>
                </a:solidFill>
                <a:latin typeface="+mj-lt"/>
              </a:rPr>
              <a:t>International Club, Asia Club, </a:t>
            </a:r>
            <a:r>
              <a:rPr lang="en-US" dirty="0" smtClean="0">
                <a:solidFill>
                  <a:schemeClr val="bg2">
                    <a:lumMod val="50000"/>
                  </a:schemeClr>
                </a:solidFill>
                <a:latin typeface="+mj-lt"/>
              </a:rPr>
              <a:t>Sorority, Tutoring local kids</a:t>
            </a:r>
            <a:endParaRPr lang="en-US" dirty="0">
              <a:solidFill>
                <a:schemeClr val="bg2">
                  <a:lumMod val="50000"/>
                </a:schemeClr>
              </a:solidFill>
              <a:latin typeface="+mj-lt"/>
            </a:endParaRPr>
          </a:p>
          <a:p>
            <a:endParaRPr lang="en-US" dirty="0">
              <a:solidFill>
                <a:schemeClr val="bg2">
                  <a:lumMod val="50000"/>
                </a:schemeClr>
              </a:solidFill>
              <a:latin typeface="+mj-lt"/>
            </a:endParaRPr>
          </a:p>
          <a:p>
            <a:pPr marL="342900" indent="-342900">
              <a:buFont typeface="Arial" panose="020B0604020202020204" pitchFamily="34" charset="0"/>
              <a:buChar char="•"/>
            </a:pPr>
            <a:r>
              <a:rPr lang="en-US" dirty="0">
                <a:solidFill>
                  <a:schemeClr val="bg2">
                    <a:lumMod val="50000"/>
                  </a:schemeClr>
                </a:solidFill>
                <a:latin typeface="+mj-lt"/>
              </a:rPr>
              <a:t>Favorite Classes:  </a:t>
            </a:r>
          </a:p>
          <a:p>
            <a:pPr marL="800100" lvl="1" indent="-342900">
              <a:buFont typeface="Arial" panose="020B0604020202020204" pitchFamily="34" charset="0"/>
              <a:buChar char="•"/>
            </a:pPr>
            <a:r>
              <a:rPr lang="en-US" dirty="0">
                <a:solidFill>
                  <a:schemeClr val="bg2">
                    <a:lumMod val="50000"/>
                  </a:schemeClr>
                </a:solidFill>
                <a:latin typeface="+mj-lt"/>
              </a:rPr>
              <a:t>English Literature (my major</a:t>
            </a:r>
            <a:r>
              <a:rPr lang="en-US" dirty="0" smtClean="0">
                <a:solidFill>
                  <a:schemeClr val="bg2">
                    <a:lumMod val="50000"/>
                  </a:schemeClr>
                </a:solidFill>
                <a:latin typeface="+mj-lt"/>
              </a:rPr>
              <a:t>)</a:t>
            </a:r>
            <a:endParaRPr lang="en-US" dirty="0">
              <a:solidFill>
                <a:schemeClr val="bg2">
                  <a:lumMod val="50000"/>
                </a:schemeClr>
              </a:solidFill>
              <a:latin typeface="+mj-lt"/>
            </a:endParaRPr>
          </a:p>
          <a:p>
            <a:pPr marL="800100" lvl="1" indent="-342900">
              <a:buFont typeface="Arial" panose="020B0604020202020204" pitchFamily="34" charset="0"/>
              <a:buChar char="•"/>
            </a:pPr>
            <a:r>
              <a:rPr lang="en-US" dirty="0">
                <a:solidFill>
                  <a:schemeClr val="bg2">
                    <a:lumMod val="50000"/>
                  </a:schemeClr>
                </a:solidFill>
                <a:latin typeface="+mj-lt"/>
              </a:rPr>
              <a:t>Political Science and Asian Studies (my minors</a:t>
            </a:r>
            <a:r>
              <a:rPr lang="en-US" dirty="0" smtClean="0">
                <a:solidFill>
                  <a:schemeClr val="bg2">
                    <a:lumMod val="50000"/>
                  </a:schemeClr>
                </a:solidFill>
                <a:latin typeface="+mj-lt"/>
              </a:rPr>
              <a:t>)</a:t>
            </a:r>
          </a:p>
          <a:p>
            <a:pPr lvl="1"/>
            <a:endParaRPr lang="en-US" dirty="0">
              <a:solidFill>
                <a:schemeClr val="bg2">
                  <a:lumMod val="50000"/>
                </a:schemeClr>
              </a:solidFill>
              <a:latin typeface="+mj-lt"/>
            </a:endParaRPr>
          </a:p>
          <a:p>
            <a:pPr marL="342900" indent="-342900">
              <a:buFont typeface="Arial" panose="020B0604020202020204" pitchFamily="34" charset="0"/>
              <a:buChar char="•"/>
            </a:pPr>
            <a:r>
              <a:rPr lang="en-US" dirty="0">
                <a:solidFill>
                  <a:schemeClr val="bg2">
                    <a:lumMod val="50000"/>
                  </a:schemeClr>
                </a:solidFill>
                <a:latin typeface="+mj-lt"/>
              </a:rPr>
              <a:t>Fondest Memories</a:t>
            </a:r>
          </a:p>
          <a:p>
            <a:pPr marL="800100" lvl="1" indent="-342900">
              <a:buFont typeface="Arial" panose="020B0604020202020204" pitchFamily="34" charset="0"/>
              <a:buChar char="•"/>
            </a:pPr>
            <a:r>
              <a:rPr lang="en-US" dirty="0">
                <a:solidFill>
                  <a:schemeClr val="bg2">
                    <a:lumMod val="50000"/>
                  </a:schemeClr>
                </a:solidFill>
                <a:latin typeface="+mj-lt"/>
              </a:rPr>
              <a:t>Having fun, beautiful </a:t>
            </a:r>
            <a:r>
              <a:rPr lang="en-US" dirty="0" smtClean="0">
                <a:solidFill>
                  <a:schemeClr val="bg2">
                    <a:lumMod val="50000"/>
                  </a:schemeClr>
                </a:solidFill>
                <a:latin typeface="+mj-lt"/>
              </a:rPr>
              <a:t>campus, </a:t>
            </a:r>
            <a:r>
              <a:rPr lang="en-US" dirty="0">
                <a:solidFill>
                  <a:schemeClr val="bg2">
                    <a:lumMod val="50000"/>
                  </a:schemeClr>
                </a:solidFill>
                <a:latin typeface="+mj-lt"/>
              </a:rPr>
              <a:t>late night studying, studying abroad in India for a semester, doing an internship on Capitol  Hill </a:t>
            </a:r>
            <a:r>
              <a:rPr lang="en-US" dirty="0" smtClean="0">
                <a:solidFill>
                  <a:schemeClr val="bg2">
                    <a:lumMod val="50000"/>
                  </a:schemeClr>
                </a:solidFill>
                <a:latin typeface="+mj-lt"/>
              </a:rPr>
              <a:t>in D.C.</a:t>
            </a:r>
          </a:p>
          <a:p>
            <a:pPr marL="800100" lvl="1" indent="-342900">
              <a:buFont typeface="Arial" panose="020B0604020202020204" pitchFamily="34" charset="0"/>
              <a:buChar char="•"/>
            </a:pPr>
            <a:endParaRPr lang="en-US" dirty="0">
              <a:solidFill>
                <a:schemeClr val="bg2">
                  <a:lumMod val="50000"/>
                </a:schemeClr>
              </a:solidFill>
              <a:latin typeface="+mj-lt"/>
            </a:endParaRPr>
          </a:p>
          <a:p>
            <a:pPr marL="342900" indent="-342900">
              <a:buFont typeface="Arial" panose="020B0604020202020204" pitchFamily="34" charset="0"/>
              <a:buChar char="•"/>
            </a:pPr>
            <a:r>
              <a:rPr lang="en-US" dirty="0">
                <a:solidFill>
                  <a:schemeClr val="bg2">
                    <a:lumMod val="50000"/>
                  </a:schemeClr>
                </a:solidFill>
                <a:latin typeface="+mj-lt"/>
              </a:rPr>
              <a:t>Least Fond Memories</a:t>
            </a:r>
          </a:p>
          <a:p>
            <a:pPr marL="800100" lvl="1" indent="-342900">
              <a:buFont typeface="Arial" panose="020B0604020202020204" pitchFamily="34" charset="0"/>
              <a:buChar char="•"/>
            </a:pPr>
            <a:r>
              <a:rPr lang="en-US" dirty="0">
                <a:solidFill>
                  <a:schemeClr val="bg2">
                    <a:lumMod val="50000"/>
                  </a:schemeClr>
                </a:solidFill>
                <a:latin typeface="+mj-lt"/>
              </a:rPr>
              <a:t>DePauw was in the middle of nowhere </a:t>
            </a:r>
            <a:r>
              <a:rPr lang="en-US" dirty="0" smtClean="0">
                <a:solidFill>
                  <a:schemeClr val="bg2">
                    <a:lumMod val="50000"/>
                  </a:schemeClr>
                </a:solidFill>
                <a:latin typeface="+mj-lt"/>
              </a:rPr>
              <a:t>so </a:t>
            </a:r>
            <a:r>
              <a:rPr lang="en-US" dirty="0">
                <a:solidFill>
                  <a:schemeClr val="bg2">
                    <a:lumMod val="50000"/>
                  </a:schemeClr>
                </a:solidFill>
                <a:latin typeface="+mj-lt"/>
              </a:rPr>
              <a:t>there wasn’t too much to do; not much diversity </a:t>
            </a:r>
            <a:r>
              <a:rPr lang="en-US" dirty="0" smtClean="0">
                <a:solidFill>
                  <a:schemeClr val="bg2">
                    <a:lumMod val="50000"/>
                  </a:schemeClr>
                </a:solidFill>
                <a:latin typeface="+mj-lt"/>
              </a:rPr>
              <a:t>or open-mindedness</a:t>
            </a:r>
          </a:p>
          <a:p>
            <a:pPr lvl="1"/>
            <a:endParaRPr lang="en-US" dirty="0">
              <a:solidFill>
                <a:schemeClr val="bg2">
                  <a:lumMod val="50000"/>
                </a:schemeClr>
              </a:solidFill>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648200"/>
            <a:ext cx="3885579" cy="2133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99" y="4700847"/>
            <a:ext cx="3962401" cy="2133600"/>
          </a:xfrm>
          <a:prstGeom prst="rect">
            <a:avLst/>
          </a:prstGeom>
        </p:spPr>
      </p:pic>
    </p:spTree>
    <p:extLst>
      <p:ext uri="{BB962C8B-B14F-4D97-AF65-F5344CB8AC3E}">
        <p14:creationId xmlns:p14="http://schemas.microsoft.com/office/powerpoint/2010/main" val="4272455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71900" y="1754386"/>
            <a:ext cx="1600200" cy="1825228"/>
          </a:xfrm>
        </p:spPr>
      </p:pic>
      <p:sp>
        <p:nvSpPr>
          <p:cNvPr id="6" name="Content Placeholder 5"/>
          <p:cNvSpPr>
            <a:spLocks noGrp="1"/>
          </p:cNvSpPr>
          <p:nvPr>
            <p:ph sz="quarter" idx="14"/>
          </p:nvPr>
        </p:nvSpPr>
        <p:spPr>
          <a:xfrm>
            <a:off x="228600" y="2667000"/>
            <a:ext cx="8485632" cy="3459035"/>
          </a:xfrm>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I worked full time for 1 ½ years of law school (half of the 3 year program) at the State Public Defender’s Office while going to school full-time.  I learned a lot from real-life work experience.</a:t>
            </a:r>
          </a:p>
        </p:txBody>
      </p:sp>
      <p:sp>
        <p:nvSpPr>
          <p:cNvPr id="8" name="Title 1"/>
          <p:cNvSpPr>
            <a:spLocks noGrp="1"/>
          </p:cNvSpPr>
          <p:nvPr>
            <p:ph type="title"/>
          </p:nvPr>
        </p:nvSpPr>
        <p:spPr>
          <a:xfrm>
            <a:off x="533400" y="381000"/>
            <a:ext cx="8229600" cy="1143000"/>
          </a:xfrm>
        </p:spPr>
        <p:txBody>
          <a:bodyPr/>
          <a:lstStyle/>
          <a:p>
            <a:r>
              <a:rPr lang="en-US" dirty="0" smtClean="0">
                <a:latin typeface="+mj-lt"/>
              </a:rPr>
              <a:t>Law School</a:t>
            </a:r>
            <a:br>
              <a:rPr lang="en-US" dirty="0" smtClean="0">
                <a:latin typeface="+mj-lt"/>
              </a:rPr>
            </a:br>
            <a:r>
              <a:rPr lang="en-US" sz="2400" dirty="0" smtClean="0">
                <a:latin typeface="+mj-lt"/>
              </a:rPr>
              <a:t>I attended law school at Indiana University School of Law</a:t>
            </a:r>
            <a:endParaRPr lang="en-US" dirty="0">
              <a:latin typeface="+mj-lt"/>
            </a:endParaRPr>
          </a:p>
        </p:txBody>
      </p:sp>
    </p:spTree>
    <p:extLst>
      <p:ext uri="{BB962C8B-B14F-4D97-AF65-F5344CB8AC3E}">
        <p14:creationId xmlns:p14="http://schemas.microsoft.com/office/powerpoint/2010/main" val="2210468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latin typeface="+mj-lt"/>
              </a:rPr>
              <a:t>Career Path</a:t>
            </a:r>
            <a:endParaRPr lang="en-US"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25743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24489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996</TotalTime>
  <Words>1198</Words>
  <Application>Microsoft Office PowerPoint</Application>
  <PresentationFormat>On-screen Show (4:3)</PresentationFormat>
  <Paragraphs>216</Paragraphs>
  <Slides>28</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vt:lpstr>
      <vt:lpstr>Century Gothic</vt:lpstr>
      <vt:lpstr>Courier New</vt:lpstr>
      <vt:lpstr>Executive</vt:lpstr>
      <vt:lpstr>Youth Business Alliance  Guest Speaker, Tarini Ramaprakash Fall 2017</vt:lpstr>
      <vt:lpstr>The Early Years…</vt:lpstr>
      <vt:lpstr>More Early Years…</vt:lpstr>
      <vt:lpstr>HIGH SCHOOL</vt:lpstr>
      <vt:lpstr>HIGH SCHOOL</vt:lpstr>
      <vt:lpstr>College </vt:lpstr>
      <vt:lpstr>College </vt:lpstr>
      <vt:lpstr>Law School I attended law school at Indiana University School of Law</vt:lpstr>
      <vt:lpstr>Career Path</vt:lpstr>
      <vt:lpstr>Business Owner</vt:lpstr>
      <vt:lpstr>Full Circle Resources</vt:lpstr>
      <vt:lpstr>CSUN</vt:lpstr>
      <vt:lpstr>Career</vt:lpstr>
      <vt:lpstr>Career</vt:lpstr>
      <vt:lpstr>Next Steps…</vt:lpstr>
      <vt:lpstr>ACADEMIC EXERCISE 1 </vt:lpstr>
      <vt:lpstr>ACADEMIC EXERCISE 2</vt:lpstr>
      <vt:lpstr>ACADEMIC EXERCISE 2</vt:lpstr>
      <vt:lpstr>ACADEMIC EXERCISE 2</vt:lpstr>
      <vt:lpstr>Jonah v. Thomas</vt:lpstr>
      <vt:lpstr>Jonah v. Thomas</vt:lpstr>
      <vt:lpstr>Jonah v. Thomas</vt:lpstr>
      <vt:lpstr>Jonah v. Thomas</vt:lpstr>
      <vt:lpstr>Jonah v. Thomas</vt:lpstr>
      <vt:lpstr>England v. Garley</vt:lpstr>
      <vt:lpstr>Wilson v. Huey</vt:lpstr>
      <vt:lpstr>Carly v. Vince</vt:lpstr>
      <vt:lpstr>Questions and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TVR</dc:creator>
  <cp:lastModifiedBy>Tarini Ramaprakash</cp:lastModifiedBy>
  <cp:revision>63</cp:revision>
  <cp:lastPrinted>2014-10-07T18:21:11Z</cp:lastPrinted>
  <dcterms:created xsi:type="dcterms:W3CDTF">2013-01-02T21:12:08Z</dcterms:created>
  <dcterms:modified xsi:type="dcterms:W3CDTF">2017-09-06T21:23:36Z</dcterms:modified>
</cp:coreProperties>
</file>