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5143500" cx="9144000"/>
  <p:notesSz cx="6858000" cy="9144000"/>
  <p:embeddedFontLst>
    <p:embeddedFont>
      <p:font typeface="Montserrat"/>
      <p:regular r:id="rId15"/>
      <p:bold r:id="rId16"/>
      <p:italic r:id="rId17"/>
      <p:boldItalic r:id="rId18"/>
    </p:embeddedFont>
    <p:embeddedFont>
      <p:font typeface="La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.fntdata"/><Relationship Id="rId11" Type="http://schemas.openxmlformats.org/officeDocument/2006/relationships/slide" Target="slides/slide7.xml"/><Relationship Id="rId22" Type="http://schemas.openxmlformats.org/officeDocument/2006/relationships/font" Target="fonts/Lato-boldItalic.fntdata"/><Relationship Id="rId10" Type="http://schemas.openxmlformats.org/officeDocument/2006/relationships/slide" Target="slides/slide6.xml"/><Relationship Id="rId21" Type="http://schemas.openxmlformats.org/officeDocument/2006/relationships/font" Target="fonts/Lato-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Montserrat-regular.fntdata"/><Relationship Id="rId14" Type="http://schemas.openxmlformats.org/officeDocument/2006/relationships/slide" Target="slides/slide10.xml"/><Relationship Id="rId17" Type="http://schemas.openxmlformats.org/officeDocument/2006/relationships/font" Target="fonts/Montserrat-italic.fntdata"/><Relationship Id="rId16" Type="http://schemas.openxmlformats.org/officeDocument/2006/relationships/font" Target="fonts/Montserrat-bold.fntdata"/><Relationship Id="rId5" Type="http://schemas.openxmlformats.org/officeDocument/2006/relationships/slide" Target="slides/slide1.xml"/><Relationship Id="rId19" Type="http://schemas.openxmlformats.org/officeDocument/2006/relationships/font" Target="fonts/Lato-regular.fntdata"/><Relationship Id="rId6" Type="http://schemas.openxmlformats.org/officeDocument/2006/relationships/slide" Target="slides/slide2.xml"/><Relationship Id="rId18" Type="http://schemas.openxmlformats.org/officeDocument/2006/relationships/font" Target="fonts/Montserrat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1" name="Shape 11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Shape 1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Shape 16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Shape 106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Shape 107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8" name="Shape 108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9" name="Shape 109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0" name="Shape 110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1" name="Shape 1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2" name="Shape 112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5" name="Shape 115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9" name="Shape 119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0" name="Shape 120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1" name="Shape 12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4" name="Shape 124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Shape 125"/>
          <p:cNvSpPr txBox="1"/>
          <p:nvPr>
            <p:ph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8000"/>
            </a:lvl1pPr>
            <a:lvl2pPr lvl="1">
              <a:spcBef>
                <a:spcPts val="0"/>
              </a:spcBef>
              <a:buSzPct val="100000"/>
              <a:defRPr sz="8000"/>
            </a:lvl2pPr>
            <a:lvl3pPr lvl="2">
              <a:spcBef>
                <a:spcPts val="0"/>
              </a:spcBef>
              <a:buSzPct val="100000"/>
              <a:defRPr sz="8000"/>
            </a:lvl3pPr>
            <a:lvl4pPr lvl="3">
              <a:spcBef>
                <a:spcPts val="0"/>
              </a:spcBef>
              <a:buSzPct val="100000"/>
              <a:defRPr sz="8000"/>
            </a:lvl4pPr>
            <a:lvl5pPr lvl="4">
              <a:spcBef>
                <a:spcPts val="0"/>
              </a:spcBef>
              <a:buSzPct val="100000"/>
              <a:defRPr sz="8000"/>
            </a:lvl5pPr>
            <a:lvl6pPr lvl="5">
              <a:spcBef>
                <a:spcPts val="0"/>
              </a:spcBef>
              <a:buSzPct val="100000"/>
              <a:defRPr sz="8000"/>
            </a:lvl6pPr>
            <a:lvl7pPr lvl="6">
              <a:spcBef>
                <a:spcPts val="0"/>
              </a:spcBef>
              <a:buSzPct val="100000"/>
              <a:defRPr sz="8000"/>
            </a:lvl7pPr>
            <a:lvl8pPr lvl="7">
              <a:spcBef>
                <a:spcPts val="0"/>
              </a:spcBef>
              <a:buSzPct val="100000"/>
              <a:defRPr sz="8000"/>
            </a:lvl8pPr>
            <a:lvl9pPr lvl="8">
              <a:spcBef>
                <a:spcPts val="0"/>
              </a:spcBef>
              <a:buSzPct val="100000"/>
              <a:defRPr sz="8000"/>
            </a:lvl9pPr>
          </a:lstStyle>
          <a:p/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27" name="Shape 1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hape 20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Shape 2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" name="Shape 30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Shape 39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Shape 42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Shape 43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Shape 4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Shape 4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Shape 50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Shape 52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54" name="Shape 54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Shape 5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Shape 58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9" name="Shape 5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Shape 6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Shape 63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Shape 6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Shape 66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Shape 70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Shape 71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4" name="Shape 84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Shape 89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90" name="Shape 9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Shape 92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Shape 93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4" name="Shape 9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Shape 95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96" name="Shape 96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9pPr>
          </a:lstStyle>
          <a:p/>
        </p:txBody>
      </p:sp>
      <p:sp>
        <p:nvSpPr>
          <p:cNvPr id="97" name="Shape 97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98" name="Shape 9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Shape 10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Shape 101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Shape 103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104" name="Shape 10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SzPct val="1000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SzPct val="1000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SzPct val="1000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SzPct val="1000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SzPct val="1000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SzPct val="1000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SzPct val="1000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SzPct val="1000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SzPct val="1000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image" Target="../media/image5.jpg"/><Relationship Id="rId5" Type="http://schemas.openxmlformats.org/officeDocument/2006/relationships/image" Target="../media/image7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8OpKPzq0OCA" TargetMode="External"/><Relationship Id="rId4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Dana Coffman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5" name="Shape 135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Nonprofit development and communications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It’s about you!</a:t>
            </a:r>
          </a:p>
        </p:txBody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do you LIKE to do? What are you passionate about?</a:t>
            </a:r>
          </a:p>
          <a:p>
            <a:pPr lvl="0">
              <a:spcBef>
                <a:spcPts val="0"/>
              </a:spcBef>
              <a:buNone/>
            </a:pPr>
            <a:r>
              <a:rPr i="1" lang="en"/>
              <a:t>Example: bike riding, playing video games,  eating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i="1"/>
          </a:p>
          <a:p>
            <a:pPr lvl="0">
              <a:spcBef>
                <a:spcPts val="0"/>
              </a:spcBef>
              <a:buNone/>
            </a:pPr>
            <a:r>
              <a:rPr lang="en"/>
              <a:t>Connect the dots!</a:t>
            </a:r>
          </a:p>
          <a:p>
            <a:pPr lvl="0">
              <a:spcBef>
                <a:spcPts val="0"/>
              </a:spcBef>
              <a:buNone/>
            </a:pPr>
            <a:r>
              <a:rPr i="1" lang="en"/>
              <a:t>Example: I like creating memes and my favorite subject is chemistry - social media manager for a prescription drug company  OR hardware engineer at google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 little about me...</a:t>
            </a:r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1297500" y="1567550"/>
            <a:ext cx="4018500" cy="2911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From Santa Fe, NM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Grew up in the outdoors and riding horses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Played soccer and ran track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Huge </a:t>
            </a:r>
            <a:r>
              <a:rPr i="1" lang="en"/>
              <a:t>Lord of the Rings</a:t>
            </a:r>
            <a:r>
              <a:rPr lang="en"/>
              <a:t> and </a:t>
            </a:r>
            <a:r>
              <a:rPr i="1" lang="en"/>
              <a:t>Harry Potter</a:t>
            </a:r>
            <a:r>
              <a:rPr lang="en"/>
              <a:t> fan </a:t>
            </a:r>
          </a:p>
        </p:txBody>
      </p:sp>
      <p:pic>
        <p:nvPicPr>
          <p:cNvPr descr="Image result for map of new mexico" id="142" name="Shape 1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33900" y="216525"/>
            <a:ext cx="2130113" cy="291119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lord of the rings" id="143" name="Shape 14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67082" y="1372388"/>
            <a:ext cx="1313000" cy="19675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hurdles" id="144" name="Shape 14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90850" y="3404475"/>
            <a:ext cx="2902550" cy="1633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On to the big city...</a:t>
            </a:r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4172700" y="1776425"/>
            <a:ext cx="4163700" cy="2911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Moved to Los Angeles to attend Occidental College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Studied sociology: how institutions can impose inequality and prohibit equal rights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Focused me towards a career making a difference </a:t>
            </a:r>
          </a:p>
        </p:txBody>
      </p:sp>
      <p:pic>
        <p:nvPicPr>
          <p:cNvPr descr="Image result for california" id="151" name="Shape 1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7500" y="1776400"/>
            <a:ext cx="2381250" cy="1590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#Adulting</a:t>
            </a:r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1297500" y="1567550"/>
            <a:ext cx="3886200" cy="2911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Started at GLEH senior year (first nonprofit job)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Also worked for a catering company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Left for Australia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Came back into politics...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Then furniture….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Back to School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Image result for usc" id="163" name="Shape 1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56700" y="1367200"/>
            <a:ext cx="2409100" cy="240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Climate Registry</a:t>
            </a:r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1297500" y="1307849"/>
            <a:ext cx="3747600" cy="3417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After my Masters I went back to my first role with more knowledge.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Running communication, </a:t>
            </a:r>
            <a:r>
              <a:rPr lang="en"/>
              <a:t>fundraising</a:t>
            </a:r>
            <a:r>
              <a:rPr lang="en"/>
              <a:t>, and events.</a:t>
            </a:r>
          </a:p>
          <a:p>
            <a:pPr indent="457200" lvl="0">
              <a:spcBef>
                <a:spcPts val="0"/>
              </a:spcBef>
              <a:buNone/>
            </a:pPr>
            <a:r>
              <a:rPr lang="en"/>
              <a:t>- - - - - - - - - - - - - - - - - - - - - - - - - - -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Greenhouse gas accounting.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Helping governments and corporations understand their emissions.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Providing the tools, resources, expertise needed to identify reduction opportunities. 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70" name="Shape 1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18325" y="1230725"/>
            <a:ext cx="3257550" cy="3248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Shape 171"/>
          <p:cNvSpPr txBox="1"/>
          <p:nvPr/>
        </p:nvSpPr>
        <p:spPr>
          <a:xfrm>
            <a:off x="1828800" y="2068825"/>
            <a:ext cx="65838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type="title"/>
          </p:nvPr>
        </p:nvSpPr>
        <p:spPr>
          <a:xfrm>
            <a:off x="1366075" y="591875"/>
            <a:ext cx="7038900" cy="914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Coalition of Climate Leaders</a:t>
            </a:r>
          </a:p>
        </p:txBody>
      </p:sp>
      <p:sp>
        <p:nvSpPr>
          <p:cNvPr descr="TCR asked UFCCC Executive Secretary, Patricia Espinosa, and other leaders from a diverse set of U.S. organizations &quot;Why do you want to make global warming history?&quot;  Support TCR: http://theclimateregistry.nonprofitsoapbox.com/donation  Learn more: https://www.theclimateregistry.org/" id="177" name="Shape 177" title="Why do you want to make global warming history?">
            <a:hlinkClick r:id="rId3"/>
          </p:cNvPr>
          <p:cNvSpPr/>
          <p:nvPr/>
        </p:nvSpPr>
        <p:spPr>
          <a:xfrm>
            <a:off x="1206050" y="1448825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78" name="Shape 178"/>
          <p:cNvSpPr txBox="1"/>
          <p:nvPr/>
        </p:nvSpPr>
        <p:spPr>
          <a:xfrm>
            <a:off x="6069350" y="17204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It is really all about interaction, partnerships, and support.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 am not as interested in the </a:t>
            </a:r>
            <a:r>
              <a:rPr lang="en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technical</a:t>
            </a:r>
            <a:r>
              <a:rPr lang="en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work, but I care deeply about climate change.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idx="1" type="subTitle"/>
          </p:nvPr>
        </p:nvSpPr>
        <p:spPr>
          <a:xfrm>
            <a:off x="2349750" y="2186650"/>
            <a:ext cx="4444500" cy="506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Any skill can be transferred into almost any industry.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Do what you like for something you care about.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i="1" lang="en"/>
              <a:t>Example: environmental lawyer, sports reporter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2196900" y="623850"/>
            <a:ext cx="4750200" cy="87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3000">
                <a:solidFill>
                  <a:srgbClr val="FFFFFF"/>
                </a:solidFill>
              </a:rPr>
              <a:t>T</a:t>
            </a:r>
            <a:r>
              <a:rPr lang="en" sz="3000">
                <a:solidFill>
                  <a:srgbClr val="FFFFFF"/>
                </a:solidFill>
              </a:rPr>
              <a:t>he Takeaway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Entrepreneurship get creative with it</a:t>
            </a:r>
          </a:p>
        </p:txBody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Favorite subject and/or activity in school </a:t>
            </a:r>
          </a:p>
          <a:p>
            <a:pPr lvl="0">
              <a:spcBef>
                <a:spcPts val="0"/>
              </a:spcBef>
              <a:buNone/>
            </a:pPr>
            <a:r>
              <a:rPr i="1" lang="en"/>
              <a:t>Example: biology, reading, algebra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i="1"/>
          </a:p>
          <a:p>
            <a:pPr lvl="0">
              <a:spcBef>
                <a:spcPts val="0"/>
              </a:spcBef>
              <a:buNone/>
            </a:pPr>
            <a:r>
              <a:rPr lang="en"/>
              <a:t>Careers you know of that use that subject/skill</a:t>
            </a:r>
          </a:p>
          <a:p>
            <a:pPr lvl="0">
              <a:spcBef>
                <a:spcPts val="0"/>
              </a:spcBef>
              <a:buNone/>
            </a:pPr>
            <a:r>
              <a:rPr i="1" lang="en"/>
              <a:t>Example: doctor, author, data scientist</a:t>
            </a:r>
          </a:p>
        </p:txBody>
      </p:sp>
      <p:pic>
        <p:nvPicPr>
          <p:cNvPr descr="question2.png" id="191" name="Shape 1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10650" y="1033900"/>
            <a:ext cx="3528375" cy="352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