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7" r:id="rId4"/>
    <p:sldId id="281" r:id="rId5"/>
    <p:sldId id="260" r:id="rId6"/>
    <p:sldId id="284" r:id="rId7"/>
    <p:sldId id="263" r:id="rId8"/>
    <p:sldId id="28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5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100" d="100"/>
          <a:sy n="100" d="100"/>
        </p:scale>
        <p:origin x="-1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I worked at Nordstrom and then became an assistant to an agent in the Entertainment Industry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After 6 years, I became a Creative Executive at a production company and oversaw public relations for our TV shows and Films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I am now the Founder and President  of this organization ….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80F5C29D-41F3-423A-A6D6-405A1FF88202}">
      <dgm:prSet phldrT="[Text]"/>
      <dgm:spPr/>
      <dgm:t>
        <a:bodyPr/>
        <a:lstStyle/>
        <a:p>
          <a:r>
            <a:rPr lang="en-US" dirty="0" smtClean="0"/>
            <a:t>I went to a technology company and ran International PR for PriceGrabber.com</a:t>
          </a:r>
          <a:endParaRPr lang="en-US" dirty="0"/>
        </a:p>
      </dgm:t>
    </dgm:pt>
    <dgm:pt modelId="{0FCF3DD6-A78B-42FF-B0AB-9C0FA858C2E3}" type="parTrans" cxnId="{73541ECD-5D98-4B29-A6F0-2F4E5A035048}">
      <dgm:prSet/>
      <dgm:spPr/>
    </dgm:pt>
    <dgm:pt modelId="{9E03F509-13C9-45FF-9784-1A61A8B9DF93}" type="sibTrans" cxnId="{73541ECD-5D98-4B29-A6F0-2F4E5A035048}">
      <dgm:prSet/>
      <dgm:spPr/>
    </dgm:pt>
    <dgm:pt modelId="{8121A43F-A685-493A-AB81-2D0B3CE698CE}">
      <dgm:prSet phldrT="[Text]"/>
      <dgm:spPr/>
      <dgm:t>
        <a:bodyPr/>
        <a:lstStyle/>
        <a:p>
          <a:r>
            <a:rPr lang="en-US" dirty="0" smtClean="0"/>
            <a:t>I started my own Public Relations Firm in 2006</a:t>
          </a:r>
          <a:endParaRPr lang="en-US" dirty="0"/>
        </a:p>
      </dgm:t>
    </dgm:pt>
    <dgm:pt modelId="{987B1168-5B3B-4BB0-A2B7-354DA7EF09EF}" type="parTrans" cxnId="{7300D35C-64B3-4DFB-B26C-141D8CAA4645}">
      <dgm:prSet/>
      <dgm:spPr/>
    </dgm:pt>
    <dgm:pt modelId="{40DE4ACC-5EB7-4649-9185-46DED8C88DBE}" type="sibTrans" cxnId="{7300D35C-64B3-4DFB-B26C-141D8CAA4645}">
      <dgm:prSet/>
      <dgm:spPr/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77E9692D-41FC-47B1-A23E-594339D83321}" type="pres">
      <dgm:prSet presAssocID="{117D8BAD-65C0-428B-B763-D5C262BA017E}" presName="arrowDiagram5" presStyleCnt="0"/>
      <dgm:spPr/>
    </dgm:pt>
    <dgm:pt modelId="{B0D350CE-C3FA-44BC-BDE6-FB8EF6144888}" type="pres">
      <dgm:prSet presAssocID="{9DF16435-D83C-43CC-88F7-B2FF0728BDD3}" presName="bullet5a" presStyleLbl="node1" presStyleIdx="0" presStyleCnt="5"/>
      <dgm:spPr/>
    </dgm:pt>
    <dgm:pt modelId="{C86FD665-C2E8-4999-BDDF-BA623F29BE13}" type="pres">
      <dgm:prSet presAssocID="{9DF16435-D83C-43CC-88F7-B2FF0728BDD3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53FE9-034E-4B09-AC7E-6CA30D5238BB}" type="pres">
      <dgm:prSet presAssocID="{2D8EC281-7FD2-4949-B782-9554AE8D8903}" presName="bullet5b" presStyleLbl="node1" presStyleIdx="1" presStyleCnt="5"/>
      <dgm:spPr/>
    </dgm:pt>
    <dgm:pt modelId="{EA6ED47C-D192-4FFF-A110-E1E84C539C21}" type="pres">
      <dgm:prSet presAssocID="{2D8EC281-7FD2-4949-B782-9554AE8D8903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38458-F614-4AF5-924C-062FAE295A2D}" type="pres">
      <dgm:prSet presAssocID="{80F5C29D-41F3-423A-A6D6-405A1FF88202}" presName="bullet5c" presStyleLbl="node1" presStyleIdx="2" presStyleCnt="5"/>
      <dgm:spPr/>
    </dgm:pt>
    <dgm:pt modelId="{8433FCB3-F16B-4B6E-A940-A5A9C53BDC4E}" type="pres">
      <dgm:prSet presAssocID="{80F5C29D-41F3-423A-A6D6-405A1FF88202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E0A71-146F-4B3A-8500-70CB7219FC31}" type="pres">
      <dgm:prSet presAssocID="{8121A43F-A685-493A-AB81-2D0B3CE698CE}" presName="bullet5d" presStyleLbl="node1" presStyleIdx="3" presStyleCnt="5"/>
      <dgm:spPr/>
    </dgm:pt>
    <dgm:pt modelId="{A5F49BB2-7431-48EB-9EEC-C6673EAF7F5C}" type="pres">
      <dgm:prSet presAssocID="{8121A43F-A685-493A-AB81-2D0B3CE698CE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A3DCC-E3F0-4A3B-92DC-B44E12ACC2EE}" type="pres">
      <dgm:prSet presAssocID="{916EA4CA-F191-44E9-BDEC-685BAEB5F89C}" presName="bullet5e" presStyleLbl="node1" presStyleIdx="4" presStyleCnt="5"/>
      <dgm:spPr/>
    </dgm:pt>
    <dgm:pt modelId="{85087FD8-AD6B-49A5-880C-2D71AD540B23}" type="pres">
      <dgm:prSet presAssocID="{916EA4CA-F191-44E9-BDEC-685BAEB5F89C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155C6-5FD6-4D93-8451-01A4E17C2A62}" type="presOf" srcId="{9DF16435-D83C-43CC-88F7-B2FF0728BDD3}" destId="{C86FD665-C2E8-4999-BDDF-BA623F29BE13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E4ED2F5A-DDAD-40C7-AB8D-5EB85B1F32BA}" srcId="{117D8BAD-65C0-428B-B763-D5C262BA017E}" destId="{916EA4CA-F191-44E9-BDEC-685BAEB5F89C}" srcOrd="4" destOrd="0" parTransId="{BEB69C27-4E21-4B43-8203-2A91631C23E6}" sibTransId="{24D33D95-3CC9-4ECF-947A-3EB9CB8F05FA}"/>
    <dgm:cxn modelId="{17D92AF6-A259-47A5-98EB-0614DAED7358}" type="presOf" srcId="{916EA4CA-F191-44E9-BDEC-685BAEB5F89C}" destId="{85087FD8-AD6B-49A5-880C-2D71AD540B23}" srcOrd="0" destOrd="0" presId="urn:microsoft.com/office/officeart/2005/8/layout/arrow2"/>
    <dgm:cxn modelId="{1508DCDB-5E96-441E-9B5E-C37F8384E1FD}" type="presOf" srcId="{80F5C29D-41F3-423A-A6D6-405A1FF88202}" destId="{8433FCB3-F16B-4B6E-A940-A5A9C53BDC4E}" srcOrd="0" destOrd="0" presId="urn:microsoft.com/office/officeart/2005/8/layout/arrow2"/>
    <dgm:cxn modelId="{618EA058-78CF-4894-9CC5-B56468959E78}" type="presOf" srcId="{8121A43F-A685-493A-AB81-2D0B3CE698CE}" destId="{A5F49BB2-7431-48EB-9EEC-C6673EAF7F5C}" srcOrd="0" destOrd="0" presId="urn:microsoft.com/office/officeart/2005/8/layout/arrow2"/>
    <dgm:cxn modelId="{73541ECD-5D98-4B29-A6F0-2F4E5A035048}" srcId="{117D8BAD-65C0-428B-B763-D5C262BA017E}" destId="{80F5C29D-41F3-423A-A6D6-405A1FF88202}" srcOrd="2" destOrd="0" parTransId="{0FCF3DD6-A78B-42FF-B0AB-9C0FA858C2E3}" sibTransId="{9E03F509-13C9-45FF-9784-1A61A8B9DF93}"/>
    <dgm:cxn modelId="{9438BA4E-98C3-4CF9-8367-EC38C2134CC3}" type="presOf" srcId="{2D8EC281-7FD2-4949-B782-9554AE8D8903}" destId="{EA6ED47C-D192-4FFF-A110-E1E84C539C21}" srcOrd="0" destOrd="0" presId="urn:microsoft.com/office/officeart/2005/8/layout/arrow2"/>
    <dgm:cxn modelId="{7300D35C-64B3-4DFB-B26C-141D8CAA4645}" srcId="{117D8BAD-65C0-428B-B763-D5C262BA017E}" destId="{8121A43F-A685-493A-AB81-2D0B3CE698CE}" srcOrd="3" destOrd="0" parTransId="{987B1168-5B3B-4BB0-A2B7-354DA7EF09EF}" sibTransId="{40DE4ACC-5EB7-4649-9185-46DED8C88DBE}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38C099AC-3B9B-4FBE-B65F-7256A00DCB36}" type="presParOf" srcId="{2CA1C279-8CAF-4522-A11C-0306FA8C7E1F}" destId="{77E9692D-41FC-47B1-A23E-594339D83321}" srcOrd="1" destOrd="0" presId="urn:microsoft.com/office/officeart/2005/8/layout/arrow2"/>
    <dgm:cxn modelId="{CBFABFEE-B7DD-4548-97F7-B5F7258342EC}" type="presParOf" srcId="{77E9692D-41FC-47B1-A23E-594339D83321}" destId="{B0D350CE-C3FA-44BC-BDE6-FB8EF6144888}" srcOrd="0" destOrd="0" presId="urn:microsoft.com/office/officeart/2005/8/layout/arrow2"/>
    <dgm:cxn modelId="{59F01ED4-2E4F-4D91-A19C-3E248FC1A0A6}" type="presParOf" srcId="{77E9692D-41FC-47B1-A23E-594339D83321}" destId="{C86FD665-C2E8-4999-BDDF-BA623F29BE13}" srcOrd="1" destOrd="0" presId="urn:microsoft.com/office/officeart/2005/8/layout/arrow2"/>
    <dgm:cxn modelId="{8C2F49B0-364D-4133-9A3A-9CED033A2884}" type="presParOf" srcId="{77E9692D-41FC-47B1-A23E-594339D83321}" destId="{ED953FE9-034E-4B09-AC7E-6CA30D5238BB}" srcOrd="2" destOrd="0" presId="urn:microsoft.com/office/officeart/2005/8/layout/arrow2"/>
    <dgm:cxn modelId="{84292FE4-143E-4334-95F8-E6CB14D05000}" type="presParOf" srcId="{77E9692D-41FC-47B1-A23E-594339D83321}" destId="{EA6ED47C-D192-4FFF-A110-E1E84C539C21}" srcOrd="3" destOrd="0" presId="urn:microsoft.com/office/officeart/2005/8/layout/arrow2"/>
    <dgm:cxn modelId="{B843B64E-9C31-41E2-A8A3-F5C1C00C9D7C}" type="presParOf" srcId="{77E9692D-41FC-47B1-A23E-594339D83321}" destId="{62338458-F614-4AF5-924C-062FAE295A2D}" srcOrd="4" destOrd="0" presId="urn:microsoft.com/office/officeart/2005/8/layout/arrow2"/>
    <dgm:cxn modelId="{FE931084-14EF-4013-B2CB-6816B42581BB}" type="presParOf" srcId="{77E9692D-41FC-47B1-A23E-594339D83321}" destId="{8433FCB3-F16B-4B6E-A940-A5A9C53BDC4E}" srcOrd="5" destOrd="0" presId="urn:microsoft.com/office/officeart/2005/8/layout/arrow2"/>
    <dgm:cxn modelId="{DEE28A6E-7913-4460-B1A3-D9AE3DAC41BB}" type="presParOf" srcId="{77E9692D-41FC-47B1-A23E-594339D83321}" destId="{828E0A71-146F-4B3A-8500-70CB7219FC31}" srcOrd="6" destOrd="0" presId="urn:microsoft.com/office/officeart/2005/8/layout/arrow2"/>
    <dgm:cxn modelId="{5C66A57B-3E54-4C10-8839-E3B60FF581C2}" type="presParOf" srcId="{77E9692D-41FC-47B1-A23E-594339D83321}" destId="{A5F49BB2-7431-48EB-9EEC-C6673EAF7F5C}" srcOrd="7" destOrd="0" presId="urn:microsoft.com/office/officeart/2005/8/layout/arrow2"/>
    <dgm:cxn modelId="{2E247F56-9729-4BDA-A8C3-DA1659D4A0CC}" type="presParOf" srcId="{77E9692D-41FC-47B1-A23E-594339D83321}" destId="{E08A3DCC-E3F0-4A3B-92DC-B44E12ACC2EE}" srcOrd="8" destOrd="0" presId="urn:microsoft.com/office/officeart/2005/8/layout/arrow2"/>
    <dgm:cxn modelId="{FCC14704-D79B-4B6F-80E8-163F957E453A}" type="presParOf" srcId="{77E9692D-41FC-47B1-A23E-594339D83321}" destId="{85087FD8-AD6B-49A5-880C-2D71AD540B2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smtClean="0"/>
            <a:t>Kane Public Relations was formed in 2006.</a:t>
          </a:r>
          <a:endParaRPr lang="en-US" dirty="0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FE0ADAFD-A01D-43ED-85A8-D2F5157453BA}">
      <dgm:prSet phldrT="[Text]"/>
      <dgm:spPr/>
      <dgm:t>
        <a:bodyPr/>
        <a:lstStyle/>
        <a:p>
          <a:r>
            <a:rPr lang="en-US" dirty="0" smtClean="0"/>
            <a:t>We provide communications and marketing strategies to high end companies</a:t>
          </a:r>
          <a:endParaRPr lang="en-US" dirty="0"/>
        </a:p>
      </dgm:t>
    </dgm:pt>
    <dgm:pt modelId="{78A8E93B-89C5-45E2-BF58-D0FA92149791}" type="parTrans" cxnId="{47481575-5887-4B05-8558-4392F3EA3292}">
      <dgm:prSet/>
      <dgm:spPr/>
      <dgm:t>
        <a:bodyPr/>
        <a:lstStyle/>
        <a:p>
          <a:endParaRPr lang="en-US"/>
        </a:p>
      </dgm:t>
    </dgm:pt>
    <dgm:pt modelId="{A7AFAA62-3964-4EC2-8B11-7410442E3FF9}" type="sibTrans" cxnId="{47481575-5887-4B05-8558-4392F3EA3292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/>
            <a:t>Kane PR has approximately 15 employees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6F4C6983-267D-4CFA-ACED-F2942F56055C}">
      <dgm:prSet phldrT="[Text]"/>
      <dgm:spPr/>
      <dgm:t>
        <a:bodyPr/>
        <a:lstStyle/>
        <a:p>
          <a:r>
            <a:rPr lang="en-US" dirty="0" smtClean="0"/>
            <a:t>We have  people who work remotely across the US </a:t>
          </a:r>
          <a:endParaRPr lang="en-US" dirty="0"/>
        </a:p>
      </dgm:t>
    </dgm:pt>
    <dgm:pt modelId="{B04F007F-4995-48C3-B0DF-834089FEBFB2}" type="parTrans" cxnId="{28825E35-9242-4A05-9E94-3D372BD1C8E5}">
      <dgm:prSet/>
      <dgm:spPr/>
      <dgm:t>
        <a:bodyPr/>
        <a:lstStyle/>
        <a:p>
          <a:endParaRPr lang="en-US"/>
        </a:p>
      </dgm:t>
    </dgm:pt>
    <dgm:pt modelId="{C323FA82-0CB4-4CED-A2C1-ABAE1B717CD6}" type="sibTrans" cxnId="{28825E35-9242-4A05-9E94-3D372BD1C8E5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/>
            <a:t>Kane PR has offices in Los Angles, CA and NYC</a:t>
          </a:r>
          <a:endParaRPr lang="en-US" dirty="0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1D5319A2-4127-4741-BDF1-6AC5728B353E}">
      <dgm:prSet phldrT="[Text]"/>
      <dgm:spPr/>
      <dgm:t>
        <a:bodyPr/>
        <a:lstStyle/>
        <a:p>
          <a:r>
            <a:rPr lang="en-US" dirty="0" smtClean="0"/>
            <a:t>N/A</a:t>
          </a:r>
          <a:endParaRPr lang="en-US" dirty="0"/>
        </a:p>
      </dgm:t>
    </dgm:pt>
    <dgm:pt modelId="{5DBDAD2A-9A4B-47C2-95A6-AC96C0F23C91}" type="parTrans" cxnId="{F6AC0D4E-CF04-45B3-A612-36E6678EC005}">
      <dgm:prSet/>
      <dgm:spPr/>
      <dgm:t>
        <a:bodyPr/>
        <a:lstStyle/>
        <a:p>
          <a:endParaRPr lang="en-US"/>
        </a:p>
      </dgm:t>
    </dgm:pt>
    <dgm:pt modelId="{863A3449-B01F-403E-8D12-EBB17A7EC676}" type="sibTrans" cxnId="{F6AC0D4E-CF04-45B3-A612-36E6678EC005}">
      <dgm:prSet/>
      <dgm:spPr/>
      <dgm:t>
        <a:bodyPr/>
        <a:lstStyle/>
        <a:p>
          <a:endParaRPr lang="en-US"/>
        </a:p>
      </dgm:t>
    </dgm:pt>
    <dgm:pt modelId="{22408622-3013-4FE7-8590-AC888A08872A}">
      <dgm:prSet/>
      <dgm:spPr/>
      <dgm:t>
        <a:bodyPr/>
        <a:lstStyle/>
        <a:p>
          <a:r>
            <a:rPr lang="en-US" dirty="0" smtClean="0"/>
            <a:t>We provide public relations and marketing strategies to high powered CEO’s and high growth companies.  </a:t>
          </a:r>
          <a:endParaRPr lang="en-US" dirty="0"/>
        </a:p>
      </dgm:t>
    </dgm:pt>
    <dgm:pt modelId="{17FA3944-414B-4707-B596-7F19AA2A789A}" type="parTrans" cxnId="{E55DEB24-A7F7-4C77-8AA8-5BB89A351027}">
      <dgm:prSet/>
      <dgm:spPr/>
    </dgm:pt>
    <dgm:pt modelId="{3B759F79-9EE9-48E8-900D-0A0D26B44F42}" type="sibTrans" cxnId="{E55DEB24-A7F7-4C77-8AA8-5BB89A351027}">
      <dgm:prSet/>
      <dgm:spPr/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43100EA1-ABDF-4F04-9E42-768694CFE72B}" type="presOf" srcId="{1D5319A2-4127-4741-BDF1-6AC5728B353E}" destId="{6A2F2BFB-E64A-4CD0-A98A-7DE9447DD690}" srcOrd="0" destOrd="1" presId="urn:microsoft.com/office/officeart/2005/8/layout/chevron2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F6AC0D4E-CF04-45B3-A612-36E6678EC005}" srcId="{C24AC97F-5A51-4E96-A356-8FDC0B4F5601}" destId="{1D5319A2-4127-4741-BDF1-6AC5728B353E}" srcOrd="1" destOrd="0" parTransId="{5DBDAD2A-9A4B-47C2-95A6-AC96C0F23C91}" sibTransId="{863A3449-B01F-403E-8D12-EBB17A7EC676}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47481575-5887-4B05-8558-4392F3EA3292}" srcId="{A972410D-D72C-42D7-898F-A0C468AE9E3B}" destId="{FE0ADAFD-A01D-43ED-85A8-D2F5157453BA}" srcOrd="1" destOrd="0" parTransId="{78A8E93B-89C5-45E2-BF58-D0FA92149791}" sibTransId="{A7AFAA62-3964-4EC2-8B11-7410442E3FF9}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F19C354F-2C09-406E-BA1A-BD49BCE98096}" type="presOf" srcId="{FE0ADAFD-A01D-43ED-85A8-D2F5157453BA}" destId="{66A0EA41-AF18-431B-B159-8FD3441BA876}" srcOrd="0" destOrd="1" presId="urn:microsoft.com/office/officeart/2005/8/layout/chevron2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035F63A9-048C-4786-9FF5-B9A89A2553A7}" type="presOf" srcId="{6F4C6983-267D-4CFA-ACED-F2942F56055C}" destId="{30B514BE-46D7-4D38-A415-D7FF022783BA}" srcOrd="0" destOrd="1" presId="urn:microsoft.com/office/officeart/2005/8/layout/chevron2"/>
    <dgm:cxn modelId="{E55DEB24-A7F7-4C77-8AA8-5BB89A351027}" srcId="{806E6D4F-9930-45FB-A7F1-CB66DFBEF2EE}" destId="{22408622-3013-4FE7-8590-AC888A08872A}" srcOrd="0" destOrd="0" parTransId="{17FA3944-414B-4707-B596-7F19AA2A789A}" sibTransId="{3B759F79-9EE9-48E8-900D-0A0D26B44F42}"/>
    <dgm:cxn modelId="{2A8C9799-9CE4-4710-9CF6-E8D9DD84F763}" type="presOf" srcId="{22408622-3013-4FE7-8590-AC888A08872A}" destId="{1BD4153D-BF13-46DC-AF90-F6C03C8C874D}" srcOrd="0" destOrd="0" presId="urn:microsoft.com/office/officeart/2005/8/layout/chevron2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28825E35-9242-4A05-9E94-3D372BD1C8E5}" srcId="{38F9CBC8-3D92-431C-8160-40C6AEECE7E8}" destId="{6F4C6983-267D-4CFA-ACED-F2942F56055C}" srcOrd="1" destOrd="0" parTransId="{B04F007F-4995-48C3-B0DF-834089FEBFB2}" sibTransId="{C323FA82-0CB4-4CED-A2C1-ABAE1B717CD6}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  <dgm:cxn modelId="{BE10E1C8-EDB0-40B9-82CF-59D2563926F8}" type="presParOf" srcId="{5642DD8F-48F8-4FAA-9584-9742425D2088}" destId="{D6CB36C7-05F6-4B0E-910A-AEC0019B4D9B}" srcOrd="7" destOrd="0" presId="urn:microsoft.com/office/officeart/2005/8/layout/chevron2"/>
    <dgm:cxn modelId="{63791AB5-6726-4350-937D-CC6981A19FAC}" type="presParOf" srcId="{5642DD8F-48F8-4FAA-9584-9742425D2088}" destId="{6435DB90-AA5E-4CDC-BC67-FB72FA1F5E13}" srcOrd="8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President 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/>
      <dgm:t>
        <a:bodyPr/>
        <a:lstStyle/>
        <a:p>
          <a:r>
            <a:rPr lang="en-US" dirty="0" smtClean="0"/>
            <a:t>Public Relations</a:t>
          </a:r>
          <a:endParaRPr lang="en-US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/>
      <dgm:spPr/>
      <dgm:t>
        <a:bodyPr/>
        <a:lstStyle/>
        <a:p>
          <a:r>
            <a:rPr lang="en-US" dirty="0" smtClean="0"/>
            <a:t>Operations</a:t>
          </a:r>
          <a:endParaRPr lang="en-US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Brand Strategist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/>
      <dgm:spPr/>
      <dgm:t>
        <a:bodyPr/>
        <a:lstStyle/>
        <a:p>
          <a:r>
            <a:rPr lang="en-US" dirty="0" smtClean="0"/>
            <a:t>Recruiting</a:t>
          </a:r>
          <a:endParaRPr lang="en-US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/>
      <dgm:spPr/>
      <dgm:t>
        <a:bodyPr/>
        <a:lstStyle/>
        <a:p>
          <a:r>
            <a:rPr lang="en-US" dirty="0" smtClean="0"/>
            <a:t>Management  </a:t>
          </a:r>
        </a:p>
        <a:p>
          <a:r>
            <a:rPr lang="en-US" dirty="0" smtClean="0"/>
            <a:t>($90k - $150k)</a:t>
          </a:r>
          <a:endParaRPr lang="en-US" dirty="0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/>
      <dgm:spPr/>
      <dgm:t>
        <a:bodyPr/>
        <a:lstStyle/>
        <a:p>
          <a:r>
            <a:rPr lang="en-US" dirty="0" smtClean="0"/>
            <a:t>Global Public Relations</a:t>
          </a:r>
        </a:p>
        <a:p>
          <a:r>
            <a:rPr lang="en-US" dirty="0" smtClean="0"/>
            <a:t> $100k</a:t>
          </a:r>
          <a:endParaRPr lang="en-US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/>
      <dgm:spPr/>
      <dgm:t>
        <a:bodyPr/>
        <a:lstStyle/>
        <a:p>
          <a:r>
            <a:rPr lang="en-US" dirty="0" smtClean="0"/>
            <a:t>Creative Director</a:t>
          </a:r>
        </a:p>
        <a:p>
          <a:r>
            <a:rPr lang="en-US" dirty="0" smtClean="0"/>
            <a:t>$75k</a:t>
          </a:r>
          <a:endParaRPr lang="en-US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Executive Assistant </a:t>
          </a:r>
        </a:p>
        <a:p>
          <a:r>
            <a:rPr lang="en-US" dirty="0" smtClean="0"/>
            <a:t>$50k</a:t>
          </a:r>
          <a:endParaRPr lang="en-US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2/8/2015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44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2/8/2015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38600"/>
            <a:ext cx="9144000" cy="914400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/>
            </a:r>
            <a:br>
              <a:rPr lang="en-US" sz="4000" dirty="0" smtClean="0">
                <a:latin typeface="+mj-lt"/>
              </a:rPr>
            </a:br>
            <a:r>
              <a:rPr lang="en-US" sz="4000" dirty="0">
                <a:latin typeface="+mj-lt"/>
              </a:rPr>
              <a:t/>
            </a:r>
            <a:br>
              <a:rPr lang="en-US" sz="4000" dirty="0">
                <a:latin typeface="+mj-lt"/>
              </a:rPr>
            </a:br>
            <a:r>
              <a:rPr lang="en-US" sz="4000" dirty="0" smtClean="0">
                <a:latin typeface="+mj-lt"/>
              </a:rPr>
              <a:t/>
            </a:r>
            <a:br>
              <a:rPr lang="en-US" sz="4000" dirty="0" smtClean="0">
                <a:latin typeface="+mj-lt"/>
              </a:rPr>
            </a:br>
            <a:r>
              <a:rPr lang="en-US" sz="4000" dirty="0">
                <a:latin typeface="+mj-lt"/>
              </a:rPr>
              <a:t/>
            </a:r>
            <a:br>
              <a:rPr lang="en-US" sz="4000" dirty="0">
                <a:latin typeface="+mj-lt"/>
              </a:rPr>
            </a:br>
            <a:r>
              <a:rPr lang="en-US" sz="4000" dirty="0" smtClean="0">
                <a:latin typeface="+mj-lt"/>
              </a:rPr>
              <a:t/>
            </a:r>
            <a:br>
              <a:rPr lang="en-US" sz="4000" dirty="0" smtClean="0">
                <a:latin typeface="+mj-lt"/>
              </a:rPr>
            </a:br>
            <a:r>
              <a:rPr lang="en-US" sz="4000" dirty="0">
                <a:latin typeface="+mj-lt"/>
              </a:rPr>
              <a:t/>
            </a:r>
            <a:br>
              <a:rPr lang="en-US" sz="4000" dirty="0">
                <a:latin typeface="+mj-lt"/>
              </a:rPr>
            </a:br>
            <a:r>
              <a:rPr lang="en-US" sz="4000" dirty="0" smtClean="0">
                <a:latin typeface="+mj-lt"/>
              </a:rPr>
              <a:t/>
            </a:r>
            <a:br>
              <a:rPr lang="en-US" sz="4000" dirty="0" smtClean="0">
                <a:latin typeface="+mj-lt"/>
              </a:rPr>
            </a:br>
            <a:r>
              <a:rPr lang="en-US" sz="5400" dirty="0" smtClean="0">
                <a:latin typeface="Bauhaus 93" panose="04030905020B02020C02" pitchFamily="82" charset="0"/>
              </a:rPr>
              <a:t>Youth Business Alliance</a:t>
            </a:r>
            <a:br>
              <a:rPr lang="en-US" sz="5400" dirty="0" smtClean="0">
                <a:latin typeface="Bauhaus 93" panose="04030905020B02020C02" pitchFamily="82" charset="0"/>
              </a:rPr>
            </a:br>
            <a:r>
              <a:rPr lang="en-US" sz="5400" dirty="0" smtClean="0">
                <a:latin typeface="Bauhaus 93" panose="04030905020B02020C02" pitchFamily="82" charset="0"/>
              </a:rPr>
              <a:t>Guest Speaker</a:t>
            </a:r>
            <a:r>
              <a:rPr lang="en-US" sz="5400" dirty="0">
                <a:latin typeface="Bauhaus 93" panose="04030905020B02020C02" pitchFamily="82" charset="0"/>
              </a:rPr>
              <a:t/>
            </a:r>
            <a:br>
              <a:rPr lang="en-US" sz="5400" dirty="0">
                <a:latin typeface="Bauhaus 93" panose="04030905020B02020C02" pitchFamily="82" charset="0"/>
              </a:rPr>
            </a:br>
            <a:r>
              <a:rPr lang="en-US" sz="5400" dirty="0" smtClean="0">
                <a:latin typeface="Bauhaus 93" panose="04030905020B02020C02" pitchFamily="82" charset="0"/>
              </a:rPr>
              <a:t>Michelle Kane</a:t>
            </a:r>
            <a:br>
              <a:rPr lang="en-US" sz="5400" dirty="0" smtClean="0">
                <a:latin typeface="Bauhaus 93" panose="04030905020B02020C02" pitchFamily="82" charset="0"/>
              </a:rPr>
            </a:br>
            <a:r>
              <a:rPr lang="en-US" sz="5400" dirty="0" smtClean="0">
                <a:latin typeface="Bauhaus 93" panose="04030905020B02020C02" pitchFamily="82" charset="0"/>
              </a:rPr>
              <a:t>					</a:t>
            </a:r>
            <a:r>
              <a:rPr lang="en-US" sz="4000" dirty="0" smtClean="0">
                <a:latin typeface="Bauhaus 93" panose="04030905020B02020C02" pitchFamily="82" charset="0"/>
              </a:rPr>
              <a:t>February 9, 2015</a:t>
            </a:r>
            <a:r>
              <a:rPr lang="en-US" sz="7200" dirty="0" smtClean="0">
                <a:latin typeface="Bauhaus 93" pitchFamily="82" charset="0"/>
              </a:rPr>
              <a:t/>
            </a:r>
            <a:br>
              <a:rPr lang="en-US" sz="7200" dirty="0" smtClean="0">
                <a:latin typeface="Bauhaus 93" pitchFamily="82" charset="0"/>
              </a:rPr>
            </a:br>
            <a:endParaRPr lang="en-US" sz="7200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01998"/>
          </a:xfrm>
        </p:spPr>
        <p:txBody>
          <a:bodyPr/>
          <a:lstStyle/>
          <a:p>
            <a:r>
              <a:rPr lang="en-US" dirty="0" smtClean="0"/>
              <a:t>I attended college at the University of Santa Barbara, CA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64820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UCSB Campus</a:t>
            </a:r>
            <a:endParaRPr lang="en-US" dirty="0"/>
          </a:p>
        </p:txBody>
      </p:sp>
      <p:pic>
        <p:nvPicPr>
          <p:cNvPr id="1026" name="Picture 2" descr="Spanaway, 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88010"/>
            <a:ext cx="3439214" cy="17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kane\Desktop\UCS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66431"/>
            <a:ext cx="4254717" cy="239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kane\Desktop\images[5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80" y="2314575"/>
            <a:ext cx="36004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kane\Desktop\images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80" y="3881356"/>
            <a:ext cx="3600450" cy="206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College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Sorority</a:t>
            </a:r>
          </a:p>
          <a:p>
            <a:r>
              <a:rPr lang="en-US" dirty="0" smtClean="0"/>
              <a:t>Traveling</a:t>
            </a:r>
          </a:p>
          <a:p>
            <a:r>
              <a:rPr lang="en-US" dirty="0" smtClean="0"/>
              <a:t>Surfing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My freshman year I worked at Carrow’s Restaurants from 9pm – 5am  (50 cent tips were average during that shift)!</a:t>
            </a:r>
          </a:p>
          <a:p>
            <a:r>
              <a:rPr lang="en-US" dirty="0" smtClean="0"/>
              <a:t>My last 3 years of college, I worked at Red Robin as a waitress 4 nights a week to help pay for school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Favorite classes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Least favorite classes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Sociology</a:t>
            </a:r>
          </a:p>
          <a:p>
            <a:r>
              <a:rPr lang="en-US" dirty="0" smtClean="0"/>
              <a:t>Phycology</a:t>
            </a:r>
          </a:p>
          <a:p>
            <a:r>
              <a:rPr lang="en-US" dirty="0" smtClean="0"/>
              <a:t>Greek and Roman Mythology</a:t>
            </a:r>
          </a:p>
          <a:p>
            <a:r>
              <a:rPr lang="en-US" dirty="0" smtClean="0"/>
              <a:t>History</a:t>
            </a:r>
          </a:p>
          <a:p>
            <a:pPr marL="0" indent="0">
              <a:buNone/>
            </a:pPr>
            <a:r>
              <a:rPr lang="en-US" sz="2000" dirty="0" smtClean="0"/>
              <a:t>	Russian History</a:t>
            </a:r>
          </a:p>
          <a:p>
            <a:pPr marL="0" indent="0">
              <a:buNone/>
            </a:pPr>
            <a:r>
              <a:rPr lang="en-US" sz="2000" dirty="0" smtClean="0"/>
              <a:t>	Vietnam War – Wash DC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Math</a:t>
            </a:r>
          </a:p>
          <a:p>
            <a:r>
              <a:rPr lang="en-US" dirty="0" smtClean="0"/>
              <a:t>Sex Education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 or adversity that you had to overcome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Making new friends who are my very best friends today</a:t>
            </a:r>
          </a:p>
          <a:p>
            <a:r>
              <a:rPr lang="en-US" dirty="0" smtClean="0"/>
              <a:t>Learning to be independent by living far away from home (Texas)</a:t>
            </a:r>
          </a:p>
          <a:p>
            <a:r>
              <a:rPr lang="en-US" dirty="0" smtClean="0"/>
              <a:t>Traveling to new cities, NYC, San Diego, Washington DC</a:t>
            </a:r>
          </a:p>
          <a:p>
            <a:r>
              <a:rPr lang="en-US" dirty="0" smtClean="0"/>
              <a:t>Playing Tennis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 worked full time in college to help with my expenses and my sorority</a:t>
            </a:r>
          </a:p>
          <a:p>
            <a:r>
              <a:rPr lang="en-US" dirty="0" smtClean="0"/>
              <a:t>I had to graduate in 3 ½ years because my younger sister was going to start college then</a:t>
            </a:r>
          </a:p>
          <a:p>
            <a:r>
              <a:rPr lang="en-US" dirty="0" smtClean="0"/>
              <a:t>Studying – I was never a big fan which made things MUCH harder!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9990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3218634"/>
            <a:ext cx="2300817" cy="17256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444"/>
            <a:ext cx="3994731" cy="2647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31751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632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2" name="AutoShape 2" descr="data:image/jpeg;base64,/9j/4AAQSkZJRgABAQAAAQABAAD/2wCEAAkGBxISEhUUEhQWFBUXFSAXGBcYGRwbIBwcHCEfHxoaHiAfHCggGhsnHhgYITEiJSkrLi4vFyIzODMsNygtLysBCgoKBQUFDgUFDisZExkrKysrKysrKysrKysrKysrKysrKysrKysrKysrKysrKysrKysrKysrKysrKysrKysrK//AABEIAKcBLQMBIgACEQEDEQH/xAAcAAEAAwEBAQEBAAAAAAAAAAAABQYHBAIDAQj/xABIEAACAQMCAwUGAQoBCAsAAAABAgMABBESIQUGMQcTIkFRFDJhcYGRoSM0QlJicnN0sbIzFRY1U4KSwuEkJSY2VGOEorPB8P/EABQBAQAAAAAAAAAAAAAAAAAAAAD/xAAUEQEAAAAAAAAAAAAAAAAAAAAA/9oADAMBAAIRAxEAPwDZKUpQKUpQKUpQKUpQKUpQKUpQKUpQKUpQKUpQKUpQKUpQKUpQKUpQKUpQKUpQKUpQKUpQKUpQKUpQKUpQKUpQKUpQKV+Vj3NHaBd3Vx7Nw3Uq6tCsgy8hHUg/opsfpvkUGxYpWI3XBeP2ymcyTHSNTaJu8IA6krk5+mat3Zpz096Tb3GO+VdSuowJFHXI8mGR06j5UGgUpXlHDe6QfLY5/pQeqV5DjOMjPpkZ+1eqBSvDyKvvED5kCvYoFKzThvPd1Jxb2NhF3XfvHsp1YUNjfV18I8q0ugUqmdpnNE9hHC0AQmRyp1gnYDIxgiuHj/MNw3Aku1fupn7slo9sZfBxnOARQaDSqT2U8VmnsnkuJWkYTsupyNhhcDPpuauqEHcEEeooFftZxwKLjH+VCZ++9k72T3iujT4tGwOce7itHxQKV5SQHoQcdcEGvVApXlZATgEEjqAQcV6oFK8PIq+8QPmQK90ClKUClKUClKUClKUClKUClKUClKUEDz3dNFw66dThu5IB9NWFz/7qoHYbZKXuZiPEqrGvwDZLY+eFH0rTuP8ADhc200BOO8jZAfQkbH6HBrGOznmAcNu5YroFEf8AJyZHuOhOCR+ruRn0INBpfMXP1rZTGGZZS4UN4FBGG6dWHpVR5VvuDG9Q20dyk7s+ksfACysSCNXTGdvlVn4/ccDfNxcm2mbTjOQzMB0UAHJrK+SpVfi0LIgjVpnKoOigq+F+gwKCP4DDdXExt7d31TAq3jIGgHU2o+SjAJ+3nUxxeG54QJLKOZdc+mR2iypA3VUBOCCd8keWOld3YyP+sW/gP/ctfnbHaFOICRgdEkSkEfs+FgPj0+9B5uuzWSKAzi6hM6rrMat4vUgPqyW+m+KlOXudr2bh88UYea7j0iN1Gpu7c4LH1ZcHf9oZ6Vzy8icIW3NwL9imnUMd1qO2y6cZ1eWKrdtxFbeGWSxNzGz6YWkkMewbLlVKbhzoG/pnFBL8L7OprpGnvZxbtkjFwCXOP0m1MCAT865uURcTSS8MS4/JyhlDZLKDGdQdN8gEKRt1Bru5X5Psrm3FzeX2k5JZdaZXB/SL5Ykjfp5iuLszkjTiyEMBGO9Csxx4dLBc58yMUEVZ8AeTiHsYlw/etH3uD1UNluud9J8/Ot75W4S1paxQO/eNGCC+CM5Yt57+ePpWP8MnWPmAs7BFF5LlmOAMhwMk9NzW4286SKHjZXU9GUgg+WxHxoMV7V+XXgmNy0utbiY6UwfBhficH6VwS8rSRcLN6ZgySIgEWDtmRfPOP0T5edXDtz/wbX+K39tR3Er+JuXI41kQyAR5QMNQxKM5HUdRQQXJnJk/Eom/Ld1BG+ACCwLkAkhcgdNO5r68oTT8M4qtrryvfCGRRnSwb3WA8j4lOevlV47FfzB/5hv7VqmcY/7xf+ri/tSgcryt/lxhqbHfT7ZOOklQXKVhdXk5t4ZmTWh7xizY0AgnODk74286m+V/9Ot/GuP6SV9exX8/f+Xb+5KCL5n5bm4NPE8U2WcFkkQaDlSMqwycjcbdCCam+f8AnKe4FvbwEoJIY5JAhwWeUAiPI6KMjbzz8K7u3X3rT5Sf1WqhxZGtriynIJUwW86/EIq6gPkVx9R60E/edl91aQNcxTr30aF2SMMpwBlgrA+I4ztgZxUJyfxaeCK+lidta2wCtknTqkUFhnzANatx7nyxFpI8c6SO8ZCRg+IswwAV6rjO+fSsr5A4stoLqV4e/QQKjpkYKs4BzkEYoOXgfBoL4u11fJDLnA78Fiw9dbMB12xnyq+9mvCuJWs+lsSWbagWEquoI9108RIzjGB+t8KhuD8tcL4jG8kUrWLhiDE8iuAOoYasNp39dsVHcjzyWnFUghlEkbSmJ9B8Ei4PiA6ZHXPwO9BvVKUoFKUoFKUoFKUoFKUoFKUoFKUoPyqzzVyNaX51yBo5cY72PAJA6Bgdm+u/xqz1855lRWdzhVUsx9ABkn7CgzS37HIQ2XupGX0VFUn65OPtU7adnNpFdx3MLPH3eMRDBU+EqSSRqyc5O/X513rz1w0o0guo9KYz72d84AGMsdj0r94NzxYXTiOGcd4fdV1ZC3wGoDJ+HWg4uVOQIbCczRzSSMUKYYLjBIOdhnyqa5i5ft76Lup1JAOVYHDKfVT/APga6eKcThtozJPIsSdMscb+g8yfgKgbLtE4ZK+gXAUk4BdHQH/aZQPvQVpexqHXk3Umn07tQ33zj8PpVtbkqy9kNmIyIidWQfHr/wBZq/W8vlt0r78X5ssrWTu7idY30h8EMfCc4OwIwcH7VM6xjVkYxnPw65+WKDMk7GoNeWupCvpoUN/vZI/CvvcdkNsZQ8c8iRgq3dlVY5XH6R9SM7g9at/B+arK6cx286yOFLYAb3RjJ3GPMVwX/aFw2FyjXAZgcHu0dwPqoI/Ggj+ZezO2u53nEkkLOcuFCspPQtg9CcDO9Wbl3hC2dtHboxdYwQGbAJyS3lt519OHcYt54jNDKskYByynpgZOR1Bx5GoqPnrhrI7i6QqgBY+L9LOMDGWJwdhnpQdfNPLsN/D3U2oYbUrr7yt0yMgjoSMGqhb9kVuocG5mOtQvuoMYYN8f1fxq5cv8wW96jSWzFlVtJyrLg4B6MB5Gu+6uUiQvI6oijJZjgAfEmgiuUuXI7CEwxu8gLl8vjOSAMbDptUVddn8L3/txmlD96sugBdOVAAHTOPD+Nej2lcL1afaD6au7k0/fTjHxqz2d7FNGJInWRCMh1IIPrv8ACgqvDuz6CG8N2JpSxZ20ELpzIGB8s7aq9cp8gw2ExmjmkkJQphwuMEg52HXw19b3tE4ZExU3AYjr3aO4+6rj7GpfgvH7W7UtbzLIF94DIK/vKQGH2oIznHk2LiJiMkkkfd6saAu+rGc5B9KpXaLexWq29hNad/FHCvdTmQo+3hbGEIyMDI6HIzV4j564awYi6jwo1H3htnG2RucnoN6jn5g4PxTFu7rIc+ASK8Zz+wzAb/I+VBRW4ZwKGJplupLltBMcBwCWI8IYBAdj6kDbzrp7GeDib2oyrrhaIQsD0Yk5YfQAH4ZFfSex5ail0tNK+DvpMjJ8tSruPqa1Lga2wgT2Tu+4xlO793Hr8+uc70FBvuxy3ZsxXEiLnZWVXx8Acg/erFylyFa2Dd4paWXGBI+PCD10qNlz67n416vu0LhsT6GuAxBwdCu4B891Uj7Gp3hXFYLlO8t5FlTOMqeh9COoPwNB2UpSgUpSgUpSgUpSgUpSgUpSgUpSgVHcx/mlz/Lyf2NUjUdzH+aXP8vJ/Y1BiXZhyxFfzuJ8mOKMMVBxqLHAGRuB16V+9pfAorC7QW2pFaMSqMk6WDEbE7/og1OdhX+Lc/wk/uNc/bl+dw/y3/G9BFc88Y9r4gFnkKQRlUJALaRgGRwvmxOfsK98yrwQwH2JplnXGNSyEOPMNq2BxvkYrzzhw72O/jmliEsEuiUKw8LjSBInzBz9xUlx7mHgogPsljGZyNu8iwqepbxeLbOwoK/da7jhySN4mtJe4JP+qkGYwf3WBUfBqvsXNX/Z4vq/KhfZPjq90H592dX0rq5J4G1zwudZYYYPac6BFH3ewHgcjJ/SGR8MVkIkm0+y77zZ0f8AmgGP/wCyKCcstdrwySVcq15L3AYdRDGMyY9NTEKfgK6uWV4IsA9taZpmzkKsgCDyA07E43JOaunaBymw4VBHCpZrTBIAySCMSEepydXyBqqcpcb4MtuFvbRWlXP5QR69Y8skHZvL6UEZyrxQWt66wSM8EoeIkgrqQq2hivkwOPx9a+PZ/wAtDiFwImYrGkfeOV64GAAPQknr86meXZlu7uQ29lbRQRq8me68aKFbT49WNZOPx9K6+wr85n/lx/cKDT+WeW4LBHjg16XfWdbat8Aeg9Kzbts4q7TxWq50KgkK/rOxIXPyA2/erYqx7tr4O6zR3ag6GQRsw/RZSSpPzz+FBYR2VWfs2jxmfR/i6j7+P1fd052xjOPOoLhHJnE7e0u4XlhhjlRSWMvhUg+M7DYMmxPwFSUna1bm1JCSC5KY0Y8IfGNWrPu539apFzc8SueHyzzzSy24lRPEcg7kl+nQMEGemW+FB3cGs+CwRsL2b2mXVt3HeFAvlggKCeu52rn7OZ1Xiq9wWET94oDdTHpYqGx57A/Sunk/i/Bobf8A6XbGW4BJJaPvAd/DpydK7bb4qH5W41FDxFbmQaIu8kbSozpDhtKgDyGoD6UHvs74BHfXgimz3ao0jAHBOMALny3PWujtQ4DDZXSpbgqjRB9JJbBywOCd8bCpDsX/AD9v4Df1Wvp25fncf8t/xNQS3MvZ/aW/C2mQN38caOXLHxEldQ0+6B4j0FVHh/HpYeEzQoxHe3OnI8lKZcD01EAH5mta58/0RP8AwE/qlZHwzgz3HDJ5IwWaC4VyB1KFMMR642PyBoOrlleCLAPbWmads5CrIAnoF07McYOTnrX72f8AExbcUVIJGeCWTuskFdSn3GKnowOPufI108p8b4MtuEvbRWlXI7wR6+8HUE77Njbf0rq5HmW74kDb2dtHBGxk1d140Ue54841lseXr6UG0UpSgUpSgUpSgUpSgUpSgUpSgUpSg8SyqqlmIVVBJJ2AA3JPwqoDtE4ZM4g1s/esIv8ADbS2s6QM46HOM486jO1vmkQRNZaCWuIch9QAA1YIx1OQpH1rN+VuMWVudVxatPIJFeNhJo06cEbeZ1DNBvnC+A2tsWNvBHEWADFBjIHQH4V54py/aXLBriCOVgNILjJAznHyyTVEfthh7ssLZ+81YVC4xjHvFsbb7YwTXZH2qQC0SaSM985YCFG1bKcaixA0qfxwcZoLxe8Ohmj7qWNJI9vAwBG3THpioe05G4bG4dbWPUDkassB8gxIqlW/bMNXjtPD+xLlvsVAP3FW7iXO9uliL2IGaMuE0ghWDHqGz0I9PjQWion/ADZsu9772aLvdevXp31ddXzzVFu+2OIIpjtmLnOQ7gBd9twDknr0rptO162MLtLC6SrjTGpDB8+YbA0geeR6YzQaRVfvuSeHTOXe1j1E5JXK5+YUgVS+H9saM4E1sUjJ3ZJNZX4lSoyPka1KNwwDKcgjII8wehoOWx4XBDGYoYkjjOcqqgA52OfXPxr4cK4BaWxLW8EcRYaSUXGR1x8s18+ZeYoLGLvZydzpVF3Z29AP6noKz49s3j/NBp/i+L7aMZ+GaDWK+c0KupV1DKRgqwyCPQg9aheAc22t3bvcK+hYxmUPsY9s+LyxjoR1+dUzifbHErEQW5kX9eR9Gfkukn74NBbP8weGatXskfy8WP8Adzj6YqwC2TR3ehe7xp0YGnHpjpj4VTeUe0i3vZBC6GCVvdBIZWPorYG/wIGa5+J9qMMFzLBJBJiJ2QuGBzpHkPiduvnQTa8h8MDavZI85zjfT/u50/hX2vOTOHyyd5JbRlthtkA42GQCAdh6VSLftlUv47UiPPVZNTAeuNIB+Wa+/GO2CJJCttB3yj9N30Z+Q0k4+ePlQXrhnLtpbvrgt44nI06kXBwfL8KqvNHMnA2mK3SrPIg0EiIvpwd1z0652Ga5z2sQezd73L94JBG0eoDGpWIcNjxLlSOgOayngl9bRSM93CbhCp8AfR4ic6s+fnt8aD+j+6huYACokhlRTpYbFTgrkfbavzhfCLe2DLbxJEGOWCDGT0yfpVO472jWtiqQQxtK6RqNAbCxjSNKlyDlgMdAfjUbwztjiZgJ7cxrn34314+JXSCfpk0FwveSOHSuXe1j1E5JXK5+YUgGpfh3DobdO7gjSJM50oAN/U+p+Jqt8289xWSQOsZnSdSysjADAxg7jfOr8Krl92xRqy91bF1wCxZ9O/mFGk5x0ycZxQaDa8ctZJO6jnieTfwK4J8PXb4VIV/OPLPMa2l8bsoXUmTw5AP5TON+m2a/oDgfERc28M4XSJYw4UnONQzjPnQd1KUoFKUoFKUoFKUoFKUoFKUoKp2nwqeG3LFVLBFwxAyPyidD1HU1n/J0KngvE2KqWUHBIBI8A6HyrRu0iJm4ZcqqlmKrgKCSfGnQDeqHydZyjg3E1aOQMwOlSjAnwDoMZP0oPj2N8BhuJJpZkWTugqorDIy2ctg7EgLt8zUX7FHc8dMLqqxm6ZdAAUaUB8OB0B0fjVt7ErWSNbrvEdMsmNSlc4DdMjeo7tG5VuYLv2+0VmBYSHQMtHIMZOPNTgH75oNA5r4FbzWU0bRooWJmQhQNBUEgj06VhPDbpvYbuPPhLQyY/a1EZ+oP4VZuLdoPELyE2y24VpBocxq5ZgeoA/Qz59dia+t3ybNa8IlZ0YzzTREooLFEUnAOM75JJ9NvSgs3Yvw6L2J5Sil3mZWYgHwqFwu/ludqo/JVhG/GRGygos0pCkbeDXpGPQYH2FaN2PQOnD8OrIe/c4YFTjw74O+KpXI1jKvGyzRSKveznUUYDfXjcjG9B19uVuiyWzBQCyOCQAMgFcZ9cZP3rSuUjmxtM/8Ah4/7RVA7bbSR2tdEbvhZM6VLY3XrgbVoHKaEWVqCCCLeMEHYg6RsR5UGT9s07PxCOInCpCmn4GRjqP4D7VrA5ethbezd0gi0acaR6e9n9bzz61TO1vlCW50XNupd0XRIg6ldyGX1IJO3ofhVYftF4ibc2ph/KFO7Mmh9eMY9zGNePP18qD85u5ch4daN7Pdmbv3SORcp7q5cE6T6gD61cuyDhEK2Kz6VaSVm1MQCQFYqFGeg2z9arvLPZnI9jP3w7qeUL3Kt+joORr9NR2x5CorgXMnEOD64JLclS2oJIGGG8yrKCCp+1B+9rXD0tb5HgAjLxiXCjADqxGoAdM6QfmK5o4FuOOBZRlZLoFl9cjVg/DNdfDeDXvGrwT3CFIsjU2kqoRekcYO7E77/ABJNdFvYSjmAN3UgQXhOrQ2nGDg5xjFBMdt9qiw2rKiqe8ZcgAeHTnG3lkVOcicMh/yOoManvIXZ8gEsTq6nHkAAPTFRvbZbSPBbaEdyJmzpUtjw+eBtVg5JhZeEwqysrdww0kEH9LyO9Bm/YxErXM4ZQw9lJwwB31Lvv518OyMD2qYlQ+m0dgGAO4KkbGpHsaspUuZi8ciA2pGWRl31LtuBvXjsbsZUvXMkUiqbdhlkZRuy7bj50HH2R8PS6vmecCTRGZdLDILswGog9cZJ+ZFXjte4RC1i02hVkiZdLAAEhiFKn1G+cfCqVxHg17wW8M9uheHJ0MFLKUbcxuBupGB9gQa88d5k4hxcJbx2xVdQJWMMckdCzNgAD44oK9fXTPY2ytuI5plX5ERtj7sfvWx9nvLFqljA7QxyPKgkdnUMctuAMjYAY6VQeeOVZLS0sYVRpHHevKyKzDW2jI2HQAAD92tY5OQrY2oYFSIEBBGCNh1HkaDI+zuNW4yQwDDM+xAI8/I1uSKAAAAAOgAwBWCMt5wviUkogZ2DyacqxVlcnBBX4Gtt5fvXntoZZF0PJGrsuCMEjcYO4+tBIUpSgUpSgUpSgUpSgUpSgUpSgUzSlAJpSlAoKUoFM1A863V3FalrJC82tQAE1+EnxbfKs2v+b+PQJrmjMaAgangAGT0HzoNnBpWUckc/Xcskz3bKbaGBpJGWMDDZGgZ9TkgDzqPPO/F7+VlsUKKN9KKpIHlrd9s/b4UGz0rIOEdot7a3HccTTK5AclQrpno23hZf+eDX15v7Qby14hJFGY2hQqQpQbgorY1ddy3Wg1qhrFOKczcfgVbiYNFExGAY49O/QEbsuf2sVcbPtEj/AMm+2SoO9DmLu1OzSdRjPRSPEfQZ60F6zTNYvb8y8fu1M9urd0Cf8ONNO3UDV4nx8M1Pcp9p3eRTC7UCaGJpQUGBIF6jB91wSP6+RoNKBpWLWvNvHL9nNouFXqsSx4XPQFpNydv+VS3JfP8Adm7Wzv1BZm7sNp0sr+QYDYg9Nh5jrQamTQmlKADSlKADSlKADSlKBSlKBSlKBSlKBSlKBSlKBSlKBSlKBSlKBSlKD5XNwkaM8jBUUFmY7AAdSaw/jvE7jjl6kMAIiUnuweir+lM/xx5fEDzrSe0ngdze2yxWxXPeBnDNpBUA4B2OfFg4+FZ/Ydn/ABmDPcyLFq97ROVzjpnA3oLLz3wJLLgrQwDYSRmRvNzqGWb/AGtPy2r69ihT2KTTjX351+vujTn4Yz+NcXL/ACjxQzaeITGW1eN0kQzs+dSkLgHzBwQfLFRL8g8VspWawl1KdtSuEYjyDq3hJH1+lB9O3Qp31tjGvun1fu5GjP114+tVmVCeJWwk3ObXVn9yLrVr4L2bXdxP3/E3yMgspfW746KSNlX4D7Cu3jnI13LxX2qMR9z30T+/g6UCA7Y/ZNBYe1r/AEXcfvR//KlYrNq9hi/V9qkz+9ojx+Ga3jn3hMt3YywQ6TI5QjUcDwurHfHoDVW4D2eOeHS2t3pR2m72N0OrSQoAPlnzBHoaCD5d4fx9raE2s6rAUHdgNGML6bxkg5znO9Q1jwfRelr65tca3FwBMC3iDBxpVfeyTsKl7flLj1oDDbSERkn/AA5VC79Tht0J+GKneVOzAIkrXrB5JY2QBTnRq6tqPvSdN/LfrmgqtnyTOxaXhV4k6I2nUjtE4PUKdsE4IPXFdvLvOV/aXiW18C4MiowkCl01YCsGHvDcHcnIpHyRxmxd/YpMq22qN1XUB01K+wP3+dSfLHZ5dvdLdcRkBKuH06tbOy+7qPQKCBsM9MbUGoCZM4DKT0wGGftmvdZHwHs7vIeJJcusPdrcNISHydJLEbaeu4rXKD9pSlApSlApSlApSlApSlApSlApSlApSlApSlApSlApSlApSlApSlApSlApSlApSlApSlApSlApSlApSlApSlApSlApSlApSlApSlApSlApSlApSlApSlApSlApSlApSlApSlApSlApSlApSlApSlApSlApSlApSlApSlApSlApSlApSlB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SEhUUEhQWFBUXFSAXGBcYGRwbIBwcHCEfHxoaHiAfHCggGhsnHhgYITEiJSkrLi4vFyIzODMsNygtLysBCgoKBQUFDgUFDisZExkrKysrKysrKysrKysrKysrKysrKysrKysrKysrKysrKysrKysrKysrKysrKysrKysrK//AABEIAKcBLQMBIgACEQEDEQH/xAAcAAEAAwEBAQEBAAAAAAAAAAAABQYHBAIDAQj/xABIEAACAQMCAwUGAQoBCAsAAAABAgMABBESIQUGMQcTIkFRFDJhcYGRoSM0QlJicnN0sbIzFRY1U4KSwuEkJSY2VGOEorPB8P/EABQBAQAAAAAAAAAAAAAAAAAAAAD/xAAUEQEAAAAAAAAAAAAAAAAAAAAA/9oADAMBAAIRAxEAPwDZKUpQKUpQKUpQKUpQKUpQKUpQKUpQKUpQKUpQKUpQKUpQKUpQKUpQKUpQKUpQKUpQKUpQKUpQKUpQKUpQKUpQKUpQKV+Vj3NHaBd3Vx7Nw3Uq6tCsgy8hHUg/opsfpvkUGxYpWI3XBeP2ymcyTHSNTaJu8IA6krk5+mat3Zpz096Tb3GO+VdSuowJFHXI8mGR06j5UGgUpXlHDe6QfLY5/pQeqV5DjOMjPpkZ+1eqBSvDyKvvED5kCvYoFKzThvPd1Jxb2NhF3XfvHsp1YUNjfV18I8q0ugUqmdpnNE9hHC0AQmRyp1gnYDIxgiuHj/MNw3Aku1fupn7slo9sZfBxnOARQaDSqT2U8VmnsnkuJWkYTsupyNhhcDPpuauqEHcEEeooFftZxwKLjH+VCZ++9k72T3iujT4tGwOce7itHxQKV5SQHoQcdcEGvVApXlZATgEEjqAQcV6oFK8PIq+8QPmQK90ClKUClKUClKUClKUClKUClKUClKUEDz3dNFw66dThu5IB9NWFz/7qoHYbZKXuZiPEqrGvwDZLY+eFH0rTuP8ADhc200BOO8jZAfQkbH6HBrGOznmAcNu5YroFEf8AJyZHuOhOCR+ruRn0INBpfMXP1rZTGGZZS4UN4FBGG6dWHpVR5VvuDG9Q20dyk7s+ksfACysSCNXTGdvlVn4/ccDfNxcm2mbTjOQzMB0UAHJrK+SpVfi0LIgjVpnKoOigq+F+gwKCP4DDdXExt7d31TAq3jIGgHU2o+SjAJ+3nUxxeG54QJLKOZdc+mR2iypA3VUBOCCd8keWOld3YyP+sW/gP/ctfnbHaFOICRgdEkSkEfs+FgPj0+9B5uuzWSKAzi6hM6rrMat4vUgPqyW+m+KlOXudr2bh88UYea7j0iN1Gpu7c4LH1ZcHf9oZ6Vzy8icIW3NwL9imnUMd1qO2y6cZ1eWKrdtxFbeGWSxNzGz6YWkkMewbLlVKbhzoG/pnFBL8L7OprpGnvZxbtkjFwCXOP0m1MCAT865uURcTSS8MS4/JyhlDZLKDGdQdN8gEKRt1Bru5X5Psrm3FzeX2k5JZdaZXB/SL5Ykjfp5iuLszkjTiyEMBGO9Csxx4dLBc58yMUEVZ8AeTiHsYlw/etH3uD1UNluud9J8/Ot75W4S1paxQO/eNGCC+CM5Yt57+ePpWP8MnWPmAs7BFF5LlmOAMhwMk9NzW4286SKHjZXU9GUgg+WxHxoMV7V+XXgmNy0utbiY6UwfBhficH6VwS8rSRcLN6ZgySIgEWDtmRfPOP0T5edXDtz/wbX+K39tR3Er+JuXI41kQyAR5QMNQxKM5HUdRQQXJnJk/Eom/Ld1BG+ACCwLkAkhcgdNO5r68oTT8M4qtrryvfCGRRnSwb3WA8j4lOevlV47FfzB/5hv7VqmcY/7xf+ri/tSgcryt/lxhqbHfT7ZOOklQXKVhdXk5t4ZmTWh7xizY0AgnODk74286m+V/9Ot/GuP6SV9exX8/f+Xb+5KCL5n5bm4NPE8U2WcFkkQaDlSMqwycjcbdCCam+f8AnKe4FvbwEoJIY5JAhwWeUAiPI6KMjbzz8K7u3X3rT5Sf1WqhxZGtriynIJUwW86/EIq6gPkVx9R60E/edl91aQNcxTr30aF2SMMpwBlgrA+I4ztgZxUJyfxaeCK+lidta2wCtknTqkUFhnzANatx7nyxFpI8c6SO8ZCRg+IswwAV6rjO+fSsr5A4stoLqV4e/QQKjpkYKs4BzkEYoOXgfBoL4u11fJDLnA78Fiw9dbMB12xnyq+9mvCuJWs+lsSWbagWEquoI9108RIzjGB+t8KhuD8tcL4jG8kUrWLhiDE8iuAOoYasNp39dsVHcjzyWnFUghlEkbSmJ9B8Ei4PiA6ZHXPwO9BvVKUoFKUoFKUoFKUoFKUoFKUoFKUoPyqzzVyNaX51yBo5cY72PAJA6Bgdm+u/xqz1855lRWdzhVUsx9ABkn7CgzS37HIQ2XupGX0VFUn65OPtU7adnNpFdx3MLPH3eMRDBU+EqSSRqyc5O/X513rz1w0o0guo9KYz72d84AGMsdj0r94NzxYXTiOGcd4fdV1ZC3wGoDJ+HWg4uVOQIbCczRzSSMUKYYLjBIOdhnyqa5i5ft76Lup1JAOVYHDKfVT/APga6eKcThtozJPIsSdMscb+g8yfgKgbLtE4ZK+gXAUk4BdHQH/aZQPvQVpexqHXk3Umn07tQ33zj8PpVtbkqy9kNmIyIidWQfHr/wBZq/W8vlt0r78X5ssrWTu7idY30h8EMfCc4OwIwcH7VM6xjVkYxnPw65+WKDMk7GoNeWupCvpoUN/vZI/CvvcdkNsZQ8c8iRgq3dlVY5XH6R9SM7g9at/B+arK6cx286yOFLYAb3RjJ3GPMVwX/aFw2FyjXAZgcHu0dwPqoI/Ggj+ZezO2u53nEkkLOcuFCspPQtg9CcDO9Wbl3hC2dtHboxdYwQGbAJyS3lt519OHcYt54jNDKskYByynpgZOR1Bx5GoqPnrhrI7i6QqgBY+L9LOMDGWJwdhnpQdfNPLsN/D3U2oYbUrr7yt0yMgjoSMGqhb9kVuocG5mOtQvuoMYYN8f1fxq5cv8wW96jSWzFlVtJyrLg4B6MB5Gu+6uUiQvI6oijJZjgAfEmgiuUuXI7CEwxu8gLl8vjOSAMbDptUVddn8L3/txmlD96sugBdOVAAHTOPD+Nej2lcL1afaD6au7k0/fTjHxqz2d7FNGJInWRCMh1IIPrv8ACgqvDuz6CG8N2JpSxZ20ELpzIGB8s7aq9cp8gw2ExmjmkkJQphwuMEg52HXw19b3tE4ZExU3AYjr3aO4+6rj7GpfgvH7W7UtbzLIF94DIK/vKQGH2oIznHk2LiJiMkkkfd6saAu+rGc5B9KpXaLexWq29hNad/FHCvdTmQo+3hbGEIyMDI6HIzV4j564awYi6jwo1H3htnG2RucnoN6jn5g4PxTFu7rIc+ASK8Zz+wzAb/I+VBRW4ZwKGJplupLltBMcBwCWI8IYBAdj6kDbzrp7GeDib2oyrrhaIQsD0Yk5YfQAH4ZFfSex5ail0tNK+DvpMjJ8tSruPqa1Lga2wgT2Tu+4xlO793Hr8+uc70FBvuxy3ZsxXEiLnZWVXx8Acg/erFylyFa2Dd4paWXGBI+PCD10qNlz67n416vu0LhsT6GuAxBwdCu4B891Uj7Gp3hXFYLlO8t5FlTOMqeh9COoPwNB2UpSgUpSgUpSgUpSgUpSgUpSgUpSgVHcx/mlz/Lyf2NUjUdzH+aXP8vJ/Y1BiXZhyxFfzuJ8mOKMMVBxqLHAGRuB16V+9pfAorC7QW2pFaMSqMk6WDEbE7/og1OdhX+Lc/wk/uNc/bl+dw/y3/G9BFc88Y9r4gFnkKQRlUJALaRgGRwvmxOfsK98yrwQwH2JplnXGNSyEOPMNq2BxvkYrzzhw72O/jmliEsEuiUKw8LjSBInzBz9xUlx7mHgogPsljGZyNu8iwqepbxeLbOwoK/da7jhySN4mtJe4JP+qkGYwf3WBUfBqvsXNX/Z4vq/KhfZPjq90H592dX0rq5J4G1zwudZYYYPac6BFH3ewHgcjJ/SGR8MVkIkm0+y77zZ0f8AmgGP/wCyKCcstdrwySVcq15L3AYdRDGMyY9NTEKfgK6uWV4IsA9taZpmzkKsgCDyA07E43JOaunaBymw4VBHCpZrTBIAySCMSEepydXyBqqcpcb4MtuFvbRWlXP5QR69Y8skHZvL6UEZyrxQWt66wSM8EoeIkgrqQq2hivkwOPx9a+PZ/wAtDiFwImYrGkfeOV64GAAPQknr86meXZlu7uQ29lbRQRq8me68aKFbT49WNZOPx9K6+wr85n/lx/cKDT+WeW4LBHjg16XfWdbat8Aeg9Kzbts4q7TxWq50KgkK/rOxIXPyA2/erYqx7tr4O6zR3ag6GQRsw/RZSSpPzz+FBYR2VWfs2jxmfR/i6j7+P1fd052xjOPOoLhHJnE7e0u4XlhhjlRSWMvhUg+M7DYMmxPwFSUna1bm1JCSC5KY0Y8IfGNWrPu539apFzc8SueHyzzzSy24lRPEcg7kl+nQMEGemW+FB3cGs+CwRsL2b2mXVt3HeFAvlggKCeu52rn7OZ1Xiq9wWET94oDdTHpYqGx57A/Sunk/i/Bobf8A6XbGW4BJJaPvAd/DpydK7bb4qH5W41FDxFbmQaIu8kbSozpDhtKgDyGoD6UHvs74BHfXgimz3ao0jAHBOMALny3PWujtQ4DDZXSpbgqjRB9JJbBywOCd8bCpDsX/AD9v4Df1Wvp25fncf8t/xNQS3MvZ/aW/C2mQN38caOXLHxEldQ0+6B4j0FVHh/HpYeEzQoxHe3OnI8lKZcD01EAH5mta58/0RP8AwE/qlZHwzgz3HDJ5IwWaC4VyB1KFMMR642PyBoOrlleCLAPbWmads5CrIAnoF07McYOTnrX72f8AExbcUVIJGeCWTuskFdSn3GKnowOPufI108p8b4MtuEvbRWlXI7wR6+8HUE77Njbf0rq5HmW74kDb2dtHBGxk1d140Ue54841lseXr6UG0UpSgUpSgUpSgUpSgUpSgUpSgUpSg8SyqqlmIVVBJJ2AA3JPwqoDtE4ZM4g1s/esIv8ADbS2s6QM46HOM486jO1vmkQRNZaCWuIch9QAA1YIx1OQpH1rN+VuMWVudVxatPIJFeNhJo06cEbeZ1DNBvnC+A2tsWNvBHEWADFBjIHQH4V54py/aXLBriCOVgNILjJAznHyyTVEfthh7ssLZ+81YVC4xjHvFsbb7YwTXZH2qQC0SaSM985YCFG1bKcaixA0qfxwcZoLxe8Ohmj7qWNJI9vAwBG3THpioe05G4bG4dbWPUDkassB8gxIqlW/bMNXjtPD+xLlvsVAP3FW7iXO9uliL2IGaMuE0ghWDHqGz0I9PjQWion/ADZsu9772aLvdevXp31ddXzzVFu+2OIIpjtmLnOQ7gBd9twDknr0rptO162MLtLC6SrjTGpDB8+YbA0geeR6YzQaRVfvuSeHTOXe1j1E5JXK5+YUgVS+H9saM4E1sUjJ3ZJNZX4lSoyPka1KNwwDKcgjII8wehoOWx4XBDGYoYkjjOcqqgA52OfXPxr4cK4BaWxLW8EcRYaSUXGR1x8s18+ZeYoLGLvZydzpVF3Z29AP6noKz49s3j/NBp/i+L7aMZ+GaDWK+c0KupV1DKRgqwyCPQg9aheAc22t3bvcK+hYxmUPsY9s+LyxjoR1+dUzifbHErEQW5kX9eR9Gfkukn74NBbP8weGatXskfy8WP8Adzj6YqwC2TR3ehe7xp0YGnHpjpj4VTeUe0i3vZBC6GCVvdBIZWPorYG/wIGa5+J9qMMFzLBJBJiJ2QuGBzpHkPiduvnQTa8h8MDavZI85zjfT/u50/hX2vOTOHyyd5JbRlthtkA42GQCAdh6VSLftlUv47UiPPVZNTAeuNIB+Wa+/GO2CJJCttB3yj9N30Z+Q0k4+ePlQXrhnLtpbvrgt44nI06kXBwfL8KqvNHMnA2mK3SrPIg0EiIvpwd1z0652Ga5z2sQezd73L94JBG0eoDGpWIcNjxLlSOgOayngl9bRSM93CbhCp8AfR4ic6s+fnt8aD+j+6huYACokhlRTpYbFTgrkfbavzhfCLe2DLbxJEGOWCDGT0yfpVO472jWtiqQQxtK6RqNAbCxjSNKlyDlgMdAfjUbwztjiZgJ7cxrn34314+JXSCfpk0FwveSOHSuXe1j1E5JXK5+YUgGpfh3DobdO7gjSJM50oAN/U+p+Jqt8289xWSQOsZnSdSysjADAxg7jfOr8Krl92xRqy91bF1wCxZ9O/mFGk5x0ycZxQaDa8ctZJO6jnieTfwK4J8PXb4VIV/OPLPMa2l8bsoXUmTw5AP5TON+m2a/oDgfERc28M4XSJYw4UnONQzjPnQd1KUoFKUoFKUoFKUoFKUoFKUoKp2nwqeG3LFVLBFwxAyPyidD1HU1n/J0KngvE2KqWUHBIBI8A6HyrRu0iJm4ZcqqlmKrgKCSfGnQDeqHydZyjg3E1aOQMwOlSjAnwDoMZP0oPj2N8BhuJJpZkWTugqorDIy2ctg7EgLt8zUX7FHc8dMLqqxm6ZdAAUaUB8OB0B0fjVt7ErWSNbrvEdMsmNSlc4DdMjeo7tG5VuYLv2+0VmBYSHQMtHIMZOPNTgH75oNA5r4FbzWU0bRooWJmQhQNBUEgj06VhPDbpvYbuPPhLQyY/a1EZ+oP4VZuLdoPELyE2y24VpBocxq5ZgeoA/Qz59dia+t3ybNa8IlZ0YzzTREooLFEUnAOM75JJ9NvSgs3Yvw6L2J5Sil3mZWYgHwqFwu/ludqo/JVhG/GRGygos0pCkbeDXpGPQYH2FaN2PQOnD8OrIe/c4YFTjw74O+KpXI1jKvGyzRSKveznUUYDfXjcjG9B19uVuiyWzBQCyOCQAMgFcZ9cZP3rSuUjmxtM/8Ah4/7RVA7bbSR2tdEbvhZM6VLY3XrgbVoHKaEWVqCCCLeMEHYg6RsR5UGT9s07PxCOInCpCmn4GRjqP4D7VrA5ethbezd0gi0acaR6e9n9bzz61TO1vlCW50XNupd0XRIg6ldyGX1IJO3ofhVYftF4ibc2ph/KFO7Mmh9eMY9zGNePP18qD85u5ch4daN7Pdmbv3SORcp7q5cE6T6gD61cuyDhEK2Kz6VaSVm1MQCQFYqFGeg2z9arvLPZnI9jP3w7qeUL3Kt+joORr9NR2x5CorgXMnEOD64JLclS2oJIGGG8yrKCCp+1B+9rXD0tb5HgAjLxiXCjADqxGoAdM6QfmK5o4FuOOBZRlZLoFl9cjVg/DNdfDeDXvGrwT3CFIsjU2kqoRekcYO7E77/ABJNdFvYSjmAN3UgQXhOrQ2nGDg5xjFBMdt9qiw2rKiqe8ZcgAeHTnG3lkVOcicMh/yOoManvIXZ8gEsTq6nHkAAPTFRvbZbSPBbaEdyJmzpUtjw+eBtVg5JhZeEwqysrdww0kEH9LyO9Bm/YxErXM4ZQw9lJwwB31Lvv518OyMD2qYlQ+m0dgGAO4KkbGpHsaspUuZi8ciA2pGWRl31LtuBvXjsbsZUvXMkUiqbdhlkZRuy7bj50HH2R8PS6vmecCTRGZdLDILswGog9cZJ+ZFXjte4RC1i02hVkiZdLAAEhiFKn1G+cfCqVxHg17wW8M9uheHJ0MFLKUbcxuBupGB9gQa88d5k4hxcJbx2xVdQJWMMckdCzNgAD44oK9fXTPY2ytuI5plX5ERtj7sfvWx9nvLFqljA7QxyPKgkdnUMctuAMjYAY6VQeeOVZLS0sYVRpHHevKyKzDW2jI2HQAAD92tY5OQrY2oYFSIEBBGCNh1HkaDI+zuNW4yQwDDM+xAI8/I1uSKAAAAAOgAwBWCMt5wviUkogZ2DyacqxVlcnBBX4Gtt5fvXntoZZF0PJGrsuCMEjcYO4+tBIUpSgUpSgUpSgUpSgUpSgUpSgUzSlAJpSlAoKUoFM1A863V3FalrJC82tQAE1+EnxbfKs2v+b+PQJrmjMaAgangAGT0HzoNnBpWUckc/Xcskz3bKbaGBpJGWMDDZGgZ9TkgDzqPPO/F7+VlsUKKN9KKpIHlrd9s/b4UGz0rIOEdot7a3HccTTK5AclQrpno23hZf+eDX15v7Qby14hJFGY2hQqQpQbgorY1ddy3Wg1qhrFOKczcfgVbiYNFExGAY49O/QEbsuf2sVcbPtEj/AMm+2SoO9DmLu1OzSdRjPRSPEfQZ60F6zTNYvb8y8fu1M9urd0Cf8ONNO3UDV4nx8M1Pcp9p3eRTC7UCaGJpQUGBIF6jB91wSP6+RoNKBpWLWvNvHL9nNouFXqsSx4XPQFpNydv+VS3JfP8Adm7Wzv1BZm7sNp0sr+QYDYg9Nh5jrQamTQmlKADSlKADSlKADSlKBSlKBSlKBSlKBSlKBSlKBSlKBSlKBSlKBSlKD5XNwkaM8jBUUFmY7AAdSaw/jvE7jjl6kMAIiUnuweir+lM/xx5fEDzrSe0ngdze2yxWxXPeBnDNpBUA4B2OfFg4+FZ/Ydn/ABmDPcyLFq97ROVzjpnA3oLLz3wJLLgrQwDYSRmRvNzqGWb/AGtPy2r69ihT2KTTjX351+vujTn4Yz+NcXL/ACjxQzaeITGW1eN0kQzs+dSkLgHzBwQfLFRL8g8VspWawl1KdtSuEYjyDq3hJH1+lB9O3Qp31tjGvun1fu5GjP114+tVmVCeJWwk3ObXVn9yLrVr4L2bXdxP3/E3yMgspfW746KSNlX4D7Cu3jnI13LxX2qMR9z30T+/g6UCA7Y/ZNBYe1r/AEXcfvR//KlYrNq9hi/V9qkz+9ojx+Ga3jn3hMt3YywQ6TI5QjUcDwurHfHoDVW4D2eOeHS2t3pR2m72N0OrSQoAPlnzBHoaCD5d4fx9raE2s6rAUHdgNGML6bxkg5znO9Q1jwfRelr65tca3FwBMC3iDBxpVfeyTsKl7flLj1oDDbSERkn/AA5VC79Tht0J+GKneVOzAIkrXrB5JY2QBTnRq6tqPvSdN/LfrmgqtnyTOxaXhV4k6I2nUjtE4PUKdsE4IPXFdvLvOV/aXiW18C4MiowkCl01YCsGHvDcHcnIpHyRxmxd/YpMq22qN1XUB01K+wP3+dSfLHZ5dvdLdcRkBKuH06tbOy+7qPQKCBsM9MbUGoCZM4DKT0wGGftmvdZHwHs7vIeJJcusPdrcNISHydJLEbaeu4rXKD9pSlApSlApSlApSlApSlApSlApSlApSlApSlApSlApSlApSlApSlApSlApSlApSlApSlApSlApSlApSlApSlApSlApSlApSlApSlApSlApSlApSlApSlApSlApSlApSlApSlApSlApSlApSlApSlApSlApSlApSlApSlApSlApSlApSlB/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xISEhUUEhQWFBUXFSAXGBcYGRwbIBwcHCEfHxoaHiAfHCggGhsnHhgYITEiJSkrLi4vFyIzODMsNygtLysBCgoKBQUFDgUFDisZExkrKysrKysrKysrKysrKysrKysrKysrKysrKysrKysrKysrKysrKysrKysrKysrKysrK//AABEIAKcBLQMBIgACEQEDEQH/xAAcAAEAAwEBAQEBAAAAAAAAAAAABQYHBAIDAQj/xABIEAACAQMCAwUGAQoBCAsAAAABAgMABBESIQUGMQcTIkFRFDJhcYGRoSM0QlJicnN0sbIzFRY1U4KSwuEkJSY2VGOEorPB8P/EABQBAQAAAAAAAAAAAAAAAAAAAAD/xAAUEQEAAAAAAAAAAAAAAAAAAAAA/9oADAMBAAIRAxEAPwDZKUpQKUpQKUpQKUpQKUpQKUpQKUpQKUpQKUpQKUpQKUpQKUpQKUpQKUpQKUpQKUpQKUpQKUpQKUpQKUpQKUpQKUpQKV+Vj3NHaBd3Vx7Nw3Uq6tCsgy8hHUg/opsfpvkUGxYpWI3XBeP2ymcyTHSNTaJu8IA6krk5+mat3Zpz096Tb3GO+VdSuowJFHXI8mGR06j5UGgUpXlHDe6QfLY5/pQeqV5DjOMjPpkZ+1eqBSvDyKvvED5kCvYoFKzThvPd1Jxb2NhF3XfvHsp1YUNjfV18I8q0ugUqmdpnNE9hHC0AQmRyp1gnYDIxgiuHj/MNw3Aku1fupn7slo9sZfBxnOARQaDSqT2U8VmnsnkuJWkYTsupyNhhcDPpuauqEHcEEeooFftZxwKLjH+VCZ++9k72T3iujT4tGwOce7itHxQKV5SQHoQcdcEGvVApXlZATgEEjqAQcV6oFK8PIq+8QPmQK90ClKUClKUClKUClKUClKUClKUClKUEDz3dNFw66dThu5IB9NWFz/7qoHYbZKXuZiPEqrGvwDZLY+eFH0rTuP8ADhc200BOO8jZAfQkbH6HBrGOznmAcNu5YroFEf8AJyZHuOhOCR+ruRn0INBpfMXP1rZTGGZZS4UN4FBGG6dWHpVR5VvuDG9Q20dyk7s+ksfACysSCNXTGdvlVn4/ccDfNxcm2mbTjOQzMB0UAHJrK+SpVfi0LIgjVpnKoOigq+F+gwKCP4DDdXExt7d31TAq3jIGgHU2o+SjAJ+3nUxxeG54QJLKOZdc+mR2iypA3VUBOCCd8keWOld3YyP+sW/gP/ctfnbHaFOICRgdEkSkEfs+FgPj0+9B5uuzWSKAzi6hM6rrMat4vUgPqyW+m+KlOXudr2bh88UYea7j0iN1Gpu7c4LH1ZcHf9oZ6Vzy8icIW3NwL9imnUMd1qO2y6cZ1eWKrdtxFbeGWSxNzGz6YWkkMewbLlVKbhzoG/pnFBL8L7OprpGnvZxbtkjFwCXOP0m1MCAT865uURcTSS8MS4/JyhlDZLKDGdQdN8gEKRt1Bru5X5Psrm3FzeX2k5JZdaZXB/SL5Ykjfp5iuLszkjTiyEMBGO9Csxx4dLBc58yMUEVZ8AeTiHsYlw/etH3uD1UNluud9J8/Ot75W4S1paxQO/eNGCC+CM5Yt57+ePpWP8MnWPmAs7BFF5LlmOAMhwMk9NzW4286SKHjZXU9GUgg+WxHxoMV7V+XXgmNy0utbiY6UwfBhficH6VwS8rSRcLN6ZgySIgEWDtmRfPOP0T5edXDtz/wbX+K39tR3Er+JuXI41kQyAR5QMNQxKM5HUdRQQXJnJk/Eom/Ld1BG+ACCwLkAkhcgdNO5r68oTT8M4qtrryvfCGRRnSwb3WA8j4lOevlV47FfzB/5hv7VqmcY/7xf+ri/tSgcryt/lxhqbHfT7ZOOklQXKVhdXk5t4ZmTWh7xizY0AgnODk74286m+V/9Ot/GuP6SV9exX8/f+Xb+5KCL5n5bm4NPE8U2WcFkkQaDlSMqwycjcbdCCam+f8AnKe4FvbwEoJIY5JAhwWeUAiPI6KMjbzz8K7u3X3rT5Sf1WqhxZGtriynIJUwW86/EIq6gPkVx9R60E/edl91aQNcxTr30aF2SMMpwBlgrA+I4ztgZxUJyfxaeCK+lidta2wCtknTqkUFhnzANatx7nyxFpI8c6SO8ZCRg+IswwAV6rjO+fSsr5A4stoLqV4e/QQKjpkYKs4BzkEYoOXgfBoL4u11fJDLnA78Fiw9dbMB12xnyq+9mvCuJWs+lsSWbagWEquoI9108RIzjGB+t8KhuD8tcL4jG8kUrWLhiDE8iuAOoYasNp39dsVHcjzyWnFUghlEkbSmJ9B8Ei4PiA6ZHXPwO9BvVKUoFKUoFKUoFKUoFKUoFKUoFKUoPyqzzVyNaX51yBo5cY72PAJA6Bgdm+u/xqz1855lRWdzhVUsx9ABkn7CgzS37HIQ2XupGX0VFUn65OPtU7adnNpFdx3MLPH3eMRDBU+EqSSRqyc5O/X513rz1w0o0guo9KYz72d84AGMsdj0r94NzxYXTiOGcd4fdV1ZC3wGoDJ+HWg4uVOQIbCczRzSSMUKYYLjBIOdhnyqa5i5ft76Lup1JAOVYHDKfVT/APga6eKcThtozJPIsSdMscb+g8yfgKgbLtE4ZK+gXAUk4BdHQH/aZQPvQVpexqHXk3Umn07tQ33zj8PpVtbkqy9kNmIyIidWQfHr/wBZq/W8vlt0r78X5ssrWTu7idY30h8EMfCc4OwIwcH7VM6xjVkYxnPw65+WKDMk7GoNeWupCvpoUN/vZI/CvvcdkNsZQ8c8iRgq3dlVY5XH6R9SM7g9at/B+arK6cx286yOFLYAb3RjJ3GPMVwX/aFw2FyjXAZgcHu0dwPqoI/Ggj+ZezO2u53nEkkLOcuFCspPQtg9CcDO9Wbl3hC2dtHboxdYwQGbAJyS3lt519OHcYt54jNDKskYByynpgZOR1Bx5GoqPnrhrI7i6QqgBY+L9LOMDGWJwdhnpQdfNPLsN/D3U2oYbUrr7yt0yMgjoSMGqhb9kVuocG5mOtQvuoMYYN8f1fxq5cv8wW96jSWzFlVtJyrLg4B6MB5Gu+6uUiQvI6oijJZjgAfEmgiuUuXI7CEwxu8gLl8vjOSAMbDptUVddn8L3/txmlD96sugBdOVAAHTOPD+Nej2lcL1afaD6au7k0/fTjHxqz2d7FNGJInWRCMh1IIPrv8ACgqvDuz6CG8N2JpSxZ20ELpzIGB8s7aq9cp8gw2ExmjmkkJQphwuMEg52HXw19b3tE4ZExU3AYjr3aO4+6rj7GpfgvH7W7UtbzLIF94DIK/vKQGH2oIznHk2LiJiMkkkfd6saAu+rGc5B9KpXaLexWq29hNad/FHCvdTmQo+3hbGEIyMDI6HIzV4j564awYi6jwo1H3htnG2RucnoN6jn5g4PxTFu7rIc+ASK8Zz+wzAb/I+VBRW4ZwKGJplupLltBMcBwCWI8IYBAdj6kDbzrp7GeDib2oyrrhaIQsD0Yk5YfQAH4ZFfSex5ail0tNK+DvpMjJ8tSruPqa1Lga2wgT2Tu+4xlO793Hr8+uc70FBvuxy3ZsxXEiLnZWVXx8Acg/erFylyFa2Dd4paWXGBI+PCD10qNlz67n416vu0LhsT6GuAxBwdCu4B891Uj7Gp3hXFYLlO8t5FlTOMqeh9COoPwNB2UpSgUpSgUpSgUpSgUpSgUpSgUpSgVHcx/mlz/Lyf2NUjUdzH+aXP8vJ/Y1BiXZhyxFfzuJ8mOKMMVBxqLHAGRuB16V+9pfAorC7QW2pFaMSqMk6WDEbE7/og1OdhX+Lc/wk/uNc/bl+dw/y3/G9BFc88Y9r4gFnkKQRlUJALaRgGRwvmxOfsK98yrwQwH2JplnXGNSyEOPMNq2BxvkYrzzhw72O/jmliEsEuiUKw8LjSBInzBz9xUlx7mHgogPsljGZyNu8iwqepbxeLbOwoK/da7jhySN4mtJe4JP+qkGYwf3WBUfBqvsXNX/Z4vq/KhfZPjq90H592dX0rq5J4G1zwudZYYYPac6BFH3ewHgcjJ/SGR8MVkIkm0+y77zZ0f8AmgGP/wCyKCcstdrwySVcq15L3AYdRDGMyY9NTEKfgK6uWV4IsA9taZpmzkKsgCDyA07E43JOaunaBymw4VBHCpZrTBIAySCMSEepydXyBqqcpcb4MtuFvbRWlXP5QR69Y8skHZvL6UEZyrxQWt66wSM8EoeIkgrqQq2hivkwOPx9a+PZ/wAtDiFwImYrGkfeOV64GAAPQknr86meXZlu7uQ29lbRQRq8me68aKFbT49WNZOPx9K6+wr85n/lx/cKDT+WeW4LBHjg16XfWdbat8Aeg9Kzbts4q7TxWq50KgkK/rOxIXPyA2/erYqx7tr4O6zR3ag6GQRsw/RZSSpPzz+FBYR2VWfs2jxmfR/i6j7+P1fd052xjOPOoLhHJnE7e0u4XlhhjlRSWMvhUg+M7DYMmxPwFSUna1bm1JCSC5KY0Y8IfGNWrPu539apFzc8SueHyzzzSy24lRPEcg7kl+nQMEGemW+FB3cGs+CwRsL2b2mXVt3HeFAvlggKCeu52rn7OZ1Xiq9wWET94oDdTHpYqGx57A/Sunk/i/Bobf8A6XbGW4BJJaPvAd/DpydK7bb4qH5W41FDxFbmQaIu8kbSozpDhtKgDyGoD6UHvs74BHfXgimz3ao0jAHBOMALny3PWujtQ4DDZXSpbgqjRB9JJbBywOCd8bCpDsX/AD9v4Df1Wvp25fncf8t/xNQS3MvZ/aW/C2mQN38caOXLHxEldQ0+6B4j0FVHh/HpYeEzQoxHe3OnI8lKZcD01EAH5mta58/0RP8AwE/qlZHwzgz3HDJ5IwWaC4VyB1KFMMR642PyBoOrlleCLAPbWmads5CrIAnoF07McYOTnrX72f8AExbcUVIJGeCWTuskFdSn3GKnowOPufI108p8b4MtuEvbRWlXI7wR6+8HUE77Njbf0rq5HmW74kDb2dtHBGxk1d140Ue54841lseXr6UG0UpSgUpSgUpSgUpSgUpSgUpSgUpSg8SyqqlmIVVBJJ2AA3JPwqoDtE4ZM4g1s/esIv8ADbS2s6QM46HOM486jO1vmkQRNZaCWuIch9QAA1YIx1OQpH1rN+VuMWVudVxatPIJFeNhJo06cEbeZ1DNBvnC+A2tsWNvBHEWADFBjIHQH4V54py/aXLBriCOVgNILjJAznHyyTVEfthh7ssLZ+81YVC4xjHvFsbb7YwTXZH2qQC0SaSM985YCFG1bKcaixA0qfxwcZoLxe8Ohmj7qWNJI9vAwBG3THpioe05G4bG4dbWPUDkassB8gxIqlW/bMNXjtPD+xLlvsVAP3FW7iXO9uliL2IGaMuE0ghWDHqGz0I9PjQWion/ADZsu9772aLvdevXp31ddXzzVFu+2OIIpjtmLnOQ7gBd9twDknr0rptO162MLtLC6SrjTGpDB8+YbA0geeR6YzQaRVfvuSeHTOXe1j1E5JXK5+YUgVS+H9saM4E1sUjJ3ZJNZX4lSoyPka1KNwwDKcgjII8wehoOWx4XBDGYoYkjjOcqqgA52OfXPxr4cK4BaWxLW8EcRYaSUXGR1x8s18+ZeYoLGLvZydzpVF3Z29AP6noKz49s3j/NBp/i+L7aMZ+GaDWK+c0KupV1DKRgqwyCPQg9aheAc22t3bvcK+hYxmUPsY9s+LyxjoR1+dUzifbHErEQW5kX9eR9Gfkukn74NBbP8weGatXskfy8WP8Adzj6YqwC2TR3ehe7xp0YGnHpjpj4VTeUe0i3vZBC6GCVvdBIZWPorYG/wIGa5+J9qMMFzLBJBJiJ2QuGBzpHkPiduvnQTa8h8MDavZI85zjfT/u50/hX2vOTOHyyd5JbRlthtkA42GQCAdh6VSLftlUv47UiPPVZNTAeuNIB+Wa+/GO2CJJCttB3yj9N30Z+Q0k4+ePlQXrhnLtpbvrgt44nI06kXBwfL8KqvNHMnA2mK3SrPIg0EiIvpwd1z0652Ga5z2sQezd73L94JBG0eoDGpWIcNjxLlSOgOayngl9bRSM93CbhCp8AfR4ic6s+fnt8aD+j+6huYACokhlRTpYbFTgrkfbavzhfCLe2DLbxJEGOWCDGT0yfpVO472jWtiqQQxtK6RqNAbCxjSNKlyDlgMdAfjUbwztjiZgJ7cxrn34314+JXSCfpk0FwveSOHSuXe1j1E5JXK5+YUgGpfh3DobdO7gjSJM50oAN/U+p+Jqt8289xWSQOsZnSdSysjADAxg7jfOr8Krl92xRqy91bF1wCxZ9O/mFGk5x0ycZxQaDa8ctZJO6jnieTfwK4J8PXb4VIV/OPLPMa2l8bsoXUmTw5AP5TON+m2a/oDgfERc28M4XSJYw4UnONQzjPnQd1KUoFKUoFKUoFKUoFKUoFKUoKp2nwqeG3LFVLBFwxAyPyidD1HU1n/J0KngvE2KqWUHBIBI8A6HyrRu0iJm4ZcqqlmKrgKCSfGnQDeqHydZyjg3E1aOQMwOlSjAnwDoMZP0oPj2N8BhuJJpZkWTugqorDIy2ctg7EgLt8zUX7FHc8dMLqqxm6ZdAAUaUB8OB0B0fjVt7ErWSNbrvEdMsmNSlc4DdMjeo7tG5VuYLv2+0VmBYSHQMtHIMZOPNTgH75oNA5r4FbzWU0bRooWJmQhQNBUEgj06VhPDbpvYbuPPhLQyY/a1EZ+oP4VZuLdoPELyE2y24VpBocxq5ZgeoA/Qz59dia+t3ybNa8IlZ0YzzTREooLFEUnAOM75JJ9NvSgs3Yvw6L2J5Sil3mZWYgHwqFwu/ludqo/JVhG/GRGygos0pCkbeDXpGPQYH2FaN2PQOnD8OrIe/c4YFTjw74O+KpXI1jKvGyzRSKveznUUYDfXjcjG9B19uVuiyWzBQCyOCQAMgFcZ9cZP3rSuUjmxtM/8Ah4/7RVA7bbSR2tdEbvhZM6VLY3XrgbVoHKaEWVqCCCLeMEHYg6RsR5UGT9s07PxCOInCpCmn4GRjqP4D7VrA5ethbezd0gi0acaR6e9n9bzz61TO1vlCW50XNupd0XRIg6ldyGX1IJO3ofhVYftF4ibc2ph/KFO7Mmh9eMY9zGNePP18qD85u5ch4daN7Pdmbv3SORcp7q5cE6T6gD61cuyDhEK2Kz6VaSVm1MQCQFYqFGeg2z9arvLPZnI9jP3w7qeUL3Kt+joORr9NR2x5CorgXMnEOD64JLclS2oJIGGG8yrKCCp+1B+9rXD0tb5HgAjLxiXCjADqxGoAdM6QfmK5o4FuOOBZRlZLoFl9cjVg/DNdfDeDXvGrwT3CFIsjU2kqoRekcYO7E77/ABJNdFvYSjmAN3UgQXhOrQ2nGDg5xjFBMdt9qiw2rKiqe8ZcgAeHTnG3lkVOcicMh/yOoManvIXZ8gEsTq6nHkAAPTFRvbZbSPBbaEdyJmzpUtjw+eBtVg5JhZeEwqysrdww0kEH9LyO9Bm/YxErXM4ZQw9lJwwB31Lvv518OyMD2qYlQ+m0dgGAO4KkbGpHsaspUuZi8ciA2pGWRl31LtuBvXjsbsZUvXMkUiqbdhlkZRuy7bj50HH2R8PS6vmecCTRGZdLDILswGog9cZJ+ZFXjte4RC1i02hVkiZdLAAEhiFKn1G+cfCqVxHg17wW8M9uheHJ0MFLKUbcxuBupGB9gQa88d5k4hxcJbx2xVdQJWMMckdCzNgAD44oK9fXTPY2ytuI5plX5ERtj7sfvWx9nvLFqljA7QxyPKgkdnUMctuAMjYAY6VQeeOVZLS0sYVRpHHevKyKzDW2jI2HQAAD92tY5OQrY2oYFSIEBBGCNh1HkaDI+zuNW4yQwDDM+xAI8/I1uSKAAAAAOgAwBWCMt5wviUkogZ2DyacqxVlcnBBX4Gtt5fvXntoZZF0PJGrsuCMEjcYO4+tBIUpSgUpSgUpSgUpSgUpSgUpSgUzSlAJpSlAoKUoFM1A863V3FalrJC82tQAE1+EnxbfKs2v+b+PQJrmjMaAgangAGT0HzoNnBpWUckc/Xcskz3bKbaGBpJGWMDDZGgZ9TkgDzqPPO/F7+VlsUKKN9KKpIHlrd9s/b4UGz0rIOEdot7a3HccTTK5AclQrpno23hZf+eDX15v7Qby14hJFGY2hQqQpQbgorY1ddy3Wg1qhrFOKczcfgVbiYNFExGAY49O/QEbsuf2sVcbPtEj/AMm+2SoO9DmLu1OzSdRjPRSPEfQZ60F6zTNYvb8y8fu1M9urd0Cf8ONNO3UDV4nx8M1Pcp9p3eRTC7UCaGJpQUGBIF6jB91wSP6+RoNKBpWLWvNvHL9nNouFXqsSx4XPQFpNydv+VS3JfP8Adm7Wzv1BZm7sNp0sr+QYDYg9Nh5jrQamTQmlKADSlKADSlKADSlKBSlKBSlKBSlKBSlKBSlKBSlKBSlKBSlKBSlKD5XNwkaM8jBUUFmY7AAdSaw/jvE7jjl6kMAIiUnuweir+lM/xx5fEDzrSe0ngdze2yxWxXPeBnDNpBUA4B2OfFg4+FZ/Ydn/ABmDPcyLFq97ROVzjpnA3oLLz3wJLLgrQwDYSRmRvNzqGWb/AGtPy2r69ihT2KTTjX351+vujTn4Yz+NcXL/ACjxQzaeITGW1eN0kQzs+dSkLgHzBwQfLFRL8g8VspWawl1KdtSuEYjyDq3hJH1+lB9O3Qp31tjGvun1fu5GjP114+tVmVCeJWwk3ObXVn9yLrVr4L2bXdxP3/E3yMgspfW746KSNlX4D7Cu3jnI13LxX2qMR9z30T+/g6UCA7Y/ZNBYe1r/AEXcfvR//KlYrNq9hi/V9qkz+9ojx+Ga3jn3hMt3YywQ6TI5QjUcDwurHfHoDVW4D2eOeHS2t3pR2m72N0OrSQoAPlnzBHoaCD5d4fx9raE2s6rAUHdgNGML6bxkg5znO9Q1jwfRelr65tca3FwBMC3iDBxpVfeyTsKl7flLj1oDDbSERkn/AA5VC79Tht0J+GKneVOzAIkrXrB5JY2QBTnRq6tqPvSdN/LfrmgqtnyTOxaXhV4k6I2nUjtE4PUKdsE4IPXFdvLvOV/aXiW18C4MiowkCl01YCsGHvDcHcnIpHyRxmxd/YpMq22qN1XUB01K+wP3+dSfLHZ5dvdLdcRkBKuH06tbOy+7qPQKCBsM9MbUGoCZM4DKT0wGGftmvdZHwHs7vIeJJcusPdrcNISHydJLEbaeu4rXKD9pSlApSlApSlApSlApSlApSlApSlApSlApSlApSlApSlApSlApSlApSlApSlApSlApSlApSlApSlApSlApSlApSlApSlApSlApSlApSlApSlApSlApSlApSlApSlApSlApSlApSlApSlApSlApSlApSlApSlApSlApSlApSlApSlApSlB//9k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Mkane\Desktop\Comfort Z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75197"/>
            <a:ext cx="3480613" cy="185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kane\Desktop\Persiste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19076"/>
            <a:ext cx="3650898" cy="204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Mkane\Desktop\Succe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1"/>
            <a:ext cx="3994731" cy="26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first Job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worst Job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 first job was working in the ice cream concession stand for the Texas Rangers Baseball Team.  After eating too much of it, I asked to move.  Then, I made nachos, popcorn and fried chicken fingers for the crowds at the baseball game.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My worst job was my first job in college at Carrow’s Restaurant.  I did not have any waitressing experience so I had to work the graveyard shift.  Everyone was drunk by the time they came in at midnight and I would leave an 8 hour shift with coins only – maybe making $20.00.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challenges I had to overcome in my career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Leaving the Entertainment Industry to go work in Public Relations at a  Technology company was the hardest decision I ever made.  Eventually, I oversaw Global PR for the company and opened offices in London, Paris, Germany and Canada.  This job gave me the confidence I needed to start my own company.  Believing in myself and never giving up have been the secrets to my success in my own company and my past careers.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stephen.minix\AppData\Local\Microsoft\Windows\Temporary Internet Files\Content.IE5\H06GTAOS\MC9000710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24608" cy="40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697536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9113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anose="04030905020B02020C02" pitchFamily="82" charset="0"/>
              </a:rPr>
              <a:t>INTRODUCTION</a:t>
            </a:r>
            <a:endParaRPr lang="en-US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name is Michelle Kane and I am 45 years old.</a:t>
            </a:r>
          </a:p>
          <a:p>
            <a:r>
              <a:rPr lang="en-US" dirty="0" smtClean="0"/>
              <a:t>My company is Kane Public Relations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Kane Public Relations is a public relations firm that works with high powered CEOs and high growth companies to increase their media exposure</a:t>
            </a:r>
            <a:endParaRPr lang="en-US" dirty="0"/>
          </a:p>
          <a:p>
            <a:r>
              <a:rPr lang="en-US" dirty="0" smtClean="0"/>
              <a:t>I am Founder &amp; President of Kane Public Relations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 worked at several companies before Kane PR (technology, entertainment, healthcare and retail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7864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ACADEMIC EXERCISE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spend several minutes discussing the day’s academic module and how it is relevant in the ‘real world’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600200"/>
          </a:xfrm>
        </p:spPr>
        <p:txBody>
          <a:bodyPr/>
          <a:lstStyle/>
          <a:p>
            <a:r>
              <a:rPr lang="en-US" dirty="0" smtClean="0">
                <a:latin typeface="Bauhaus 93" panose="04030905020B02020C02" pitchFamily="82" charset="0"/>
              </a:rPr>
              <a:t>The Early Years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Bauhaus 93" panose="04030905020B02020C02" pitchFamily="82" charset="0"/>
              </a:rPr>
              <a:t>I was born in Los Angeles, CA and raised in Grand Prairie, TX</a:t>
            </a:r>
            <a:endParaRPr lang="en-US" sz="2000" dirty="0">
              <a:latin typeface="Bauhaus 93" panose="04030905020B02020C02" pitchFamily="8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3394472" cy="4525963"/>
          </a:xfrm>
        </p:spPr>
      </p:pic>
      <p:sp>
        <p:nvSpPr>
          <p:cNvPr id="11" name="TextBox 10"/>
          <p:cNvSpPr txBox="1"/>
          <p:nvPr/>
        </p:nvSpPr>
        <p:spPr>
          <a:xfrm flipH="1" flipV="1">
            <a:off x="-3352799" y="-1066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6324600"/>
            <a:ext cx="327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me when I was 6 years old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6324600"/>
            <a:ext cx="3115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was a cheerleader in 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848600" cy="1600200"/>
          </a:xfrm>
        </p:spPr>
        <p:txBody>
          <a:bodyPr/>
          <a:lstStyle/>
          <a:p>
            <a:pPr defTabSz="114300"/>
            <a:r>
              <a:rPr lang="en-US" dirty="0" smtClean="0">
                <a:latin typeface="Bauhaus 93" panose="04030905020B02020C02" pitchFamily="82" charset="0"/>
              </a:rPr>
              <a:t>More Early Years….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 Little About My Family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846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sz="1600" dirty="0" smtClean="0"/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  </a:t>
            </a:r>
          </a:p>
          <a:p>
            <a:pPr marL="0" indent="0">
              <a:buFont typeface="Arial" pitchFamily="34" charset="0"/>
              <a:buNone/>
            </a:pPr>
            <a:endParaRPr lang="en-US" sz="1600" dirty="0"/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This is a picture of me and my brother and sister (Sean and Christine).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1676400"/>
            <a:ext cx="4038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sz="1400" dirty="0" smtClean="0"/>
          </a:p>
          <a:p>
            <a:pPr marL="0" indent="0">
              <a:buFont typeface="Arial" pitchFamily="34" charset="0"/>
              <a:buNone/>
            </a:pPr>
            <a:endParaRPr lang="en-US" sz="1600" dirty="0"/>
          </a:p>
          <a:p>
            <a:pPr marL="0" indent="0">
              <a:buFont typeface="Arial" pitchFamily="34" charset="0"/>
              <a:buNone/>
            </a:pPr>
            <a:r>
              <a:rPr lang="en-US" sz="1600" dirty="0" smtClean="0"/>
              <a:t>This is </a:t>
            </a:r>
            <a:r>
              <a:rPr lang="en-US" sz="1600" dirty="0"/>
              <a:t> </a:t>
            </a:r>
            <a:r>
              <a:rPr lang="en-US" sz="1600" dirty="0" smtClean="0"/>
              <a:t>my Dad, Step Mother, sister s and brother (Christine, Sean and Mandy ).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286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6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0254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Grand Prairie High School in Grand Prairie, TX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0937" y="4630621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map shot here</a:t>
            </a:r>
            <a:endParaRPr lang="en-US" dirty="0"/>
          </a:p>
        </p:txBody>
      </p:sp>
      <p:pic>
        <p:nvPicPr>
          <p:cNvPr id="1026" name="Picture 2" descr="Spanaway, 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8768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9044"/>
            <a:ext cx="803251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182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a HS student I was President of my class for 3 years,  played volleyball, and was a member of  the Academic Decathlon</a:t>
            </a:r>
            <a:endParaRPr lang="en-US" dirty="0"/>
          </a:p>
          <a:p>
            <a:r>
              <a:rPr lang="en-US" dirty="0" smtClean="0"/>
              <a:t>As a HS student I was pretty popular, had lots of friends, and was very busy with academics, sports and activities.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5920" y="6326514"/>
            <a:ext cx="265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 in the  9</a:t>
            </a:r>
            <a:r>
              <a:rPr lang="en-US" baseline="30000" dirty="0" smtClean="0"/>
              <a:t>th</a:t>
            </a:r>
            <a:r>
              <a:rPr lang="en-US" dirty="0" smtClean="0"/>
              <a:t> Grade in 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3484" y="6258232"/>
            <a:ext cx="249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 when I graduated HS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1" y="2971800"/>
            <a:ext cx="2702964" cy="3354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46" y="2971799"/>
            <a:ext cx="2759536" cy="335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33400"/>
          </a:xfrm>
        </p:spPr>
        <p:txBody>
          <a:bodyPr/>
          <a:lstStyle/>
          <a:p>
            <a:r>
              <a:rPr lang="en-US" dirty="0" smtClean="0"/>
              <a:t>Things I enjoyed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09600"/>
          </a:xfrm>
        </p:spPr>
        <p:txBody>
          <a:bodyPr/>
          <a:lstStyle/>
          <a:p>
            <a:r>
              <a:rPr lang="en-US" dirty="0" smtClean="0"/>
              <a:t>Things I did not enjoy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4041648" cy="429768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Classes:</a:t>
            </a:r>
          </a:p>
          <a:p>
            <a:r>
              <a:rPr lang="en-US" sz="2000" dirty="0" smtClean="0"/>
              <a:t>English</a:t>
            </a:r>
          </a:p>
          <a:p>
            <a:r>
              <a:rPr lang="en-US" sz="2000" dirty="0" smtClean="0"/>
              <a:t>Latin</a:t>
            </a:r>
          </a:p>
          <a:p>
            <a:r>
              <a:rPr lang="en-US" sz="2000" dirty="0" smtClean="0"/>
              <a:t>History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Sports:</a:t>
            </a:r>
          </a:p>
          <a:p>
            <a:r>
              <a:rPr lang="en-US" sz="2000" dirty="0" smtClean="0"/>
              <a:t>Volleyball</a:t>
            </a:r>
          </a:p>
          <a:p>
            <a:r>
              <a:rPr lang="en-US" sz="2000" dirty="0" smtClean="0"/>
              <a:t>Soccer</a:t>
            </a:r>
          </a:p>
          <a:p>
            <a:pPr marL="0" indent="0">
              <a:buNone/>
            </a:pPr>
            <a:r>
              <a:rPr lang="en-US" sz="2000" b="1" dirty="0" smtClean="0"/>
              <a:t>In-School Activities: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 smtClean="0"/>
              <a:t>Student Council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1828800"/>
            <a:ext cx="4041648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smtClean="0"/>
              <a:t>Some classes and teachers</a:t>
            </a:r>
          </a:p>
          <a:p>
            <a:r>
              <a:rPr lang="en-US" sz="2000" dirty="0" smtClean="0"/>
              <a:t>Hated Math – All of it</a:t>
            </a:r>
          </a:p>
          <a:p>
            <a:r>
              <a:rPr lang="en-US" sz="2000" dirty="0" smtClean="0"/>
              <a:t>Chemistry 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Favorite teacher</a:t>
            </a:r>
          </a:p>
          <a:p>
            <a:r>
              <a:rPr lang="en-US" sz="2000" dirty="0" smtClean="0"/>
              <a:t>English Teacher, Dana Ivy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Detention</a:t>
            </a:r>
            <a:endParaRPr lang="en-US" sz="2000" dirty="0" smtClean="0"/>
          </a:p>
          <a:p>
            <a:r>
              <a:rPr lang="en-US" sz="2000" dirty="0" smtClean="0"/>
              <a:t>I was in trouble several times for doing stupid things.</a:t>
            </a:r>
            <a:endParaRPr lang="en-US" sz="2000" dirty="0"/>
          </a:p>
          <a:p>
            <a:r>
              <a:rPr lang="en-US" sz="2000" dirty="0" smtClean="0"/>
              <a:t>In Texas, we got a “swat” on the backside every time we were sent to the principals office.</a:t>
            </a:r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School “cliques”</a:t>
            </a:r>
          </a:p>
          <a:p>
            <a:r>
              <a:rPr lang="en-US" sz="2000" dirty="0" smtClean="0"/>
              <a:t>I was one of the popular kids and enjoyed the “clique” I was in.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Activities/Athletics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I worked while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was very busy in HS.  I would get home after volleyball practice at about 7pm every night.  I would eat dinner and do my homework every night .  No phone or TV (no Internet back then) until I was finished.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I’ve been working since I was 14.  I worked in the concession stands for the Texas Rangers Baseball team for 4 years.  Every summer I would work at a waterpark during the day and work at Ranger stadium at night.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85800"/>
          </a:xfrm>
        </p:spPr>
        <p:txBody>
          <a:bodyPr/>
          <a:lstStyle/>
          <a:p>
            <a:r>
              <a:rPr lang="en-US" dirty="0" smtClean="0"/>
              <a:t>Fondest memories from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Obstacles/Adversity you had to overcome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Hanging out with my friends</a:t>
            </a:r>
          </a:p>
          <a:p>
            <a:r>
              <a:rPr lang="en-US" sz="2000" dirty="0" smtClean="0"/>
              <a:t>Getting good grades to get into a good college</a:t>
            </a:r>
          </a:p>
          <a:p>
            <a:r>
              <a:rPr lang="en-US" sz="2000" dirty="0" smtClean="0"/>
              <a:t>Playing sports, participating in Student Council and being elected President of my class for 4 years</a:t>
            </a:r>
          </a:p>
          <a:p>
            <a:r>
              <a:rPr lang="en-US" sz="2000" dirty="0" smtClean="0"/>
              <a:t>Working at Ranger Stadium with my best friends from HS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Even though I was in the popular crowd, I did try out to be a cheerleader in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and did not ’ t make it. </a:t>
            </a:r>
          </a:p>
          <a:p>
            <a:r>
              <a:rPr lang="en-US" sz="2000" dirty="0" smtClean="0"/>
              <a:t>Sometimes I was more interested in going out with my friends than doing my homework and focusing on what was important.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708</TotalTime>
  <Words>1197</Words>
  <Application>Microsoft Office PowerPoint</Application>
  <PresentationFormat>On-screen Show (4:3)</PresentationFormat>
  <Paragraphs>192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       Youth Business Alliance Guest Speaker Michelle Kane      February 9, 2015 </vt:lpstr>
      <vt:lpstr>INTRODUCTION</vt:lpstr>
      <vt:lpstr>The Early Years I was born in Los Angeles, CA and raised in Grand Prairie, TX</vt:lpstr>
      <vt:lpstr>More Early Years…. A Little About My Family</vt:lpstr>
      <vt:lpstr>HIGH SCHOOL</vt:lpstr>
      <vt:lpstr>HIGH SCHOOL</vt:lpstr>
      <vt:lpstr>HIGH SCHOOL</vt:lpstr>
      <vt:lpstr>HIGH SCHOOL</vt:lpstr>
      <vt:lpstr>HIGH SCHOOL</vt:lpstr>
      <vt:lpstr>College or  Graduate School</vt:lpstr>
      <vt:lpstr>College or  Graduate School</vt:lpstr>
      <vt:lpstr>College or  Graduate School</vt:lpstr>
      <vt:lpstr>College or  Graduate School</vt:lpstr>
      <vt:lpstr>Career Path</vt:lpstr>
      <vt:lpstr>Career</vt:lpstr>
      <vt:lpstr>Career</vt:lpstr>
      <vt:lpstr>Career</vt:lpstr>
      <vt:lpstr>CURRENT ROLE</vt:lpstr>
      <vt:lpstr>Current Role</vt:lpstr>
      <vt:lpstr>Career Compensation</vt:lpstr>
      <vt:lpstr>ACADEMIC EXERCISE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Mkane</cp:lastModifiedBy>
  <cp:revision>69</cp:revision>
  <dcterms:created xsi:type="dcterms:W3CDTF">2013-01-02T21:12:08Z</dcterms:created>
  <dcterms:modified xsi:type="dcterms:W3CDTF">2015-02-08T23:26:01Z</dcterms:modified>
</cp:coreProperties>
</file>