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wdp" ContentType="image/vnd.ms-photo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57" r:id="rId1"/>
  </p:sldMasterIdLst>
  <p:sldIdLst>
    <p:sldId id="271" r:id="rId2"/>
    <p:sldId id="272" r:id="rId3"/>
    <p:sldId id="273" r:id="rId4"/>
    <p:sldId id="261" r:id="rId5"/>
    <p:sldId id="264" r:id="rId6"/>
    <p:sldId id="263" r:id="rId7"/>
    <p:sldId id="259" r:id="rId8"/>
    <p:sldId id="265" r:id="rId9"/>
    <p:sldId id="266" r:id="rId10"/>
    <p:sldId id="267" r:id="rId11"/>
    <p:sldId id="274" r:id="rId12"/>
    <p:sldId id="270" r:id="rId13"/>
    <p:sldId id="268" r:id="rId14"/>
    <p:sldId id="269" r:id="rId1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7" autoAdjust="0"/>
    <p:restoredTop sz="94646" autoAdjust="0"/>
  </p:normalViewPr>
  <p:slideViewPr>
    <p:cSldViewPr snapToObjects="1">
      <p:cViewPr varScale="1">
        <p:scale>
          <a:sx n="74" d="100"/>
          <a:sy n="74" d="100"/>
        </p:scale>
        <p:origin x="-1672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printerSettings" Target="printerSettings/printerSettings1.bin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328166" y="1295400"/>
            <a:ext cx="6487668" cy="3152887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</a:pPr>
            <a:endParaRPr sz="3200" kern="120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2921" y="1523999"/>
            <a:ext cx="6498158" cy="1724867"/>
          </a:xfr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2921" y="3299012"/>
            <a:ext cx="6498159" cy="916641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528BC-54EF-E447-8556-0733288FA003}" type="datetimeFigureOut">
              <a:rPr lang="en-US" smtClean="0"/>
              <a:t>10/20/14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F5CC8-7C62-9646-9A47-DB6D78CA240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8" y="611872"/>
            <a:ext cx="4079545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8" y="1787856"/>
            <a:ext cx="4079545" cy="372015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528BC-54EF-E447-8556-0733288FA003}" type="datetimeFigureOut">
              <a:rPr lang="en-US" smtClean="0"/>
              <a:t>10/20/14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1CC0B-C8AD-F042-90DE-F18052844A4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5090617" y="359392"/>
            <a:ext cx="3657600" cy="5318077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528BC-54EF-E447-8556-0733288FA003}" type="datetimeFigureOut">
              <a:rPr lang="en-US" smtClean="0"/>
              <a:t>10/20/14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1CC0B-C8AD-F042-90DE-F18052844A47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9792" y="368301"/>
            <a:ext cx="1524000" cy="5575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9274" y="368301"/>
            <a:ext cx="6689726" cy="5575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528BC-54EF-E447-8556-0733288FA003}" type="datetimeFigureOut">
              <a:rPr lang="en-US" smtClean="0"/>
              <a:t>10/20/14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1CC0B-C8AD-F042-90DE-F18052844A47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528BC-54EF-E447-8556-0733288FA003}" type="datetimeFigureOut">
              <a:rPr lang="en-US" smtClean="0"/>
              <a:t>10/20/14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1CC0B-C8AD-F042-90DE-F18052844A47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3538" y="3352801"/>
            <a:ext cx="8416925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3538" y="4771029"/>
            <a:ext cx="8416925" cy="972671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528BC-54EF-E447-8556-0733288FA003}" type="datetimeFigureOut">
              <a:rPr lang="en-US" smtClean="0"/>
              <a:t>10/20/14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A4845-A08A-4DF4-8D99-E2E7B6D41C67}" type="slidenum">
              <a:rPr/>
              <a:pPr/>
              <a:t>‹#›</a:t>
            </a:fld>
            <a:endParaRPr/>
          </a:p>
        </p:txBody>
      </p:sp>
      <p:sp>
        <p:nvSpPr>
          <p:cNvPr id="9" name="Picture Placeholder 2"/>
          <p:cNvSpPr>
            <a:spLocks noGrp="1"/>
          </p:cNvSpPr>
          <p:nvPr>
            <p:ph type="pic" idx="13"/>
          </p:nvPr>
        </p:nvSpPr>
        <p:spPr>
          <a:xfrm>
            <a:off x="370980" y="363538"/>
            <a:ext cx="8402040" cy="2836862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403144"/>
            <a:ext cx="8056563" cy="1362075"/>
          </a:xfrm>
        </p:spPr>
        <p:txBody>
          <a:bodyPr anchor="b" anchorCtr="0"/>
          <a:lstStyle>
            <a:lvl1pPr algn="ctr">
              <a:defRPr sz="4600" b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3736005"/>
            <a:ext cx="8056563" cy="1500187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528BC-54EF-E447-8556-0733288FA003}" type="datetimeFigureOut">
              <a:rPr lang="en-US" smtClean="0"/>
              <a:t>10/20/14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1CC0B-C8AD-F042-90DE-F18052844A47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9275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1071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528BC-54EF-E447-8556-0733288FA003}" type="datetimeFigureOut">
              <a:rPr lang="en-US" smtClean="0"/>
              <a:t>10/20/14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1CC0B-C8AD-F042-90DE-F18052844A47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4" y="107576"/>
            <a:ext cx="8042276" cy="1336956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4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9274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1070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1070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528BC-54EF-E447-8556-0733288FA003}" type="datetimeFigureOut">
              <a:rPr lang="en-US" smtClean="0"/>
              <a:t>10/20/14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1CC0B-C8AD-F042-90DE-F18052844A47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528BC-54EF-E447-8556-0733288FA003}" type="datetimeFigureOut">
              <a:rPr lang="en-US" smtClean="0"/>
              <a:t>10/20/14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1CC0B-C8AD-F042-90DE-F18052844A47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528BC-54EF-E447-8556-0733288FA003}" type="datetimeFigureOut">
              <a:rPr lang="en-US" smtClean="0"/>
              <a:t>10/20/14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1CC0B-C8AD-F042-90DE-F18052844A47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9" y="611872"/>
            <a:ext cx="3840480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824" y="368300"/>
            <a:ext cx="3840480" cy="5575300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9" y="1787856"/>
            <a:ext cx="3840480" cy="372015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528BC-54EF-E447-8556-0733288FA003}" type="datetimeFigureOut">
              <a:rPr lang="en-US" smtClean="0"/>
              <a:t>10/20/14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F5CC8-7C62-9646-9A47-DB6D78CA240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1600201"/>
            <a:ext cx="8042276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29835" y="627566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2E6528BC-54EF-E447-8556-0733288FA003}" type="datetimeFigureOut">
              <a:rPr lang="en-US" smtClean="0"/>
              <a:t>10/20/14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458" y="6275668"/>
            <a:ext cx="48409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97906" y="6275668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fld id="{B781CC0B-C8AD-F042-90DE-F18052844A47}" type="slidenum">
              <a:rPr lang="en-US" smtClean="0"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  <p:sldLayoutId id="2147483769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9250" indent="-349250" algn="l" defTabSz="914400" rtl="0" eaLnBrk="1" latinLnBrk="0" hangingPunct="1">
        <a:spcBef>
          <a:spcPts val="2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2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96837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263650" indent="-295275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54622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6" Type="http://schemas.openxmlformats.org/officeDocument/2006/relationships/image" Target="../media/image43.png"/><Relationship Id="rId7" Type="http://schemas.openxmlformats.org/officeDocument/2006/relationships/image" Target="../media/image44.jpeg"/><Relationship Id="rId8" Type="http://schemas.openxmlformats.org/officeDocument/2006/relationships/image" Target="../media/image45.png"/><Relationship Id="rId9" Type="http://schemas.openxmlformats.org/officeDocument/2006/relationships/image" Target="../media/image46.png"/><Relationship Id="rId10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4" Type="http://schemas.openxmlformats.org/officeDocument/2006/relationships/image" Target="../media/image50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jpg"/><Relationship Id="rId5" Type="http://schemas.openxmlformats.org/officeDocument/2006/relationships/image" Target="../media/image54.png"/><Relationship Id="rId6" Type="http://schemas.openxmlformats.org/officeDocument/2006/relationships/image" Target="../media/image55.jpg"/><Relationship Id="rId7" Type="http://schemas.openxmlformats.org/officeDocument/2006/relationships/image" Target="../media/image56.jpg"/><Relationship Id="rId8" Type="http://schemas.openxmlformats.org/officeDocument/2006/relationships/image" Target="../media/image57.jpg"/><Relationship Id="rId9" Type="http://schemas.openxmlformats.org/officeDocument/2006/relationships/image" Target="../media/image58.gif"/><Relationship Id="rId10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62.jpeg"/><Relationship Id="rId5" Type="http://schemas.openxmlformats.org/officeDocument/2006/relationships/image" Target="../media/image63.jpeg"/><Relationship Id="rId6" Type="http://schemas.openxmlformats.org/officeDocument/2006/relationships/image" Target="../media/image64.jpeg"/><Relationship Id="rId7" Type="http://schemas.openxmlformats.org/officeDocument/2006/relationships/image" Target="../media/image65.jpeg"/><Relationship Id="rId8" Type="http://schemas.openxmlformats.org/officeDocument/2006/relationships/image" Target="../media/image66.jpeg"/><Relationship Id="rId9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4" Type="http://schemas.openxmlformats.org/officeDocument/2006/relationships/image" Target="../media/image70.jpg"/><Relationship Id="rId5" Type="http://schemas.openxmlformats.org/officeDocument/2006/relationships/image" Target="../media/image71.jpg"/><Relationship Id="rId6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Relationship Id="rId3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Relationship Id="rId3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8.jpeg"/><Relationship Id="rId5" Type="http://schemas.microsoft.com/office/2007/relationships/hdphoto" Target="../media/hdphoto2.wdp"/><Relationship Id="rId6" Type="http://schemas.openxmlformats.org/officeDocument/2006/relationships/image" Target="../media/image9.jpg"/><Relationship Id="rId7" Type="http://schemas.openxmlformats.org/officeDocument/2006/relationships/image" Target="../media/image10.jpg"/><Relationship Id="rId8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4.jpeg"/><Relationship Id="rId5" Type="http://schemas.openxmlformats.org/officeDocument/2006/relationships/image" Target="../media/image15.jpeg"/><Relationship Id="rId6" Type="http://schemas.openxmlformats.org/officeDocument/2006/relationships/image" Target="../media/image16.jpeg"/><Relationship Id="rId7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4" Type="http://schemas.openxmlformats.org/officeDocument/2006/relationships/image" Target="../media/image20.jpg"/><Relationship Id="rId5" Type="http://schemas.openxmlformats.org/officeDocument/2006/relationships/image" Target="../media/image21.jpeg"/><Relationship Id="rId6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openxmlformats.org/officeDocument/2006/relationships/image" Target="../media/image25.jpeg"/><Relationship Id="rId5" Type="http://schemas.openxmlformats.org/officeDocument/2006/relationships/image" Target="../media/image26.jpeg"/><Relationship Id="rId6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4" Type="http://schemas.openxmlformats.org/officeDocument/2006/relationships/image" Target="../media/image30.jpeg"/><Relationship Id="rId5" Type="http://schemas.openxmlformats.org/officeDocument/2006/relationships/image" Target="../media/image31.jpg"/><Relationship Id="rId6" Type="http://schemas.openxmlformats.org/officeDocument/2006/relationships/image" Target="../media/image3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4" Type="http://schemas.openxmlformats.org/officeDocument/2006/relationships/image" Target="../media/image35.jpeg"/><Relationship Id="rId5" Type="http://schemas.openxmlformats.org/officeDocument/2006/relationships/image" Target="../media/image36.jpg"/><Relationship Id="rId6" Type="http://schemas.openxmlformats.org/officeDocument/2006/relationships/image" Target="../media/image37.jpg"/><Relationship Id="rId7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 descr="1920234_784177451629108_8081166039099249001_n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8" b="2408"/>
          <a:stretch>
            <a:fillRect/>
          </a:stretch>
        </p:blipFill>
        <p:spPr>
          <a:xfrm>
            <a:off x="1066800" y="990600"/>
            <a:ext cx="7160929" cy="4953000"/>
          </a:xfrm>
        </p:spPr>
      </p:pic>
      <p:sp>
        <p:nvSpPr>
          <p:cNvPr id="14" name="TextBox 13"/>
          <p:cNvSpPr txBox="1"/>
          <p:nvPr/>
        </p:nvSpPr>
        <p:spPr>
          <a:xfrm>
            <a:off x="1682801" y="272534"/>
            <a:ext cx="61047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/>
              <a:t>THE REAL HEALTH SCARE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31538750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304800" y="342900"/>
            <a:ext cx="8534400" cy="6172200"/>
          </a:xfrm>
          <a:prstGeom prst="rect">
            <a:avLst/>
          </a:prstGeom>
          <a:solidFill>
            <a:schemeClr val="bg1"/>
          </a:soli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TextBox 18"/>
          <p:cNvSpPr txBox="1">
            <a:spLocks noChangeArrowheads="1"/>
          </p:cNvSpPr>
          <p:nvPr/>
        </p:nvSpPr>
        <p:spPr bwMode="auto">
          <a:xfrm>
            <a:off x="304800" y="4471988"/>
            <a:ext cx="85344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1800">
                <a:latin typeface="Calibri" charset="0"/>
              </a:rPr>
              <a:t>	</a:t>
            </a:r>
          </a:p>
        </p:txBody>
      </p:sp>
      <p:pic>
        <p:nvPicPr>
          <p:cNvPr id="6" name="Picture 17" descr="Screen Shot 2013-08-24 at 9.55.2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145"/>
          <a:stretch>
            <a:fillRect/>
          </a:stretch>
        </p:blipFill>
        <p:spPr bwMode="auto">
          <a:xfrm>
            <a:off x="304800" y="2640013"/>
            <a:ext cx="4267200" cy="139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1" descr="Screen Shot 2013-08-24 at 10.00.43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927100"/>
            <a:ext cx="4267200" cy="69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5" descr="Screen Shot 2013-08-24 at 9.51.54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620838"/>
            <a:ext cx="4267200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0" descr="Screen Shot 2013-08-24 at 10.00.00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70125"/>
            <a:ext cx="4267200" cy="51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2" descr="Screen Shot 2013-08-24 at 9.58.28 A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278188"/>
            <a:ext cx="42672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3" descr="Screen Shot 2013-08-24 at 2.08.03 P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810000"/>
            <a:ext cx="4267200" cy="243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3" descr="Screen Shot 2013-08-24 at 9.49.15 AM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022975"/>
            <a:ext cx="42672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Screen Shot 2013-08-24 at 1.46.33 PM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784225"/>
            <a:ext cx="4213225" cy="325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8" descr="yelp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963988"/>
            <a:ext cx="2971800" cy="198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4"/>
          <p:cNvSpPr txBox="1">
            <a:spLocks noChangeArrowheads="1"/>
          </p:cNvSpPr>
          <p:nvPr/>
        </p:nvSpPr>
        <p:spPr bwMode="auto">
          <a:xfrm>
            <a:off x="304800" y="342900"/>
            <a:ext cx="8534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2000" u="sng" dirty="0" smtClean="0">
                <a:cs typeface="Arial" charset="0"/>
              </a:rPr>
              <a:t>Tweets, Facebook Likes &amp; 5 Star Yelp Reviews Confirm the Truth..</a:t>
            </a:r>
            <a:r>
              <a:rPr lang="en-US" u="sng" dirty="0" smtClean="0">
                <a:latin typeface="Avenir Next Condensed Regular" charset="0"/>
              </a:rPr>
              <a:t>.</a:t>
            </a:r>
            <a:endParaRPr lang="en-US" u="sng" dirty="0">
              <a:latin typeface="Avenir Next Condensed Regular" charset="0"/>
            </a:endParaRPr>
          </a:p>
        </p:txBody>
      </p:sp>
      <p:sp>
        <p:nvSpPr>
          <p:cNvPr id="16" name="TextBox 29"/>
          <p:cNvSpPr txBox="1">
            <a:spLocks noChangeArrowheads="1"/>
          </p:cNvSpPr>
          <p:nvPr/>
        </p:nvSpPr>
        <p:spPr bwMode="auto">
          <a:xfrm>
            <a:off x="4625975" y="6019800"/>
            <a:ext cx="42132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/>
            <a:r>
              <a:rPr lang="en-US" sz="1800" b="1">
                <a:cs typeface="Arial" charset="0"/>
              </a:rPr>
              <a:t>Locali has something for </a:t>
            </a:r>
            <a:r>
              <a:rPr lang="en-US" sz="1800" b="1" i="1">
                <a:cs typeface="Arial" charset="0"/>
              </a:rPr>
              <a:t>everyone</a:t>
            </a:r>
            <a:r>
              <a:rPr lang="en-US" sz="1800" b="1">
                <a:cs typeface="Arial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7740615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hoto 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0" y="-26528"/>
            <a:ext cx="3857625" cy="6858000"/>
          </a:xfrm>
          <a:prstGeom prst="rect">
            <a:avLst/>
          </a:prstGeom>
        </p:spPr>
      </p:pic>
      <p:pic>
        <p:nvPicPr>
          <p:cNvPr id="9" name="Picture 8" descr="1962686_10152260396099925_1156590850_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6375" y="21380"/>
            <a:ext cx="3857625" cy="6858000"/>
          </a:xfrm>
          <a:prstGeom prst="rect">
            <a:avLst/>
          </a:prstGeom>
        </p:spPr>
      </p:pic>
      <p:pic>
        <p:nvPicPr>
          <p:cNvPr id="12" name="Picture 11" descr="10339738_10152540270135466_4806782903070970758_n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2590800"/>
            <a:ext cx="3200400" cy="32004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144112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3000" i="1" dirty="0" smtClean="0">
                <a:solidFill>
                  <a:srgbClr val="000000"/>
                </a:solidFill>
              </a:rPr>
              <a:t>“Tell me and I forget.  Teach me and I remember.  Involve me and I learn”</a:t>
            </a:r>
            <a:br>
              <a:rPr lang="en-US" sz="3000" i="1" dirty="0" smtClean="0">
                <a:solidFill>
                  <a:srgbClr val="000000"/>
                </a:solidFill>
              </a:rPr>
            </a:br>
            <a:r>
              <a:rPr lang="en-US" sz="3000" i="1" dirty="0" smtClean="0">
                <a:solidFill>
                  <a:srgbClr val="000000"/>
                </a:solidFill>
              </a:rPr>
              <a:t>				- </a:t>
            </a:r>
            <a:r>
              <a:rPr lang="en-US" sz="3000" b="1" dirty="0" smtClean="0">
                <a:solidFill>
                  <a:srgbClr val="000000"/>
                </a:solidFill>
              </a:rPr>
              <a:t>Benjamin Franklin</a:t>
            </a:r>
            <a:endParaRPr lang="en-US" sz="3000" b="1" dirty="0">
              <a:solidFill>
                <a:srgbClr val="000000"/>
              </a:solidFill>
            </a:endParaRPr>
          </a:p>
        </p:txBody>
      </p:sp>
      <p:pic>
        <p:nvPicPr>
          <p:cNvPr id="4" name="Content Placeholder 3" descr="dwob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08" t="17688" r="25901" b="17875"/>
          <a:stretch/>
        </p:blipFill>
        <p:spPr>
          <a:xfrm>
            <a:off x="304800" y="1469023"/>
            <a:ext cx="1981200" cy="1981070"/>
          </a:xfrm>
        </p:spPr>
      </p:pic>
      <p:pic>
        <p:nvPicPr>
          <p:cNvPr id="5" name="Picture 4" descr="Beagle Freedom Project-Donation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79275"/>
          <a:stretch/>
        </p:blipFill>
        <p:spPr>
          <a:xfrm>
            <a:off x="2279807" y="2709978"/>
            <a:ext cx="2955925" cy="702316"/>
          </a:xfrm>
          <a:prstGeom prst="rect">
            <a:avLst/>
          </a:prstGeom>
        </p:spPr>
      </p:pic>
      <p:pic>
        <p:nvPicPr>
          <p:cNvPr id="6" name="Picture 5" descr="ARMElog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4463" y="1600200"/>
            <a:ext cx="2571750" cy="914400"/>
          </a:xfrm>
          <a:prstGeom prst="rect">
            <a:avLst/>
          </a:prstGeom>
        </p:spPr>
      </p:pic>
      <p:pic>
        <p:nvPicPr>
          <p:cNvPr id="7" name="Picture 6" descr="VSO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5732" y="1634282"/>
            <a:ext cx="3619085" cy="1760636"/>
          </a:xfrm>
          <a:prstGeom prst="rect">
            <a:avLst/>
          </a:prstGeom>
        </p:spPr>
      </p:pic>
      <p:pic>
        <p:nvPicPr>
          <p:cNvPr id="8" name="Picture 7" descr="HUNC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381" y="3450094"/>
            <a:ext cx="3467869" cy="1036822"/>
          </a:xfrm>
          <a:prstGeom prst="rect">
            <a:avLst/>
          </a:prstGeom>
        </p:spPr>
      </p:pic>
      <p:pic>
        <p:nvPicPr>
          <p:cNvPr id="9" name="Picture 8" descr="VeniceChamber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450093"/>
            <a:ext cx="2612869" cy="1733431"/>
          </a:xfrm>
          <a:prstGeom prst="rect">
            <a:avLst/>
          </a:prstGeom>
        </p:spPr>
      </p:pic>
      <p:pic>
        <p:nvPicPr>
          <p:cNvPr id="10" name="Picture 9" descr="hollywood chamber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2275" y="3412294"/>
            <a:ext cx="2158152" cy="1227914"/>
          </a:xfrm>
          <a:prstGeom prst="rect">
            <a:avLst/>
          </a:prstGeom>
        </p:spPr>
      </p:pic>
      <p:pic>
        <p:nvPicPr>
          <p:cNvPr id="11" name="Picture 10" descr="tailwaggers.gi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381" y="4358024"/>
            <a:ext cx="3213100" cy="1651000"/>
          </a:xfrm>
          <a:prstGeom prst="rect">
            <a:avLst/>
          </a:prstGeom>
        </p:spPr>
      </p:pic>
      <p:pic>
        <p:nvPicPr>
          <p:cNvPr id="12" name="Picture 11" descr="HOLLYWOOD PAL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4505595"/>
            <a:ext cx="1384300" cy="201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8544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8" name="Content Placeholder 17"/>
          <p:cNvPicPr>
            <a:picLocks noGrp="1" noChangeAspect="1"/>
          </p:cNvPicPr>
          <p:nvPr>
            <p:ph idx="1"/>
          </p:nvPr>
        </p:nvPicPr>
        <p:blipFill>
          <a:blip r:embed="rId2"/>
          <a:srcRect t="13995" b="13995"/>
          <a:stretch>
            <a:fillRect/>
          </a:stretch>
        </p:blipFill>
        <p:spPr/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304800" y="342900"/>
            <a:ext cx="8534400" cy="6172200"/>
          </a:xfrm>
          <a:prstGeom prst="rect">
            <a:avLst/>
          </a:prstGeom>
          <a:solidFill>
            <a:schemeClr val="bg1"/>
          </a:soli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TextBox 18"/>
          <p:cNvSpPr txBox="1">
            <a:spLocks noChangeArrowheads="1"/>
          </p:cNvSpPr>
          <p:nvPr/>
        </p:nvSpPr>
        <p:spPr bwMode="auto">
          <a:xfrm>
            <a:off x="304800" y="4471988"/>
            <a:ext cx="85344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1800">
                <a:latin typeface="Calibri" charset="0"/>
              </a:rPr>
              <a:t>	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397125" y="381000"/>
            <a:ext cx="4460875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u="sng" dirty="0">
                <a:latin typeface="Arial"/>
                <a:ea typeface="+mn-ea"/>
                <a:cs typeface="Arial"/>
              </a:rPr>
              <a:t>Management Team</a:t>
            </a:r>
          </a:p>
        </p:txBody>
      </p:sp>
      <p:sp>
        <p:nvSpPr>
          <p:cNvPr id="8" name="TextBox 14"/>
          <p:cNvSpPr txBox="1">
            <a:spLocks noChangeArrowheads="1"/>
          </p:cNvSpPr>
          <p:nvPr/>
        </p:nvSpPr>
        <p:spPr bwMode="auto">
          <a:xfrm>
            <a:off x="315913" y="1020763"/>
            <a:ext cx="8534400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buClr>
                <a:srgbClr val="30BB29"/>
              </a:buClr>
              <a:buFont typeface="Courier New" charset="0"/>
              <a:buChar char="o"/>
            </a:pPr>
            <a:r>
              <a:rPr lang="en-US">
                <a:cs typeface="Arial" charset="0"/>
              </a:rPr>
              <a:t> </a:t>
            </a:r>
            <a:r>
              <a:rPr lang="en-US" sz="2000" b="1">
                <a:cs typeface="Arial" charset="0"/>
              </a:rPr>
              <a:t>Combined 25 years in food service, physical fitness &amp; health care.</a:t>
            </a:r>
          </a:p>
          <a:p>
            <a:pPr eaLnBrk="1" hangingPunct="1">
              <a:buClr>
                <a:srgbClr val="30BB29"/>
              </a:buClr>
              <a:buFont typeface="Courier New" charset="0"/>
              <a:buChar char="o"/>
            </a:pPr>
            <a:r>
              <a:rPr lang="en-US" sz="2000" b="1">
                <a:cs typeface="Arial" charset="0"/>
              </a:rPr>
              <a:t> Certified Woman Owned Business (WBE) &amp; B-Corp by 2014.</a:t>
            </a:r>
          </a:p>
          <a:p>
            <a:pPr eaLnBrk="1" hangingPunct="1">
              <a:buClr>
                <a:srgbClr val="30BB29"/>
              </a:buClr>
              <a:buFont typeface="Courier New" charset="0"/>
              <a:buChar char="o"/>
            </a:pPr>
            <a:r>
              <a:rPr lang="en-US" sz="2000" b="1">
                <a:cs typeface="Arial" charset="0"/>
              </a:rPr>
              <a:t> Established Partnerships with:</a:t>
            </a:r>
          </a:p>
          <a:p>
            <a:pPr eaLnBrk="1" hangingPunct="1">
              <a:buClr>
                <a:srgbClr val="30BB29"/>
              </a:buClr>
              <a:buFont typeface="Courier New" charset="0"/>
              <a:buChar char="o"/>
            </a:pPr>
            <a:endParaRPr lang="en-US">
              <a:latin typeface="Calibri" charset="0"/>
            </a:endParaRPr>
          </a:p>
          <a:p>
            <a:pPr eaLnBrk="1" hangingPunct="1">
              <a:buClr>
                <a:srgbClr val="30BB29"/>
              </a:buClr>
            </a:pPr>
            <a:endParaRPr lang="en-US">
              <a:latin typeface="Calibri" charset="0"/>
            </a:endParaRPr>
          </a:p>
        </p:txBody>
      </p:sp>
      <p:pic>
        <p:nvPicPr>
          <p:cNvPr id="9" name="Picture 15" descr="amazon-fresh-logo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25" y="2255838"/>
            <a:ext cx="2019300" cy="763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6" descr="Eat2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2075" y="2057400"/>
            <a:ext cx="993775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7" descr="labite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4288" y="2057400"/>
            <a:ext cx="1347787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9" descr="schlep n fetch copy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5850" y="2162175"/>
            <a:ext cx="1403350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0" descr="TI_Logo_color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125" y="2022475"/>
            <a:ext cx="1192213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1" descr="unfi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9338" y="2057400"/>
            <a:ext cx="1330325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23"/>
          <p:cNvSpPr txBox="1">
            <a:spLocks noChangeArrowheads="1"/>
          </p:cNvSpPr>
          <p:nvPr/>
        </p:nvSpPr>
        <p:spPr bwMode="auto">
          <a:xfrm>
            <a:off x="304800" y="2830513"/>
            <a:ext cx="85455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/>
            <a:r>
              <a:rPr lang="en-US" sz="1800">
                <a:latin typeface="Calibri" charset="0"/>
              </a:rPr>
              <a:t>_________________________________________________________________________</a:t>
            </a:r>
          </a:p>
        </p:txBody>
      </p:sp>
      <p:pic>
        <p:nvPicPr>
          <p:cNvPr id="21" name="Picture 20" descr="LOCALI OWNERS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257" y="3442889"/>
            <a:ext cx="8302467" cy="3048000"/>
          </a:xfrm>
          <a:prstGeom prst="rect">
            <a:avLst/>
          </a:prstGeom>
        </p:spPr>
      </p:pic>
      <p:sp>
        <p:nvSpPr>
          <p:cNvPr id="17" name="TextBox 24"/>
          <p:cNvSpPr txBox="1">
            <a:spLocks noChangeArrowheads="1"/>
          </p:cNvSpPr>
          <p:nvPr/>
        </p:nvSpPr>
        <p:spPr bwMode="auto">
          <a:xfrm>
            <a:off x="447982" y="5244394"/>
            <a:ext cx="4297363" cy="1246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15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000000"/>
                </a:solidFill>
                <a:latin typeface="Arial Black"/>
                <a:cs typeface="Arial Black"/>
              </a:rPr>
              <a:t>Greg Horos, COO – </a:t>
            </a:r>
          </a:p>
          <a:p>
            <a:pPr eaLnBrk="1" hangingPunct="1"/>
            <a:r>
              <a:rPr lang="en-US" sz="15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000000"/>
                </a:solidFill>
                <a:latin typeface="Arial Black"/>
                <a:cs typeface="Arial Black"/>
              </a:rPr>
              <a:t>Temple University, Clear Channel, Personal Training, B2B Sales </a:t>
            </a:r>
          </a:p>
          <a:p>
            <a:pPr eaLnBrk="1" hangingPunct="1"/>
            <a:r>
              <a:rPr lang="en-US" sz="1500" b="1" i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000000"/>
                </a:solidFill>
                <a:latin typeface="Arial Black"/>
                <a:cs typeface="Arial Black"/>
              </a:rPr>
              <a:t>Expertise</a:t>
            </a:r>
            <a:r>
              <a:rPr lang="en-US" sz="15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000000"/>
                </a:solidFill>
                <a:latin typeface="Arial Black"/>
                <a:cs typeface="Arial Black"/>
              </a:rPr>
              <a:t>: Restaurant Management, Construction; Real Estate; Accounting</a:t>
            </a:r>
          </a:p>
        </p:txBody>
      </p:sp>
      <p:sp>
        <p:nvSpPr>
          <p:cNvPr id="7" name="TextBox 12"/>
          <p:cNvSpPr txBox="1">
            <a:spLocks noChangeArrowheads="1"/>
          </p:cNvSpPr>
          <p:nvPr/>
        </p:nvSpPr>
        <p:spPr bwMode="auto">
          <a:xfrm>
            <a:off x="4530726" y="5244394"/>
            <a:ext cx="4060825" cy="1523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15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000000"/>
                </a:solidFill>
                <a:latin typeface="Arial Black"/>
                <a:cs typeface="Arial Black"/>
              </a:rPr>
              <a:t>Melissa Adele Rosen, CEO  – </a:t>
            </a:r>
          </a:p>
          <a:p>
            <a:pPr eaLnBrk="1" hangingPunct="1"/>
            <a:r>
              <a:rPr lang="en-US" sz="15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000000"/>
                </a:solidFill>
                <a:latin typeface="Arial Black"/>
                <a:cs typeface="Arial Black"/>
              </a:rPr>
              <a:t>BA, Northwestern; MPW, USC; </a:t>
            </a:r>
          </a:p>
          <a:p>
            <a:pPr eaLnBrk="1" hangingPunct="1"/>
            <a:r>
              <a:rPr lang="en-US" sz="15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000000"/>
                </a:solidFill>
                <a:latin typeface="Arial Black"/>
                <a:cs typeface="Arial Black"/>
              </a:rPr>
              <a:t>Health Counseling, IIN/Columbia</a:t>
            </a:r>
          </a:p>
          <a:p>
            <a:pPr eaLnBrk="1" hangingPunct="1"/>
            <a:r>
              <a:rPr lang="en-US" sz="1500" b="1" i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000000"/>
                </a:solidFill>
                <a:latin typeface="Arial Black"/>
                <a:cs typeface="Arial Black"/>
              </a:rPr>
              <a:t>Expertise</a:t>
            </a:r>
            <a:r>
              <a:rPr lang="en-US" sz="15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000000"/>
                </a:solidFill>
                <a:latin typeface="Arial Black"/>
                <a:cs typeface="Arial Black"/>
              </a:rPr>
              <a:t>: Menu Creation; Branding; Design; Business Development; HR</a:t>
            </a:r>
          </a:p>
          <a:p>
            <a:pPr eaLnBrk="1" hangingPunct="1"/>
            <a:endParaRPr lang="en-US" sz="1800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07720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sz="3000" i="1" dirty="0" smtClean="0">
                <a:solidFill>
                  <a:srgbClr val="000000"/>
                </a:solidFill>
              </a:rPr>
              <a:t>“Design is not just what it looks like and feels like.  Design is how it works.”</a:t>
            </a:r>
            <a:br>
              <a:rPr lang="en-US" sz="3000" i="1" dirty="0" smtClean="0">
                <a:solidFill>
                  <a:srgbClr val="000000"/>
                </a:solidFill>
              </a:rPr>
            </a:br>
            <a:r>
              <a:rPr lang="en-US" sz="3000" b="1" dirty="0" smtClean="0">
                <a:solidFill>
                  <a:srgbClr val="000000"/>
                </a:solidFill>
              </a:rPr>
              <a:t>- Steve Jobs</a:t>
            </a:r>
            <a:endParaRPr lang="en-US" sz="3000" b="1" dirty="0">
              <a:solidFill>
                <a:srgbClr val="000000"/>
              </a:solidFill>
            </a:endParaRPr>
          </a:p>
        </p:txBody>
      </p:sp>
      <p:pic>
        <p:nvPicPr>
          <p:cNvPr id="4" name="Content Placeholder 3" descr="IMG_5244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0" t="2625" b="2625"/>
          <a:stretch/>
        </p:blipFill>
        <p:spPr bwMode="auto">
          <a:xfrm>
            <a:off x="578400" y="1624692"/>
            <a:ext cx="2941542" cy="1697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nikita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22" t="14520" r="17730"/>
          <a:stretch/>
        </p:blipFill>
        <p:spPr>
          <a:xfrm>
            <a:off x="549275" y="3321969"/>
            <a:ext cx="1673400" cy="3063915"/>
          </a:xfrm>
          <a:prstGeom prst="rect">
            <a:avLst/>
          </a:prstGeom>
        </p:spPr>
      </p:pic>
      <p:pic>
        <p:nvPicPr>
          <p:cNvPr id="6" name="Picture 5" descr="locali team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4" r="14445"/>
          <a:stretch/>
        </p:blipFill>
        <p:spPr>
          <a:xfrm>
            <a:off x="2233288" y="3329946"/>
            <a:ext cx="6147365" cy="3055938"/>
          </a:xfrm>
          <a:prstGeom prst="rect">
            <a:avLst/>
          </a:prstGeom>
        </p:spPr>
      </p:pic>
      <p:pic>
        <p:nvPicPr>
          <p:cNvPr id="10" name="Picture 9" descr="david_kanuth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0" t="6323" r="3512" b="31424"/>
          <a:stretch/>
        </p:blipFill>
        <p:spPr>
          <a:xfrm>
            <a:off x="5820920" y="1620323"/>
            <a:ext cx="2559733" cy="170962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21802" y="1620323"/>
            <a:ext cx="2299118" cy="1724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4787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photo 2-2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522" t="-176266" r="-32324" b="-10234"/>
          <a:stretch/>
        </p:blipFill>
        <p:spPr>
          <a:xfrm rot="5400000">
            <a:off x="989972" y="-608972"/>
            <a:ext cx="7793038" cy="9010982"/>
          </a:xfrm>
        </p:spPr>
      </p:pic>
      <p:pic>
        <p:nvPicPr>
          <p:cNvPr id="5" name="Picture 4" descr="photo 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70350" y="1835150"/>
            <a:ext cx="4927600" cy="36957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85800" y="228599"/>
            <a:ext cx="7467600" cy="4241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FORMER FAST FOOD ADDICT...</a:t>
            </a:r>
            <a:endParaRPr lang="en-U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8600" y="6368534"/>
            <a:ext cx="86523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CELEBRATED SEVERAL BIRTHDAYS AT MY FAVORITE PLACE...</a:t>
            </a:r>
            <a:r>
              <a:rPr lang="en-US" dirty="0" err="1" smtClean="0"/>
              <a:t>McDONALD’S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61865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2014-10-20 09.35.5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1371600"/>
            <a:ext cx="4129328" cy="48768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" name="Picture 9" descr="20140825_12353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556" y="3200400"/>
            <a:ext cx="5418666" cy="304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1" name="TextBox 10"/>
          <p:cNvSpPr txBox="1">
            <a:spLocks/>
          </p:cNvSpPr>
          <p:nvPr/>
        </p:nvSpPr>
        <p:spPr>
          <a:xfrm>
            <a:off x="838199" y="761999"/>
            <a:ext cx="340137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Always serious</a:t>
            </a:r>
          </a:p>
          <a:p>
            <a:r>
              <a:rPr lang="en-US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...especially about health, nutrition and working out.</a:t>
            </a:r>
            <a:endParaRPr lang="en-US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730000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heart02.jp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398" t="39685" r="28009" b="7848"/>
          <a:stretch/>
        </p:blipFill>
        <p:spPr>
          <a:xfrm>
            <a:off x="3581400" y="1538924"/>
            <a:ext cx="2034332" cy="1960635"/>
          </a:xfrm>
          <a:prstGeom prst="rect">
            <a:avLst/>
          </a:prstGeom>
        </p:spPr>
      </p:pic>
      <p:pic>
        <p:nvPicPr>
          <p:cNvPr id="7" name="Content Placeholder 6" descr="LCCHDM.jpg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2" r="-427"/>
          <a:stretch/>
        </p:blipFill>
        <p:spPr>
          <a:xfrm>
            <a:off x="525720" y="78012"/>
            <a:ext cx="8161080" cy="1445988"/>
          </a:xfrm>
        </p:spPr>
      </p:pic>
      <p:sp>
        <p:nvSpPr>
          <p:cNvPr id="12" name="Rectangle 11"/>
          <p:cNvSpPr/>
          <p:nvPr/>
        </p:nvSpPr>
        <p:spPr>
          <a:xfrm>
            <a:off x="7390" y="6165502"/>
            <a:ext cx="9108383" cy="138499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INNOVATION </a:t>
            </a:r>
            <a:r>
              <a:rPr lang="en-US" sz="3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sz="30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en-US" sz="3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SUSTAINABILITY </a:t>
            </a:r>
            <a:r>
              <a:rPr lang="en-US" sz="3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sz="30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en-US" sz="3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COMMUNITY</a:t>
            </a:r>
          </a:p>
          <a:p>
            <a:pPr algn="ctr"/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4" name="Picture 13" descr="LOCALI_HOLLYWOOD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905000"/>
            <a:ext cx="2895600" cy="2423505"/>
          </a:xfrm>
          <a:prstGeom prst="rect">
            <a:avLst/>
          </a:prstGeom>
        </p:spPr>
      </p:pic>
      <p:pic>
        <p:nvPicPr>
          <p:cNvPr id="15" name="Picture 14" descr="LOCALI_VENICE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1" y="1798783"/>
            <a:ext cx="2606868" cy="2606868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28600" y="4572000"/>
            <a:ext cx="289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5825 Franklin Ave.</a:t>
            </a:r>
          </a:p>
          <a:p>
            <a:pPr algn="ctr"/>
            <a:r>
              <a:rPr lang="en-US" dirty="0" smtClean="0"/>
              <a:t>Hollywood, CA 90028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6114947" y="4572000"/>
            <a:ext cx="24766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701 Lincoln Blvd.</a:t>
            </a:r>
          </a:p>
          <a:p>
            <a:pPr algn="ctr"/>
            <a:r>
              <a:rPr lang="en-US" dirty="0" smtClean="0"/>
              <a:t>Venice, CA 90291</a:t>
            </a:r>
            <a:endParaRPr lang="en-US" dirty="0"/>
          </a:p>
        </p:txBody>
      </p:sp>
      <p:pic>
        <p:nvPicPr>
          <p:cNvPr id="19" name="Picture 18" descr="localita logo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3606" y="3637035"/>
            <a:ext cx="2752527" cy="18496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TextBox 19"/>
          <p:cNvSpPr txBox="1"/>
          <p:nvPr/>
        </p:nvSpPr>
        <p:spPr>
          <a:xfrm>
            <a:off x="3006984" y="5486733"/>
            <a:ext cx="31471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817 S. Los Angeles St.</a:t>
            </a:r>
          </a:p>
          <a:p>
            <a:pPr algn="ctr"/>
            <a:r>
              <a:rPr lang="en-US" dirty="0" smtClean="0"/>
              <a:t>Downtown LA, CA 90014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91304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i="1" dirty="0" smtClean="0">
                <a:solidFill>
                  <a:srgbClr val="000000"/>
                </a:solidFill>
              </a:rPr>
              <a:t>“A sustainable version of 7-11, stocking healthful, gourmet prepared foods…”</a:t>
            </a:r>
            <a:r>
              <a:rPr lang="en-US" sz="2800" dirty="0">
                <a:solidFill>
                  <a:srgbClr val="000000"/>
                </a:solidFill>
              </a:rPr>
              <a:t/>
            </a:r>
            <a:br>
              <a:rPr lang="en-US" sz="2800" dirty="0">
                <a:solidFill>
                  <a:srgbClr val="000000"/>
                </a:solidFill>
              </a:rPr>
            </a:br>
            <a:r>
              <a:rPr lang="en-US" sz="2800" b="1" dirty="0" err="1" smtClean="0">
                <a:solidFill>
                  <a:srgbClr val="000000"/>
                </a:solidFill>
              </a:rPr>
              <a:t>Gayot</a:t>
            </a:r>
            <a:r>
              <a:rPr lang="en-US" sz="2800" b="1" dirty="0" smtClean="0">
                <a:solidFill>
                  <a:srgbClr val="000000"/>
                </a:solidFill>
              </a:rPr>
              <a:t>, 2014</a:t>
            </a:r>
            <a:endParaRPr lang="en-US" sz="2800" b="1" dirty="0">
              <a:solidFill>
                <a:srgbClr val="000000"/>
              </a:solidFill>
            </a:endParaRPr>
          </a:p>
        </p:txBody>
      </p:sp>
      <p:pic>
        <p:nvPicPr>
          <p:cNvPr id="5" name="Picture 20" descr="7-11-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275" y="1676889"/>
            <a:ext cx="1371600" cy="132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Plus 21"/>
          <p:cNvSpPr>
            <a:spLocks noChangeArrowheads="1"/>
          </p:cNvSpPr>
          <p:nvPr/>
        </p:nvSpPr>
        <p:spPr bwMode="auto">
          <a:xfrm>
            <a:off x="1934825" y="1893264"/>
            <a:ext cx="914400" cy="847725"/>
          </a:xfrm>
          <a:custGeom>
            <a:avLst/>
            <a:gdLst>
              <a:gd name="T0" fmla="*/ 793196 w 914400"/>
              <a:gd name="T1" fmla="*/ 424658 h 846138"/>
              <a:gd name="T2" fmla="*/ 457200 w 914400"/>
              <a:gd name="T3" fmla="*/ 736738 h 846138"/>
              <a:gd name="T4" fmla="*/ 121204 w 914400"/>
              <a:gd name="T5" fmla="*/ 424658 h 846138"/>
              <a:gd name="T6" fmla="*/ 457200 w 914400"/>
              <a:gd name="T7" fmla="*/ 112577 h 846138"/>
              <a:gd name="T8" fmla="*/ 0 60000 65536"/>
              <a:gd name="T9" fmla="*/ 0 60000 65536"/>
              <a:gd name="T10" fmla="*/ 0 60000 65536"/>
              <a:gd name="T11" fmla="*/ 0 60000 65536"/>
              <a:gd name="T12" fmla="*/ 121204 w 914400"/>
              <a:gd name="T13" fmla="*/ 323563 h 846138"/>
              <a:gd name="T14" fmla="*/ 793196 w 914400"/>
              <a:gd name="T15" fmla="*/ 522575 h 84613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14400" h="846138">
                <a:moveTo>
                  <a:pt x="121204" y="323563"/>
                </a:moveTo>
                <a:lnTo>
                  <a:pt x="357694" y="323563"/>
                </a:lnTo>
                <a:lnTo>
                  <a:pt x="357694" y="112156"/>
                </a:lnTo>
                <a:lnTo>
                  <a:pt x="556706" y="112156"/>
                </a:lnTo>
                <a:lnTo>
                  <a:pt x="556706" y="323563"/>
                </a:lnTo>
                <a:lnTo>
                  <a:pt x="793196" y="323563"/>
                </a:lnTo>
                <a:lnTo>
                  <a:pt x="793196" y="522575"/>
                </a:lnTo>
                <a:lnTo>
                  <a:pt x="556706" y="522575"/>
                </a:lnTo>
                <a:lnTo>
                  <a:pt x="556706" y="733982"/>
                </a:lnTo>
                <a:lnTo>
                  <a:pt x="357694" y="733982"/>
                </a:lnTo>
                <a:lnTo>
                  <a:pt x="357694" y="522575"/>
                </a:lnTo>
                <a:lnTo>
                  <a:pt x="121204" y="522575"/>
                </a:lnTo>
                <a:lnTo>
                  <a:pt x="121204" y="323563"/>
                </a:lnTo>
                <a:close/>
              </a:path>
            </a:pathLst>
          </a:custGeom>
          <a:solidFill>
            <a:srgbClr val="404040"/>
          </a:solidFill>
          <a:ln w="9525">
            <a:solidFill>
              <a:srgbClr val="404040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en-US"/>
          </a:p>
        </p:txBody>
      </p:sp>
      <p:pic>
        <p:nvPicPr>
          <p:cNvPr id="8" name="Picture 22" descr="Whole-Foods-Log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6108" y="1630703"/>
            <a:ext cx="1484312" cy="148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Equal 24"/>
          <p:cNvSpPr>
            <a:spLocks noChangeArrowheads="1"/>
          </p:cNvSpPr>
          <p:nvPr/>
        </p:nvSpPr>
        <p:spPr bwMode="auto">
          <a:xfrm>
            <a:off x="4496445" y="1893264"/>
            <a:ext cx="917575" cy="847725"/>
          </a:xfrm>
          <a:custGeom>
            <a:avLst/>
            <a:gdLst>
              <a:gd name="T0" fmla="*/ 795950 w 917575"/>
              <a:gd name="T1" fmla="*/ 274839 h 846138"/>
              <a:gd name="T2" fmla="*/ 795950 w 917575"/>
              <a:gd name="T3" fmla="*/ 574476 h 846138"/>
              <a:gd name="T4" fmla="*/ 458788 w 917575"/>
              <a:gd name="T5" fmla="*/ 674356 h 846138"/>
              <a:gd name="T6" fmla="*/ 121625 w 917575"/>
              <a:gd name="T7" fmla="*/ 274839 h 846138"/>
              <a:gd name="T8" fmla="*/ 121625 w 917575"/>
              <a:gd name="T9" fmla="*/ 574476 h 846138"/>
              <a:gd name="T10" fmla="*/ 458788 w 917575"/>
              <a:gd name="T11" fmla="*/ 174959 h 84613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121625 w 917575"/>
              <a:gd name="T19" fmla="*/ 174304 h 846138"/>
              <a:gd name="T20" fmla="*/ 795950 w 917575"/>
              <a:gd name="T21" fmla="*/ 671834 h 84613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917575" h="846138">
                <a:moveTo>
                  <a:pt x="121625" y="174304"/>
                </a:moveTo>
                <a:lnTo>
                  <a:pt x="795950" y="174304"/>
                </a:lnTo>
                <a:lnTo>
                  <a:pt x="795950" y="373316"/>
                </a:lnTo>
                <a:lnTo>
                  <a:pt x="121625" y="373316"/>
                </a:lnTo>
                <a:lnTo>
                  <a:pt x="121625" y="174304"/>
                </a:lnTo>
                <a:close/>
                <a:moveTo>
                  <a:pt x="121625" y="472822"/>
                </a:moveTo>
                <a:lnTo>
                  <a:pt x="795950" y="472822"/>
                </a:lnTo>
                <a:lnTo>
                  <a:pt x="795950" y="671834"/>
                </a:lnTo>
                <a:lnTo>
                  <a:pt x="121625" y="671834"/>
                </a:lnTo>
                <a:lnTo>
                  <a:pt x="121625" y="472822"/>
                </a:lnTo>
                <a:close/>
              </a:path>
            </a:pathLst>
          </a:custGeom>
          <a:solidFill>
            <a:srgbClr val="404040"/>
          </a:solidFill>
          <a:ln w="9525">
            <a:solidFill>
              <a:srgbClr val="404040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en-US"/>
          </a:p>
        </p:txBody>
      </p:sp>
      <p:pic>
        <p:nvPicPr>
          <p:cNvPr id="10" name="Content Placeholder 3" descr="locali03.pdf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7" t="34518" r="67525" b="39647"/>
          <a:stretch>
            <a:fillRect/>
          </a:stretch>
        </p:blipFill>
        <p:spPr bwMode="auto">
          <a:xfrm>
            <a:off x="5197444" y="1444532"/>
            <a:ext cx="3727450" cy="210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Smoothie_Blackberrybanne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06" y="3068638"/>
            <a:ext cx="1965325" cy="2436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6" descr="Kale5_poster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4825" y="4605550"/>
            <a:ext cx="2371309" cy="22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0" descr="int-quinoa-1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4435" y="3296181"/>
            <a:ext cx="2479675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8" descr="Thai BBQ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8484" y="4610721"/>
            <a:ext cx="2365515" cy="2256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0" y="5638800"/>
            <a:ext cx="1920875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00" i="1" dirty="0" smtClean="0"/>
              <a:t>“…awesome shakes &amp; salads”</a:t>
            </a:r>
          </a:p>
          <a:p>
            <a:pPr algn="ctr"/>
            <a:r>
              <a:rPr lang="en-US" sz="1700" b="1" i="1" dirty="0" smtClean="0"/>
              <a:t>Alexis A.</a:t>
            </a:r>
          </a:p>
          <a:p>
            <a:pPr algn="ctr"/>
            <a:r>
              <a:rPr lang="en-US" sz="1700" b="1" i="1" dirty="0" smtClean="0"/>
              <a:t>Venice Customer</a:t>
            </a:r>
            <a:endParaRPr lang="en-US" sz="1700" b="1" i="1" dirty="0"/>
          </a:p>
        </p:txBody>
      </p:sp>
      <p:sp>
        <p:nvSpPr>
          <p:cNvPr id="18" name="TextBox 17"/>
          <p:cNvSpPr txBox="1"/>
          <p:nvPr/>
        </p:nvSpPr>
        <p:spPr>
          <a:xfrm>
            <a:off x="1920875" y="3013453"/>
            <a:ext cx="235961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00" i="1" dirty="0" smtClean="0"/>
              <a:t>“…huge selection of good-for-you drinks, sandwiches and salads…”</a:t>
            </a:r>
          </a:p>
          <a:p>
            <a:pPr algn="ctr"/>
            <a:r>
              <a:rPr lang="en-US" sz="1700" i="1" dirty="0" smtClean="0"/>
              <a:t>Aram B.</a:t>
            </a:r>
          </a:p>
          <a:p>
            <a:pPr algn="ctr"/>
            <a:r>
              <a:rPr lang="en-US" sz="1700" i="1" dirty="0" smtClean="0"/>
              <a:t>Venice Customer</a:t>
            </a:r>
            <a:endParaRPr lang="en-US" sz="1700" i="1" dirty="0"/>
          </a:p>
        </p:txBody>
      </p:sp>
      <p:sp>
        <p:nvSpPr>
          <p:cNvPr id="19" name="TextBox 18"/>
          <p:cNvSpPr txBox="1"/>
          <p:nvPr/>
        </p:nvSpPr>
        <p:spPr>
          <a:xfrm>
            <a:off x="4306134" y="5257800"/>
            <a:ext cx="2472350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00" i="1" dirty="0" smtClean="0"/>
              <a:t>“…breakfast, lunch and dinner…can’t get enough of this place”</a:t>
            </a:r>
          </a:p>
          <a:p>
            <a:pPr algn="ctr"/>
            <a:r>
              <a:rPr lang="en-US" sz="1700" dirty="0" smtClean="0"/>
              <a:t>Jasmine W.</a:t>
            </a:r>
          </a:p>
          <a:p>
            <a:pPr algn="ctr"/>
            <a:r>
              <a:rPr lang="en-US" sz="1700" dirty="0" smtClean="0"/>
              <a:t>Hollywood Customer</a:t>
            </a:r>
            <a:endParaRPr lang="en-US" sz="1700" dirty="0"/>
          </a:p>
        </p:txBody>
      </p:sp>
      <p:sp>
        <p:nvSpPr>
          <p:cNvPr id="20" name="TextBox 19"/>
          <p:cNvSpPr txBox="1"/>
          <p:nvPr/>
        </p:nvSpPr>
        <p:spPr>
          <a:xfrm>
            <a:off x="6778485" y="3453360"/>
            <a:ext cx="2365515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00" i="1" dirty="0" smtClean="0"/>
              <a:t>“…amazing vegan treats…”</a:t>
            </a:r>
          </a:p>
          <a:p>
            <a:pPr algn="ctr"/>
            <a:r>
              <a:rPr lang="en-US" sz="1700" dirty="0" smtClean="0"/>
              <a:t>Tara</a:t>
            </a:r>
          </a:p>
          <a:p>
            <a:pPr algn="ctr"/>
            <a:r>
              <a:rPr lang="en-US" sz="1700" dirty="0" smtClean="0"/>
              <a:t>Hollywood Customer</a:t>
            </a:r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15951135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400" i="1" dirty="0" smtClean="0">
                <a:solidFill>
                  <a:schemeClr val="tx1"/>
                </a:solidFill>
              </a:rPr>
              <a:t>“LA’s first conscious convenience store” </a:t>
            </a:r>
            <a:r>
              <a:rPr lang="en-US" sz="3400" b="1" i="1" dirty="0" smtClean="0">
                <a:solidFill>
                  <a:schemeClr val="tx1"/>
                </a:solidFill>
              </a:rPr>
              <a:t>LA WEEKLY, 2009</a:t>
            </a:r>
            <a:endParaRPr lang="en-US" sz="3400" b="1" i="1" dirty="0">
              <a:solidFill>
                <a:schemeClr val="tx1"/>
              </a:solidFill>
            </a:endParaRPr>
          </a:p>
        </p:txBody>
      </p:sp>
      <p:pic>
        <p:nvPicPr>
          <p:cNvPr id="4" name="Content Placeholder 3" descr="VEGGIE REUBEN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96" b="22996"/>
          <a:stretch>
            <a:fillRect/>
          </a:stretch>
        </p:blipFill>
        <p:spPr>
          <a:xfrm>
            <a:off x="76199" y="1458281"/>
            <a:ext cx="4098551" cy="22135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BAB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9023" y="1600200"/>
            <a:ext cx="2570209" cy="20715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0" y="3743981"/>
            <a:ext cx="45149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“</a:t>
            </a:r>
            <a:r>
              <a:rPr lang="en-US" sz="1400" b="1" i="1" dirty="0" smtClean="0"/>
              <a:t>…creatively-engineered meat-free sandwiches</a:t>
            </a:r>
            <a:r>
              <a:rPr lang="en-US" sz="1400" b="1" dirty="0" smtClean="0"/>
              <a:t>” </a:t>
            </a:r>
          </a:p>
          <a:p>
            <a:pPr algn="ctr"/>
            <a:r>
              <a:rPr lang="en-US" sz="1400" b="1" dirty="0" smtClean="0"/>
              <a:t>LA TIMES, 2012</a:t>
            </a:r>
            <a:endParaRPr lang="en-US" sz="1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6781800" y="3618954"/>
            <a:ext cx="21377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i="1" dirty="0" smtClean="0"/>
              <a:t>“LA’s 10 Best New Sandwiches”</a:t>
            </a:r>
            <a:r>
              <a:rPr lang="en-US" sz="1600" b="1" dirty="0" smtClean="0"/>
              <a:t> </a:t>
            </a:r>
          </a:p>
          <a:p>
            <a:pPr algn="ctr"/>
            <a:r>
              <a:rPr lang="en-US" sz="1600" b="1" dirty="0" smtClean="0"/>
              <a:t>Zagat, 2014 </a:t>
            </a:r>
            <a:endParaRPr lang="en-US" sz="1600" b="1" dirty="0"/>
          </a:p>
        </p:txBody>
      </p:sp>
      <p:pic>
        <p:nvPicPr>
          <p:cNvPr id="9" name="Picture 8" descr="brekkie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445" b="22357"/>
          <a:stretch/>
        </p:blipFill>
        <p:spPr>
          <a:xfrm rot="5400000">
            <a:off x="1451232" y="4095119"/>
            <a:ext cx="2551435" cy="2895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 descr="LAGCI.jpe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1470547"/>
            <a:ext cx="2057400" cy="206658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514959" y="3540310"/>
            <a:ext cx="196204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 smtClean="0"/>
              <a:t>“1</a:t>
            </a:r>
            <a:r>
              <a:rPr lang="en-US" sz="1400" i="1" baseline="30000" dirty="0" smtClean="0"/>
              <a:t>st</a:t>
            </a:r>
            <a:r>
              <a:rPr lang="en-US" sz="1400" i="1" dirty="0" smtClean="0"/>
              <a:t> Place Professional Category” </a:t>
            </a:r>
          </a:p>
          <a:p>
            <a:pPr algn="ctr"/>
            <a:r>
              <a:rPr lang="en-US" sz="1400" b="1" dirty="0" smtClean="0"/>
              <a:t>Grilled Cheese Invitational, 2010</a:t>
            </a:r>
            <a:endParaRPr lang="en-US" sz="1400" b="1" dirty="0"/>
          </a:p>
        </p:txBody>
      </p:sp>
      <p:pic>
        <p:nvPicPr>
          <p:cNvPr id="15" name="Picture 14" descr="GOODDAYLA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54" t="12287"/>
          <a:stretch/>
        </p:blipFill>
        <p:spPr>
          <a:xfrm>
            <a:off x="4174750" y="4602584"/>
            <a:ext cx="3961566" cy="22448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TextBox 15"/>
          <p:cNvSpPr txBox="1"/>
          <p:nvPr/>
        </p:nvSpPr>
        <p:spPr>
          <a:xfrm>
            <a:off x="0" y="5091765"/>
            <a:ext cx="1371601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/>
              <a:t>“One of LA’s Best Breakfast Burritos”</a:t>
            </a:r>
          </a:p>
          <a:p>
            <a:pPr algn="ctr"/>
            <a:r>
              <a:rPr lang="en-US" b="1" dirty="0" smtClean="0"/>
              <a:t>CBS News</a:t>
            </a:r>
          </a:p>
          <a:p>
            <a:pPr algn="ctr"/>
            <a:r>
              <a:rPr lang="en-US" b="1" dirty="0" smtClean="0"/>
              <a:t>2014</a:t>
            </a:r>
            <a:endParaRPr lang="en-US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8112986" y="4549676"/>
            <a:ext cx="108388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/>
              <a:t>“…an eco-friendly 7-11…”</a:t>
            </a:r>
          </a:p>
          <a:p>
            <a:pPr algn="ctr"/>
            <a:r>
              <a:rPr lang="en-US" b="1" dirty="0" smtClean="0"/>
              <a:t>Good Day LA</a:t>
            </a:r>
          </a:p>
          <a:p>
            <a:pPr algn="ctr"/>
            <a:r>
              <a:rPr lang="en-US" b="1" dirty="0" smtClean="0"/>
              <a:t>FOX TV</a:t>
            </a:r>
          </a:p>
          <a:p>
            <a:pPr algn="ctr"/>
            <a:r>
              <a:rPr lang="en-US" b="1" dirty="0" smtClean="0"/>
              <a:t>2014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6496973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r"/>
            <a:r>
              <a:rPr lang="en-US" sz="3000" i="1" dirty="0" smtClean="0">
                <a:solidFill>
                  <a:srgbClr val="000000"/>
                </a:solidFill>
              </a:rPr>
              <a:t>“…taking grab-n-go to a whole new level…”</a:t>
            </a:r>
            <a:br>
              <a:rPr lang="en-US" sz="3000" i="1" dirty="0" smtClean="0">
                <a:solidFill>
                  <a:srgbClr val="000000"/>
                </a:solidFill>
              </a:rPr>
            </a:br>
            <a:r>
              <a:rPr lang="en-US" sz="3000" b="1" dirty="0" smtClean="0">
                <a:solidFill>
                  <a:srgbClr val="000000"/>
                </a:solidFill>
              </a:rPr>
              <a:t>Tree Hugger, 2009</a:t>
            </a:r>
            <a:endParaRPr lang="en-US" sz="3000" b="1" dirty="0">
              <a:solidFill>
                <a:srgbClr val="000000"/>
              </a:solidFill>
            </a:endParaRPr>
          </a:p>
        </p:txBody>
      </p:sp>
      <p:pic>
        <p:nvPicPr>
          <p:cNvPr id="4" name="Content Placeholder 3" descr="IMG_4615.JPG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8558" r="-1"/>
          <a:stretch/>
        </p:blipFill>
        <p:spPr>
          <a:xfrm>
            <a:off x="35281" y="1380127"/>
            <a:ext cx="2578113" cy="2114562"/>
          </a:xfrm>
        </p:spPr>
      </p:pic>
      <p:pic>
        <p:nvPicPr>
          <p:cNvPr id="6" name="Content Placeholder 3" descr="locali_shot.jpg"/>
          <p:cNvPicPr>
            <a:picLocks noChangeAspect="1"/>
          </p:cNvPicPr>
          <p:nvPr/>
        </p:nvPicPr>
        <p:blipFill rotWithShape="1">
          <a:blip r:embed="rId3"/>
          <a:srcRect l="29184" r="3013" b="6025"/>
          <a:stretch/>
        </p:blipFill>
        <p:spPr>
          <a:xfrm>
            <a:off x="2613394" y="1380127"/>
            <a:ext cx="2199157" cy="2151549"/>
          </a:xfrm>
          <a:prstGeom prst="rect">
            <a:avLst/>
          </a:prstGeom>
        </p:spPr>
      </p:pic>
      <p:pic>
        <p:nvPicPr>
          <p:cNvPr id="7" name="Picture 6" descr="IMG_4603.JPG"/>
          <p:cNvPicPr>
            <a:picLocks noChangeAspect="1"/>
          </p:cNvPicPr>
          <p:nvPr/>
        </p:nvPicPr>
        <p:blipFill rotWithShape="1">
          <a:blip r:embed="rId4"/>
          <a:srcRect l="12013" r="26367" b="9091"/>
          <a:stretch/>
        </p:blipFill>
        <p:spPr>
          <a:xfrm>
            <a:off x="4895998" y="1397793"/>
            <a:ext cx="1944484" cy="2151549"/>
          </a:xfrm>
          <a:prstGeom prst="rect">
            <a:avLst/>
          </a:prstGeom>
        </p:spPr>
      </p:pic>
      <p:pic>
        <p:nvPicPr>
          <p:cNvPr id="9" name="Picture 8" descr="locali-yours-570x348.jpg"/>
          <p:cNvPicPr>
            <a:picLocks noChangeAspect="1"/>
          </p:cNvPicPr>
          <p:nvPr/>
        </p:nvPicPr>
        <p:blipFill rotWithShape="1">
          <a:blip r:embed="rId5"/>
          <a:srcRect l="18947" t="1" r="27918" b="13296"/>
          <a:stretch/>
        </p:blipFill>
        <p:spPr>
          <a:xfrm>
            <a:off x="6955703" y="1397793"/>
            <a:ext cx="2159735" cy="2151549"/>
          </a:xfrm>
          <a:prstGeom prst="rect">
            <a:avLst/>
          </a:prstGeom>
        </p:spPr>
      </p:pic>
      <p:pic>
        <p:nvPicPr>
          <p:cNvPr id="11" name="Content Placeholder 3" descr="FLOORPLAN.png"/>
          <p:cNvPicPr>
            <a:picLocks noChangeAspect="1"/>
          </p:cNvPicPr>
          <p:nvPr/>
        </p:nvPicPr>
        <p:blipFill>
          <a:blip r:embed="rId6"/>
          <a:srcRect t="-3936" b="-3936"/>
          <a:stretch>
            <a:fillRect/>
          </a:stretch>
        </p:blipFill>
        <p:spPr>
          <a:xfrm>
            <a:off x="35281" y="3276600"/>
            <a:ext cx="7108103" cy="38388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143384" y="3886200"/>
            <a:ext cx="1848216" cy="3108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u="sng" dirty="0" smtClean="0"/>
              <a:t>LOCALI HOLLYWOOD</a:t>
            </a:r>
          </a:p>
          <a:p>
            <a:pPr marL="285750" indent="-285750">
              <a:buFont typeface="Arial"/>
              <a:buChar char="•"/>
            </a:pPr>
            <a:endParaRPr lang="en-US" sz="1400" b="1" dirty="0" smtClean="0"/>
          </a:p>
          <a:p>
            <a:pPr marL="285750" indent="-285750">
              <a:buFont typeface="Arial"/>
              <a:buChar char="•"/>
            </a:pPr>
            <a:r>
              <a:rPr lang="en-US" sz="1400" b="1" dirty="0" smtClean="0"/>
              <a:t>675sqft space</a:t>
            </a:r>
          </a:p>
          <a:p>
            <a:pPr marL="285750" indent="-285750">
              <a:buFont typeface="Arial"/>
              <a:buChar char="•"/>
            </a:pPr>
            <a:endParaRPr lang="en-US" sz="1400" b="1" dirty="0" smtClean="0"/>
          </a:p>
          <a:p>
            <a:pPr marL="285750" indent="-285750">
              <a:buFont typeface="Arial"/>
              <a:buChar char="•"/>
            </a:pPr>
            <a:r>
              <a:rPr lang="en-US" sz="1400" b="1" dirty="0" smtClean="0"/>
              <a:t>Reclaimed wood fixtures</a:t>
            </a:r>
          </a:p>
          <a:p>
            <a:pPr marL="285750" indent="-285750">
              <a:buFont typeface="Arial"/>
              <a:buChar char="•"/>
            </a:pPr>
            <a:endParaRPr lang="en-US" sz="1400" b="1" dirty="0" smtClean="0"/>
          </a:p>
          <a:p>
            <a:pPr marL="285750" indent="-285750">
              <a:buFont typeface="Arial"/>
              <a:buChar char="•"/>
            </a:pPr>
            <a:r>
              <a:rPr lang="en-US" sz="1400" b="1" dirty="0" smtClean="0"/>
              <a:t>Recycling waste program</a:t>
            </a:r>
          </a:p>
          <a:p>
            <a:pPr marL="285750" indent="-285750">
              <a:buFont typeface="Arial"/>
              <a:buChar char="•"/>
            </a:pPr>
            <a:endParaRPr lang="en-US" sz="1400" b="1" dirty="0" smtClean="0"/>
          </a:p>
          <a:p>
            <a:pPr marL="285750" indent="-285750">
              <a:buFont typeface="Arial"/>
              <a:buChar char="•"/>
            </a:pPr>
            <a:r>
              <a:rPr lang="en-US" sz="1400" b="1" dirty="0" smtClean="0"/>
              <a:t>Energy Efficient lighting</a:t>
            </a:r>
          </a:p>
          <a:p>
            <a:pPr marL="285750" indent="-285750">
              <a:buFont typeface="Arial"/>
              <a:buChar char="•"/>
            </a:pPr>
            <a:endParaRPr lang="en-US" sz="1400" b="1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i="1" dirty="0" smtClean="0">
                <a:solidFill>
                  <a:srgbClr val="000000"/>
                </a:solidFill>
              </a:rPr>
              <a:t>“</a:t>
            </a:r>
            <a:r>
              <a:rPr lang="en-US" sz="3000" i="1" dirty="0" err="1" smtClean="0">
                <a:solidFill>
                  <a:srgbClr val="000000"/>
                </a:solidFill>
              </a:rPr>
              <a:t>Locali</a:t>
            </a:r>
            <a:r>
              <a:rPr lang="en-US" sz="3000" i="1" dirty="0" smtClean="0">
                <a:solidFill>
                  <a:srgbClr val="000000"/>
                </a:solidFill>
              </a:rPr>
              <a:t> Conscious Convenience Lands on Lincoln in Venice” - </a:t>
            </a:r>
            <a:r>
              <a:rPr lang="en-US" sz="3000" dirty="0" smtClean="0">
                <a:solidFill>
                  <a:srgbClr val="000000"/>
                </a:solidFill>
              </a:rPr>
              <a:t> </a:t>
            </a:r>
            <a:r>
              <a:rPr lang="en-US" sz="3000" b="1" dirty="0" smtClean="0">
                <a:solidFill>
                  <a:srgbClr val="000000"/>
                </a:solidFill>
              </a:rPr>
              <a:t>Eater LA, 2013</a:t>
            </a:r>
            <a:endParaRPr lang="en-US" sz="3000" b="1" dirty="0">
              <a:solidFill>
                <a:srgbClr val="000000"/>
              </a:solidFill>
            </a:endParaRPr>
          </a:p>
        </p:txBody>
      </p:sp>
      <p:pic>
        <p:nvPicPr>
          <p:cNvPr id="4" name="Content Placeholder 3" descr="20130608_094527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91" t="13995" r="13161" b="13995"/>
          <a:stretch/>
        </p:blipFill>
        <p:spPr>
          <a:xfrm>
            <a:off x="163087" y="3547470"/>
            <a:ext cx="2984343" cy="2464557"/>
          </a:xfrm>
        </p:spPr>
      </p:pic>
      <p:pic>
        <p:nvPicPr>
          <p:cNvPr id="6" name="Picture 5" descr="DELS LEMONADE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2" t="6361" b="8136"/>
          <a:stretch/>
        </p:blipFill>
        <p:spPr>
          <a:xfrm>
            <a:off x="152400" y="1460926"/>
            <a:ext cx="2995031" cy="2072756"/>
          </a:xfrm>
          <a:prstGeom prst="rect">
            <a:avLst/>
          </a:prstGeom>
        </p:spPr>
      </p:pic>
      <p:pic>
        <p:nvPicPr>
          <p:cNvPr id="7" name="Picture 6" descr="Locali Venice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1212" y="3547471"/>
            <a:ext cx="2828735" cy="2489286"/>
          </a:xfrm>
          <a:prstGeom prst="rect">
            <a:avLst/>
          </a:prstGeom>
        </p:spPr>
      </p:pic>
      <p:pic>
        <p:nvPicPr>
          <p:cNvPr id="8" name="Picture 7" descr="locali venice3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0"/>
          <a:stretch/>
        </p:blipFill>
        <p:spPr>
          <a:xfrm>
            <a:off x="3171212" y="1413266"/>
            <a:ext cx="2828735" cy="2120416"/>
          </a:xfrm>
          <a:prstGeom prst="rect">
            <a:avLst/>
          </a:prstGeom>
        </p:spPr>
      </p:pic>
      <p:pic>
        <p:nvPicPr>
          <p:cNvPr id="9" name="Picture 8" descr="VENICE_FLOORPLAN.pdf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951" r="47399" b="11179"/>
          <a:stretch/>
        </p:blipFill>
        <p:spPr>
          <a:xfrm>
            <a:off x="5867400" y="1413266"/>
            <a:ext cx="3510810" cy="459242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63087" y="6172200"/>
            <a:ext cx="85999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u="sng" dirty="0" smtClean="0"/>
              <a:t>LOCALI VENICE</a:t>
            </a:r>
            <a:r>
              <a:rPr lang="en-US" sz="1400" dirty="0" smtClean="0"/>
              <a:t> </a:t>
            </a:r>
            <a:r>
              <a:rPr lang="en-US" sz="1400" b="1" dirty="0" smtClean="0"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sz="1400" b="1" dirty="0" smtClean="0"/>
              <a:t>1,200sqft </a:t>
            </a:r>
            <a:r>
              <a:rPr lang="en-US" sz="1400" b="1" dirty="0" smtClean="0"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sz="1400" b="1" dirty="0" smtClean="0"/>
              <a:t>100% hand-crafted reclaimed wood/metal furniture </a:t>
            </a:r>
            <a:r>
              <a:rPr lang="en-US" sz="1400" b="1" dirty="0" smtClean="0"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sz="1400" b="1" dirty="0" smtClean="0"/>
              <a:t>Energy efficient lighting, fixtures and appliances </a:t>
            </a:r>
            <a:r>
              <a:rPr lang="en-US" sz="1400" b="1" dirty="0" smtClean="0"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sz="1400" b="1" dirty="0" smtClean="0">
                <a:sym typeface="Wingdings"/>
              </a:rPr>
              <a:t>Gentrification of a center in a Coastal area undergoing growth 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10183698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3000" i="1" dirty="0" smtClean="0">
                <a:solidFill>
                  <a:srgbClr val="000000"/>
                </a:solidFill>
              </a:rPr>
              <a:t>“</a:t>
            </a:r>
            <a:r>
              <a:rPr lang="en-US" sz="3000" i="1" dirty="0" err="1" smtClean="0">
                <a:solidFill>
                  <a:srgbClr val="000000"/>
                </a:solidFill>
              </a:rPr>
              <a:t>Locali</a:t>
            </a:r>
            <a:r>
              <a:rPr lang="en-US" sz="3000" i="1" dirty="0" smtClean="0">
                <a:solidFill>
                  <a:srgbClr val="000000"/>
                </a:solidFill>
              </a:rPr>
              <a:t> offers natural and organic alternatives to conventional convenience store fare…”</a:t>
            </a:r>
            <a:br>
              <a:rPr lang="en-US" sz="3000" i="1" dirty="0" smtClean="0">
                <a:solidFill>
                  <a:srgbClr val="000000"/>
                </a:solidFill>
              </a:rPr>
            </a:br>
            <a:r>
              <a:rPr lang="en-US" sz="3000" i="1" dirty="0" smtClean="0">
                <a:solidFill>
                  <a:srgbClr val="000000"/>
                </a:solidFill>
              </a:rPr>
              <a:t> 					- </a:t>
            </a:r>
            <a:r>
              <a:rPr lang="en-US" sz="3000" b="1" i="1" dirty="0" smtClean="0">
                <a:solidFill>
                  <a:srgbClr val="000000"/>
                </a:solidFill>
              </a:rPr>
              <a:t>Farm Lab, 2010</a:t>
            </a:r>
            <a:endParaRPr lang="en-US" sz="3000" b="1" i="1" dirty="0">
              <a:solidFill>
                <a:srgbClr val="000000"/>
              </a:solidFill>
            </a:endParaRPr>
          </a:p>
        </p:txBody>
      </p:sp>
      <p:pic>
        <p:nvPicPr>
          <p:cNvPr id="4" name="Picture 29" descr="sandwich shot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" t="14018" b="14018"/>
          <a:stretch/>
        </p:blipFill>
        <p:spPr bwMode="auto">
          <a:xfrm>
            <a:off x="564969" y="1433602"/>
            <a:ext cx="3154082" cy="1679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IMG_0211.JPG"/>
          <p:cNvPicPr>
            <a:picLocks noChangeAspect="1"/>
          </p:cNvPicPr>
          <p:nvPr/>
        </p:nvPicPr>
        <p:blipFill rotWithShape="1">
          <a:blip r:embed="rId3"/>
          <a:srcRect l="-505"/>
          <a:stretch/>
        </p:blipFill>
        <p:spPr>
          <a:xfrm>
            <a:off x="3719051" y="1444532"/>
            <a:ext cx="2515714" cy="1668738"/>
          </a:xfrm>
          <a:prstGeom prst="rect">
            <a:avLst/>
          </a:prstGeom>
        </p:spPr>
      </p:pic>
      <p:pic>
        <p:nvPicPr>
          <p:cNvPr id="8" name="Picture 7" descr="IMG_0267.JPG"/>
          <p:cNvPicPr>
            <a:picLocks noChangeAspect="1"/>
          </p:cNvPicPr>
          <p:nvPr/>
        </p:nvPicPr>
        <p:blipFill rotWithShape="1">
          <a:blip r:embed="rId4"/>
          <a:srcRect l="-988" t="7611" r="988" b="35185"/>
          <a:stretch/>
        </p:blipFill>
        <p:spPr>
          <a:xfrm>
            <a:off x="6234765" y="1444533"/>
            <a:ext cx="1948280" cy="168588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64969" y="5791200"/>
            <a:ext cx="76180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“</a:t>
            </a:r>
            <a:r>
              <a:rPr lang="en-US" i="1" dirty="0" err="1" smtClean="0"/>
              <a:t>Locali</a:t>
            </a:r>
            <a:r>
              <a:rPr lang="en-US" i="1" dirty="0" smtClean="0"/>
              <a:t> Conscious Convenience - the deli and convenience store known for great sandwiches, Elvis smoothies…and vegan condoms.”</a:t>
            </a:r>
          </a:p>
          <a:p>
            <a:pPr algn="r"/>
            <a:r>
              <a:rPr lang="en-US" b="1" dirty="0" smtClean="0"/>
              <a:t>- Urban Daddy, 2014</a:t>
            </a:r>
            <a:endParaRPr lang="en-US" b="1" dirty="0"/>
          </a:p>
        </p:txBody>
      </p:sp>
      <p:pic>
        <p:nvPicPr>
          <p:cNvPr id="11" name="Picture 10" descr="packaged food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216"/>
          <a:stretch/>
        </p:blipFill>
        <p:spPr>
          <a:xfrm rot="5400000">
            <a:off x="5490079" y="2877437"/>
            <a:ext cx="2455862" cy="2930070"/>
          </a:xfrm>
          <a:prstGeom prst="rect">
            <a:avLst/>
          </a:prstGeom>
        </p:spPr>
      </p:pic>
      <p:pic>
        <p:nvPicPr>
          <p:cNvPr id="12" name="Picture 11" descr="GF Hippie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6" t="6324" r="7214" b="2703"/>
          <a:stretch/>
        </p:blipFill>
        <p:spPr>
          <a:xfrm>
            <a:off x="564968" y="3130413"/>
            <a:ext cx="2350831" cy="2439987"/>
          </a:xfrm>
          <a:prstGeom prst="rect">
            <a:avLst/>
          </a:prstGeom>
        </p:spPr>
      </p:pic>
      <p:pic>
        <p:nvPicPr>
          <p:cNvPr id="5" name="Picture 14" descr="https://sphotos-a.xx.fbcdn.net/hphotos-frc1/2622_72283985465_2956577_n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62"/>
          <a:stretch/>
        </p:blipFill>
        <p:spPr bwMode="auto">
          <a:xfrm>
            <a:off x="2756369" y="3114541"/>
            <a:ext cx="2533150" cy="243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765942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reeze">
  <a:themeElements>
    <a:clrScheme name="Breez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Breeze">
      <a:majorFont>
        <a:latin typeface="News Gothic MT"/>
        <a:ea typeface=""/>
        <a:cs typeface=""/>
        <a:font script="Jpan" typeface="ＭＳ Ｐゴシック"/>
      </a:majorFont>
      <a:minorFont>
        <a:latin typeface="News Gothic MT"/>
        <a:ea typeface=""/>
        <a:cs typeface=""/>
        <a:font script="Jpan" typeface="ＭＳ Ｐゴシック"/>
      </a:minorFont>
    </a:fontScheme>
    <a:fmtScheme name="Breeze">
      <a:fillStyleLst>
        <a:solidFill>
          <a:schemeClr val="phClr"/>
        </a:solidFill>
        <a:gradFill rotWithShape="1">
          <a:gsLst>
            <a:gs pos="31000">
              <a:schemeClr val="phClr">
                <a:tint val="100000"/>
                <a:shade val="100000"/>
                <a:satMod val="120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shade val="100000"/>
                <a:satMod val="120000"/>
              </a:schemeClr>
            </a:gs>
            <a:gs pos="69000">
              <a:schemeClr val="phClr">
                <a:tint val="80000"/>
                <a:shade val="100000"/>
                <a:satMod val="150000"/>
              </a:schemeClr>
            </a:gs>
            <a:gs pos="100000">
              <a:schemeClr val="phClr"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dbl" algn="ctr">
          <a:solidFill>
            <a:schemeClr val="phClr"/>
          </a:solidFill>
          <a:prstDash val="solid"/>
        </a:ln>
        <a:ln w="31750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sx="101000" sy="101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127000" dist="25400" dir="13500000">
              <a:srgbClr val="C0C0C0">
                <a:alpha val="75000"/>
              </a:srgbClr>
            </a:innerShdw>
            <a:outerShdw blurRad="88900" dist="25400" dir="5400000" sx="102000" sy="102000" algn="ctr" rotWithShape="0">
              <a:srgbClr val="C0C0C0">
                <a:alpha val="40000"/>
              </a:srgbClr>
            </a:outerShdw>
          </a:effectLst>
          <a:scene3d>
            <a:camera prst="perspectiveLeft" fov="300000"/>
            <a:lightRig rig="soft" dir="l">
              <a:rot lat="0" lon="0" rev="4200000"/>
            </a:lightRig>
          </a:scene3d>
          <a:sp3d extrusionH="38100" prstMaterial="powder">
            <a:bevelT w="50800" h="88900" prst="convex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0000"/>
                <a:satMod val="400000"/>
              </a:schemeClr>
              <a:schemeClr val="phClr">
                <a:tint val="10000"/>
                <a:satMod val="20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Austin.thmx</Template>
  <TotalTime>3234</TotalTime>
  <Words>500</Words>
  <Application>Microsoft Macintosh PowerPoint</Application>
  <PresentationFormat>On-screen Show (4:3)</PresentationFormat>
  <Paragraphs>72</Paragraphs>
  <Slides>14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Breeze</vt:lpstr>
      <vt:lpstr>PowerPoint Presentation</vt:lpstr>
      <vt:lpstr>PowerPoint Presentation</vt:lpstr>
      <vt:lpstr>PowerPoint Presentation</vt:lpstr>
      <vt:lpstr>PowerPoint Presentation</vt:lpstr>
      <vt:lpstr>“A sustainable version of 7-11, stocking healthful, gourmet prepared foods…” Gayot, 2014</vt:lpstr>
      <vt:lpstr>“LA’s first conscious convenience store” LA WEEKLY, 2009</vt:lpstr>
      <vt:lpstr>“…taking grab-n-go to a whole new level…” Tree Hugger, 2009</vt:lpstr>
      <vt:lpstr>“Locali Conscious Convenience Lands on Lincoln in Venice” -  Eater LA, 2013</vt:lpstr>
      <vt:lpstr>“Locali offers natural and organic alternatives to conventional convenience store fare…”       - Farm Lab, 2010</vt:lpstr>
      <vt:lpstr>PowerPoint Presentation</vt:lpstr>
      <vt:lpstr>PowerPoint Presentation</vt:lpstr>
      <vt:lpstr>“Tell me and I forget.  Teach me and I remember.  Involve me and I learn”     - Benjamin Franklin</vt:lpstr>
      <vt:lpstr>PowerPoint Presentation</vt:lpstr>
      <vt:lpstr>“Design is not just what it looks like and feels like.  Design is how it works.” - Steve Jobs</vt:lpstr>
    </vt:vector>
  </TitlesOfParts>
  <Company>LOCALI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Greg Horos</dc:creator>
  <cp:lastModifiedBy>Melissa R</cp:lastModifiedBy>
  <cp:revision>38</cp:revision>
  <dcterms:created xsi:type="dcterms:W3CDTF">2009-04-08T23:27:29Z</dcterms:created>
  <dcterms:modified xsi:type="dcterms:W3CDTF">2014-10-20T17:01:44Z</dcterms:modified>
</cp:coreProperties>
</file>