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Taylor Dance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Account Executive, Salesforce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00050" y="800100"/>
            <a:ext cx="8606700" cy="22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“To me, job titles don’t matter. Everyone is in sales. It’s the only way we stay in business”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-Harvey Mackay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500" y="3438852"/>
            <a:ext cx="1555576" cy="108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83000" y="297900"/>
            <a:ext cx="8632500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4294967295" type="body"/>
          </p:nvPr>
        </p:nvSpPr>
        <p:spPr>
          <a:xfrm>
            <a:off x="481300" y="754375"/>
            <a:ext cx="4151100" cy="1497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accent5"/>
                </a:solidFill>
              </a:rPr>
              <a:t>Sales jobs teach you: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594350" y="1474475"/>
            <a:ext cx="79437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arenR"/>
            </a:pPr>
            <a:r>
              <a:rPr lang="en" sz="2600">
                <a:solidFill>
                  <a:srgbClr val="FFFFFF"/>
                </a:solidFill>
              </a:rPr>
              <a:t>How to ACTIVELY listen </a:t>
            </a:r>
          </a:p>
          <a:p>
            <a:pPr indent="-3937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arenR"/>
            </a:pPr>
            <a:r>
              <a:rPr lang="en" sz="2600">
                <a:solidFill>
                  <a:srgbClr val="FFFFFF"/>
                </a:solidFill>
              </a:rPr>
              <a:t>How businesses work and make $</a:t>
            </a:r>
          </a:p>
          <a:p>
            <a:pPr indent="-3937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arenR"/>
            </a:pPr>
            <a:r>
              <a:rPr lang="en" sz="2600">
                <a:solidFill>
                  <a:srgbClr val="FFFFFF"/>
                </a:solidFill>
              </a:rPr>
              <a:t>How to leverage your network and work as a team</a:t>
            </a:r>
          </a:p>
          <a:p>
            <a:pPr indent="-3937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arenR"/>
            </a:pPr>
            <a:r>
              <a:rPr lang="en" sz="2600">
                <a:solidFill>
                  <a:srgbClr val="FFFFFF"/>
                </a:solidFill>
              </a:rPr>
              <a:t>How to “read people” and their motivations</a:t>
            </a:r>
          </a:p>
          <a:p>
            <a:pPr indent="-3937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arenR"/>
            </a:pPr>
            <a:r>
              <a:rPr lang="en" sz="2600">
                <a:solidFill>
                  <a:srgbClr val="FFFFFF"/>
                </a:solidFill>
              </a:rPr>
              <a:t>Resiliency and how to learn from failure</a:t>
            </a:r>
          </a:p>
          <a:p>
            <a:pPr indent="-393700" lvl="0" marL="457200" rtl="0">
              <a:spcBef>
                <a:spcPts val="0"/>
              </a:spcBef>
              <a:buClr>
                <a:schemeClr val="lt1"/>
              </a:buClr>
              <a:buSzPct val="100000"/>
              <a:buAutoNum type="arabicParenR"/>
            </a:pPr>
            <a:r>
              <a:rPr lang="en" sz="2600">
                <a:solidFill>
                  <a:schemeClr val="lt1"/>
                </a:solidFill>
              </a:rPr>
              <a:t>Empathy and </a:t>
            </a:r>
            <a:r>
              <a:rPr lang="en" sz="2600" u="sng">
                <a:solidFill>
                  <a:schemeClr val="lt1"/>
                </a:solidFill>
              </a:rPr>
              <a:t>solving customer problems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51" name="Shape 15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Practice!</a:t>
            </a:r>
          </a:p>
        </p:txBody>
      </p:sp>
      <p:sp>
        <p:nvSpPr>
          <p:cNvPr id="153" name="Shape 153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16666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Find a partner</a:t>
            </a:r>
          </a:p>
          <a:p>
            <a:pPr indent="-3048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Pick who will be the buyer and who will be the consultative salesperson</a:t>
            </a:r>
          </a:p>
          <a:p>
            <a:pPr indent="-3048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Sellers: remember, no one wants to be sold! Make sure you’re asking questions and find out what’s important to the customer. </a:t>
            </a:r>
          </a:p>
          <a:p>
            <a:pPr indent="-3048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Sellers, take 3-4 mins to come up with some great questions (focus on the what, how and why?)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63" y="25388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idx="4294967295" type="body"/>
          </p:nvPr>
        </p:nvSpPr>
        <p:spPr>
          <a:xfrm>
            <a:off x="720013" y="872449"/>
            <a:ext cx="3432900" cy="392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All‑new 5.8‑inch Super Retina screen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Face ID recognition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Most durable glass ever in a smartphone, front and back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Larger and faster 12MP camera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A11 Bionic chip - the most powerful and smartest chip in a smartphone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Battery lasts two hours longer between charges than iPhone 7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Wireless charging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lang="en" sz="1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Augmented Reality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850" y="794300"/>
            <a:ext cx="3920650" cy="34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66" name="Shape 16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2810850" y="1360175"/>
            <a:ext cx="3522300" cy="18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999999"/>
                </a:solidFill>
              </a:rPr>
              <a:t>Thank You,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999999"/>
                </a:solidFill>
                <a:highlight>
                  <a:srgbClr val="FFFFFF"/>
                </a:highlight>
              </a:rPr>
              <a:t>David Starr Jordan High School</a:t>
            </a:r>
            <a:r>
              <a:rPr b="1" lang="en" sz="2400">
                <a:solidFill>
                  <a:srgbClr val="999999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65500" y="239475"/>
            <a:ext cx="4201200" cy="466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0" lang="en">
                <a:solidFill>
                  <a:schemeClr val="lt2"/>
                </a:solidFill>
              </a:rPr>
              <a:t>Background: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chemeClr val="lt2"/>
                </a:solidFill>
              </a:rPr>
              <a:t>-Born in Northridge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chemeClr val="lt2"/>
                </a:solidFill>
              </a:rPr>
              <a:t>-Grew up in DC</a:t>
            </a:r>
          </a:p>
          <a:p>
            <a:pPr lvl="0" rtl="0" algn="l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666666"/>
                </a:solidFill>
              </a:rPr>
              <a:t>-First Job: Dishwasher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chemeClr val="lt2"/>
                </a:solidFill>
              </a:rPr>
              <a:t>-College: </a:t>
            </a:r>
            <a:r>
              <a:rPr lang="en" sz="3000">
                <a:solidFill>
                  <a:srgbClr val="FF00FF"/>
                </a:solidFill>
              </a:rPr>
              <a:t>University of Washington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666666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00FF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lt2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4582775" y="2071700"/>
            <a:ext cx="2698825" cy="26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900" y="342300"/>
            <a:ext cx="2083601" cy="11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6325" y="2215135"/>
            <a:ext cx="2083601" cy="8681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/>
          <p:nvPr/>
        </p:nvCxnSpPr>
        <p:spPr>
          <a:xfrm flipH="1" rot="10800000">
            <a:off x="6092200" y="2400275"/>
            <a:ext cx="2343300" cy="1817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lg" w="lg" type="none"/>
            <a:tailEnd len="lg" w="lg" type="oval"/>
          </a:ln>
        </p:spPr>
      </p:cxnSp>
      <p:cxnSp>
        <p:nvCxnSpPr>
          <p:cNvPr id="84" name="Shape 84"/>
          <p:cNvCxnSpPr/>
          <p:nvPr/>
        </p:nvCxnSpPr>
        <p:spPr>
          <a:xfrm rot="10800000">
            <a:off x="5714675" y="731650"/>
            <a:ext cx="2732100" cy="1645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lg" w="lg" type="none"/>
            <a:tailEnd len="lg" w="lg" type="oval"/>
          </a:ln>
        </p:spPr>
      </p:cxnSp>
      <p:cxnSp>
        <p:nvCxnSpPr>
          <p:cNvPr id="85" name="Shape 85"/>
          <p:cNvCxnSpPr/>
          <p:nvPr/>
        </p:nvCxnSpPr>
        <p:spPr>
          <a:xfrm>
            <a:off x="5715000" y="834400"/>
            <a:ext cx="331500" cy="3429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lg" w="lg" type="oval"/>
            <a:tailEnd len="lg" w="lg" type="oval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4294967295" type="title"/>
          </p:nvPr>
        </p:nvSpPr>
        <p:spPr>
          <a:xfrm>
            <a:off x="535775" y="243625"/>
            <a:ext cx="5197200" cy="76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Gap Year… or two</a:t>
            </a:r>
          </a:p>
        </p:txBody>
      </p:sp>
      <p:sp>
        <p:nvSpPr>
          <p:cNvPr id="91" name="Shape 91"/>
          <p:cNvSpPr txBox="1"/>
          <p:nvPr>
            <p:ph idx="4294967295" type="title"/>
          </p:nvPr>
        </p:nvSpPr>
        <p:spPr>
          <a:xfrm>
            <a:off x="535775" y="1197375"/>
            <a:ext cx="4139100" cy="335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i="1" lang="en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b="0" lang="en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a period, typically an academic year, taken by a student as a break between secondary school and higher education.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I learned: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b="0" lang="en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Value of $ and doing without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b="0" lang="en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power of networking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b="0" lang="en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 passion for helping people solve a problem</a:t>
            </a:r>
          </a:p>
        </p:txBody>
      </p:sp>
      <p:pic>
        <p:nvPicPr>
          <p:cNvPr descr="Screen Shot 2017-10-02 at 7.27.23 PM.pn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650" y="828976"/>
            <a:ext cx="4062975" cy="371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98" name="Shape 98"/>
          <p:cNvPicPr preferRelativeResize="0"/>
          <p:nvPr/>
        </p:nvPicPr>
        <p:blipFill rotWithShape="1">
          <a:blip r:embed="rId5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College</a:t>
            </a:r>
          </a:p>
        </p:txBody>
      </p:sp>
      <p:sp>
        <p:nvSpPr>
          <p:cNvPr id="100" name="Shape 100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It’s challenging, but so worth it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Follow your interests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You’ll be studying for four years… make sure it’s something that you care about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Get involved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Don’t be afraid to join, or start an interest group. Plug-in to the university… many professors are also business professionals or entrepreneurs.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Stay focused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There are a lot of distractions… remember why you’re there!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First Job</a:t>
            </a:r>
            <a:r>
              <a:rPr lang="en">
                <a:solidFill>
                  <a:schemeClr val="dk1"/>
                </a:solidFill>
              </a:rPr>
              <a:t>:</a:t>
            </a:r>
            <a:br>
              <a:rPr lang="en"/>
            </a:br>
            <a:r>
              <a:rPr lang="en" sz="2400"/>
              <a:t>Role: </a:t>
            </a:r>
            <a:r>
              <a:rPr b="0" lang="en" sz="2400"/>
              <a:t>Sales and Marketing, software startup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Source: </a:t>
            </a:r>
            <a:r>
              <a:rPr b="0" lang="en" sz="2400"/>
              <a:t>Craigslist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What I learned: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0" lang="en" sz="2400"/>
              <a:t>The meaning of hustle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0" lang="en" sz="2400"/>
              <a:t>You’re going to make mistakes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b="0" lang="en" sz="2400"/>
              <a:t>“Comfort can be dangerous. Comfort provides a floor, but also a ceiling” -Trevor Noah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6" name="Shape 106"/>
          <p:cNvGrpSpPr/>
          <p:nvPr/>
        </p:nvGrpSpPr>
        <p:grpSpPr>
          <a:xfrm>
            <a:off x="6863363" y="315179"/>
            <a:ext cx="2212050" cy="2537076"/>
            <a:chOff x="6803275" y="395363"/>
            <a:chExt cx="2212050" cy="2537076"/>
          </a:xfrm>
        </p:grpSpPr>
        <p:pic>
          <p:nvPicPr>
            <p:cNvPr id="107" name="Shape 10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08" name="Shape 108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Shape 109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Entering the workforce can be SUPER scary… don’t be afraid to take that entry-level job or work multiple jobs in a field you want to be in.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Acorns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Role: </a:t>
            </a:r>
            <a:r>
              <a:rPr b="0" lang="en" sz="2400"/>
              <a:t>Business Development/Sales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Source: </a:t>
            </a:r>
            <a:r>
              <a:rPr b="0" lang="en" sz="2400"/>
              <a:t>Networking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What I learned: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0" lang="en" sz="2400"/>
              <a:t>Follow your passions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0" lang="en" sz="2400"/>
              <a:t>Don’t be afraid to ask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0" lang="en" sz="2400"/>
              <a:t>Keep in touch with your colleagues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400"/>
          </a:p>
        </p:txBody>
      </p:sp>
      <p:grpSp>
        <p:nvGrpSpPr>
          <p:cNvPr id="115" name="Shape 115"/>
          <p:cNvGrpSpPr/>
          <p:nvPr/>
        </p:nvGrpSpPr>
        <p:grpSpPr>
          <a:xfrm>
            <a:off x="6693338" y="2010585"/>
            <a:ext cx="2212050" cy="2537076"/>
            <a:chOff x="6803275" y="2170763"/>
            <a:chExt cx="2212050" cy="2537076"/>
          </a:xfrm>
        </p:grpSpPr>
        <p:pic>
          <p:nvPicPr>
            <p:cNvPr id="116" name="Shape 1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22028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17" name="Shape 117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21948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Shape 118"/>
            <p:cNvSpPr txBox="1"/>
            <p:nvPr/>
          </p:nvSpPr>
          <p:spPr>
            <a:xfrm>
              <a:off x="6944800" y="24596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Your job won’t always be crystal clear... don’t be afraid to lead the way and take ownership!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Salesforce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Role: </a:t>
            </a:r>
            <a:r>
              <a:rPr b="0" lang="en" sz="2400"/>
              <a:t>Account Executive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Source: </a:t>
            </a:r>
            <a:r>
              <a:rPr b="0" lang="en" sz="2400"/>
              <a:t>Networking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What I learned: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0" lang="en" sz="2400"/>
              <a:t>Surround yourself with greatness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0" lang="en" sz="2400"/>
              <a:t>Build your empathy muscles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0" lang="en" sz="2400"/>
              <a:t>Focus on YOUR brand! </a:t>
            </a:r>
          </a:p>
        </p:txBody>
      </p:sp>
      <p:grpSp>
        <p:nvGrpSpPr>
          <p:cNvPr id="124" name="Shape 124"/>
          <p:cNvGrpSpPr/>
          <p:nvPr/>
        </p:nvGrpSpPr>
        <p:grpSpPr>
          <a:xfrm>
            <a:off x="6693338" y="2235410"/>
            <a:ext cx="2212050" cy="2537076"/>
            <a:chOff x="6726650" y="303913"/>
            <a:chExt cx="2212050" cy="2537076"/>
          </a:xfrm>
        </p:grpSpPr>
        <p:pic>
          <p:nvPicPr>
            <p:cNvPr id="125" name="Shape 1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26650" y="33599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26" name="Shape 126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294038" y="32796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Shape 127"/>
            <p:cNvSpPr txBox="1"/>
            <p:nvPr/>
          </p:nvSpPr>
          <p:spPr>
            <a:xfrm>
              <a:off x="6868175" y="59278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Clr>
                  <a:schemeClr val="dk2"/>
                </a:buClr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Remember. If something sounds like common sense, people will ignore it.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Highlight what is unexpected about </a:t>
              </a:r>
              <a:b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your topic.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subTitle"/>
          </p:nvPr>
        </p:nvSpPr>
        <p:spPr>
          <a:xfrm>
            <a:off x="265500" y="491500"/>
            <a:ext cx="4045200" cy="4318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What is a day in the life of an AE?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Morning - Plan your day (calls, customer visits, tasks)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Afternoon - Customer calls, product demos, prospecting and customer check-ins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Evening - follow-ups, product education, examining data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20862" l="1729" r="0" t="6746"/>
          <a:stretch/>
        </p:blipFill>
        <p:spPr>
          <a:xfrm>
            <a:off x="4488725" y="0"/>
            <a:ext cx="4655272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464550" y="774150"/>
            <a:ext cx="8214900" cy="3595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OK… but what if I want to be more than a salesperson?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