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5"/>
  </p:sldMasterIdLst>
  <p:notesMasterIdLst>
    <p:notesMasterId r:id="rId19"/>
  </p:notesMasterIdLst>
  <p:handoutMasterIdLst>
    <p:handoutMasterId r:id="rId20"/>
  </p:handoutMasterIdLst>
  <p:sldIdLst>
    <p:sldId id="586" r:id="rId6"/>
    <p:sldId id="1056" r:id="rId7"/>
    <p:sldId id="1057" r:id="rId8"/>
    <p:sldId id="1058" r:id="rId9"/>
    <p:sldId id="1059" r:id="rId10"/>
    <p:sldId id="1060" r:id="rId11"/>
    <p:sldId id="1061" r:id="rId12"/>
    <p:sldId id="1062" r:id="rId13"/>
    <p:sldId id="1063" r:id="rId14"/>
    <p:sldId id="1064" r:id="rId15"/>
    <p:sldId id="1067" r:id="rId16"/>
    <p:sldId id="1065" r:id="rId17"/>
    <p:sldId id="1066" r:id="rId1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bogler" initials="j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8080"/>
    <a:srgbClr val="AAC5DA"/>
    <a:srgbClr val="F1F6F9"/>
    <a:srgbClr val="DFE9F1"/>
    <a:srgbClr val="B9D0E1"/>
    <a:srgbClr val="CADBE8"/>
    <a:srgbClr val="D4E2EC"/>
    <a:srgbClr val="CDD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5" autoAdjust="0"/>
    <p:restoredTop sz="95288" autoAdjust="0"/>
  </p:normalViewPr>
  <p:slideViewPr>
    <p:cSldViewPr snapToGrid="0">
      <p:cViewPr>
        <p:scale>
          <a:sx n="100" d="100"/>
          <a:sy n="100" d="100"/>
        </p:scale>
        <p:origin x="-1128" y="-72"/>
      </p:cViewPr>
      <p:guideLst>
        <p:guide orient="horz" pos="660"/>
        <p:guide orient="horz" pos="2856"/>
        <p:guide pos="5288"/>
        <p:guide pos="293"/>
        <p:guide pos="3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530" y="-102"/>
      </p:cViewPr>
      <p:guideLst>
        <p:guide orient="horz" pos="290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0"/>
            <a:ext cx="3036217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1" tIns="46241" rIns="92481" bIns="46241" numCol="1" anchor="t" anchorCtr="0" compatLnSpc="1">
            <a:prstTxWarp prst="textNoShape">
              <a:avLst/>
            </a:prstTxWarp>
          </a:bodyPr>
          <a:lstStyle>
            <a:lvl1pPr defTabSz="924230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9" y="0"/>
            <a:ext cx="3036217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1" tIns="46241" rIns="92481" bIns="46241" numCol="1" anchor="t" anchorCtr="0" compatLnSpc="1">
            <a:prstTxWarp prst="textNoShape">
              <a:avLst/>
            </a:prstTxWarp>
          </a:bodyPr>
          <a:lstStyle>
            <a:lvl1pPr algn="r" defTabSz="924230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8772378"/>
            <a:ext cx="3036217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1" tIns="46241" rIns="92481" bIns="46241" numCol="1" anchor="b" anchorCtr="0" compatLnSpc="1">
            <a:prstTxWarp prst="textNoShape">
              <a:avLst/>
            </a:prstTxWarp>
          </a:bodyPr>
          <a:lstStyle>
            <a:lvl1pPr defTabSz="924230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9" y="8772378"/>
            <a:ext cx="3036217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1" tIns="46241" rIns="92481" bIns="46241" numCol="1" anchor="b" anchorCtr="0" compatLnSpc="1">
            <a:prstTxWarp prst="textNoShape">
              <a:avLst/>
            </a:prstTxWarp>
          </a:bodyPr>
          <a:lstStyle>
            <a:lvl1pPr algn="r" defTabSz="924230" eaLnBrk="1" hangingPunct="1">
              <a:defRPr sz="1200"/>
            </a:lvl1pPr>
          </a:lstStyle>
          <a:p>
            <a:pPr>
              <a:defRPr/>
            </a:pPr>
            <a:fld id="{9CA63BE2-5583-4432-B465-E8F0D88F7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7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0"/>
            <a:ext cx="3036217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9" tIns="47007" rIns="94019" bIns="47007" numCol="1" anchor="t" anchorCtr="0" compatLnSpc="1">
            <a:prstTxWarp prst="textNoShape">
              <a:avLst/>
            </a:prstTxWarp>
          </a:bodyPr>
          <a:lstStyle>
            <a:lvl1pPr defTabSz="940221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9" y="0"/>
            <a:ext cx="3036217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9" tIns="47007" rIns="94019" bIns="47007" numCol="1" anchor="t" anchorCtr="0" compatLnSpc="1">
            <a:prstTxWarp prst="textNoShape">
              <a:avLst/>
            </a:prstTxWarp>
          </a:bodyPr>
          <a:lstStyle>
            <a:lvl1pPr algn="r" defTabSz="940221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0563"/>
            <a:ext cx="4621212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67" y="4387766"/>
            <a:ext cx="5605074" cy="41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9" tIns="47007" rIns="94019" bIns="47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" y="8772378"/>
            <a:ext cx="3036217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9" tIns="47007" rIns="94019" bIns="47007" numCol="1" anchor="b" anchorCtr="0" compatLnSpc="1">
            <a:prstTxWarp prst="textNoShape">
              <a:avLst/>
            </a:prstTxWarp>
          </a:bodyPr>
          <a:lstStyle>
            <a:lvl1pPr defTabSz="940221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9" y="8772378"/>
            <a:ext cx="3036217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19" tIns="47007" rIns="94019" bIns="47007" numCol="1" anchor="b" anchorCtr="0" compatLnSpc="1">
            <a:prstTxWarp prst="textNoShape">
              <a:avLst/>
            </a:prstTxWarp>
          </a:bodyPr>
          <a:lstStyle>
            <a:lvl1pPr algn="r" defTabSz="940221" eaLnBrk="1" hangingPunct="1">
              <a:defRPr sz="1200"/>
            </a:lvl1pPr>
          </a:lstStyle>
          <a:p>
            <a:pPr>
              <a:defRPr/>
            </a:pPr>
            <a:fld id="{D4D9AC30-1029-4F52-910A-712950CACD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76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D9AC30-1029-4F52-910A-712950CACD3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5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nd pres inside 1jpg"/>
          <p:cNvPicPr>
            <a:picLocks noChangeAspect="1" noChangeArrowheads="1"/>
          </p:cNvPicPr>
          <p:nvPr/>
        </p:nvPicPr>
        <p:blipFill>
          <a:blip r:embed="rId2" cstate="print"/>
          <a:srcRect l="1785" r="2975" b="28404"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tnd pres inside 1jpg"/>
          <p:cNvPicPr>
            <a:picLocks noChangeAspect="1" noChangeArrowheads="1"/>
          </p:cNvPicPr>
          <p:nvPr userDrawn="1"/>
        </p:nvPicPr>
        <p:blipFill>
          <a:blip r:embed="rId2" cstate="print"/>
          <a:srcRect l="1785" r="2975" b="28404"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0" y="685800"/>
            <a:ext cx="9144000" cy="361950"/>
          </a:xfrm>
          <a:prstGeom prst="rect">
            <a:avLst/>
          </a:prstGeom>
          <a:gradFill rotWithShape="1">
            <a:gsLst>
              <a:gs pos="0">
                <a:srgbClr val="E0EAF1">
                  <a:alpha val="50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4459288" y="6467475"/>
            <a:ext cx="40211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 dirty="0">
                <a:latin typeface="Calibri" pitchFamily="34" charset="0"/>
              </a:rPr>
              <a:t>Presentation Title | Date or Season 2010 </a:t>
            </a:r>
            <a:r>
              <a:rPr lang="en-US" sz="900" dirty="0">
                <a:solidFill>
                  <a:srgbClr val="FF0000"/>
                </a:solidFill>
                <a:latin typeface="Calibri" pitchFamily="34" charset="0"/>
              </a:rPr>
              <a:t>(Use Master Slide to Change this)</a:t>
            </a:r>
            <a:r>
              <a:rPr lang="en-US" sz="900" b="1" dirty="0">
                <a:latin typeface="Calibri" pitchFamily="34" charset="0"/>
              </a:rPr>
              <a:t> </a:t>
            </a:r>
            <a:r>
              <a:rPr lang="en-US" sz="900" dirty="0">
                <a:latin typeface="Calibri" pitchFamily="34" charset="0"/>
              </a:rPr>
              <a:t>|</a:t>
            </a:r>
            <a:r>
              <a:rPr lang="en-US" sz="900" b="1" dirty="0">
                <a:latin typeface="Calibri" pitchFamily="34" charset="0"/>
              </a:rPr>
              <a:t> </a:t>
            </a:r>
            <a:r>
              <a:rPr lang="en-US" sz="900" dirty="0">
                <a:latin typeface="Calibri" pitchFamily="34" charset="0"/>
              </a:rPr>
              <a:t>p. </a:t>
            </a:r>
            <a:fld id="{74DCC1BA-482B-40FF-8716-70021502D279}" type="slidenum">
              <a:rPr lang="en-US" sz="900">
                <a:latin typeface="Calibri" pitchFamily="34" charset="0"/>
              </a:rPr>
              <a:pPr algn="r">
                <a:defRPr/>
              </a:pPr>
              <a:t>‹#›</a:t>
            </a:fld>
            <a:endParaRPr lang="en-US" sz="900" dirty="0">
              <a:latin typeface="Calibri" pitchFamily="34" charset="0"/>
            </a:endParaRPr>
          </a:p>
        </p:txBody>
      </p:sp>
      <p:pic>
        <p:nvPicPr>
          <p:cNvPr id="8" name="Picture 13" descr="csbank_RGB_1line_150dpi 2.25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63" y="6450013"/>
            <a:ext cx="202088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65138" y="2284413"/>
            <a:ext cx="7929562" cy="1004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632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65138" y="3043238"/>
            <a:ext cx="7929562" cy="4143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5475" y="0"/>
            <a:ext cx="2168525" cy="5686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138" y="0"/>
            <a:ext cx="6357937" cy="5686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047750"/>
            <a:ext cx="3887787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5325" y="1047750"/>
            <a:ext cx="3889375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stnd pres inside 1jpg"/>
          <p:cNvPicPr>
            <a:picLocks noChangeAspect="1" noChangeArrowheads="1"/>
          </p:cNvPicPr>
          <p:nvPr/>
        </p:nvPicPr>
        <p:blipFill>
          <a:blip r:embed="rId13" cstate="print"/>
          <a:srcRect l="1785" r="2975" b="28404"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stnd pres inside 1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785" r="2975" b="28404"/>
          <a:stretch>
            <a:fillRect/>
          </a:stretch>
        </p:blipFill>
        <p:spPr bwMode="auto">
          <a:xfrm>
            <a:off x="0" y="0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5138" y="0"/>
            <a:ext cx="86788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047750"/>
            <a:ext cx="7929562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2187" name="Text Box 11"/>
          <p:cNvSpPr txBox="1">
            <a:spLocks noChangeArrowheads="1"/>
          </p:cNvSpPr>
          <p:nvPr/>
        </p:nvSpPr>
        <p:spPr bwMode="auto">
          <a:xfrm>
            <a:off x="3104707" y="6453963"/>
            <a:ext cx="5390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baseline="0" dirty="0" smtClean="0">
                <a:latin typeface="+mn-lt"/>
                <a:cs typeface="Times New Roman" pitchFamily="18" charset="0"/>
              </a:rPr>
              <a:t>| Youth Business Alliance |9/22/17</a:t>
            </a:r>
            <a:r>
              <a:rPr lang="en-US" sz="1200" dirty="0" smtClean="0">
                <a:latin typeface="+mn-lt"/>
                <a:cs typeface="Times New Roman" pitchFamily="18" charset="0"/>
              </a:rPr>
              <a:t>| Pg </a:t>
            </a:r>
            <a:fld id="{FAD03CAC-8147-46F2-AC8C-BB093EAF29E1}" type="slidenum">
              <a:rPr lang="en-US" sz="1200" smtClean="0">
                <a:latin typeface="+mn-lt"/>
                <a:cs typeface="Times New Roman" pitchFamily="18" charset="0"/>
              </a:rPr>
              <a:pPr algn="r">
                <a:defRPr/>
              </a:pPr>
              <a:t>‹#›</a:t>
            </a:fld>
            <a:endParaRPr lang="en-US" sz="1200" dirty="0">
              <a:latin typeface="+mn-lt"/>
              <a:cs typeface="Times New Roman" pitchFamily="18" charset="0"/>
            </a:endParaRPr>
          </a:p>
        </p:txBody>
      </p:sp>
      <p:sp>
        <p:nvSpPr>
          <p:cNvPr id="562189" name="Rectangle 13"/>
          <p:cNvSpPr>
            <a:spLocks noChangeArrowheads="1"/>
          </p:cNvSpPr>
          <p:nvPr/>
        </p:nvSpPr>
        <p:spPr bwMode="auto">
          <a:xfrm>
            <a:off x="0" y="685800"/>
            <a:ext cx="9144000" cy="361950"/>
          </a:xfrm>
          <a:prstGeom prst="rect">
            <a:avLst/>
          </a:prstGeom>
          <a:gradFill rotWithShape="1">
            <a:gsLst>
              <a:gs pos="0">
                <a:srgbClr val="E0EAF1">
                  <a:alpha val="50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n-lt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</a:defRPr>
      </a:lvl9pPr>
    </p:titleStyle>
    <p:bodyStyle>
      <a:lvl1pPr marL="171450" indent="-171450" algn="l" rtl="0" eaLnBrk="0" fontAlgn="base" hangingPunct="0">
        <a:spcBef>
          <a:spcPct val="0"/>
        </a:spcBef>
        <a:spcAft>
          <a:spcPct val="20000"/>
        </a:spcAft>
        <a:buSzPct val="90000"/>
        <a:buFont typeface="Wingdings" pitchFamily="2" charset="2"/>
        <a:buChar char="§"/>
        <a:defRPr sz="1800" b="1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514350" indent="-171450" algn="l" rtl="0" eaLnBrk="0" fontAlgn="base" hangingPunct="0">
        <a:spcBef>
          <a:spcPct val="0"/>
        </a:spcBef>
        <a:spcAft>
          <a:spcPct val="20000"/>
        </a:spcAft>
        <a:buSzPct val="90000"/>
        <a:buFont typeface="Wingdings" pitchFamily="2" charset="2"/>
        <a:buChar char="§"/>
        <a:defRPr sz="1600" b="1">
          <a:solidFill>
            <a:schemeClr val="tx1"/>
          </a:solidFill>
          <a:latin typeface="+mn-lt"/>
          <a:cs typeface="Times New Roman" pitchFamily="18" charset="0"/>
        </a:defRPr>
      </a:lvl2pPr>
      <a:lvl3pPr marL="857250" indent="-171450" algn="l" rtl="0" eaLnBrk="0" fontAlgn="base" hangingPunct="0">
        <a:spcBef>
          <a:spcPct val="0"/>
        </a:spcBef>
        <a:spcAft>
          <a:spcPct val="20000"/>
        </a:spcAft>
        <a:buSzPct val="90000"/>
        <a:buFont typeface="Wingdings" pitchFamily="2" charset="2"/>
        <a:buChar char="§"/>
        <a:defRPr sz="1400" b="1">
          <a:solidFill>
            <a:schemeClr val="tx1"/>
          </a:solidFill>
          <a:latin typeface="+mn-lt"/>
          <a:cs typeface="Times New Roman" pitchFamily="18" charset="0"/>
        </a:defRPr>
      </a:lvl3pPr>
      <a:lvl4pPr marL="1200150" indent="-171450" algn="l" rtl="0" eaLnBrk="0" fontAlgn="base" hangingPunct="0">
        <a:spcBef>
          <a:spcPct val="0"/>
        </a:spcBef>
        <a:spcAft>
          <a:spcPct val="20000"/>
        </a:spcAft>
        <a:buSzPct val="90000"/>
        <a:buFont typeface="Wingdings" pitchFamily="2" charset="2"/>
        <a:buChar char="§"/>
        <a:defRPr sz="1200" b="1">
          <a:solidFill>
            <a:schemeClr val="tx1"/>
          </a:solidFill>
          <a:latin typeface="+mn-lt"/>
          <a:cs typeface="Times New Roman" pitchFamily="18" charset="0"/>
        </a:defRPr>
      </a:lvl4pPr>
      <a:lvl5pPr marL="1543050" indent="-171450" algn="l" rtl="0" eaLnBrk="0" fontAlgn="base" hangingPunct="0">
        <a:spcBef>
          <a:spcPct val="0"/>
        </a:spcBef>
        <a:spcAft>
          <a:spcPct val="20000"/>
        </a:spcAft>
        <a:buSzPct val="90000"/>
        <a:buFont typeface="Wingdings" pitchFamily="2" charset="2"/>
        <a:buChar char="§"/>
        <a:defRPr sz="1200" b="1">
          <a:solidFill>
            <a:schemeClr val="tx1"/>
          </a:solidFill>
          <a:latin typeface="+mn-lt"/>
          <a:cs typeface="Times New Roman" pitchFamily="18" charset="0"/>
        </a:defRPr>
      </a:lvl5pPr>
      <a:lvl6pPr marL="2000250" indent="-171450" algn="l" rtl="0" fontAlgn="base">
        <a:spcBef>
          <a:spcPct val="0"/>
        </a:spcBef>
        <a:spcAft>
          <a:spcPct val="20000"/>
        </a:spcAft>
        <a:buSzPct val="90000"/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6pPr>
      <a:lvl7pPr marL="2457450" indent="-171450" algn="l" rtl="0" fontAlgn="base">
        <a:spcBef>
          <a:spcPct val="0"/>
        </a:spcBef>
        <a:spcAft>
          <a:spcPct val="20000"/>
        </a:spcAft>
        <a:buSzPct val="90000"/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7pPr>
      <a:lvl8pPr marL="2914650" indent="-171450" algn="l" rtl="0" fontAlgn="base">
        <a:spcBef>
          <a:spcPct val="0"/>
        </a:spcBef>
        <a:spcAft>
          <a:spcPct val="20000"/>
        </a:spcAft>
        <a:buSzPct val="90000"/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8pPr>
      <a:lvl9pPr marL="3371850" indent="-171450" algn="l" rtl="0" fontAlgn="base">
        <a:spcBef>
          <a:spcPct val="0"/>
        </a:spcBef>
        <a:spcAft>
          <a:spcPct val="20000"/>
        </a:spcAft>
        <a:buSzPct val="90000"/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552736" y="5614920"/>
            <a:ext cx="8349017" cy="4572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None/>
              <a:defRPr sz="1800" b="1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None/>
              <a:defRPr b="1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None/>
              <a:defRPr b="1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None/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None/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fontAlgn="base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None/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fontAlgn="base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None/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fontAlgn="base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None/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fontAlgn="base">
              <a:spcBef>
                <a:spcPct val="0"/>
              </a:spcBef>
              <a:spcAft>
                <a:spcPct val="20000"/>
              </a:spcAft>
              <a:buSzPct val="90000"/>
              <a:buFont typeface="Wingdings" pitchFamily="2" charset="2"/>
              <a:buNone/>
              <a:defRPr sz="1600" b="1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en-US" sz="2000" i="0" dirty="0" smtClean="0">
                <a:latin typeface="Times New Roman" pitchFamily="18" charset="0"/>
                <a:cs typeface="Times New Roman" pitchFamily="18" charset="0"/>
              </a:rPr>
              <a:t>Date   </a:t>
            </a:r>
            <a:endParaRPr lang="en-US" sz="2000" i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acWestBancorp_Logo-White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64" y="626664"/>
            <a:ext cx="3795446" cy="2468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3770" y="3148073"/>
            <a:ext cx="447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FP&amp;A Department Presentation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 descr="who-we-are-four.jpg"/>
          <p:cNvPicPr>
            <a:picLocks noChangeAspect="1"/>
          </p:cNvPicPr>
          <p:nvPr/>
        </p:nvPicPr>
        <p:blipFill>
          <a:blip r:embed="rId5" cstate="print"/>
          <a:srcRect b="21120"/>
          <a:stretch>
            <a:fillRect/>
          </a:stretch>
        </p:blipFill>
        <p:spPr>
          <a:xfrm>
            <a:off x="313899" y="346596"/>
            <a:ext cx="8516204" cy="3875964"/>
          </a:xfrm>
          <a:prstGeom prst="rect">
            <a:avLst/>
          </a:prstGeom>
        </p:spPr>
      </p:pic>
      <p:pic>
        <p:nvPicPr>
          <p:cNvPr id="10" name="Picture 9" descr="PacWestBancorp_Logo-Wh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5680" y="1132877"/>
            <a:ext cx="2944374" cy="1915123"/>
          </a:xfrm>
          <a:prstGeom prst="rect">
            <a:avLst/>
          </a:prstGeom>
        </p:spPr>
      </p:pic>
      <p:pic>
        <p:nvPicPr>
          <p:cNvPr id="12" name="Picture 11" descr="who-we-are-four_flipped.jpg"/>
          <p:cNvPicPr>
            <a:picLocks noChangeAspect="1"/>
          </p:cNvPicPr>
          <p:nvPr/>
        </p:nvPicPr>
        <p:blipFill>
          <a:blip r:embed="rId7" cstate="print"/>
          <a:srcRect b="59520"/>
          <a:stretch>
            <a:fillRect/>
          </a:stretch>
        </p:blipFill>
        <p:spPr>
          <a:xfrm>
            <a:off x="242248" y="4510162"/>
            <a:ext cx="8516204" cy="203465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85549" y="4579343"/>
            <a:ext cx="8372903" cy="1611907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Youth Business Alliance Presentation</a:t>
            </a:r>
          </a:p>
          <a:p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Presenter:  Sean Petitt </a:t>
            </a:r>
          </a:p>
          <a:p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Company: Pacific Western Bank</a:t>
            </a:r>
            <a:endParaRPr lang="en-US" sz="2000" dirty="0">
              <a:latin typeface="Calibri" pitchFamily="34" charset="0"/>
              <a:cs typeface="Times New Roman" pitchFamily="18" charset="0"/>
            </a:endParaRPr>
          </a:p>
          <a:p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September 22, 2017</a:t>
            </a:r>
          </a:p>
          <a:p>
            <a:endParaRPr lang="en-US" sz="2000" dirty="0">
              <a:latin typeface="Calibri" pitchFamily="34" charset="0"/>
              <a:cs typeface="Times New Roman" pitchFamily="18" charset="0"/>
            </a:endParaRPr>
          </a:p>
          <a:p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en-US" sz="20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07" y="1838325"/>
            <a:ext cx="8584596" cy="46096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Let’s create a budget!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6250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the Class to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07" y="1838325"/>
            <a:ext cx="8584596" cy="460960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Let’s create a </a:t>
            </a:r>
            <a:r>
              <a:rPr lang="en-US" sz="3200" dirty="0" smtClean="0"/>
              <a:t>To-Do List!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997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Wants to be a Millionaire?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06" y="783794"/>
            <a:ext cx="8829693" cy="56641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Want to be a millionaire?  No problem, follow these steps: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dirty="0" smtClean="0"/>
              <a:t>Get a job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dirty="0" smtClean="0"/>
              <a:t>Start a 401(k), a retirement account, and contribute 6% of your salary, initially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dirty="0" smtClean="0"/>
              <a:t>Most corporations will match up to 3%, this is basically free money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dirty="0" smtClean="0"/>
              <a:t>Keep your job and get a 3% raise each year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dirty="0" smtClean="0"/>
              <a:t>After your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year bump up your contribution by 1%, do this every 2 years until your contribution is 20%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dirty="0" smtClean="0"/>
              <a:t>Your investment will start to grow and it’ll start earning money on its own (yield or interest)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dirty="0" smtClean="0"/>
              <a:t>After awhile your investment will earn more in a year than you are actually contributing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dirty="0" smtClean="0"/>
              <a:t>By the time you are ready to retire you’ll be a millionaire!</a:t>
            </a:r>
          </a:p>
          <a:p>
            <a:pPr marL="342900" lvl="1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See the next slide to see how it all works</a:t>
            </a:r>
          </a:p>
        </p:txBody>
      </p:sp>
    </p:spTree>
    <p:extLst>
      <p:ext uri="{BB962C8B-B14F-4D97-AF65-F5344CB8AC3E}">
        <p14:creationId xmlns:p14="http://schemas.microsoft.com/office/powerpoint/2010/main" val="3919804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Millionaire Math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723901"/>
            <a:ext cx="4676775" cy="576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459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Who am I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07" y="783794"/>
            <a:ext cx="8584596" cy="5664139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 smtClean="0"/>
              <a:t>Work Bio:</a:t>
            </a:r>
          </a:p>
          <a:p>
            <a:r>
              <a:rPr lang="en-US" sz="1600" dirty="0" smtClean="0"/>
              <a:t>Sean Petitt, Vice President of Financial Planning &amp; Analysis (FP&amp;A) for Pacific Western Bank</a:t>
            </a:r>
          </a:p>
          <a:p>
            <a:pPr lvl="1"/>
            <a:r>
              <a:rPr lang="en-US" sz="1400" dirty="0" smtClean="0"/>
              <a:t>Works on creating budgets and forecasts for the Bank</a:t>
            </a:r>
          </a:p>
          <a:p>
            <a:pPr lvl="1"/>
            <a:r>
              <a:rPr lang="en-US" sz="1400" dirty="0" smtClean="0"/>
              <a:t>Has worked for the Bank since 2006</a:t>
            </a:r>
          </a:p>
          <a:p>
            <a:pPr lvl="2"/>
            <a:r>
              <a:rPr lang="en-US" sz="1200" dirty="0" smtClean="0"/>
              <a:t>The Bank has been through 2 major mergers in my tenure</a:t>
            </a:r>
          </a:p>
          <a:p>
            <a:pPr lvl="2"/>
            <a:r>
              <a:rPr lang="en-US" sz="1200" dirty="0" smtClean="0"/>
              <a:t>Fremont Investment &amp; Loan &gt;&gt;  </a:t>
            </a:r>
            <a:r>
              <a:rPr lang="en-US" sz="1200" dirty="0" err="1" smtClean="0"/>
              <a:t>CapitalSource</a:t>
            </a:r>
            <a:r>
              <a:rPr lang="en-US" sz="1200" dirty="0" smtClean="0"/>
              <a:t> Bank - 2008</a:t>
            </a:r>
          </a:p>
          <a:p>
            <a:pPr lvl="2"/>
            <a:r>
              <a:rPr lang="en-US" sz="1200" dirty="0" err="1" smtClean="0"/>
              <a:t>CapitalSource</a:t>
            </a:r>
            <a:r>
              <a:rPr lang="en-US" sz="1200" dirty="0" smtClean="0"/>
              <a:t> Bank &gt;&gt; Pacific Western Bank - 2014</a:t>
            </a:r>
          </a:p>
          <a:p>
            <a:pPr lvl="1"/>
            <a:r>
              <a:rPr lang="en-US" sz="1400" dirty="0" smtClean="0"/>
              <a:t>Job titles held at the Bank:</a:t>
            </a:r>
          </a:p>
          <a:p>
            <a:pPr lvl="2"/>
            <a:r>
              <a:rPr lang="en-US" sz="1200" dirty="0" smtClean="0"/>
              <a:t>Senior Financial Analyst (2006-2007)</a:t>
            </a:r>
          </a:p>
          <a:p>
            <a:pPr lvl="2"/>
            <a:r>
              <a:rPr lang="en-US" sz="1200" dirty="0" smtClean="0"/>
              <a:t>Division Finance Manager (2007-2011)</a:t>
            </a:r>
          </a:p>
          <a:p>
            <a:pPr lvl="2"/>
            <a:r>
              <a:rPr lang="en-US" sz="1200" dirty="0" smtClean="0"/>
              <a:t>Assistant Vice President, FP&amp;A (2011-2015)</a:t>
            </a:r>
          </a:p>
          <a:p>
            <a:pPr lvl="2"/>
            <a:r>
              <a:rPr lang="en-US" sz="1200" dirty="0" smtClean="0"/>
              <a:t>Vice President, FP&amp;A (2015-Current)</a:t>
            </a:r>
          </a:p>
          <a:p>
            <a:pPr lvl="2"/>
            <a:endParaRPr lang="en-US" sz="1200" dirty="0" smtClean="0"/>
          </a:p>
          <a:p>
            <a:pPr marL="0" lvl="2" indent="0">
              <a:buNone/>
            </a:pPr>
            <a:r>
              <a:rPr lang="en-US" sz="1600" u="sng" dirty="0" smtClean="0">
                <a:ea typeface="+mn-ea"/>
              </a:rPr>
              <a:t>Education:</a:t>
            </a:r>
            <a:endParaRPr lang="en-US" sz="1200" dirty="0" smtClean="0"/>
          </a:p>
          <a:p>
            <a:pPr marL="171450" lvl="1"/>
            <a:r>
              <a:rPr lang="en-US" dirty="0" smtClean="0">
                <a:ea typeface="+mn-ea"/>
              </a:rPr>
              <a:t>Bachelor of Science, Business Administration Management (1996)</a:t>
            </a:r>
          </a:p>
          <a:p>
            <a:pPr marL="514350" lvl="2"/>
            <a:r>
              <a:rPr lang="en-US" dirty="0" smtClean="0">
                <a:ea typeface="+mn-ea"/>
              </a:rPr>
              <a:t>California State University, Los Angeles</a:t>
            </a:r>
          </a:p>
          <a:p>
            <a:pPr marL="342900" lvl="2" indent="0">
              <a:buNone/>
            </a:pPr>
            <a:endParaRPr lang="en-US" dirty="0" smtClean="0">
              <a:ea typeface="+mn-ea"/>
            </a:endParaRPr>
          </a:p>
          <a:p>
            <a:pPr marL="0" lvl="2" indent="0">
              <a:buNone/>
            </a:pPr>
            <a:r>
              <a:rPr lang="en-US" sz="1600" u="sng" dirty="0">
                <a:ea typeface="+mn-ea"/>
              </a:rPr>
              <a:t>Personal:</a:t>
            </a:r>
          </a:p>
          <a:p>
            <a:pPr marL="171450" lvl="1"/>
            <a:r>
              <a:rPr lang="en-US" dirty="0" smtClean="0">
                <a:ea typeface="+mn-ea"/>
              </a:rPr>
              <a:t>Married, father of a 13-year old son</a:t>
            </a:r>
          </a:p>
          <a:p>
            <a:pPr marL="171450" lvl="1"/>
            <a:r>
              <a:rPr lang="en-US" dirty="0" smtClean="0">
                <a:ea typeface="+mn-ea"/>
              </a:rPr>
              <a:t>Age: 43</a:t>
            </a:r>
          </a:p>
          <a:p>
            <a:pPr marL="171450" lvl="1"/>
            <a:r>
              <a:rPr lang="en-US" dirty="0" smtClean="0">
                <a:ea typeface="+mn-ea"/>
              </a:rPr>
              <a:t>Passion:  Baseball!  Have visited 23 of the 30 MLB stadiums.</a:t>
            </a:r>
            <a:endParaRPr lang="en-US" dirty="0">
              <a:ea typeface="+mn-ea"/>
            </a:endParaRPr>
          </a:p>
          <a:p>
            <a:endParaRPr lang="en-US" sz="1000" dirty="0"/>
          </a:p>
          <a:p>
            <a:endParaRPr lang="en-US" sz="1800" dirty="0" smtClean="0"/>
          </a:p>
          <a:p>
            <a:endParaRPr lang="en-US" sz="700" dirty="0"/>
          </a:p>
          <a:p>
            <a:endParaRPr lang="en-US" sz="1400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2539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– Early Struggles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07" y="783794"/>
            <a:ext cx="8584596" cy="5664139"/>
          </a:xfrm>
        </p:spPr>
        <p:txBody>
          <a:bodyPr/>
          <a:lstStyle/>
          <a:p>
            <a:r>
              <a:rPr lang="en-US" sz="1600" dirty="0" smtClean="0"/>
              <a:t>August 13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is “International Left-Handers Day”</a:t>
            </a:r>
          </a:p>
          <a:p>
            <a:pPr lvl="1"/>
            <a:r>
              <a:rPr lang="en-US" sz="1400" dirty="0" smtClean="0">
                <a:ea typeface="+mn-ea"/>
              </a:rPr>
              <a:t>Born left-handed and forced to switch to right-handed in Kindergarten</a:t>
            </a:r>
          </a:p>
          <a:p>
            <a:pPr lvl="1"/>
            <a:r>
              <a:rPr lang="en-US" sz="1400" dirty="0" smtClean="0">
                <a:ea typeface="+mn-ea"/>
              </a:rPr>
              <a:t>The key to the playground</a:t>
            </a:r>
          </a:p>
          <a:p>
            <a:pPr lvl="1"/>
            <a:r>
              <a:rPr lang="en-US" sz="1400" dirty="0" smtClean="0">
                <a:ea typeface="+mn-ea"/>
              </a:rPr>
              <a:t>Today I celebrate “International Confused as a Child Day”</a:t>
            </a:r>
          </a:p>
          <a:p>
            <a:pPr lvl="1"/>
            <a:endParaRPr lang="en-US" dirty="0">
              <a:ea typeface="+mn-ea"/>
            </a:endParaRPr>
          </a:p>
          <a:p>
            <a:pPr marL="171450" lvl="1"/>
            <a:r>
              <a:rPr lang="en-US" dirty="0">
                <a:ea typeface="+mn-ea"/>
              </a:rPr>
              <a:t>Speech </a:t>
            </a:r>
            <a:r>
              <a:rPr lang="en-US" dirty="0" smtClean="0">
                <a:ea typeface="+mn-ea"/>
              </a:rPr>
              <a:t>Therapy</a:t>
            </a:r>
          </a:p>
          <a:p>
            <a:pPr marL="514350" lvl="2"/>
            <a:r>
              <a:rPr lang="en-US" dirty="0" smtClean="0">
                <a:ea typeface="+mn-ea"/>
              </a:rPr>
              <a:t>I spoke with a lisp and 1x per week I had to miss class to attend speech therapy</a:t>
            </a:r>
          </a:p>
          <a:p>
            <a:pPr marL="514350" lvl="2"/>
            <a:endParaRPr lang="en-US" dirty="0">
              <a:ea typeface="+mn-ea"/>
            </a:endParaRPr>
          </a:p>
          <a:p>
            <a:pPr marL="171450" lvl="1"/>
            <a:r>
              <a:rPr lang="en-US" dirty="0" smtClean="0">
                <a:ea typeface="+mn-ea"/>
              </a:rPr>
              <a:t>The Struggle is Real</a:t>
            </a:r>
          </a:p>
          <a:p>
            <a:pPr marL="514350" lvl="2"/>
            <a:r>
              <a:rPr lang="en-US" dirty="0" smtClean="0">
                <a:ea typeface="+mn-ea"/>
              </a:rPr>
              <a:t>Falling behind in school became a real issue</a:t>
            </a:r>
          </a:p>
          <a:p>
            <a:pPr marL="514350" lvl="2"/>
            <a:r>
              <a:rPr lang="en-US" dirty="0" smtClean="0">
                <a:ea typeface="+mn-ea"/>
              </a:rPr>
              <a:t>A lack of self-esteem made things worse</a:t>
            </a:r>
          </a:p>
          <a:p>
            <a:pPr marL="514350" lvl="2"/>
            <a:r>
              <a:rPr lang="en-US" dirty="0" smtClean="0">
                <a:ea typeface="+mn-ea"/>
              </a:rPr>
              <a:t>Am I smart?</a:t>
            </a:r>
          </a:p>
          <a:p>
            <a:pPr marL="514350" lvl="2"/>
            <a:r>
              <a:rPr lang="en-US" dirty="0" smtClean="0">
                <a:ea typeface="+mn-ea"/>
              </a:rPr>
              <a:t>Procrastination became an everyday event</a:t>
            </a:r>
          </a:p>
          <a:p>
            <a:pPr marL="514350" lvl="2"/>
            <a:endParaRPr lang="en-US" dirty="0">
              <a:ea typeface="+mn-ea"/>
            </a:endParaRPr>
          </a:p>
          <a:p>
            <a:pPr marL="171450" lvl="1"/>
            <a:r>
              <a:rPr lang="en-US" dirty="0">
                <a:ea typeface="+mn-ea"/>
              </a:rPr>
              <a:t>High </a:t>
            </a:r>
            <a:r>
              <a:rPr lang="en-US" dirty="0" smtClean="0">
                <a:ea typeface="+mn-ea"/>
              </a:rPr>
              <a:t>School</a:t>
            </a:r>
          </a:p>
          <a:p>
            <a:pPr marL="514350" lvl="2"/>
            <a:r>
              <a:rPr lang="en-US" dirty="0" smtClean="0">
                <a:ea typeface="+mn-ea"/>
              </a:rPr>
              <a:t>Finally figured out that I was smart but….</a:t>
            </a:r>
          </a:p>
          <a:p>
            <a:pPr marL="514350" lvl="2"/>
            <a:r>
              <a:rPr lang="en-US" dirty="0" smtClean="0">
                <a:ea typeface="+mn-ea"/>
              </a:rPr>
              <a:t>Did the least amount of work to get by, resulting in underachieving grades</a:t>
            </a:r>
            <a:endParaRPr lang="en-US" dirty="0">
              <a:ea typeface="+mn-ea"/>
            </a:endParaRPr>
          </a:p>
          <a:p>
            <a:endParaRPr lang="en-US" sz="1000" dirty="0"/>
          </a:p>
          <a:p>
            <a:endParaRPr lang="en-US" sz="1800" dirty="0" smtClean="0"/>
          </a:p>
          <a:p>
            <a:endParaRPr lang="en-US" sz="700" dirty="0"/>
          </a:p>
          <a:p>
            <a:endParaRPr lang="en-US" sz="1400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1609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07" y="783794"/>
            <a:ext cx="8584596" cy="5664139"/>
          </a:xfrm>
        </p:spPr>
        <p:txBody>
          <a:bodyPr/>
          <a:lstStyle/>
          <a:p>
            <a:r>
              <a:rPr lang="en-US" sz="1600" dirty="0" smtClean="0">
                <a:ea typeface="+mn-ea"/>
              </a:rPr>
              <a:t>I didn’t feel like I had a lot of options going into college</a:t>
            </a:r>
          </a:p>
          <a:p>
            <a:pPr lvl="1"/>
            <a:r>
              <a:rPr lang="en-US" sz="1400" dirty="0" smtClean="0">
                <a:ea typeface="+mn-ea"/>
              </a:rPr>
              <a:t>So-so grades</a:t>
            </a:r>
          </a:p>
          <a:p>
            <a:pPr lvl="1"/>
            <a:r>
              <a:rPr lang="en-US" sz="1400" dirty="0" smtClean="0">
                <a:ea typeface="+mn-ea"/>
              </a:rPr>
              <a:t>Money was a big concern</a:t>
            </a:r>
          </a:p>
          <a:p>
            <a:pPr lvl="2"/>
            <a:r>
              <a:rPr lang="en-US" dirty="0" smtClean="0">
                <a:ea typeface="+mn-ea"/>
              </a:rPr>
              <a:t>Didn’t qualify for financial aid</a:t>
            </a:r>
          </a:p>
          <a:p>
            <a:pPr lvl="2"/>
            <a:r>
              <a:rPr lang="en-US" dirty="0" smtClean="0">
                <a:ea typeface="+mn-ea"/>
              </a:rPr>
              <a:t>Didn’t realize that student loans were an option</a:t>
            </a:r>
          </a:p>
          <a:p>
            <a:pPr lvl="1"/>
            <a:r>
              <a:rPr lang="en-US" sz="1400" dirty="0">
                <a:ea typeface="+mn-ea"/>
              </a:rPr>
              <a:t>I wasn’t ready to be on my </a:t>
            </a:r>
            <a:r>
              <a:rPr lang="en-US" sz="1400" dirty="0" smtClean="0">
                <a:ea typeface="+mn-ea"/>
              </a:rPr>
              <a:t>own</a:t>
            </a:r>
          </a:p>
          <a:p>
            <a:pPr lvl="1"/>
            <a:endParaRPr lang="en-US" sz="1400" dirty="0">
              <a:ea typeface="+mn-ea"/>
            </a:endParaRPr>
          </a:p>
          <a:p>
            <a:pPr marL="171450" lvl="1"/>
            <a:r>
              <a:rPr lang="en-US" dirty="0">
                <a:ea typeface="+mn-ea"/>
              </a:rPr>
              <a:t>Enter Cal State </a:t>
            </a:r>
            <a:r>
              <a:rPr lang="en-US" dirty="0" smtClean="0">
                <a:ea typeface="+mn-ea"/>
              </a:rPr>
              <a:t>L.A</a:t>
            </a:r>
          </a:p>
          <a:p>
            <a:pPr marL="514350" lvl="2"/>
            <a:r>
              <a:rPr lang="en-US" dirty="0" smtClean="0">
                <a:ea typeface="+mn-ea"/>
              </a:rPr>
              <a:t>College offered a fresh start, however…</a:t>
            </a:r>
          </a:p>
          <a:p>
            <a:pPr marL="514350" lvl="2"/>
            <a:r>
              <a:rPr lang="en-US" dirty="0" smtClean="0">
                <a:ea typeface="+mn-ea"/>
              </a:rPr>
              <a:t>Still did the least amount of work to get by (how to break this cycle?)</a:t>
            </a:r>
          </a:p>
          <a:p>
            <a:pPr marL="514350" lvl="2"/>
            <a:r>
              <a:rPr lang="en-US" dirty="0" smtClean="0">
                <a:ea typeface="+mn-ea"/>
              </a:rPr>
              <a:t>Was in a big rush to finish for some odd reason</a:t>
            </a:r>
          </a:p>
          <a:p>
            <a:pPr lvl="2"/>
            <a:r>
              <a:rPr lang="en-US" dirty="0">
                <a:ea typeface="+mn-ea"/>
              </a:rPr>
              <a:t>Did I not realize that a lifetime of work was waiting for me following graduation?</a:t>
            </a:r>
          </a:p>
          <a:p>
            <a:pPr lvl="2"/>
            <a:r>
              <a:rPr lang="en-US" dirty="0">
                <a:ea typeface="+mn-ea"/>
              </a:rPr>
              <a:t>Finished in 4 years at the expense of summer</a:t>
            </a:r>
          </a:p>
          <a:p>
            <a:pPr lvl="3"/>
            <a:endParaRPr lang="en-US" dirty="0">
              <a:ea typeface="+mn-ea"/>
            </a:endParaRPr>
          </a:p>
          <a:p>
            <a:endParaRPr lang="en-US" sz="1000" dirty="0"/>
          </a:p>
          <a:p>
            <a:endParaRPr lang="en-US" sz="1800" dirty="0" smtClean="0"/>
          </a:p>
          <a:p>
            <a:endParaRPr lang="en-US" sz="700" dirty="0"/>
          </a:p>
          <a:p>
            <a:endParaRPr lang="en-US" sz="1400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6242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07" y="783794"/>
            <a:ext cx="8584596" cy="566413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Great, I got a degree in Management without experience managing anything.  Now What?  </a:t>
            </a:r>
          </a:p>
          <a:p>
            <a:pPr marL="0" indent="0">
              <a:buNone/>
            </a:pPr>
            <a:r>
              <a:rPr lang="en-US" sz="1600" dirty="0" smtClean="0">
                <a:ea typeface="+mn-ea"/>
              </a:rPr>
              <a:t>Let’s try Accounting, I enjoyed those courses.  </a:t>
            </a:r>
            <a:r>
              <a:rPr lang="en-US" sz="1600" dirty="0" smtClean="0"/>
              <a:t>9 months after my Accounting career began, let’s try something else.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u="sng" dirty="0" smtClean="0"/>
              <a:t>Merisel (1997-2000)</a:t>
            </a:r>
          </a:p>
          <a:p>
            <a:r>
              <a:rPr lang="en-US" sz="1600" dirty="0" smtClean="0"/>
              <a:t>Got an entry-level job at a computer distributor tracking rebate programs </a:t>
            </a:r>
            <a:endParaRPr lang="en-US" sz="1600" dirty="0" smtClean="0">
              <a:ea typeface="+mn-ea"/>
            </a:endParaRPr>
          </a:p>
          <a:p>
            <a:pPr lvl="1"/>
            <a:r>
              <a:rPr lang="en-US" sz="1400" dirty="0" smtClean="0">
                <a:ea typeface="+mn-ea"/>
              </a:rPr>
              <a:t>Days are long but work is kind of interesting</a:t>
            </a:r>
          </a:p>
          <a:p>
            <a:pPr lvl="1"/>
            <a:r>
              <a:rPr lang="en-US" sz="1400" dirty="0" smtClean="0">
                <a:ea typeface="+mn-ea"/>
              </a:rPr>
              <a:t>Working with sales people is fun, dynamic</a:t>
            </a:r>
          </a:p>
          <a:p>
            <a:pPr marL="171450" lvl="1"/>
            <a:r>
              <a:rPr lang="en-US" dirty="0">
                <a:ea typeface="+mn-ea"/>
              </a:rPr>
              <a:t>Transferred to an analytical group that focused on product </a:t>
            </a:r>
            <a:r>
              <a:rPr lang="en-US" dirty="0" smtClean="0">
                <a:ea typeface="+mn-ea"/>
              </a:rPr>
              <a:t>pricing</a:t>
            </a:r>
          </a:p>
          <a:p>
            <a:pPr marL="514350" lvl="2"/>
            <a:r>
              <a:rPr lang="en-US" dirty="0" smtClean="0">
                <a:ea typeface="+mn-ea"/>
              </a:rPr>
              <a:t>Learning to think, automate, and present analysis to management</a:t>
            </a:r>
          </a:p>
          <a:p>
            <a:pPr marL="514350" lvl="2"/>
            <a:r>
              <a:rPr lang="en-US" dirty="0" smtClean="0">
                <a:ea typeface="+mn-ea"/>
              </a:rPr>
              <a:t>Get out of my office!</a:t>
            </a:r>
          </a:p>
          <a:p>
            <a:pPr marL="514350" lvl="2"/>
            <a:endParaRPr lang="en-US" dirty="0">
              <a:ea typeface="+mn-ea"/>
            </a:endParaRPr>
          </a:p>
          <a:p>
            <a:pPr marL="0" lvl="2" indent="0">
              <a:buNone/>
            </a:pPr>
            <a:r>
              <a:rPr lang="en-US" sz="1600" u="sng" dirty="0" err="1" smtClean="0">
                <a:ea typeface="+mn-ea"/>
              </a:rPr>
              <a:t>Sparkletts</a:t>
            </a:r>
            <a:r>
              <a:rPr lang="en-US" sz="1600" u="sng" dirty="0" smtClean="0">
                <a:ea typeface="+mn-ea"/>
              </a:rPr>
              <a:t> – Senior Financial Analyst </a:t>
            </a:r>
            <a:r>
              <a:rPr lang="en-US" sz="1600" u="sng" dirty="0">
                <a:ea typeface="+mn-ea"/>
              </a:rPr>
              <a:t>(2000-2002</a:t>
            </a:r>
            <a:r>
              <a:rPr lang="en-US" sz="1600" u="sng" dirty="0" smtClean="0">
                <a:ea typeface="+mn-ea"/>
              </a:rPr>
              <a:t>)</a:t>
            </a:r>
          </a:p>
          <a:p>
            <a:pPr marL="285750" lvl="2" indent="-285750"/>
            <a:r>
              <a:rPr lang="en-US" sz="1600" dirty="0" smtClean="0">
                <a:ea typeface="+mn-ea"/>
              </a:rPr>
              <a:t>Supported the Home and Office Delivery division.</a:t>
            </a:r>
          </a:p>
          <a:p>
            <a:pPr marL="285750" lvl="2" indent="-285750"/>
            <a:r>
              <a:rPr lang="en-US" sz="1600" dirty="0" smtClean="0">
                <a:ea typeface="+mn-ea"/>
              </a:rPr>
              <a:t>Great company, great people, terrible boss.</a:t>
            </a:r>
          </a:p>
          <a:p>
            <a:pPr marL="285750" lvl="2" indent="-285750"/>
            <a:r>
              <a:rPr lang="en-US" sz="1600" dirty="0" smtClean="0">
                <a:ea typeface="+mn-ea"/>
              </a:rPr>
              <a:t>Good experience but time to move and grow up a little more</a:t>
            </a:r>
          </a:p>
          <a:p>
            <a:pPr marL="285750" lvl="2" indent="-285750"/>
            <a:endParaRPr lang="en-US" sz="1600" dirty="0">
              <a:ea typeface="+mn-ea"/>
            </a:endParaRPr>
          </a:p>
          <a:p>
            <a:pPr marL="342900" lvl="1" indent="0">
              <a:buNone/>
            </a:pPr>
            <a:endParaRPr lang="en-US" sz="1400" dirty="0" smtClean="0">
              <a:ea typeface="+mn-ea"/>
            </a:endParaRPr>
          </a:p>
          <a:p>
            <a:pPr lvl="1"/>
            <a:endParaRPr lang="en-US" sz="1400" dirty="0" smtClean="0">
              <a:ea typeface="+mn-ea"/>
            </a:endParaRPr>
          </a:p>
          <a:p>
            <a:pPr lvl="3"/>
            <a:endParaRPr lang="en-US" dirty="0">
              <a:ea typeface="+mn-ea"/>
            </a:endParaRPr>
          </a:p>
          <a:p>
            <a:endParaRPr lang="en-US" sz="1000" dirty="0"/>
          </a:p>
          <a:p>
            <a:endParaRPr lang="en-US" sz="1800" dirty="0" smtClean="0"/>
          </a:p>
          <a:p>
            <a:endParaRPr lang="en-US" sz="700" dirty="0"/>
          </a:p>
          <a:p>
            <a:endParaRPr lang="en-US" sz="1400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207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Service &amp;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07" y="783794"/>
            <a:ext cx="8584596" cy="5664139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 err="1" smtClean="0"/>
              <a:t>Aames</a:t>
            </a:r>
            <a:r>
              <a:rPr lang="en-US" sz="1600" u="sng" dirty="0" smtClean="0"/>
              <a:t> Home Loans – Senior Financial Analyst (2002-2006)</a:t>
            </a:r>
          </a:p>
          <a:p>
            <a:r>
              <a:rPr lang="en-US" sz="1600" dirty="0" smtClean="0"/>
              <a:t>Started analyzing trends within loans</a:t>
            </a:r>
          </a:p>
          <a:p>
            <a:r>
              <a:rPr lang="en-US" sz="1600" dirty="0" smtClean="0"/>
              <a:t>Made some really good impressions on management</a:t>
            </a:r>
          </a:p>
          <a:p>
            <a:r>
              <a:rPr lang="en-US" sz="1600" dirty="0" smtClean="0"/>
              <a:t>Becoming a task master and breaking the cycle</a:t>
            </a:r>
          </a:p>
          <a:p>
            <a:r>
              <a:rPr lang="en-US" sz="1600" dirty="0" smtClean="0">
                <a:ea typeface="+mn-ea"/>
              </a:rPr>
              <a:t>My network starts to grow</a:t>
            </a:r>
          </a:p>
          <a:p>
            <a:r>
              <a:rPr lang="en-US" sz="1600" dirty="0" smtClean="0"/>
              <a:t>Putting the network to use</a:t>
            </a:r>
            <a:endParaRPr lang="en-US" dirty="0" smtClean="0">
              <a:ea typeface="+mn-ea"/>
            </a:endParaRPr>
          </a:p>
          <a:p>
            <a:pPr marL="514350" lvl="2"/>
            <a:endParaRPr lang="en-US" dirty="0">
              <a:ea typeface="+mn-ea"/>
            </a:endParaRPr>
          </a:p>
          <a:p>
            <a:pPr marL="0" lvl="2" indent="0">
              <a:buNone/>
            </a:pPr>
            <a:r>
              <a:rPr lang="en-US" sz="1600" u="sng" dirty="0" smtClean="0">
                <a:ea typeface="+mn-ea"/>
              </a:rPr>
              <a:t>Fremont Investment &amp; Loan (2006-2008)</a:t>
            </a:r>
          </a:p>
          <a:p>
            <a:pPr marL="0" lvl="2" indent="0">
              <a:buNone/>
            </a:pPr>
            <a:r>
              <a:rPr lang="en-US" sz="1600" u="sng" dirty="0" err="1" smtClean="0">
                <a:ea typeface="+mn-ea"/>
              </a:rPr>
              <a:t>CapitalSource</a:t>
            </a:r>
            <a:r>
              <a:rPr lang="en-US" sz="1600" u="sng" dirty="0" smtClean="0">
                <a:ea typeface="+mn-ea"/>
              </a:rPr>
              <a:t> Bank (2008-2014)</a:t>
            </a:r>
          </a:p>
          <a:p>
            <a:pPr marL="0" lvl="2" indent="0">
              <a:buNone/>
            </a:pPr>
            <a:r>
              <a:rPr lang="en-US" sz="1600" u="sng" dirty="0" smtClean="0">
                <a:ea typeface="+mn-ea"/>
              </a:rPr>
              <a:t>Pacific Western Bank (2014-Current)</a:t>
            </a:r>
          </a:p>
          <a:p>
            <a:pPr marL="285750" lvl="2" indent="-285750"/>
            <a:endParaRPr lang="en-US" sz="1600" dirty="0">
              <a:ea typeface="+mn-ea"/>
            </a:endParaRPr>
          </a:p>
          <a:p>
            <a:pPr marL="342900" lvl="1" indent="0">
              <a:buNone/>
            </a:pPr>
            <a:endParaRPr lang="en-US" sz="1400" dirty="0" smtClean="0">
              <a:ea typeface="+mn-ea"/>
            </a:endParaRPr>
          </a:p>
          <a:p>
            <a:pPr lvl="1"/>
            <a:endParaRPr lang="en-US" sz="1400" dirty="0" smtClean="0">
              <a:ea typeface="+mn-ea"/>
            </a:endParaRPr>
          </a:p>
          <a:p>
            <a:pPr lvl="3"/>
            <a:endParaRPr lang="en-US" dirty="0">
              <a:ea typeface="+mn-ea"/>
            </a:endParaRPr>
          </a:p>
          <a:p>
            <a:endParaRPr lang="en-US" sz="1000" dirty="0"/>
          </a:p>
          <a:p>
            <a:endParaRPr lang="en-US" sz="1800" dirty="0" smtClean="0"/>
          </a:p>
          <a:p>
            <a:endParaRPr lang="en-US" sz="700" dirty="0"/>
          </a:p>
          <a:p>
            <a:endParaRPr lang="en-US" sz="1400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1723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Broke the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07" y="783794"/>
            <a:ext cx="8584596" cy="5664139"/>
          </a:xfrm>
        </p:spPr>
        <p:txBody>
          <a:bodyPr/>
          <a:lstStyle/>
          <a:p>
            <a:r>
              <a:rPr lang="en-US" sz="1600" dirty="0" smtClean="0"/>
              <a:t>The procrastination cycle was broken when I learned to become a task master</a:t>
            </a:r>
          </a:p>
          <a:p>
            <a:r>
              <a:rPr lang="en-US" sz="1600" dirty="0" smtClean="0"/>
              <a:t>Every day begins the same</a:t>
            </a:r>
          </a:p>
          <a:p>
            <a:pPr lvl="1"/>
            <a:r>
              <a:rPr lang="en-US" sz="1400" dirty="0" smtClean="0"/>
              <a:t>To do list</a:t>
            </a:r>
          </a:p>
          <a:p>
            <a:pPr lvl="1"/>
            <a:r>
              <a:rPr lang="en-US" sz="1400" dirty="0" smtClean="0"/>
              <a:t>First thing on the to do list:  “To do list”</a:t>
            </a:r>
          </a:p>
          <a:p>
            <a:pPr lvl="1"/>
            <a:r>
              <a:rPr lang="en-US" sz="1400" dirty="0" smtClean="0"/>
              <a:t>This is what keeps me organized and on task</a:t>
            </a:r>
          </a:p>
          <a:p>
            <a:pPr lvl="1"/>
            <a:r>
              <a:rPr lang="en-US" sz="1400" dirty="0" smtClean="0"/>
              <a:t>No matter how much work I have to do, creating this list helps me feel in control and productive</a:t>
            </a:r>
          </a:p>
          <a:p>
            <a:r>
              <a:rPr lang="en-US" sz="1600" dirty="0" smtClean="0"/>
              <a:t>Sausage technique</a:t>
            </a:r>
          </a:p>
          <a:p>
            <a:pPr lvl="1"/>
            <a:r>
              <a:rPr lang="en-US" sz="1400" dirty="0" smtClean="0"/>
              <a:t>You can’t eat a sausage all at once, take one bite at a time</a:t>
            </a:r>
          </a:p>
          <a:p>
            <a:pPr lvl="1"/>
            <a:r>
              <a:rPr lang="en-US" sz="1400" dirty="0" smtClean="0"/>
              <a:t>What you don’t eat today, have it for breakfast tomorrow!</a:t>
            </a:r>
          </a:p>
          <a:p>
            <a:pPr marL="171450" lvl="1"/>
            <a:r>
              <a:rPr lang="en-US" dirty="0">
                <a:ea typeface="+mn-ea"/>
              </a:rPr>
              <a:t>The art of the </a:t>
            </a:r>
            <a:r>
              <a:rPr lang="en-US" dirty="0" smtClean="0">
                <a:ea typeface="+mn-ea"/>
              </a:rPr>
              <a:t>list</a:t>
            </a:r>
          </a:p>
          <a:p>
            <a:pPr lvl="1"/>
            <a:r>
              <a:rPr lang="en-US" sz="1400" dirty="0"/>
              <a:t>Not all lists are created </a:t>
            </a:r>
            <a:r>
              <a:rPr lang="en-US" sz="1400" dirty="0" smtClean="0"/>
              <a:t>equal</a:t>
            </a:r>
          </a:p>
          <a:p>
            <a:pPr lvl="1"/>
            <a:r>
              <a:rPr lang="en-US" sz="1400" dirty="0" smtClean="0"/>
              <a:t>Make your list into small, manageable pieces</a:t>
            </a:r>
          </a:p>
          <a:p>
            <a:pPr lvl="2"/>
            <a:r>
              <a:rPr lang="en-US" sz="1200" dirty="0" smtClean="0"/>
              <a:t>List used for this presentation:</a:t>
            </a:r>
          </a:p>
          <a:p>
            <a:pPr lvl="3"/>
            <a:r>
              <a:rPr lang="en-US" sz="1000" dirty="0" smtClean="0"/>
              <a:t>Make an outline</a:t>
            </a:r>
          </a:p>
          <a:p>
            <a:pPr lvl="3"/>
            <a:r>
              <a:rPr lang="en-US" sz="1000" dirty="0" smtClean="0"/>
              <a:t>Background</a:t>
            </a:r>
          </a:p>
          <a:p>
            <a:pPr lvl="3"/>
            <a:r>
              <a:rPr lang="en-US" sz="1000" dirty="0" smtClean="0"/>
              <a:t>School experiences</a:t>
            </a:r>
          </a:p>
          <a:p>
            <a:pPr lvl="3"/>
            <a:r>
              <a:rPr lang="en-US" sz="1000" dirty="0" smtClean="0"/>
              <a:t>Work experiences</a:t>
            </a:r>
          </a:p>
          <a:p>
            <a:pPr lvl="3"/>
            <a:r>
              <a:rPr lang="en-US" sz="1000" dirty="0" smtClean="0"/>
              <a:t>Exercise 1</a:t>
            </a:r>
          </a:p>
          <a:p>
            <a:pPr lvl="3"/>
            <a:r>
              <a:rPr lang="en-US" sz="1000" dirty="0" smtClean="0"/>
              <a:t>Exercise 2</a:t>
            </a:r>
          </a:p>
          <a:p>
            <a:pPr marL="171450" lvl="1"/>
            <a:r>
              <a:rPr lang="en-US" dirty="0">
                <a:ea typeface="+mn-ea"/>
              </a:rPr>
              <a:t>Check each task off as you finish </a:t>
            </a:r>
            <a:r>
              <a:rPr lang="en-US" dirty="0" smtClean="0">
                <a:ea typeface="+mn-ea"/>
              </a:rPr>
              <a:t>them.  I take great satisfaction in doing </a:t>
            </a:r>
            <a:r>
              <a:rPr lang="en-US" dirty="0" smtClean="0">
                <a:ea typeface="+mn-ea"/>
              </a:rPr>
              <a:t>this!</a:t>
            </a:r>
            <a:endParaRPr lang="en-US" dirty="0">
              <a:ea typeface="+mn-ea"/>
            </a:endParaRPr>
          </a:p>
          <a:p>
            <a:pPr lvl="3"/>
            <a:endParaRPr lang="en-US" sz="10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8876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Job – Likes &amp; Dislikes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07" y="783794"/>
            <a:ext cx="8584596" cy="5664139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 smtClean="0"/>
              <a:t>Likes:</a:t>
            </a:r>
          </a:p>
          <a:p>
            <a:pPr lvl="1"/>
            <a:r>
              <a:rPr lang="en-US" sz="1400" dirty="0" smtClean="0"/>
              <a:t>No two days are alike</a:t>
            </a:r>
          </a:p>
          <a:p>
            <a:pPr lvl="1"/>
            <a:r>
              <a:rPr lang="en-US" sz="1400" dirty="0" smtClean="0"/>
              <a:t>I get to interact with a lot of good people</a:t>
            </a:r>
          </a:p>
          <a:p>
            <a:pPr lvl="1"/>
            <a:r>
              <a:rPr lang="en-US" sz="1400" dirty="0" smtClean="0"/>
              <a:t>I’m challenged everyday in some way</a:t>
            </a:r>
          </a:p>
          <a:p>
            <a:pPr lvl="1"/>
            <a:r>
              <a:rPr lang="en-US" sz="1400" dirty="0" smtClean="0"/>
              <a:t>Travel a couple times per year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u="sng" dirty="0">
                <a:ea typeface="+mn-ea"/>
              </a:rPr>
              <a:t>Dislikes</a:t>
            </a:r>
            <a:r>
              <a:rPr lang="en-US" u="sng" dirty="0" smtClean="0">
                <a:ea typeface="+mn-ea"/>
              </a:rPr>
              <a:t>:</a:t>
            </a:r>
          </a:p>
          <a:p>
            <a:pPr marL="628650" lvl="2" indent="-285750"/>
            <a:r>
              <a:rPr lang="en-US" dirty="0" smtClean="0">
                <a:ea typeface="+mn-ea"/>
              </a:rPr>
              <a:t>Too many meetings</a:t>
            </a:r>
          </a:p>
          <a:p>
            <a:pPr marL="628650" lvl="2" indent="-285750"/>
            <a:endParaRPr lang="en-US" dirty="0" smtClean="0">
              <a:ea typeface="+mn-ea"/>
            </a:endParaRPr>
          </a:p>
          <a:p>
            <a:pPr marL="628650" lvl="2" indent="-285750"/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4305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Bank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06" y="783794"/>
            <a:ext cx="8734443" cy="5664139"/>
          </a:xfrm>
        </p:spPr>
        <p:txBody>
          <a:bodyPr/>
          <a:lstStyle/>
          <a:p>
            <a:r>
              <a:rPr lang="en-US" sz="1600" dirty="0" smtClean="0"/>
              <a:t>Accounting – Manage the financials of the Bank</a:t>
            </a:r>
          </a:p>
          <a:p>
            <a:r>
              <a:rPr lang="en-US" sz="1600" dirty="0" smtClean="0"/>
              <a:t>Compliance – Tracks and monitors all banking regulations</a:t>
            </a:r>
          </a:p>
          <a:p>
            <a:r>
              <a:rPr lang="en-US" sz="1600" dirty="0" smtClean="0"/>
              <a:t>Credit – Reviews new and existing loans to assess future losses</a:t>
            </a:r>
          </a:p>
          <a:p>
            <a:r>
              <a:rPr lang="en-US" sz="1600" dirty="0" smtClean="0"/>
              <a:t>Executive – Oversees all departments within the Bank</a:t>
            </a:r>
          </a:p>
          <a:p>
            <a:r>
              <a:rPr lang="en-US" sz="1600" dirty="0" smtClean="0"/>
              <a:t>Finance – Budgeting &amp; forecasting</a:t>
            </a:r>
          </a:p>
          <a:p>
            <a:r>
              <a:rPr lang="en-US" sz="1600" dirty="0" smtClean="0"/>
              <a:t>Human Resources – Hiring and monitoring labor laws</a:t>
            </a:r>
          </a:p>
          <a:p>
            <a:r>
              <a:rPr lang="en-US" sz="1600" dirty="0" smtClean="0"/>
              <a:t>Internal Audit – Ensures processes have appropriate controls and governance</a:t>
            </a:r>
          </a:p>
          <a:p>
            <a:r>
              <a:rPr lang="en-US" sz="1600" dirty="0" smtClean="0"/>
              <a:t>IT – Manage the networks, systems, and software for the Bank</a:t>
            </a:r>
          </a:p>
          <a:p>
            <a:r>
              <a:rPr lang="en-US" sz="1600" dirty="0" smtClean="0"/>
              <a:t>Legal – Evaluate Bank contracts and manage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party attorneys</a:t>
            </a:r>
          </a:p>
          <a:p>
            <a:r>
              <a:rPr lang="en-US" sz="1600" dirty="0" smtClean="0"/>
              <a:t>Lending – Make new loans</a:t>
            </a:r>
          </a:p>
          <a:p>
            <a:r>
              <a:rPr lang="en-US" sz="1600" dirty="0" smtClean="0"/>
              <a:t>Marketing – Advertising and promotion </a:t>
            </a:r>
          </a:p>
          <a:p>
            <a:r>
              <a:rPr lang="en-US" sz="1600" dirty="0" smtClean="0"/>
              <a:t>Operations – Branch operations and systems</a:t>
            </a:r>
          </a:p>
          <a:p>
            <a:r>
              <a:rPr lang="en-US" sz="1600" dirty="0" smtClean="0"/>
              <a:t>Portfolio Management – Monitor the loan portfolio to ensure loans will be repaid</a:t>
            </a:r>
          </a:p>
          <a:p>
            <a:r>
              <a:rPr lang="en-US" sz="1600" dirty="0" smtClean="0"/>
              <a:t>Tax – Files tax returns for the Bank</a:t>
            </a:r>
          </a:p>
          <a:p>
            <a:r>
              <a:rPr lang="en-US" sz="1600" dirty="0" smtClean="0"/>
              <a:t>Treasury – Ensures that the Bank has enough cash on hand at all times and invests any excess cash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777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D3249"/>
      </a:dk1>
      <a:lt1>
        <a:srgbClr val="FFFFFF"/>
      </a:lt1>
      <a:dk2>
        <a:srgbClr val="F5B605"/>
      </a:dk2>
      <a:lt2>
        <a:srgbClr val="5A91B4"/>
      </a:lt2>
      <a:accent1>
        <a:srgbClr val="11415F"/>
      </a:accent1>
      <a:accent2>
        <a:srgbClr val="0F4D2A"/>
      </a:accent2>
      <a:accent3>
        <a:srgbClr val="FFFFFF"/>
      </a:accent3>
      <a:accent4>
        <a:srgbClr val="09293D"/>
      </a:accent4>
      <a:accent5>
        <a:srgbClr val="AAB0B6"/>
      </a:accent5>
      <a:accent6>
        <a:srgbClr val="0C4525"/>
      </a:accent6>
      <a:hlink>
        <a:srgbClr val="F26522"/>
      </a:hlink>
      <a:folHlink>
        <a:srgbClr val="4B0361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D3249"/>
        </a:dk1>
        <a:lt1>
          <a:srgbClr val="FFFFFF"/>
        </a:lt1>
        <a:dk2>
          <a:srgbClr val="F5B605"/>
        </a:dk2>
        <a:lt2>
          <a:srgbClr val="5A91B4"/>
        </a:lt2>
        <a:accent1>
          <a:srgbClr val="11415F"/>
        </a:accent1>
        <a:accent2>
          <a:srgbClr val="0F4D2A"/>
        </a:accent2>
        <a:accent3>
          <a:srgbClr val="FFFFFF"/>
        </a:accent3>
        <a:accent4>
          <a:srgbClr val="09293D"/>
        </a:accent4>
        <a:accent5>
          <a:srgbClr val="AAB0B6"/>
        </a:accent5>
        <a:accent6>
          <a:srgbClr val="0C4525"/>
        </a:accent6>
        <a:hlink>
          <a:srgbClr val="F26522"/>
        </a:hlink>
        <a:folHlink>
          <a:srgbClr val="4B03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Status xmlns="bcd07924-583d-4c35-b5cb-31aa9e4eaa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B26D445886FA4683AB1F3878D7B407" ma:contentTypeVersion="2" ma:contentTypeDescription="Create a new document." ma:contentTypeScope="" ma:versionID="9802194ef4bc1572343f4fa4eb534187">
  <xsd:schema xmlns:xsd="http://www.w3.org/2001/XMLSchema" xmlns:p="http://schemas.microsoft.com/office/2006/metadata/properties" xmlns:ns1="http://schemas.microsoft.com/sharepoint/v3" xmlns:ns2="bcd07924-583d-4c35-b5cb-31aa9e4eaa0a" targetNamespace="http://schemas.microsoft.com/office/2006/metadata/properties" ma:root="true" ma:fieldsID="90837aceb92574b0ffab17ebacae6252" ns1:_="" ns2:_="">
    <xsd:import namespace="http://schemas.microsoft.com/sharepoint/v3"/>
    <xsd:import namespace="bcd07924-583d-4c35-b5cb-31aa9e4eaa0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bcd07924-583d-4c35-b5cb-31aa9e4eaa0a" elementFormDefault="qualified">
    <xsd:import namespace="http://schemas.microsoft.com/office/2006/documentManagement/types"/>
    <xsd:element name="Status" ma:index="10" nillable="true" ma:displayName="Status" ma:internalName="Status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902E21F-BFA4-4B3A-AF4F-993B9CC7E9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F24394-20EC-4B75-AB91-6C057AC83384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sharepoint/v3"/>
    <ds:schemaRef ds:uri="bcd07924-583d-4c35-b5cb-31aa9e4eaa0a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DE6777A-36FF-40B8-BFF7-386F3B1E50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cd07924-583d-4c35-b5cb-31aa9e4eaa0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86D08C1B-F0D4-49BC-851B-EFD90720232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47000</TotalTime>
  <Words>1082</Words>
  <Application>Microsoft Office PowerPoint</Application>
  <PresentationFormat>On-screen Show (4:3)</PresentationFormat>
  <Paragraphs>182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Introduction – Who am I Today?</vt:lpstr>
      <vt:lpstr>School – Early Struggles</vt:lpstr>
      <vt:lpstr>College</vt:lpstr>
      <vt:lpstr>Joining the Workforce</vt:lpstr>
      <vt:lpstr>Financial Service &amp; Banking</vt:lpstr>
      <vt:lpstr>How I Broke the Cycle</vt:lpstr>
      <vt:lpstr>Current Job – Likes &amp; Dislikes</vt:lpstr>
      <vt:lpstr>Bank Departments</vt:lpstr>
      <vt:lpstr>Budget Exercise</vt:lpstr>
      <vt:lpstr>Taking the Class to Task</vt:lpstr>
      <vt:lpstr>Who Wants to be a Millionaire?  </vt:lpstr>
      <vt:lpstr>Millionaire Math</vt:lpstr>
    </vt:vector>
  </TitlesOfParts>
  <Company>CapitalSource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PowerPoint w/cover page options</dc:title>
  <dc:subject>CapitalSource Standard Presentation</dc:subject>
  <dc:creator>CapitalSource</dc:creator>
  <cp:keywords>CapitalSource Standard Presentation</cp:keywords>
  <dc:description>Intended to be used for all CapitalSource Powerpoint Presentations</dc:description>
  <cp:lastModifiedBy>Sean Petitt</cp:lastModifiedBy>
  <cp:revision>2100</cp:revision>
  <cp:lastPrinted>2017-09-20T18:23:19Z</cp:lastPrinted>
  <dcterms:created xsi:type="dcterms:W3CDTF">2006-12-14T15:04:25Z</dcterms:created>
  <dcterms:modified xsi:type="dcterms:W3CDTF">2017-09-20T18:30:36Z</dcterms:modified>
  <cp:category>Standard 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TC011367941033</vt:lpwstr>
  </property>
  <property fmtid="{D5CDD505-2E9C-101B-9397-08002B2CF9AE}" pid="3" name="ContentType">
    <vt:lpwstr>Document</vt:lpwstr>
  </property>
  <property fmtid="{D5CDD505-2E9C-101B-9397-08002B2CF9AE}" pid="4" name="ContentTypeId">
    <vt:lpwstr>0x0101007DB26D445886FA4683AB1F3878D7B407</vt:lpwstr>
  </property>
</Properties>
</file>