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79" r:id="rId4"/>
    <p:sldId id="280" r:id="rId5"/>
    <p:sldId id="260" r:id="rId6"/>
    <p:sldId id="261" r:id="rId7"/>
    <p:sldId id="282" r:id="rId8"/>
    <p:sldId id="293" r:id="rId9"/>
    <p:sldId id="281" r:id="rId10"/>
    <p:sldId id="287" r:id="rId11"/>
    <p:sldId id="265" r:id="rId12"/>
    <p:sldId id="284" r:id="rId13"/>
    <p:sldId id="267" r:id="rId14"/>
    <p:sldId id="285" r:id="rId15"/>
    <p:sldId id="286" r:id="rId16"/>
    <p:sldId id="289" r:id="rId17"/>
    <p:sldId id="270" r:id="rId18"/>
    <p:sldId id="269" r:id="rId19"/>
    <p:sldId id="290" r:id="rId20"/>
    <p:sldId id="291" r:id="rId21"/>
    <p:sldId id="275" r:id="rId22"/>
    <p:sldId id="274" r:id="rId23"/>
    <p:sldId id="292" r:id="rId24"/>
    <p:sldId id="288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123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My partner and I bought out the third partner after 5 years and we were equal partners (50-50)</a:t>
          </a:r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I was the Jr. Partner at </a:t>
          </a:r>
          <a:r>
            <a:rPr lang="en-US" dirty="0" err="1">
              <a:solidFill>
                <a:schemeClr val="tx1">
                  <a:lumMod val="50000"/>
                  <a:lumOff val="50000"/>
                </a:schemeClr>
              </a:solidFill>
            </a:rPr>
            <a:t>Chanin</a:t>
          </a:r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 Capital</a:t>
          </a: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I became the CEO two years later</a:t>
          </a: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A6558C73-7014-479B-B71A-E30803849A80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I sold the company in 2006</a:t>
          </a:r>
        </a:p>
      </dgm:t>
    </dgm:pt>
    <dgm:pt modelId="{6697BD83-40B4-44E9-80E6-FF7B29CB5FAF}" type="parTrans" cxnId="{9285ED8A-41DE-4F50-96BF-5F7A8D9E9CF5}">
      <dgm:prSet/>
      <dgm:spPr/>
      <dgm:t>
        <a:bodyPr/>
        <a:lstStyle/>
        <a:p>
          <a:endParaRPr lang="en-US"/>
        </a:p>
      </dgm:t>
    </dgm:pt>
    <dgm:pt modelId="{6888A3F6-5293-44B6-AA93-BC958E57AC48}" type="sibTrans" cxnId="{9285ED8A-41DE-4F50-96BF-5F7A8D9E9CF5}">
      <dgm:prSet/>
      <dgm:spPr/>
      <dgm:t>
        <a:bodyPr/>
        <a:lstStyle/>
        <a:p>
          <a:endParaRPr lang="en-US"/>
        </a:p>
      </dgm:t>
    </dgm:pt>
    <dgm:pt modelId="{67503085-704D-4381-9261-97068EF6A2A3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  <a:lumOff val="50000"/>
                </a:schemeClr>
              </a:solidFill>
            </a:rPr>
            <a:t>I started a new venture (LBA) in 2006</a:t>
          </a:r>
        </a:p>
      </dgm:t>
    </dgm:pt>
    <dgm:pt modelId="{D18A7F4C-7975-4B10-8BD8-B58CA02E8DB8}" type="parTrans" cxnId="{B25006C4-2398-4CF9-9763-265F8BD68845}">
      <dgm:prSet/>
      <dgm:spPr/>
      <dgm:t>
        <a:bodyPr/>
        <a:lstStyle/>
        <a:p>
          <a:endParaRPr lang="en-US"/>
        </a:p>
      </dgm:t>
    </dgm:pt>
    <dgm:pt modelId="{36CEEDBE-118D-4D97-89D2-C72605BD7B6D}" type="sibTrans" cxnId="{B25006C4-2398-4CF9-9763-265F8BD68845}">
      <dgm:prSet/>
      <dgm:spPr/>
      <dgm:t>
        <a:bodyPr/>
        <a:lstStyle/>
        <a:p>
          <a:endParaRPr lang="en-US"/>
        </a:p>
      </dgm:t>
    </dgm:pt>
    <dgm:pt modelId="{ECD4ADCF-43F2-4FB5-BFA7-89AFAE139A25}">
      <dgm:prSet phldrT="[Text]"/>
      <dgm:spPr/>
      <dgm:t>
        <a:bodyPr/>
        <a:lstStyle/>
        <a:p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55BD6C8-4BF2-4F0B-9D6D-2A64F4BDED24}" type="parTrans" cxnId="{F340B6DC-B438-485B-9B28-B61C7AD8B2EE}">
      <dgm:prSet/>
      <dgm:spPr/>
      <dgm:t>
        <a:bodyPr/>
        <a:lstStyle/>
        <a:p>
          <a:endParaRPr lang="en-US"/>
        </a:p>
      </dgm:t>
    </dgm:pt>
    <dgm:pt modelId="{E94EFD2D-33DE-4341-BFD4-C274785BDD04}" type="sibTrans" cxnId="{F340B6DC-B438-485B-9B28-B61C7AD8B2EE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46BC6579-C4F1-4C12-B502-57BD26C75D5C}" type="pres">
      <dgm:prSet presAssocID="{117D8BAD-65C0-428B-B763-D5C262BA017E}" presName="arrowDiagram5" presStyleCnt="0"/>
      <dgm:spPr/>
    </dgm:pt>
    <dgm:pt modelId="{8871DF86-6C9D-4DCE-BCFC-0C76C0DB62CB}" type="pres">
      <dgm:prSet presAssocID="{2D8EC281-7FD2-4949-B782-9554AE8D8903}" presName="bullet5a" presStyleLbl="node1" presStyleIdx="0" presStyleCnt="5"/>
      <dgm:spPr/>
    </dgm:pt>
    <dgm:pt modelId="{FB0EB717-26F9-4A1B-BE7B-E10A9077DD88}" type="pres">
      <dgm:prSet presAssocID="{2D8EC281-7FD2-4949-B782-9554AE8D8903}" presName="textBox5a" presStyleLbl="revTx" presStyleIdx="0" presStyleCnt="5">
        <dgm:presLayoutVars>
          <dgm:bulletEnabled val="1"/>
        </dgm:presLayoutVars>
      </dgm:prSet>
      <dgm:spPr/>
    </dgm:pt>
    <dgm:pt modelId="{05B84D5C-4837-4525-B544-4C49F9408C2E}" type="pres">
      <dgm:prSet presAssocID="{9DF16435-D83C-43CC-88F7-B2FF0728BDD3}" presName="bullet5b" presStyleLbl="node1" presStyleIdx="1" presStyleCnt="5"/>
      <dgm:spPr/>
    </dgm:pt>
    <dgm:pt modelId="{7697CDEF-26E5-4A3C-9562-B620C893847C}" type="pres">
      <dgm:prSet presAssocID="{9DF16435-D83C-43CC-88F7-B2FF0728BDD3}" presName="textBox5b" presStyleLbl="revTx" presStyleIdx="1" presStyleCnt="5">
        <dgm:presLayoutVars>
          <dgm:bulletEnabled val="1"/>
        </dgm:presLayoutVars>
      </dgm:prSet>
      <dgm:spPr/>
    </dgm:pt>
    <dgm:pt modelId="{FE60BA0C-EEDA-4F29-BFEA-5884AF8EC02F}" type="pres">
      <dgm:prSet presAssocID="{916EA4CA-F191-44E9-BDEC-685BAEB5F89C}" presName="bullet5c" presStyleLbl="node1" presStyleIdx="2" presStyleCnt="5"/>
      <dgm:spPr/>
    </dgm:pt>
    <dgm:pt modelId="{64D9DB90-D535-4FBD-9BAE-7673E5A6A77B}" type="pres">
      <dgm:prSet presAssocID="{916EA4CA-F191-44E9-BDEC-685BAEB5F89C}" presName="textBox5c" presStyleLbl="revTx" presStyleIdx="2" presStyleCnt="5">
        <dgm:presLayoutVars>
          <dgm:bulletEnabled val="1"/>
        </dgm:presLayoutVars>
      </dgm:prSet>
      <dgm:spPr/>
    </dgm:pt>
    <dgm:pt modelId="{26B9794C-6767-4422-A04B-FEDF77F61AC9}" type="pres">
      <dgm:prSet presAssocID="{A6558C73-7014-479B-B71A-E30803849A80}" presName="bullet5d" presStyleLbl="node1" presStyleIdx="3" presStyleCnt="5"/>
      <dgm:spPr/>
    </dgm:pt>
    <dgm:pt modelId="{AC2CB335-6A77-4905-A1A4-4C07F893356B}" type="pres">
      <dgm:prSet presAssocID="{A6558C73-7014-479B-B71A-E30803849A80}" presName="textBox5d" presStyleLbl="revTx" presStyleIdx="3" presStyleCnt="5">
        <dgm:presLayoutVars>
          <dgm:bulletEnabled val="1"/>
        </dgm:presLayoutVars>
      </dgm:prSet>
      <dgm:spPr/>
    </dgm:pt>
    <dgm:pt modelId="{721150BC-5141-4733-A232-93B849D28E3C}" type="pres">
      <dgm:prSet presAssocID="{67503085-704D-4381-9261-97068EF6A2A3}" presName="bullet5e" presStyleLbl="node1" presStyleIdx="4" presStyleCnt="5"/>
      <dgm:spPr/>
    </dgm:pt>
    <dgm:pt modelId="{2CE8F926-AABC-444E-9199-34C554C3856C}" type="pres">
      <dgm:prSet presAssocID="{67503085-704D-4381-9261-97068EF6A2A3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4C08DC19-C4DB-42DD-AFF3-3B376FBE56A0}" srcId="{117D8BAD-65C0-428B-B763-D5C262BA017E}" destId="{9DF16435-D83C-43CC-88F7-B2FF0728BDD3}" srcOrd="1" destOrd="0" parTransId="{CA52AC76-7BB2-413C-9E11-86D38414CFD5}" sibTransId="{517BB5CF-1D96-4F22-8A23-281004CAC4AB}"/>
    <dgm:cxn modelId="{579F9E61-AA2A-4389-9FA6-EBB2B7DC6652}" type="presOf" srcId="{67503085-704D-4381-9261-97068EF6A2A3}" destId="{2CE8F926-AABC-444E-9199-34C554C3856C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8A517886-B1DE-4194-94CD-5F7FD1872650}" srcId="{117D8BAD-65C0-428B-B763-D5C262BA017E}" destId="{2D8EC281-7FD2-4949-B782-9554AE8D8903}" srcOrd="0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9285ED8A-41DE-4F50-96BF-5F7A8D9E9CF5}" srcId="{117D8BAD-65C0-428B-B763-D5C262BA017E}" destId="{A6558C73-7014-479B-B71A-E30803849A80}" srcOrd="3" destOrd="0" parTransId="{6697BD83-40B4-44E9-80E6-FF7B29CB5FAF}" sibTransId="{6888A3F6-5293-44B6-AA93-BC958E57AC48}"/>
    <dgm:cxn modelId="{2206E19A-8839-4D2C-9E09-254BDC622C20}" type="presOf" srcId="{9DF16435-D83C-43CC-88F7-B2FF0728BDD3}" destId="{7697CDEF-26E5-4A3C-9562-B620C893847C}" srcOrd="0" destOrd="0" presId="urn:microsoft.com/office/officeart/2005/8/layout/arrow2"/>
    <dgm:cxn modelId="{B36910AC-218D-40C6-8600-4DDB50742735}" type="presOf" srcId="{916EA4CA-F191-44E9-BDEC-685BAEB5F89C}" destId="{64D9DB90-D535-4FBD-9BAE-7673E5A6A77B}" srcOrd="0" destOrd="0" presId="urn:microsoft.com/office/officeart/2005/8/layout/arrow2"/>
    <dgm:cxn modelId="{B25006C4-2398-4CF9-9763-265F8BD68845}" srcId="{117D8BAD-65C0-428B-B763-D5C262BA017E}" destId="{67503085-704D-4381-9261-97068EF6A2A3}" srcOrd="4" destOrd="0" parTransId="{D18A7F4C-7975-4B10-8BD8-B58CA02E8DB8}" sibTransId="{36CEEDBE-118D-4D97-89D2-C72605BD7B6D}"/>
    <dgm:cxn modelId="{F340B6DC-B438-485B-9B28-B61C7AD8B2EE}" srcId="{117D8BAD-65C0-428B-B763-D5C262BA017E}" destId="{ECD4ADCF-43F2-4FB5-BFA7-89AFAE139A25}" srcOrd="5" destOrd="0" parTransId="{055BD6C8-4BF2-4F0B-9D6D-2A64F4BDED24}" sibTransId="{E94EFD2D-33DE-4341-BFD4-C274785BDD04}"/>
    <dgm:cxn modelId="{7C9FE1E8-1149-4DD0-A769-0B90460FB3FC}" type="presOf" srcId="{A6558C73-7014-479B-B71A-E30803849A80}" destId="{AC2CB335-6A77-4905-A1A4-4C07F893356B}" srcOrd="0" destOrd="0" presId="urn:microsoft.com/office/officeart/2005/8/layout/arrow2"/>
    <dgm:cxn modelId="{0F5FF5FF-1C02-47A2-B414-E104F5DF8A91}" type="presOf" srcId="{2D8EC281-7FD2-4949-B782-9554AE8D8903}" destId="{FB0EB717-26F9-4A1B-BE7B-E10A9077DD88}" srcOrd="0" destOrd="0" presId="urn:microsoft.com/office/officeart/2005/8/layout/arrow2"/>
    <dgm:cxn modelId="{0D038166-238B-9D41-9E48-FBBC1A120D67}" type="presParOf" srcId="{2CA1C279-8CAF-4522-A11C-0306FA8C7E1F}" destId="{A0B6057C-B937-4C17-83EE-1379B4801F9C}" srcOrd="0" destOrd="0" presId="urn:microsoft.com/office/officeart/2005/8/layout/arrow2"/>
    <dgm:cxn modelId="{FA831AFE-30FA-47FA-BC0D-C64841FC508A}" type="presParOf" srcId="{2CA1C279-8CAF-4522-A11C-0306FA8C7E1F}" destId="{46BC6579-C4F1-4C12-B502-57BD26C75D5C}" srcOrd="1" destOrd="0" presId="urn:microsoft.com/office/officeart/2005/8/layout/arrow2"/>
    <dgm:cxn modelId="{CB168FFD-FB4A-44E3-8B44-D54847192852}" type="presParOf" srcId="{46BC6579-C4F1-4C12-B502-57BD26C75D5C}" destId="{8871DF86-6C9D-4DCE-BCFC-0C76C0DB62CB}" srcOrd="0" destOrd="0" presId="urn:microsoft.com/office/officeart/2005/8/layout/arrow2"/>
    <dgm:cxn modelId="{DA573B06-9392-4219-AC81-03C9E77040B3}" type="presParOf" srcId="{46BC6579-C4F1-4C12-B502-57BD26C75D5C}" destId="{FB0EB717-26F9-4A1B-BE7B-E10A9077DD88}" srcOrd="1" destOrd="0" presId="urn:microsoft.com/office/officeart/2005/8/layout/arrow2"/>
    <dgm:cxn modelId="{84948FA2-1FE0-4CD2-BEF7-744C5CC44884}" type="presParOf" srcId="{46BC6579-C4F1-4C12-B502-57BD26C75D5C}" destId="{05B84D5C-4837-4525-B544-4C49F9408C2E}" srcOrd="2" destOrd="0" presId="urn:microsoft.com/office/officeart/2005/8/layout/arrow2"/>
    <dgm:cxn modelId="{30BC542D-C18F-46CC-BE91-82A4C411A9EC}" type="presParOf" srcId="{46BC6579-C4F1-4C12-B502-57BD26C75D5C}" destId="{7697CDEF-26E5-4A3C-9562-B620C893847C}" srcOrd="3" destOrd="0" presId="urn:microsoft.com/office/officeart/2005/8/layout/arrow2"/>
    <dgm:cxn modelId="{0C7EB6F7-F6CB-4E27-AAF8-5B95A7E891BD}" type="presParOf" srcId="{46BC6579-C4F1-4C12-B502-57BD26C75D5C}" destId="{FE60BA0C-EEDA-4F29-BFEA-5884AF8EC02F}" srcOrd="4" destOrd="0" presId="urn:microsoft.com/office/officeart/2005/8/layout/arrow2"/>
    <dgm:cxn modelId="{2F05180D-77FA-4F8D-BFD5-DBD360384DD0}" type="presParOf" srcId="{46BC6579-C4F1-4C12-B502-57BD26C75D5C}" destId="{64D9DB90-D535-4FBD-9BAE-7673E5A6A77B}" srcOrd="5" destOrd="0" presId="urn:microsoft.com/office/officeart/2005/8/layout/arrow2"/>
    <dgm:cxn modelId="{83DC1E09-CE80-4C6C-8091-1EA2D582282F}" type="presParOf" srcId="{46BC6579-C4F1-4C12-B502-57BD26C75D5C}" destId="{26B9794C-6767-4422-A04B-FEDF77F61AC9}" srcOrd="6" destOrd="0" presId="urn:microsoft.com/office/officeart/2005/8/layout/arrow2"/>
    <dgm:cxn modelId="{10100E2C-9DF8-489C-A4F0-E66B224A2BB6}" type="presParOf" srcId="{46BC6579-C4F1-4C12-B502-57BD26C75D5C}" destId="{AC2CB335-6A77-4905-A1A4-4C07F893356B}" srcOrd="7" destOrd="0" presId="urn:microsoft.com/office/officeart/2005/8/layout/arrow2"/>
    <dgm:cxn modelId="{4F10EBA0-0B4C-44E5-8981-7BB3A8B0DE86}" type="presParOf" srcId="{46BC6579-C4F1-4C12-B502-57BD26C75D5C}" destId="{721150BC-5141-4733-A232-93B849D28E3C}" srcOrd="8" destOrd="0" presId="urn:microsoft.com/office/officeart/2005/8/layout/arrow2"/>
    <dgm:cxn modelId="{92F2A25D-F8C5-4FD1-A65F-36417780B3DE}" type="presParOf" srcId="{46BC6579-C4F1-4C12-B502-57BD26C75D5C}" destId="{2CE8F926-AABC-444E-9199-34C554C3856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1DF86-6C9D-4DCE-BCFC-0C76C0DB62CB}">
      <dsp:nvSpPr>
        <dsp:cNvPr id="0" name=""/>
        <dsp:cNvSpPr/>
      </dsp:nvSpPr>
      <dsp:spPr>
        <a:xfrm>
          <a:off x="1207321" y="3365506"/>
          <a:ext cx="166555" cy="16655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EB717-26F9-4A1B-BE7B-E10A9077DD88}">
      <dsp:nvSpPr>
        <dsp:cNvPr id="0" name=""/>
        <dsp:cNvSpPr/>
      </dsp:nvSpPr>
      <dsp:spPr>
        <a:xfrm>
          <a:off x="1290599" y="3448783"/>
          <a:ext cx="948641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50000"/>
                  <a:lumOff val="50000"/>
                </a:schemeClr>
              </a:solidFill>
            </a:rPr>
            <a:t>I was the Jr. Partner at </a:t>
          </a:r>
          <a:r>
            <a:rPr lang="en-US" sz="1500" kern="1200" dirty="0" err="1">
              <a:solidFill>
                <a:schemeClr val="tx1">
                  <a:lumMod val="50000"/>
                  <a:lumOff val="50000"/>
                </a:schemeClr>
              </a:solidFill>
            </a:rPr>
            <a:t>Chanin</a:t>
          </a:r>
          <a:r>
            <a:rPr lang="en-US" sz="1500" kern="1200" dirty="0">
              <a:solidFill>
                <a:schemeClr val="tx1">
                  <a:lumMod val="50000"/>
                  <a:lumOff val="50000"/>
                </a:schemeClr>
              </a:solidFill>
            </a:rPr>
            <a:t> Capital</a:t>
          </a:r>
        </a:p>
      </dsp:txBody>
      <dsp:txXfrm>
        <a:off x="1290599" y="3448783"/>
        <a:ext cx="948641" cy="1077179"/>
      </dsp:txXfrm>
    </dsp:sp>
    <dsp:sp modelId="{05B84D5C-4837-4525-B544-4C49F9408C2E}">
      <dsp:nvSpPr>
        <dsp:cNvPr id="0" name=""/>
        <dsp:cNvSpPr/>
      </dsp:nvSpPr>
      <dsp:spPr>
        <a:xfrm>
          <a:off x="2108893" y="2499236"/>
          <a:ext cx="260695" cy="2606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7CDEF-26E5-4A3C-9562-B620C893847C}">
      <dsp:nvSpPr>
        <dsp:cNvPr id="0" name=""/>
        <dsp:cNvSpPr/>
      </dsp:nvSpPr>
      <dsp:spPr>
        <a:xfrm>
          <a:off x="2239240" y="2629584"/>
          <a:ext cx="1202095" cy="189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37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50000"/>
                  <a:lumOff val="50000"/>
                </a:schemeClr>
              </a:solidFill>
            </a:rPr>
            <a:t>My partner and I bought out the third partner after 5 years and we were equal partners (50-50)</a:t>
          </a:r>
        </a:p>
      </dsp:txBody>
      <dsp:txXfrm>
        <a:off x="2239240" y="2629584"/>
        <a:ext cx="1202095" cy="1896378"/>
      </dsp:txXfrm>
    </dsp:sp>
    <dsp:sp modelId="{FE60BA0C-EEDA-4F29-BFEA-5884AF8EC02F}">
      <dsp:nvSpPr>
        <dsp:cNvPr id="0" name=""/>
        <dsp:cNvSpPr/>
      </dsp:nvSpPr>
      <dsp:spPr>
        <a:xfrm>
          <a:off x="3267539" y="1808574"/>
          <a:ext cx="347593" cy="34759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9DB90-D535-4FBD-9BAE-7673E5A6A77B}">
      <dsp:nvSpPr>
        <dsp:cNvPr id="0" name=""/>
        <dsp:cNvSpPr/>
      </dsp:nvSpPr>
      <dsp:spPr>
        <a:xfrm>
          <a:off x="3441336" y="1982371"/>
          <a:ext cx="1397617" cy="2543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83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50000"/>
                  <a:lumOff val="50000"/>
                </a:schemeClr>
              </a:solidFill>
            </a:rPr>
            <a:t>I became the CEO two years later</a:t>
          </a:r>
        </a:p>
      </dsp:txBody>
      <dsp:txXfrm>
        <a:off x="3441336" y="1982371"/>
        <a:ext cx="1397617" cy="2543591"/>
      </dsp:txXfrm>
    </dsp:sp>
    <dsp:sp modelId="{26B9794C-6767-4422-A04B-FEDF77F61AC9}">
      <dsp:nvSpPr>
        <dsp:cNvPr id="0" name=""/>
        <dsp:cNvSpPr/>
      </dsp:nvSpPr>
      <dsp:spPr>
        <a:xfrm>
          <a:off x="4614466" y="1269080"/>
          <a:ext cx="448975" cy="44897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CB335-6A77-4905-A1A4-4C07F893356B}">
      <dsp:nvSpPr>
        <dsp:cNvPr id="0" name=""/>
        <dsp:cNvSpPr/>
      </dsp:nvSpPr>
      <dsp:spPr>
        <a:xfrm>
          <a:off x="4838954" y="1493567"/>
          <a:ext cx="1448308" cy="3032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903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50000"/>
                  <a:lumOff val="50000"/>
                </a:schemeClr>
              </a:solidFill>
            </a:rPr>
            <a:t>I sold the company in 2006</a:t>
          </a:r>
        </a:p>
      </dsp:txBody>
      <dsp:txXfrm>
        <a:off x="4838954" y="1493567"/>
        <a:ext cx="1448308" cy="3032395"/>
      </dsp:txXfrm>
    </dsp:sp>
    <dsp:sp modelId="{721150BC-5141-4733-A232-93B849D28E3C}">
      <dsp:nvSpPr>
        <dsp:cNvPr id="0" name=""/>
        <dsp:cNvSpPr/>
      </dsp:nvSpPr>
      <dsp:spPr>
        <a:xfrm>
          <a:off x="6001221" y="908813"/>
          <a:ext cx="572081" cy="5720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8F926-AABC-444E-9199-34C554C3856C}">
      <dsp:nvSpPr>
        <dsp:cNvPr id="0" name=""/>
        <dsp:cNvSpPr/>
      </dsp:nvSpPr>
      <dsp:spPr>
        <a:xfrm>
          <a:off x="6287262" y="1194854"/>
          <a:ext cx="1448308" cy="3331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134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>
                  <a:lumMod val="50000"/>
                  <a:lumOff val="50000"/>
                </a:schemeClr>
              </a:solidFill>
            </a:rPr>
            <a:t>I started a new venture (LBA) in 2006</a:t>
          </a:r>
        </a:p>
      </dsp:txBody>
      <dsp:txXfrm>
        <a:off x="6287262" y="1194854"/>
        <a:ext cx="1448308" cy="333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</a:t>
            </a:r>
            <a:r>
              <a:rPr lang="en-US" baseline="0" dirty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graph</a:t>
            </a:r>
            <a:r>
              <a:rPr lang="en-US" baseline="0" dirty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</a:t>
            </a:r>
            <a:r>
              <a:rPr lang="en-US" baseline="0" dirty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1322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 cap="all">
          <a:solidFill>
            <a:srgbClr val="00BAC4"/>
          </a:solidFill>
          <a:effectLst/>
          <a:latin typeface="Avenir Heavy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-228600"/>
            <a:ext cx="9601200" cy="7162800"/>
          </a:xfrm>
          <a:prstGeom prst="rect">
            <a:avLst/>
          </a:prstGeom>
          <a:solidFill>
            <a:srgbClr val="1F27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venir Roman"/>
                <a:cs typeface="Avenir Roman"/>
              </a:rPr>
              <a:t>Ingredients for success in life</a:t>
            </a:r>
          </a:p>
          <a:p>
            <a:endParaRPr lang="en-US" dirty="0">
              <a:latin typeface="Avenir Roman"/>
              <a:cs typeface="Avenir Roman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6000" dirty="0">
                <a:solidFill>
                  <a:srgbClr val="00BAC4"/>
                </a:solidFill>
                <a:effectLst/>
                <a:latin typeface="Avenir Black"/>
                <a:cs typeface="Avenir Black"/>
              </a:rPr>
              <a:t>Russell Belinsky</a:t>
            </a:r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in to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top few things I did to ensure I got into college were:</a:t>
            </a:r>
          </a:p>
          <a:p>
            <a:pPr lvl="1"/>
            <a:r>
              <a:rPr lang="en-US" dirty="0"/>
              <a:t>Grades</a:t>
            </a:r>
          </a:p>
          <a:p>
            <a:pPr lvl="1"/>
            <a:r>
              <a:rPr lang="en-US" dirty="0" err="1"/>
              <a:t>Extracurriculars</a:t>
            </a:r>
            <a:endParaRPr lang="en-US" dirty="0"/>
          </a:p>
          <a:p>
            <a:pPr lvl="1"/>
            <a:r>
              <a:rPr lang="en-US" dirty="0"/>
              <a:t>Studying for tests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5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/>
            <a:r>
              <a:rPr lang="en-US" dirty="0"/>
              <a:t>I attended college in Detroit Michigan at Wayne State University and Law School at Georgetown University in D.C.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0938" y="4648200"/>
            <a:ext cx="214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map shot here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9909" y="2819400"/>
            <a:ext cx="2524181" cy="1786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I enjoyed in College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Things I didn’t enjoy in College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Finance </a:t>
            </a:r>
          </a:p>
          <a:p>
            <a:r>
              <a:rPr lang="en-US" dirty="0"/>
              <a:t>Marketing</a:t>
            </a:r>
          </a:p>
          <a:p>
            <a:r>
              <a:rPr lang="en-US" dirty="0"/>
              <a:t>Chemistry</a:t>
            </a:r>
          </a:p>
          <a:p>
            <a:r>
              <a:rPr lang="en-US" dirty="0"/>
              <a:t>Literature</a:t>
            </a:r>
          </a:p>
          <a:p>
            <a:r>
              <a:rPr lang="en-US" dirty="0"/>
              <a:t>Philosophy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Calculus</a:t>
            </a:r>
          </a:p>
          <a:p>
            <a:r>
              <a:rPr lang="en-US" dirty="0"/>
              <a:t>Accounting</a:t>
            </a:r>
          </a:p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6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Favorite classes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b="1" dirty="0"/>
              <a:t>Least favorite classes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Business Stats</a:t>
            </a:r>
          </a:p>
          <a:p>
            <a:r>
              <a:rPr lang="en-US" dirty="0"/>
              <a:t>Business Planning</a:t>
            </a:r>
          </a:p>
          <a:p>
            <a:r>
              <a:rPr lang="en-US" dirty="0"/>
              <a:t>Finance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Political Science</a:t>
            </a:r>
          </a:p>
          <a:p>
            <a:r>
              <a:rPr lang="en-US" dirty="0"/>
              <a:t>Logic</a:t>
            </a:r>
          </a:p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Jobs I worked while I was in College were:</a:t>
            </a:r>
          </a:p>
          <a:p>
            <a:pPr lvl="1"/>
            <a:r>
              <a:rPr lang="en-US" dirty="0"/>
              <a:t>Para legal</a:t>
            </a:r>
          </a:p>
          <a:p>
            <a:pPr lvl="1"/>
            <a:r>
              <a:rPr lang="en-US" dirty="0"/>
              <a:t>Shoe Salesman</a:t>
            </a:r>
          </a:p>
          <a:p>
            <a:pPr lvl="1"/>
            <a:r>
              <a:rPr lang="en-US" dirty="0"/>
              <a:t>I learned to be professional, punctual and to deal with people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68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that felt difficult or challenging for me while I was in College were:</a:t>
            </a:r>
          </a:p>
          <a:p>
            <a:pPr lvl="1"/>
            <a:r>
              <a:rPr lang="en-US" dirty="0"/>
              <a:t>Learning how to get good grades </a:t>
            </a:r>
          </a:p>
          <a:p>
            <a:pPr lvl="1"/>
            <a:r>
              <a:rPr lang="en-US" dirty="0"/>
              <a:t>Balancing work, play, and school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7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8861"/>
            <a:ext cx="9144000" cy="1322479"/>
          </a:xfrm>
        </p:spPr>
        <p:txBody>
          <a:bodyPr/>
          <a:lstStyle/>
          <a:p>
            <a:r>
              <a:rPr lang="en-US" dirty="0"/>
              <a:t>Getting a job after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top few things I did to ensure I got a good job after college were:</a:t>
            </a:r>
          </a:p>
          <a:p>
            <a:pPr lvl="1"/>
            <a:r>
              <a:rPr lang="en-US" dirty="0"/>
              <a:t>Grades</a:t>
            </a:r>
          </a:p>
          <a:p>
            <a:pPr lvl="1"/>
            <a:r>
              <a:rPr lang="en-US" dirty="0"/>
              <a:t>Relationship building</a:t>
            </a:r>
          </a:p>
          <a:p>
            <a:pPr lvl="1"/>
            <a:r>
              <a:rPr lang="en-US" dirty="0"/>
              <a:t>Persistence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360420"/>
            <a:ext cx="3352800" cy="2346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2737" y="5715000"/>
            <a:ext cx="2358526" cy="491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company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My Company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day at my company:</a:t>
            </a:r>
          </a:p>
          <a:p>
            <a:pPr lvl="1"/>
            <a:r>
              <a:rPr lang="en-US" dirty="0"/>
              <a:t>Every day is unique; in general I am looking to invest in companies with some trouble—financial, operational or market related</a:t>
            </a:r>
          </a:p>
          <a:p>
            <a:pPr lvl="1"/>
            <a:r>
              <a:rPr lang="en-US" dirty="0"/>
              <a:t>We are small (4 employees) and based in LA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Career Path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4998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Career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job I had after college was:</a:t>
            </a:r>
          </a:p>
          <a:p>
            <a:pPr lvl="1"/>
            <a:r>
              <a:rPr lang="en-US" dirty="0"/>
              <a:t>Working as an aide to a State Senator in Lansing Michigan</a:t>
            </a:r>
          </a:p>
          <a:p>
            <a:pPr lvl="1"/>
            <a:r>
              <a:rPr lang="en-US" dirty="0"/>
              <a:t>I moved to Lansing Michigan</a:t>
            </a:r>
          </a:p>
          <a:p>
            <a:pPr lvl="1"/>
            <a:r>
              <a:rPr lang="en-US" dirty="0"/>
              <a:t>The job lasted 6 months, then I attended law school</a:t>
            </a:r>
          </a:p>
          <a:p>
            <a:pPr lvl="1"/>
            <a:endParaRPr lang="en-US" dirty="0"/>
          </a:p>
          <a:p>
            <a:r>
              <a:rPr lang="en-US" dirty="0"/>
              <a:t>The worst job I have ever had was:</a:t>
            </a:r>
          </a:p>
          <a:p>
            <a:pPr lvl="1"/>
            <a:r>
              <a:rPr lang="en-US" dirty="0"/>
              <a:t>My gardening business, the customers would often not pay me because I was a kid  (age 12). This made me very angry, but determined to succeed.</a:t>
            </a:r>
          </a:p>
          <a:p>
            <a:pPr lvl="1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2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My name is Russell Belinsky and I am 57 years old.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 work for LB Advisors, LLC.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My company does:</a:t>
            </a:r>
          </a:p>
          <a:p>
            <a:pPr lvl="1" algn="ctr"/>
            <a:r>
              <a:rPr lang="en-US" dirty="0"/>
              <a:t>We invest in companies that are troubled</a:t>
            </a:r>
          </a:p>
          <a:p>
            <a:pPr lvl="1" algn="ctr"/>
            <a:r>
              <a:rPr lang="en-US" dirty="0"/>
              <a:t>Financially</a:t>
            </a:r>
          </a:p>
          <a:p>
            <a:pPr lvl="1" algn="ctr"/>
            <a:r>
              <a:rPr lang="en-US" dirty="0" err="1"/>
              <a:t>Oeprationtionly</a:t>
            </a:r>
            <a:endParaRPr lang="en-US" dirty="0"/>
          </a:p>
          <a:p>
            <a:pPr lvl="1" algn="ctr"/>
            <a:endParaRPr lang="en-US" dirty="0"/>
          </a:p>
          <a:p>
            <a:pPr algn="ctr"/>
            <a:r>
              <a:rPr lang="en-US" dirty="0"/>
              <a:t>Founder and CEO</a:t>
            </a:r>
          </a:p>
          <a:p>
            <a:pPr lvl="1" algn="ctr"/>
            <a:r>
              <a:rPr lang="en-US" dirty="0"/>
              <a:t>Try to find investments, analyze investments and monitor companies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Career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 I have had to overcome throughout my career are:</a:t>
            </a:r>
          </a:p>
          <a:p>
            <a:pPr lvl="1"/>
            <a:r>
              <a:rPr lang="en-US" dirty="0"/>
              <a:t>Coming from a “no-name” college</a:t>
            </a:r>
          </a:p>
          <a:p>
            <a:pPr lvl="1"/>
            <a:r>
              <a:rPr lang="en-US" dirty="0"/>
              <a:t>Joining a start up with little name recognition</a:t>
            </a:r>
          </a:p>
          <a:p>
            <a:pPr lvl="1"/>
            <a:r>
              <a:rPr lang="en-US" dirty="0"/>
              <a:t>Working with a partner who was not loyal to the business or me</a:t>
            </a:r>
          </a:p>
          <a:p>
            <a:pPr lvl="1"/>
            <a:r>
              <a:rPr lang="en-US" dirty="0"/>
              <a:t>Travelling and balancing work-life demands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185200" y="2064544"/>
            <a:ext cx="6095180" cy="3421856"/>
            <a:chOff x="1524409" y="1718071"/>
            <a:chExt cx="6095180" cy="3421856"/>
          </a:xfrm>
        </p:grpSpPr>
        <p:sp>
          <p:nvSpPr>
            <p:cNvPr id="14" name="Freeform 13"/>
            <p:cNvSpPr/>
            <p:nvPr/>
          </p:nvSpPr>
          <p:spPr>
            <a:xfrm>
              <a:off x="4384867" y="2609180"/>
              <a:ext cx="187132" cy="8198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7132" y="0"/>
                  </a:moveTo>
                  <a:lnTo>
                    <a:pt x="187132" y="819819"/>
                  </a:lnTo>
                  <a:lnTo>
                    <a:pt x="0" y="81981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4572000" y="2609180"/>
              <a:ext cx="2156482" cy="1639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52506"/>
                  </a:lnTo>
                  <a:lnTo>
                    <a:pt x="2156482" y="1452506"/>
                  </a:lnTo>
                  <a:lnTo>
                    <a:pt x="2156482" y="163963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526280" y="2609180"/>
              <a:ext cx="91440" cy="1639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63963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2415517" y="2609180"/>
              <a:ext cx="2156482" cy="1639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56482" y="0"/>
                  </a:moveTo>
                  <a:lnTo>
                    <a:pt x="2156482" y="1452506"/>
                  </a:lnTo>
                  <a:lnTo>
                    <a:pt x="0" y="1452506"/>
                  </a:lnTo>
                  <a:lnTo>
                    <a:pt x="0" y="163963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3680891" y="1718071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24409" y="4248819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680891" y="4248819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837373" y="4248819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602650" y="2983445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 dirty="0"/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role within organization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95833" y="8164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3581400" y="21108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AAEC39"/>
                </a:solidFill>
              </a:rPr>
              <a:t>Russ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2417339" y="3330053"/>
            <a:ext cx="2139726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AAEC39"/>
                </a:solidFill>
              </a:rPr>
              <a:t>MANAGEMENT</a:t>
            </a:r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3581400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rgbClr val="AAEC39"/>
              </a:solidFill>
            </a:endParaRPr>
          </a:p>
          <a:p>
            <a:pPr algn="ctr"/>
            <a:endParaRPr lang="en-US" sz="2000" dirty="0">
              <a:solidFill>
                <a:srgbClr val="AAEC39"/>
              </a:solidFill>
            </a:endParaRPr>
          </a:p>
        </p:txBody>
      </p:sp>
      <p:sp>
        <p:nvSpPr>
          <p:cNvPr id="26" name="Footer Placeholder 3"/>
          <p:cNvSpPr txBox="1">
            <a:spLocks/>
          </p:cNvSpPr>
          <p:nvPr/>
        </p:nvSpPr>
        <p:spPr>
          <a:xfrm>
            <a:off x="5750995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AAEC39"/>
                </a:solidFill>
              </a:rPr>
              <a:t>ENTRY LEVEL</a:t>
            </a: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1407595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AAEC39"/>
                </a:solidFill>
              </a:rPr>
              <a:t>ENTRY LEVEL</a:t>
            </a: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Compensation at my company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09018" y="1600200"/>
            <a:ext cx="4525963" cy="4525963"/>
            <a:chOff x="2309018" y="1600200"/>
            <a:chExt cx="4525963" cy="4525963"/>
          </a:xfrm>
        </p:grpSpPr>
        <p:sp>
          <p:nvSpPr>
            <p:cNvPr id="6" name="Freeform 5"/>
            <p:cNvSpPr/>
            <p:nvPr/>
          </p:nvSpPr>
          <p:spPr>
            <a:xfrm>
              <a:off x="2309018" y="1600200"/>
              <a:ext cx="4525963" cy="4525963"/>
            </a:xfrm>
            <a:custGeom>
              <a:avLst/>
              <a:gdLst>
                <a:gd name="connsiteX0" fmla="*/ 0 w 4525963"/>
                <a:gd name="connsiteY0" fmla="*/ 2262982 h 4525963"/>
                <a:gd name="connsiteX1" fmla="*/ 2262982 w 4525963"/>
                <a:gd name="connsiteY1" fmla="*/ 0 h 4525963"/>
                <a:gd name="connsiteX2" fmla="*/ 4525964 w 4525963"/>
                <a:gd name="connsiteY2" fmla="*/ 2262982 h 4525963"/>
                <a:gd name="connsiteX3" fmla="*/ 2262982 w 4525963"/>
                <a:gd name="connsiteY3" fmla="*/ 4525964 h 4525963"/>
                <a:gd name="connsiteX4" fmla="*/ 0 w 4525963"/>
                <a:gd name="connsiteY4" fmla="*/ 2262982 h 452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963" h="4525963">
                  <a:moveTo>
                    <a:pt x="0" y="2262982"/>
                  </a:moveTo>
                  <a:cubicBezTo>
                    <a:pt x="0" y="1013172"/>
                    <a:pt x="1013172" y="0"/>
                    <a:pt x="2262982" y="0"/>
                  </a:cubicBezTo>
                  <a:cubicBezTo>
                    <a:pt x="3512792" y="0"/>
                    <a:pt x="4525964" y="1013172"/>
                    <a:pt x="4525964" y="2262982"/>
                  </a:cubicBezTo>
                  <a:cubicBezTo>
                    <a:pt x="4525964" y="3512792"/>
                    <a:pt x="3512792" y="4525964"/>
                    <a:pt x="2262982" y="4525964"/>
                  </a:cubicBezTo>
                  <a:cubicBezTo>
                    <a:pt x="1013172" y="4525964"/>
                    <a:pt x="0" y="3512792"/>
                    <a:pt x="0" y="22629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15596" tIns="311642" rIns="1715596" bIns="370611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C-Suite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($500+)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761614" y="2505392"/>
              <a:ext cx="3620770" cy="3620770"/>
            </a:xfrm>
            <a:custGeom>
              <a:avLst/>
              <a:gdLst>
                <a:gd name="connsiteX0" fmla="*/ 0 w 3620770"/>
                <a:gd name="connsiteY0" fmla="*/ 1810385 h 3620770"/>
                <a:gd name="connsiteX1" fmla="*/ 1810385 w 3620770"/>
                <a:gd name="connsiteY1" fmla="*/ 0 h 3620770"/>
                <a:gd name="connsiteX2" fmla="*/ 3620770 w 3620770"/>
                <a:gd name="connsiteY2" fmla="*/ 1810385 h 3620770"/>
                <a:gd name="connsiteX3" fmla="*/ 1810385 w 3620770"/>
                <a:gd name="connsiteY3" fmla="*/ 3620770 h 3620770"/>
                <a:gd name="connsiteX4" fmla="*/ 0 w 3620770"/>
                <a:gd name="connsiteY4" fmla="*/ 1810385 h 362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70" h="3620770">
                  <a:moveTo>
                    <a:pt x="0" y="1810385"/>
                  </a:moveTo>
                  <a:cubicBezTo>
                    <a:pt x="0" y="810537"/>
                    <a:pt x="810537" y="0"/>
                    <a:pt x="1810385" y="0"/>
                  </a:cubicBezTo>
                  <a:cubicBezTo>
                    <a:pt x="2810233" y="0"/>
                    <a:pt x="3620770" y="810537"/>
                    <a:pt x="3620770" y="1810385"/>
                  </a:cubicBezTo>
                  <a:cubicBezTo>
                    <a:pt x="3620770" y="2810233"/>
                    <a:pt x="2810233" y="3620770"/>
                    <a:pt x="1810385" y="3620770"/>
                  </a:cubicBezTo>
                  <a:cubicBezTo>
                    <a:pt x="810537" y="3620770"/>
                    <a:pt x="0" y="2810233"/>
                    <a:pt x="0" y="181038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63000" tIns="302590" rIns="1262999" bIns="283713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Management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($300)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214211" y="3410585"/>
              <a:ext cx="2715577" cy="2715577"/>
            </a:xfrm>
            <a:custGeom>
              <a:avLst/>
              <a:gdLst>
                <a:gd name="connsiteX0" fmla="*/ 0 w 2715577"/>
                <a:gd name="connsiteY0" fmla="*/ 1357789 h 2715577"/>
                <a:gd name="connsiteX1" fmla="*/ 1357789 w 2715577"/>
                <a:gd name="connsiteY1" fmla="*/ 0 h 2715577"/>
                <a:gd name="connsiteX2" fmla="*/ 2715578 w 2715577"/>
                <a:gd name="connsiteY2" fmla="*/ 1357789 h 2715577"/>
                <a:gd name="connsiteX3" fmla="*/ 1357789 w 2715577"/>
                <a:gd name="connsiteY3" fmla="*/ 2715578 h 2715577"/>
                <a:gd name="connsiteX4" fmla="*/ 0 w 2715577"/>
                <a:gd name="connsiteY4" fmla="*/ 1357789 h 271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577" h="2715577">
                  <a:moveTo>
                    <a:pt x="0" y="1357789"/>
                  </a:moveTo>
                  <a:cubicBezTo>
                    <a:pt x="0" y="607903"/>
                    <a:pt x="607903" y="0"/>
                    <a:pt x="1357789" y="0"/>
                  </a:cubicBezTo>
                  <a:cubicBezTo>
                    <a:pt x="2107675" y="0"/>
                    <a:pt x="2715578" y="607903"/>
                    <a:pt x="2715578" y="1357789"/>
                  </a:cubicBezTo>
                  <a:cubicBezTo>
                    <a:pt x="2715578" y="2107675"/>
                    <a:pt x="2107675" y="2715578"/>
                    <a:pt x="1357789" y="2715578"/>
                  </a:cubicBezTo>
                  <a:cubicBezTo>
                    <a:pt x="607903" y="2715578"/>
                    <a:pt x="0" y="2107675"/>
                    <a:pt x="0" y="135778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10403" tIns="289012" rIns="810403" bIns="198624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Middle Manager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(200)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666807" y="4315777"/>
              <a:ext cx="1810385" cy="1810385"/>
            </a:xfrm>
            <a:custGeom>
              <a:avLst/>
              <a:gdLst>
                <a:gd name="connsiteX0" fmla="*/ 0 w 1810385"/>
                <a:gd name="connsiteY0" fmla="*/ 905193 h 1810385"/>
                <a:gd name="connsiteX1" fmla="*/ 905193 w 1810385"/>
                <a:gd name="connsiteY1" fmla="*/ 0 h 1810385"/>
                <a:gd name="connsiteX2" fmla="*/ 1810386 w 1810385"/>
                <a:gd name="connsiteY2" fmla="*/ 905193 h 1810385"/>
                <a:gd name="connsiteX3" fmla="*/ 905193 w 1810385"/>
                <a:gd name="connsiteY3" fmla="*/ 1810386 h 1810385"/>
                <a:gd name="connsiteX4" fmla="*/ 0 w 1810385"/>
                <a:gd name="connsiteY4" fmla="*/ 905193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85" h="1810385">
                  <a:moveTo>
                    <a:pt x="0" y="905193"/>
                  </a:moveTo>
                  <a:cubicBezTo>
                    <a:pt x="0" y="405269"/>
                    <a:pt x="405269" y="0"/>
                    <a:pt x="905193" y="0"/>
                  </a:cubicBezTo>
                  <a:cubicBezTo>
                    <a:pt x="1405117" y="0"/>
                    <a:pt x="1810386" y="405269"/>
                    <a:pt x="1810386" y="905193"/>
                  </a:cubicBezTo>
                  <a:cubicBezTo>
                    <a:pt x="1810386" y="1405117"/>
                    <a:pt x="1405117" y="1810386"/>
                    <a:pt x="905193" y="1810386"/>
                  </a:cubicBezTo>
                  <a:cubicBezTo>
                    <a:pt x="405269" y="1810386"/>
                    <a:pt x="0" y="1405117"/>
                    <a:pt x="0" y="9051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50469" tIns="537941" rIns="350469" bIns="5379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Entry Level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bg1"/>
                  </a:solidFill>
                </a:rPr>
                <a:t>($65)</a:t>
              </a: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just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 am not at work I like to:</a:t>
            </a:r>
          </a:p>
          <a:p>
            <a:pPr lvl="1"/>
            <a:r>
              <a:rPr lang="en-US" dirty="0"/>
              <a:t>Play Ice Hockey</a:t>
            </a:r>
          </a:p>
          <a:p>
            <a:pPr lvl="1"/>
            <a:r>
              <a:rPr lang="en-US" dirty="0"/>
              <a:t>Ski</a:t>
            </a:r>
          </a:p>
          <a:p>
            <a:pPr lvl="1"/>
            <a:r>
              <a:rPr lang="en-US" dirty="0"/>
              <a:t>Bike Riding</a:t>
            </a:r>
          </a:p>
          <a:p>
            <a:pPr lvl="1"/>
            <a:r>
              <a:rPr lang="en-US" dirty="0"/>
              <a:t>Tennis</a:t>
            </a:r>
          </a:p>
          <a:p>
            <a:pPr lvl="1"/>
            <a:r>
              <a:rPr lang="en-US" dirty="0"/>
              <a:t>Travel</a:t>
            </a:r>
          </a:p>
          <a:p>
            <a:pPr lvl="1"/>
            <a:r>
              <a:rPr lang="en-US" dirty="0"/>
              <a:t>Reading</a:t>
            </a:r>
          </a:p>
          <a:p>
            <a:pPr lvl="1"/>
            <a:r>
              <a:rPr lang="en-US" dirty="0"/>
              <a:t>Investing 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it all over again?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 could talk to my high school self, what would I say?</a:t>
            </a:r>
          </a:p>
          <a:p>
            <a:pPr lvl="1"/>
            <a:r>
              <a:rPr lang="en-US" dirty="0"/>
              <a:t>Take things more seriously</a:t>
            </a:r>
          </a:p>
          <a:p>
            <a:pPr lvl="1"/>
            <a:r>
              <a:rPr lang="en-US" dirty="0"/>
              <a:t>Don’t worry about cliques, do things that interest you</a:t>
            </a:r>
          </a:p>
          <a:p>
            <a:pPr lvl="1"/>
            <a:r>
              <a:rPr lang="en-US" dirty="0"/>
              <a:t>Take more risks</a:t>
            </a:r>
          </a:p>
          <a:p>
            <a:pPr lvl="1"/>
            <a:r>
              <a:rPr lang="en-US" dirty="0"/>
              <a:t>Enjoy each day, each experience</a:t>
            </a:r>
          </a:p>
          <a:p>
            <a:pPr lvl="1"/>
            <a:r>
              <a:rPr lang="en-US" dirty="0"/>
              <a:t>Slow down, don’t rush, the world will be there when you arrive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AAEC39"/>
                </a:solidFill>
              </a:rPr>
              <a:t>QUESTION AND ANSWER</a:t>
            </a: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1503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childhood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68922"/>
            <a:ext cx="3061855" cy="2158356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77929"/>
            <a:ext cx="8229600" cy="47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Detroit Michigan and raised in Detroit Michigan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867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This is a picture of me at age 13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family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A little about my family</a:t>
            </a:r>
          </a:p>
          <a:p>
            <a:pPr lvl="1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I have one older brother who is also an entrepreneur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0993" y="5678269"/>
            <a:ext cx="3355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/>
                <a:cs typeface="Avenir Roman"/>
              </a:rPr>
              <a:t>This is a picture of my brother and parents </a:t>
            </a:r>
          </a:p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venir Roman"/>
              <a:cs typeface="Avenir Roman"/>
            </a:endParaRPr>
          </a:p>
        </p:txBody>
      </p:sp>
      <p:pic>
        <p:nvPicPr>
          <p:cNvPr id="14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49" y="2133600"/>
            <a:ext cx="2204357" cy="3429000"/>
          </a:xfrm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I attended Henry Ford High School, Detroit, Michigan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4953000"/>
            <a:ext cx="544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(Insert map or image of high school or mascot etc. here)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5359" y="2133600"/>
            <a:ext cx="3393282" cy="2533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HS student I was on the yearbook staff, played tennis, and enjoyed driving my 1966 Pontiac Catalina and hanging with my friends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86" y="3886200"/>
            <a:ext cx="2213428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6324600"/>
            <a:ext cx="4609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 car parked at my childhood home in Detroit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that I really liked in High School were:</a:t>
            </a:r>
          </a:p>
          <a:p>
            <a:pPr lvl="1"/>
            <a:r>
              <a:rPr lang="en-US" dirty="0"/>
              <a:t>Economics</a:t>
            </a:r>
          </a:p>
          <a:p>
            <a:pPr lvl="1"/>
            <a:r>
              <a:rPr lang="en-US" dirty="0"/>
              <a:t> Sciences</a:t>
            </a:r>
          </a:p>
          <a:p>
            <a:pPr lvl="1"/>
            <a:r>
              <a:rPr lang="en-US" dirty="0"/>
              <a:t>Yearbook </a:t>
            </a:r>
          </a:p>
          <a:p>
            <a:pPr lvl="1"/>
            <a:r>
              <a:rPr lang="en-US" dirty="0"/>
              <a:t>Sci Fi  Literature</a:t>
            </a:r>
          </a:p>
          <a:p>
            <a:pPr lvl="1"/>
            <a:r>
              <a:rPr lang="en-US" dirty="0"/>
              <a:t>Varsity Tennis</a:t>
            </a:r>
          </a:p>
          <a:p>
            <a:pPr lvl="1"/>
            <a:r>
              <a:rPr lang="en-US" dirty="0"/>
              <a:t>Photography</a:t>
            </a:r>
          </a:p>
          <a:p>
            <a:pPr lvl="1"/>
            <a:r>
              <a:rPr lang="en-US" dirty="0"/>
              <a:t>Hockey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that felt difficult or challenging for me while I was in High School were:</a:t>
            </a:r>
          </a:p>
          <a:p>
            <a:pPr lvl="1"/>
            <a:r>
              <a:rPr lang="en-US" dirty="0"/>
              <a:t>Our school became violent because of white fight to the suburbs</a:t>
            </a:r>
          </a:p>
          <a:p>
            <a:pPr lvl="1"/>
            <a:r>
              <a:rPr lang="en-US" dirty="0"/>
              <a:t>The School was divided on race and college bound vs. non college bound students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56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Jobs I worked while I was in High School were:</a:t>
            </a:r>
          </a:p>
          <a:p>
            <a:pPr lvl="1"/>
            <a:r>
              <a:rPr lang="en-US" dirty="0"/>
              <a:t>Shoe Store Stock boy</a:t>
            </a:r>
          </a:p>
          <a:p>
            <a:pPr lvl="1"/>
            <a:r>
              <a:rPr lang="en-US" dirty="0"/>
              <a:t>Shoe Salesman</a:t>
            </a:r>
          </a:p>
          <a:p>
            <a:pPr lvl="1"/>
            <a:r>
              <a:rPr lang="en-US" dirty="0"/>
              <a:t>Investing in real estate and the stock market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3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955</Words>
  <Application>Microsoft Office PowerPoint</Application>
  <PresentationFormat>On-screen Show (4:3)</PresentationFormat>
  <Paragraphs>221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Avenir Black</vt:lpstr>
      <vt:lpstr>Avenir Heavy</vt:lpstr>
      <vt:lpstr>Avenir Roman</vt:lpstr>
      <vt:lpstr>Arial</vt:lpstr>
      <vt:lpstr>Calibri</vt:lpstr>
      <vt:lpstr>Century Gothic</vt:lpstr>
      <vt:lpstr>Courier New</vt:lpstr>
      <vt:lpstr>Executive</vt:lpstr>
      <vt:lpstr>Russell Belinsky</vt:lpstr>
      <vt:lpstr>INTRODUCTION</vt:lpstr>
      <vt:lpstr>My childhood</vt:lpstr>
      <vt:lpstr>My family</vt:lpstr>
      <vt:lpstr>MY HIGH SCHOOL</vt:lpstr>
      <vt:lpstr>High School</vt:lpstr>
      <vt:lpstr>High School</vt:lpstr>
      <vt:lpstr>High School</vt:lpstr>
      <vt:lpstr>High School</vt:lpstr>
      <vt:lpstr>Getting in to College</vt:lpstr>
      <vt:lpstr>College</vt:lpstr>
      <vt:lpstr>College</vt:lpstr>
      <vt:lpstr>College</vt:lpstr>
      <vt:lpstr>College</vt:lpstr>
      <vt:lpstr>College</vt:lpstr>
      <vt:lpstr>Getting a job after College</vt:lpstr>
      <vt:lpstr>This is My Company</vt:lpstr>
      <vt:lpstr>My Career Path</vt:lpstr>
      <vt:lpstr>My Career</vt:lpstr>
      <vt:lpstr>My Career</vt:lpstr>
      <vt:lpstr>My role within organization</vt:lpstr>
      <vt:lpstr>Compensation at my company</vt:lpstr>
      <vt:lpstr>More than just work</vt:lpstr>
      <vt:lpstr>Do it all over again?</vt:lpstr>
      <vt:lpstr>QUESTION AND ANSWER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Belinsky, Russ</cp:lastModifiedBy>
  <cp:revision>39</cp:revision>
  <dcterms:created xsi:type="dcterms:W3CDTF">2013-01-02T21:12:08Z</dcterms:created>
  <dcterms:modified xsi:type="dcterms:W3CDTF">2017-08-17T21:28:11Z</dcterms:modified>
</cp:coreProperties>
</file>