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9" r:id="rId4"/>
    <p:sldId id="280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75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77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I started as a cook and worked my way up.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</dgm:pt>
    <dgm:pt modelId="{517BB5CF-1D96-4F22-8A23-281004CAC4AB}" type="sibTrans" cxnId="{4C08DC19-C4DB-42DD-AFF3-3B376FBE56A0}">
      <dgm:prSet/>
      <dgm:spPr/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I became a chef for a number of luxury hotels and restaurants until meeting my partners at Shutters on the Beach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</dgm:pt>
    <dgm:pt modelId="{DF2CC60B-4232-4347-8942-424BC47FE99D}" type="sibTrans" cxnId="{8A517886-B1DE-4194-94CD-5F7FD1872650}">
      <dgm:prSet/>
      <dgm:spPr/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I founded Tender Greens with my partners and am the CEO with 17 restaurants and $60m in revenues. ….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</dgm:pt>
    <dgm:pt modelId="{24D33D95-3CC9-4ECF-947A-3EB9CB8F05FA}" type="sibTrans" cxnId="{E4ED2F5A-DDAD-40C7-AB8D-5EB85B1F32BA}">
      <dgm:prSet/>
      <dgm:spPr/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7AE2F73F-5400-4144-A148-7E71A76C9D2B}" type="pres">
      <dgm:prSet presAssocID="{9DF16435-D83C-43CC-88F7-B2FF0728BDD3}" presName="bullet3a" presStyleLbl="node1" presStyleIdx="0" presStyleCnt="3"/>
      <dgm:spPr/>
    </dgm:pt>
    <dgm:pt modelId="{3B968D23-3AB8-4644-A50C-B4DD7234616D}" type="pres">
      <dgm:prSet presAssocID="{9DF16435-D83C-43CC-88F7-B2FF0728BDD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6E46-C84D-4CB3-B9D2-8FF45C5B7479}" type="pres">
      <dgm:prSet presAssocID="{2D8EC281-7FD2-4949-B782-9554AE8D8903}" presName="bullet3b" presStyleLbl="node1" presStyleIdx="1" presStyleCnt="3"/>
      <dgm:spPr/>
    </dgm:pt>
    <dgm:pt modelId="{C06A3DA7-A1F8-4D90-8743-641E5C504B9D}" type="pres">
      <dgm:prSet presAssocID="{2D8EC281-7FD2-4949-B782-9554AE8D890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1E80A-EF29-4018-85A8-34B07D0FD802}" type="presOf" srcId="{9DF16435-D83C-43CC-88F7-B2FF0728BDD3}" destId="{3B968D23-3AB8-4644-A50C-B4DD7234616D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D5057860-A586-4F8E-AD83-C94B1B4861DC}" type="presOf" srcId="{2D8EC281-7FD2-4949-B782-9554AE8D8903}" destId="{C06A3DA7-A1F8-4D90-8743-641E5C504B9D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162FA510-8516-4692-B012-2FF6FDA68A66}" type="presOf" srcId="{916EA4CA-F191-44E9-BDEC-685BAEB5F89C}" destId="{17067309-CB33-4035-BF41-24F82CD4A52A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7C087A38-7592-49B0-8670-1C6111D4BADA}" type="presParOf" srcId="{2CA1C279-8CAF-4522-A11C-0306FA8C7E1F}" destId="{C1F15EE0-C9B7-41DF-A01C-F918C34A425B}" srcOrd="1" destOrd="0" presId="urn:microsoft.com/office/officeart/2005/8/layout/arrow2"/>
    <dgm:cxn modelId="{6CA355B3-59E7-478E-A9AD-DA1F746FA7D1}" type="presParOf" srcId="{C1F15EE0-C9B7-41DF-A01C-F918C34A425B}" destId="{7AE2F73F-5400-4144-A148-7E71A76C9D2B}" srcOrd="0" destOrd="0" presId="urn:microsoft.com/office/officeart/2005/8/layout/arrow2"/>
    <dgm:cxn modelId="{529EFC1D-879B-40CF-8CFE-03D1C7C2EAB4}" type="presParOf" srcId="{C1F15EE0-C9B7-41DF-A01C-F918C34A425B}" destId="{3B968D23-3AB8-4644-A50C-B4DD7234616D}" srcOrd="1" destOrd="0" presId="urn:microsoft.com/office/officeart/2005/8/layout/arrow2"/>
    <dgm:cxn modelId="{2DBAD1C7-4C10-4899-BB77-BF75EEECA93B}" type="presParOf" srcId="{C1F15EE0-C9B7-41DF-A01C-F918C34A425B}" destId="{C32D6E46-C84D-4CB3-B9D2-8FF45C5B7479}" srcOrd="2" destOrd="0" presId="urn:microsoft.com/office/officeart/2005/8/layout/arrow2"/>
    <dgm:cxn modelId="{1E5748E7-FB07-450A-8BBE-662B2D6564C1}" type="presParOf" srcId="{C1F15EE0-C9B7-41DF-A01C-F918C34A425B}" destId="{C06A3DA7-A1F8-4D90-8743-641E5C504B9D}" srcOrd="3" destOrd="0" presId="urn:microsoft.com/office/officeart/2005/8/layout/arrow2"/>
    <dgm:cxn modelId="{D3F33F51-B83B-4FD4-BA54-1A6AD739A764}" type="presParOf" srcId="{C1F15EE0-C9B7-41DF-A01C-F918C34A425B}" destId="{EA92077A-70E6-4C4C-A836-EA56EC69D16A}" srcOrd="4" destOrd="0" presId="urn:microsoft.com/office/officeart/2005/8/layout/arrow2"/>
    <dgm:cxn modelId="{5D70F7E6-FA96-4A06-8A01-923E967AA69D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smtClean="0"/>
            <a:t>Opened 2006 in Culver City, CA</a:t>
          </a:r>
          <a:endParaRPr lang="en-US" dirty="0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FE0ADAFD-A01D-43ED-85A8-D2F5157453BA}">
      <dgm:prSet phldrT="[Text]"/>
      <dgm:spPr/>
      <dgm:t>
        <a:bodyPr/>
        <a:lstStyle/>
        <a:p>
          <a:endParaRPr lang="en-US" dirty="0"/>
        </a:p>
      </dgm:t>
    </dgm:pt>
    <dgm:pt modelId="{78A8E93B-89C5-45E2-BF58-D0FA92149791}" type="parTrans" cxnId="{47481575-5887-4B05-8558-4392F3EA3292}">
      <dgm:prSet/>
      <dgm:spPr/>
      <dgm:t>
        <a:bodyPr/>
        <a:lstStyle/>
        <a:p>
          <a:endParaRPr lang="en-US"/>
        </a:p>
      </dgm:t>
    </dgm:pt>
    <dgm:pt modelId="{A7AFAA62-3964-4EC2-8B11-7410442E3FF9}" type="sibTrans" cxnId="{47481575-5887-4B05-8558-4392F3EA3292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/>
            <a:t>17 restaurants in California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6F4C6983-267D-4CFA-ACED-F2942F56055C}">
      <dgm:prSet phldrT="[Text]"/>
      <dgm:spPr/>
      <dgm:t>
        <a:bodyPr/>
        <a:lstStyle/>
        <a:p>
          <a:r>
            <a:rPr lang="en-US" dirty="0" smtClean="0"/>
            <a:t>1000+ employees</a:t>
          </a:r>
          <a:endParaRPr lang="en-US" dirty="0"/>
        </a:p>
      </dgm:t>
    </dgm:pt>
    <dgm:pt modelId="{B04F007F-4995-48C3-B0DF-834089FEBFB2}" type="parTrans" cxnId="{28825E35-9242-4A05-9E94-3D372BD1C8E5}">
      <dgm:prSet/>
      <dgm:spPr/>
      <dgm:t>
        <a:bodyPr/>
        <a:lstStyle/>
        <a:p>
          <a:endParaRPr lang="en-US"/>
        </a:p>
      </dgm:t>
    </dgm:pt>
    <dgm:pt modelId="{C323FA82-0CB4-4CED-A2C1-ABAE1B717CD6}" type="sibTrans" cxnId="{28825E35-9242-4A05-9E94-3D372BD1C8E5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/>
            <a:t>Based in Culver City</a:t>
          </a:r>
          <a:endParaRPr lang="en-US" dirty="0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7680813E-4110-43AC-9C84-E493B437436D}">
      <dgm:prSet phldrT="[Text]"/>
      <dgm:spPr/>
      <dgm:t>
        <a:bodyPr/>
        <a:lstStyle/>
        <a:p>
          <a:r>
            <a:rPr lang="en-US" dirty="0" smtClean="0"/>
            <a:t>Locations throughout California</a:t>
          </a:r>
          <a:endParaRPr lang="en-US" dirty="0"/>
        </a:p>
      </dgm:t>
    </dgm:pt>
    <dgm:pt modelId="{96D1D160-38D1-4CD3-8DC0-457E1FA1F8F0}" type="parTrans" cxnId="{831E874E-2913-40EE-9BC7-EACBF5703572}">
      <dgm:prSet/>
      <dgm:spPr/>
      <dgm:t>
        <a:bodyPr/>
        <a:lstStyle/>
        <a:p>
          <a:endParaRPr lang="en-US"/>
        </a:p>
      </dgm:t>
    </dgm:pt>
    <dgm:pt modelId="{9A5EFFCC-CBB3-46BA-B048-9412650CC3A0}" type="sibTrans" cxnId="{831E874E-2913-40EE-9BC7-EACBF5703572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1D5319A2-4127-4741-BDF1-6AC5728B353E}">
      <dgm:prSet phldrT="[Text]"/>
      <dgm:spPr/>
      <dgm:t>
        <a:bodyPr/>
        <a:lstStyle/>
        <a:p>
          <a:r>
            <a:rPr lang="en-US" dirty="0" smtClean="0"/>
            <a:t>Chef driven, organic food at a reasonable price</a:t>
          </a:r>
          <a:endParaRPr lang="en-US" dirty="0"/>
        </a:p>
      </dgm:t>
    </dgm:pt>
    <dgm:pt modelId="{5DBDAD2A-9A4B-47C2-95A6-AC96C0F23C91}" type="parTrans" cxnId="{F6AC0D4E-CF04-45B3-A612-36E6678EC005}">
      <dgm:prSet/>
      <dgm:spPr/>
      <dgm:t>
        <a:bodyPr/>
        <a:lstStyle/>
        <a:p>
          <a:endParaRPr lang="en-US"/>
        </a:p>
      </dgm:t>
    </dgm:pt>
    <dgm:pt modelId="{863A3449-B01F-403E-8D12-EBB17A7EC676}" type="sibTrans" cxnId="{F6AC0D4E-CF04-45B3-A612-36E6678EC005}">
      <dgm:prSet/>
      <dgm:spPr/>
      <dgm:t>
        <a:bodyPr/>
        <a:lstStyle/>
        <a:p>
          <a:endParaRPr lang="en-US"/>
        </a:p>
      </dgm:t>
    </dgm:pt>
    <dgm:pt modelId="{5BF60005-4E85-FA42-9DEA-91D2564D8B22}">
      <dgm:prSet phldrT="[Text]"/>
      <dgm:spPr/>
      <dgm:t>
        <a:bodyPr/>
        <a:lstStyle/>
        <a:p>
          <a:r>
            <a:rPr lang="en-US" dirty="0" smtClean="0"/>
            <a:t>$60m in annual revenue</a:t>
          </a:r>
          <a:endParaRPr lang="en-US" dirty="0"/>
        </a:p>
      </dgm:t>
    </dgm:pt>
    <dgm:pt modelId="{77CAE890-EFF8-7548-BFFB-6FAE98679906}" type="parTrans" cxnId="{4397C8B4-7842-7345-BEC4-C2ED8DF596B9}">
      <dgm:prSet/>
      <dgm:spPr/>
    </dgm:pt>
    <dgm:pt modelId="{E301FE33-558A-E049-982E-CA9F29D9536F}" type="sibTrans" cxnId="{4397C8B4-7842-7345-BEC4-C2ED8DF596B9}">
      <dgm:prSet/>
      <dgm:spPr/>
    </dgm:pt>
    <dgm:pt modelId="{2BFC1F46-04F8-BC43-99B0-57B14107E07E}">
      <dgm:prSet/>
      <dgm:spPr/>
      <dgm:t>
        <a:bodyPr/>
        <a:lstStyle/>
        <a:p>
          <a:r>
            <a:rPr lang="en-US" dirty="0" smtClean="0"/>
            <a:t>Restaurant</a:t>
          </a:r>
          <a:endParaRPr lang="en-US" dirty="0"/>
        </a:p>
      </dgm:t>
    </dgm:pt>
    <dgm:pt modelId="{6F51D31A-2915-C946-9E84-FF9C814BF20C}" type="parTrans" cxnId="{D1D68E3B-77D9-3947-A8D4-611FDE57F24D}">
      <dgm:prSet/>
      <dgm:spPr/>
    </dgm:pt>
    <dgm:pt modelId="{ABBC56C1-3402-EE49-A509-9E8A96CF8DD3}" type="sibTrans" cxnId="{D1D68E3B-77D9-3947-A8D4-611FDE57F24D}">
      <dgm:prSet/>
      <dgm:spPr/>
    </dgm:pt>
    <dgm:pt modelId="{4ABD0842-A0D0-994B-A6DD-E9A84CD463A0}">
      <dgm:prSet/>
      <dgm:spPr/>
      <dgm:t>
        <a:bodyPr/>
        <a:lstStyle/>
        <a:p>
          <a:r>
            <a:rPr lang="en-US" dirty="0" smtClean="0"/>
            <a:t>catering</a:t>
          </a:r>
          <a:endParaRPr lang="en-US" dirty="0"/>
        </a:p>
      </dgm:t>
    </dgm:pt>
    <dgm:pt modelId="{C7D98760-C3A6-A84A-A857-C9B12772AEBF}" type="parTrans" cxnId="{C8641515-EE20-7C49-82FD-872D94F5101B}">
      <dgm:prSet/>
      <dgm:spPr/>
    </dgm:pt>
    <dgm:pt modelId="{10CD70B2-1EA4-7B45-AB99-6AFE678EB54F}" type="sibTrans" cxnId="{C8641515-EE20-7C49-82FD-872D94F5101B}">
      <dgm:prSet/>
      <dgm:spPr/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28825E35-9242-4A05-9E94-3D372BD1C8E5}" srcId="{38F9CBC8-3D92-431C-8160-40C6AEECE7E8}" destId="{6F4C6983-267D-4CFA-ACED-F2942F56055C}" srcOrd="1" destOrd="0" parTransId="{B04F007F-4995-48C3-B0DF-834089FEBFB2}" sibTransId="{C323FA82-0CB4-4CED-A2C1-ABAE1B717CD6}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9F35B0EB-9358-4445-8F60-7CBAFBA89030}" type="presOf" srcId="{2BFC1F46-04F8-BC43-99B0-57B14107E07E}" destId="{1BD4153D-BF13-46DC-AF90-F6C03C8C874D}" srcOrd="0" destOrd="0" presId="urn:microsoft.com/office/officeart/2005/8/layout/chevron2"/>
    <dgm:cxn modelId="{831E874E-2913-40EE-9BC7-EACBF5703572}" srcId="{E8206E11-8E3A-4C5A-80D2-8EE3F2B25B49}" destId="{7680813E-4110-43AC-9C84-E493B437436D}" srcOrd="1" destOrd="0" parTransId="{96D1D160-38D1-4CD3-8DC0-457E1FA1F8F0}" sibTransId="{9A5EFFCC-CBB3-46BA-B048-9412650CC3A0}"/>
    <dgm:cxn modelId="{F6AC0D4E-CF04-45B3-A612-36E6678EC005}" srcId="{C24AC97F-5A51-4E96-A356-8FDC0B4F5601}" destId="{1D5319A2-4127-4741-BDF1-6AC5728B353E}" srcOrd="1" destOrd="0" parTransId="{5DBDAD2A-9A4B-47C2-95A6-AC96C0F23C91}" sibTransId="{863A3449-B01F-403E-8D12-EBB17A7EC676}"/>
    <dgm:cxn modelId="{BD4ECF8D-4643-2B46-9DFF-1DAD1E1BC93D}" type="presOf" srcId="{4ABD0842-A0D0-994B-A6DD-E9A84CD463A0}" destId="{1BD4153D-BF13-46DC-AF90-F6C03C8C874D}" srcOrd="0" destOrd="1" presId="urn:microsoft.com/office/officeart/2005/8/layout/chevron2"/>
    <dgm:cxn modelId="{4397C8B4-7842-7345-BEC4-C2ED8DF596B9}" srcId="{38F9CBC8-3D92-431C-8160-40C6AEECE7E8}" destId="{5BF60005-4E85-FA42-9DEA-91D2564D8B22}" srcOrd="2" destOrd="0" parTransId="{77CAE890-EFF8-7548-BFFB-6FAE98679906}" sibTransId="{E301FE33-558A-E049-982E-CA9F29D9536F}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035F63A9-048C-4786-9FF5-B9A89A2553A7}" type="presOf" srcId="{6F4C6983-267D-4CFA-ACED-F2942F56055C}" destId="{30B514BE-46D7-4D38-A415-D7FF022783BA}" srcOrd="0" destOrd="1" presId="urn:microsoft.com/office/officeart/2005/8/layout/chevron2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00FBFA25-FA46-1F4E-95F5-FA8EDC70E099}" type="presOf" srcId="{5BF60005-4E85-FA42-9DEA-91D2564D8B22}" destId="{30B514BE-46D7-4D38-A415-D7FF022783BA}" srcOrd="0" destOrd="2" presId="urn:microsoft.com/office/officeart/2005/8/layout/chevron2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43100EA1-ABDF-4F04-9E42-768694CFE72B}" type="presOf" srcId="{1D5319A2-4127-4741-BDF1-6AC5728B353E}" destId="{6A2F2BFB-E64A-4CD0-A98A-7DE9447DD690}" srcOrd="0" destOrd="1" presId="urn:microsoft.com/office/officeart/2005/8/layout/chevron2"/>
    <dgm:cxn modelId="{9861C864-5D5E-45CD-BBCB-01D74694B684}" type="presOf" srcId="{7680813E-4110-43AC-9C84-E493B437436D}" destId="{2E4840C1-F354-44D9-A398-5161A3DBB89F}" srcOrd="0" destOrd="1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D1D68E3B-77D9-3947-A8D4-611FDE57F24D}" srcId="{806E6D4F-9930-45FB-A7F1-CB66DFBEF2EE}" destId="{2BFC1F46-04F8-BC43-99B0-57B14107E07E}" srcOrd="0" destOrd="0" parTransId="{6F51D31A-2915-C946-9E84-FF9C814BF20C}" sibTransId="{ABBC56C1-3402-EE49-A509-9E8A96CF8DD3}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C8641515-EE20-7C49-82FD-872D94F5101B}" srcId="{806E6D4F-9930-45FB-A7F1-CB66DFBEF2EE}" destId="{4ABD0842-A0D0-994B-A6DD-E9A84CD463A0}" srcOrd="1" destOrd="0" parTransId="{C7D98760-C3A6-A84A-A857-C9B12772AEBF}" sibTransId="{10CD70B2-1EA4-7B45-AB99-6AFE678EB54F}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F19C354F-2C09-406E-BA1A-BD49BCE98096}" type="presOf" srcId="{FE0ADAFD-A01D-43ED-85A8-D2F5157453BA}" destId="{66A0EA41-AF18-431B-B159-8FD3441BA876}" srcOrd="0" destOrd="1" presId="urn:microsoft.com/office/officeart/2005/8/layout/chevron2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47481575-5887-4B05-8558-4392F3EA3292}" srcId="{A972410D-D72C-42D7-898F-A0C468AE9E3B}" destId="{FE0ADAFD-A01D-43ED-85A8-D2F5157453BA}" srcOrd="1" destOrd="0" parTransId="{78A8E93B-89C5-45E2-BF58-D0FA92149791}" sibTransId="{A7AFAA62-3964-4EC2-8B11-7410442E3FF9}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  <dgm:cxn modelId="{BE10E1C8-EDB0-40B9-82CF-59D2563926F8}" type="presParOf" srcId="{5642DD8F-48F8-4FAA-9584-9742425D2088}" destId="{D6CB36C7-05F6-4B0E-910A-AEC0019B4D9B}" srcOrd="7" destOrd="0" presId="urn:microsoft.com/office/officeart/2005/8/layout/chevron2"/>
    <dgm:cxn modelId="{63791AB5-6726-4350-937D-CC6981A19FAC}" type="presParOf" srcId="{5642DD8F-48F8-4FAA-9584-9742425D2088}" destId="{6435DB90-AA5E-4CDC-BC67-FB72FA1F5E13}" srcOrd="8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Founder and CEO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/>
      <dgm:t>
        <a:bodyPr/>
        <a:lstStyle/>
        <a:p>
          <a:r>
            <a:rPr lang="en-US" dirty="0" smtClean="0"/>
            <a:t>Ops</a:t>
          </a:r>
          <a:endParaRPr lang="en-US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/>
      <dgm:spPr/>
      <dgm:t>
        <a:bodyPr/>
        <a:lstStyle/>
        <a:p>
          <a:r>
            <a:rPr lang="en-US" dirty="0" smtClean="0"/>
            <a:t>Brand expression</a:t>
          </a:r>
          <a:endParaRPr lang="en-US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/>
      <dgm:spPr/>
      <dgm:t>
        <a:bodyPr/>
        <a:lstStyle/>
        <a:p>
          <a:r>
            <a:rPr lang="en-US" dirty="0" smtClean="0"/>
            <a:t>People  development</a:t>
          </a:r>
          <a:endParaRPr lang="en-US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DD2868-32EA-4C5D-BDB6-19E46529BCEA}">
      <dgm:prSet phldrT="[Text]"/>
      <dgm:spPr/>
      <dgm:t>
        <a:bodyPr/>
        <a:lstStyle/>
        <a:p>
          <a:r>
            <a:rPr lang="en-US" dirty="0" smtClean="0"/>
            <a:t>Chef</a:t>
          </a:r>
        </a:p>
        <a:p>
          <a:r>
            <a:rPr lang="en-US" dirty="0" smtClean="0"/>
            <a:t>$80k-$125k</a:t>
          </a:r>
        </a:p>
        <a:p>
          <a:endParaRPr lang="en-US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Line cook</a:t>
          </a:r>
        </a:p>
        <a:p>
          <a:r>
            <a:rPr lang="en-US" dirty="0" smtClean="0"/>
            <a:t>$20k</a:t>
          </a:r>
          <a:endParaRPr lang="en-US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540A5EFD-3A0B-734B-B74B-BBBD1D75E254}">
      <dgm:prSet/>
      <dgm:spPr/>
      <dgm:t>
        <a:bodyPr/>
        <a:lstStyle/>
        <a:p>
          <a:r>
            <a:rPr lang="en-US" dirty="0" smtClean="0"/>
            <a:t>Sous chef</a:t>
          </a:r>
        </a:p>
        <a:p>
          <a:r>
            <a:rPr lang="en-US" dirty="0" smtClean="0"/>
            <a:t>$45k-$65k</a:t>
          </a:r>
          <a:endParaRPr lang="en-US" dirty="0"/>
        </a:p>
      </dgm:t>
    </dgm:pt>
    <dgm:pt modelId="{FF7E3810-5536-064A-B3E5-81C395BB46D4}" type="parTrans" cxnId="{44E02D0D-BF81-3247-B391-9C6590358AC4}">
      <dgm:prSet/>
      <dgm:spPr/>
      <dgm:t>
        <a:bodyPr/>
        <a:lstStyle/>
        <a:p>
          <a:endParaRPr lang="en-US"/>
        </a:p>
      </dgm:t>
    </dgm:pt>
    <dgm:pt modelId="{A87FCA6F-6B37-2149-A2B8-50BF217CEDB5}" type="sibTrans" cxnId="{44E02D0D-BF81-3247-B391-9C6590358AC4}">
      <dgm:prSet/>
      <dgm:spPr/>
      <dgm:t>
        <a:bodyPr/>
        <a:lstStyle/>
        <a:p>
          <a:endParaRPr lang="en-US"/>
        </a:p>
      </dgm:t>
    </dgm:pt>
    <dgm:pt modelId="{E295829E-C7AD-4547-B36C-8817B613D578}">
      <dgm:prSet/>
      <dgm:spPr/>
      <dgm:t>
        <a:bodyPr/>
        <a:lstStyle/>
        <a:p>
          <a:r>
            <a:rPr lang="en-US" dirty="0" smtClean="0"/>
            <a:t>Sr. Executive</a:t>
          </a:r>
        </a:p>
        <a:p>
          <a:r>
            <a:rPr lang="en-US" dirty="0" smtClean="0"/>
            <a:t>$100k-$200k</a:t>
          </a:r>
          <a:endParaRPr lang="en-US" dirty="0"/>
        </a:p>
      </dgm:t>
    </dgm:pt>
    <dgm:pt modelId="{FE476BBB-0FA6-F440-9697-E50630021FA4}" type="parTrans" cxnId="{DFB1F535-E1C5-A84A-8AC6-84FAE2782676}">
      <dgm:prSet/>
      <dgm:spPr/>
      <dgm:t>
        <a:bodyPr/>
        <a:lstStyle/>
        <a:p>
          <a:endParaRPr lang="en-US"/>
        </a:p>
      </dgm:t>
    </dgm:pt>
    <dgm:pt modelId="{B578EA96-36AA-D440-BFD1-578B58462A9A}" type="sibTrans" cxnId="{DFB1F535-E1C5-A84A-8AC6-84FAE2782676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 custLinFactNeighborY="203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AABB94-2451-BB49-A5F7-C9EB79472767}" type="presOf" srcId="{E295829E-C7AD-4547-B36C-8817B613D578}" destId="{280D03B2-5124-4FFE-B2EA-9D0C5DF14AE3}" srcOrd="0" destOrd="0" presId="urn:microsoft.com/office/officeart/2005/8/layout/venn2"/>
    <dgm:cxn modelId="{E440235F-4DCE-9649-B1EF-B073FE765ACC}" type="presOf" srcId="{540A5EFD-3A0B-734B-B74B-BBBD1D75E254}" destId="{7B201D4F-3ABB-4AA0-9DD1-4E34C1C24790}" srcOrd="0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4EE484CC-E226-C14F-AA11-7F6B5809CB3B}" type="presOf" srcId="{3DDD2868-32EA-4C5D-BDB6-19E46529BCEA}" destId="{96334835-36AC-42F9-BFE0-8702FD97F429}" srcOrd="1" destOrd="0" presId="urn:microsoft.com/office/officeart/2005/8/layout/venn2"/>
    <dgm:cxn modelId="{C03E2A8B-4DCB-934F-A6DF-EC685EACEBD0}" type="presOf" srcId="{6AC99C86-CBD3-4E84-97DC-EB6E0BC28CC6}" destId="{138BC12D-E79A-46F1-9873-0ECF244904FC}" srcOrd="1" destOrd="0" presId="urn:microsoft.com/office/officeart/2005/8/layout/venn2"/>
    <dgm:cxn modelId="{44E02D0D-BF81-3247-B391-9C6590358AC4}" srcId="{920552CB-C3DE-4748-8079-2831CAFED3A2}" destId="{540A5EFD-3A0B-734B-B74B-BBBD1D75E254}" srcOrd="2" destOrd="0" parTransId="{FF7E3810-5536-064A-B3E5-81C395BB46D4}" sibTransId="{A87FCA6F-6B37-2149-A2B8-50BF217CEDB5}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0401B1BC-567D-424B-BF44-DA5FA54DD78F}" type="presOf" srcId="{E295829E-C7AD-4547-B36C-8817B613D578}" destId="{95DE5207-025A-425E-B3D3-E91D76216FF8}" srcOrd="1" destOrd="0" presId="urn:microsoft.com/office/officeart/2005/8/layout/venn2"/>
    <dgm:cxn modelId="{468951F2-6D9C-4E40-A234-E947419E9C27}" type="presOf" srcId="{6AC99C86-CBD3-4E84-97DC-EB6E0BC28CC6}" destId="{5B04C7D4-0C66-40B7-99AF-6C0E5E463AEB}" srcOrd="0" destOrd="0" presId="urn:microsoft.com/office/officeart/2005/8/layout/venn2"/>
    <dgm:cxn modelId="{0A7541F3-BE35-E846-8AEE-7EFD89C521B7}" type="presOf" srcId="{3DDD2868-32EA-4C5D-BDB6-19E46529BCEA}" destId="{82F6B587-BE75-4509-BA53-DBC19D7C7903}" srcOrd="0" destOrd="0" presId="urn:microsoft.com/office/officeart/2005/8/layout/venn2"/>
    <dgm:cxn modelId="{DFB1F535-E1C5-A84A-8AC6-84FAE2782676}" srcId="{920552CB-C3DE-4748-8079-2831CAFED3A2}" destId="{E295829E-C7AD-4547-B36C-8817B613D578}" srcOrd="0" destOrd="0" parTransId="{FE476BBB-0FA6-F440-9697-E50630021FA4}" sibTransId="{B578EA96-36AA-D440-BFD1-578B58462A9A}"/>
    <dgm:cxn modelId="{C6365CFF-1423-4F8A-92D3-7C6F113477D1}" srcId="{920552CB-C3DE-4748-8079-2831CAFED3A2}" destId="{3DDD2868-32EA-4C5D-BDB6-19E46529BCEA}" srcOrd="1" destOrd="0" parTransId="{9C3BE899-412C-4F21-9FE3-B8CD5CB55B74}" sibTransId="{98E860F6-137E-4F38-ABAB-3407817523C3}"/>
    <dgm:cxn modelId="{734A4DDA-6CC8-8F48-92BB-07863BC6CA46}" type="presOf" srcId="{540A5EFD-3A0B-734B-B74B-BBBD1D75E254}" destId="{65173B94-3E04-4778-9AA5-85512EAA6E5C}" srcOrd="1" destOrd="0" presId="urn:microsoft.com/office/officeart/2005/8/layout/venn2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17D3D0B3-10DD-6848-93F5-5EC571831AEE}" type="presParOf" srcId="{B68FDB90-5246-40EA-B6E8-D89223EF4A5D}" destId="{D5E0B7E8-DF5E-4977-9086-B4D4B8AEAFAE}" srcOrd="3" destOrd="0" presId="urn:microsoft.com/office/officeart/2005/8/layout/venn2"/>
    <dgm:cxn modelId="{D7A6AEAF-F9D3-1A41-9115-51697E799E21}" type="presParOf" srcId="{D5E0B7E8-DF5E-4977-9086-B4D4B8AEAFAE}" destId="{5B04C7D4-0C66-40B7-99AF-6C0E5E463AEB}" srcOrd="0" destOrd="0" presId="urn:microsoft.com/office/officeart/2005/8/layout/venn2"/>
    <dgm:cxn modelId="{D3BE51B5-CA3A-0D4C-9812-E505A98A45A1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F73F-5400-4144-A148-7E71A76C9D2B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68D23-3AB8-4644-A50C-B4DD7234616D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 started as a cook and worked my way up.</a:t>
          </a:r>
          <a:endParaRPr lang="en-US" sz="1900" kern="1200" dirty="0"/>
        </a:p>
      </dsp:txBody>
      <dsp:txXfrm>
        <a:off x="1507845" y="3217959"/>
        <a:ext cx="1687279" cy="1308003"/>
      </dsp:txXfrm>
    </dsp:sp>
    <dsp:sp modelId="{C32D6E46-C84D-4CB3-B9D2-8FF45C5B7479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3DA7-A1F8-4D90-8743-641E5C504B9D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 became a chef for a number of luxury hotels and restaurants until meeting my partners at Shutters on the Beach</a:t>
          </a:r>
          <a:endParaRPr lang="en-US" sz="1900" kern="1200" dirty="0"/>
        </a:p>
      </dsp:txBody>
      <dsp:txXfrm>
        <a:off x="3245815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 founded Tender Greens with my partners and am the CEO with 17 restaurants and $60m in revenues. ….</a:t>
          </a:r>
          <a:endParaRPr lang="en-US" sz="1900" kern="1200" dirty="0"/>
        </a:p>
      </dsp:txBody>
      <dsp:txXfrm>
        <a:off x="5309654" y="1380418"/>
        <a:ext cx="1737969" cy="3145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C463A-ECAA-453B-A73C-388F5AFB4F96}">
      <dsp:nvSpPr>
        <dsp:cNvPr id="0" name=""/>
        <dsp:cNvSpPr/>
      </dsp:nvSpPr>
      <dsp:spPr>
        <a:xfrm rot="5400000">
          <a:off x="-180689" y="18250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History</a:t>
          </a:r>
          <a:endParaRPr lang="en-US" sz="1800" kern="1200" dirty="0"/>
        </a:p>
      </dsp:txBody>
      <dsp:txXfrm rot="-5400000">
        <a:off x="1" y="423424"/>
        <a:ext cx="843217" cy="361379"/>
      </dsp:txXfrm>
    </dsp:sp>
    <dsp:sp modelId="{66A0EA41-AF18-431B-B159-8FD3441BA876}">
      <dsp:nvSpPr>
        <dsp:cNvPr id="0" name=""/>
        <dsp:cNvSpPr/>
      </dsp:nvSpPr>
      <dsp:spPr>
        <a:xfrm rot="5400000">
          <a:off x="4335414" y="-349038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Opened 2006 in Culver City, CA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 rot="-5400000">
        <a:off x="843217" y="40037"/>
        <a:ext cx="7729160" cy="706543"/>
      </dsp:txXfrm>
    </dsp:sp>
    <dsp:sp modelId="{ABE2B68B-272C-4A0C-9E50-25D1C7CA2FAD}">
      <dsp:nvSpPr>
        <dsp:cNvPr id="0" name=""/>
        <dsp:cNvSpPr/>
      </dsp:nvSpPr>
      <dsp:spPr>
        <a:xfrm rot="5400000">
          <a:off x="-180689" y="1271098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Size</a:t>
          </a:r>
          <a:endParaRPr lang="en-US" sz="1800" kern="1200" dirty="0"/>
        </a:p>
      </dsp:txBody>
      <dsp:txXfrm rot="-5400000">
        <a:off x="1" y="1512018"/>
        <a:ext cx="843217" cy="361379"/>
      </dsp:txXfrm>
    </dsp:sp>
    <dsp:sp modelId="{30B514BE-46D7-4D38-A415-D7FF022783BA}">
      <dsp:nvSpPr>
        <dsp:cNvPr id="0" name=""/>
        <dsp:cNvSpPr/>
      </dsp:nvSpPr>
      <dsp:spPr>
        <a:xfrm rot="5400000">
          <a:off x="4335414" y="-2401788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17 restaurants in California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1000+ employees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$60m in annual revenue</a:t>
          </a:r>
          <a:endParaRPr lang="en-US" sz="1400" kern="1200" dirty="0"/>
        </a:p>
      </dsp:txBody>
      <dsp:txXfrm rot="-5400000">
        <a:off x="843217" y="1128631"/>
        <a:ext cx="7729160" cy="706543"/>
      </dsp:txXfrm>
    </dsp:sp>
    <dsp:sp modelId="{11A6DF24-183C-4118-AD2D-2316AB1CB656}">
      <dsp:nvSpPr>
        <dsp:cNvPr id="0" name=""/>
        <dsp:cNvSpPr/>
      </dsp:nvSpPr>
      <dsp:spPr>
        <a:xfrm rot="5400000">
          <a:off x="-180689" y="2359691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Location</a:t>
          </a:r>
          <a:endParaRPr lang="en-US" sz="1800" kern="1200" dirty="0"/>
        </a:p>
      </dsp:txBody>
      <dsp:txXfrm rot="-5400000">
        <a:off x="1" y="2600611"/>
        <a:ext cx="843217" cy="361379"/>
      </dsp:txXfrm>
    </dsp:sp>
    <dsp:sp modelId="{2E4840C1-F354-44D9-A398-5161A3DBB89F}">
      <dsp:nvSpPr>
        <dsp:cNvPr id="0" name=""/>
        <dsp:cNvSpPr/>
      </dsp:nvSpPr>
      <dsp:spPr>
        <a:xfrm rot="5400000">
          <a:off x="4335414" y="-1313195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Based in Culver City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Locations throughout California</a:t>
          </a:r>
          <a:endParaRPr lang="en-US" sz="1400" kern="1200" dirty="0"/>
        </a:p>
      </dsp:txBody>
      <dsp:txXfrm rot="-5400000">
        <a:off x="843217" y="2217224"/>
        <a:ext cx="7729160" cy="706543"/>
      </dsp:txXfrm>
    </dsp:sp>
    <dsp:sp modelId="{226B8113-CD76-4B1D-94B0-BF4B1B173FF7}">
      <dsp:nvSpPr>
        <dsp:cNvPr id="0" name=""/>
        <dsp:cNvSpPr/>
      </dsp:nvSpPr>
      <dsp:spPr>
        <a:xfrm rot="5400000">
          <a:off x="-180689" y="344828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Products</a:t>
          </a:r>
          <a:endParaRPr lang="en-US" sz="1800" kern="1200" dirty="0"/>
        </a:p>
      </dsp:txBody>
      <dsp:txXfrm rot="-5400000">
        <a:off x="1" y="3689204"/>
        <a:ext cx="843217" cy="361379"/>
      </dsp:txXfrm>
    </dsp:sp>
    <dsp:sp modelId="{6A2F2BFB-E64A-4CD0-A98A-7DE9447DD690}">
      <dsp:nvSpPr>
        <dsp:cNvPr id="0" name=""/>
        <dsp:cNvSpPr/>
      </dsp:nvSpPr>
      <dsp:spPr>
        <a:xfrm rot="5400000">
          <a:off x="4335414" y="-22460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Chef driven, organic food at a reasonable price</a:t>
          </a:r>
          <a:endParaRPr lang="en-US" sz="1400" kern="1200" dirty="0"/>
        </a:p>
      </dsp:txBody>
      <dsp:txXfrm rot="-5400000">
        <a:off x="843217" y="3305817"/>
        <a:ext cx="7729160" cy="706543"/>
      </dsp:txXfrm>
    </dsp:sp>
    <dsp:sp modelId="{B909DF7A-9810-49F1-8644-6B5E54C44566}">
      <dsp:nvSpPr>
        <dsp:cNvPr id="0" name=""/>
        <dsp:cNvSpPr/>
      </dsp:nvSpPr>
      <dsp:spPr>
        <a:xfrm rot="5400000">
          <a:off x="-180689" y="4536877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Services</a:t>
          </a:r>
          <a:endParaRPr lang="en-US" sz="1800" kern="1200" dirty="0"/>
        </a:p>
      </dsp:txBody>
      <dsp:txXfrm rot="-5400000">
        <a:off x="1" y="4777797"/>
        <a:ext cx="843217" cy="361379"/>
      </dsp:txXfrm>
    </dsp:sp>
    <dsp:sp modelId="{1BD4153D-BF13-46DC-AF90-F6C03C8C874D}">
      <dsp:nvSpPr>
        <dsp:cNvPr id="0" name=""/>
        <dsp:cNvSpPr/>
      </dsp:nvSpPr>
      <dsp:spPr>
        <a:xfrm rot="5400000">
          <a:off x="4335414" y="863990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Restaurant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catering</a:t>
          </a:r>
          <a:endParaRPr lang="en-US" sz="1400" kern="1200" dirty="0"/>
        </a:p>
      </dsp:txBody>
      <dsp:txXfrm rot="-5400000">
        <a:off x="843217" y="4394409"/>
        <a:ext cx="7729160" cy="706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Founder and CEO</a:t>
          </a:r>
          <a:endParaRPr lang="en-US" sz="2400" kern="1200" dirty="0"/>
        </a:p>
      </dsp:txBody>
      <dsp:txXfrm>
        <a:off x="3547939" y="1696120"/>
        <a:ext cx="1133721" cy="1133721"/>
      </dsp:txXfrm>
    </dsp:sp>
    <dsp:sp modelId="{D9D4D7BA-BA6D-4356-875A-E65D17B87A66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Ops</a:t>
          </a:r>
          <a:endParaRPr lang="en-US" sz="1100" kern="1200" dirty="0"/>
        </a:p>
      </dsp:txBody>
      <dsp:txXfrm>
        <a:off x="3717997" y="165440"/>
        <a:ext cx="793605" cy="793605"/>
      </dsp:txXfrm>
    </dsp:sp>
    <dsp:sp modelId="{008CD76D-B43E-4EBF-81AA-AEB4E66BE8A8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Brand expression</a:t>
          </a:r>
          <a:endParaRPr lang="en-US" sz="1100" kern="1200" dirty="0"/>
        </a:p>
      </dsp:txBody>
      <dsp:txXfrm>
        <a:off x="5418734" y="1866178"/>
        <a:ext cx="793605" cy="793605"/>
      </dsp:txXfrm>
    </dsp:sp>
    <dsp:sp modelId="{FFD7FA97-F812-44A1-9631-DDE8B26B7B7A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finance</a:t>
          </a:r>
          <a:endParaRPr lang="en-US" sz="1100" kern="1200" dirty="0"/>
        </a:p>
      </dsp:txBody>
      <dsp:txXfrm>
        <a:off x="3717997" y="3566916"/>
        <a:ext cx="793605" cy="793605"/>
      </dsp:txXfrm>
    </dsp:sp>
    <dsp:sp modelId="{8BAFBFE4-9AC3-4939-AF41-F8EBDA8E0FC1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People  development</a:t>
          </a:r>
          <a:endParaRPr lang="en-US" sz="1100" kern="1200" dirty="0"/>
        </a:p>
      </dsp:txBody>
      <dsp:txXfrm>
        <a:off x="2017259" y="1866178"/>
        <a:ext cx="793605" cy="793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03B2-5124-4FFE-B2EA-9D0C5DF14AE3}">
      <dsp:nvSpPr>
        <dsp:cNvPr id="0" name=""/>
        <dsp:cNvSpPr/>
      </dsp:nvSpPr>
      <dsp:spPr>
        <a:xfrm>
          <a:off x="2151253" y="0"/>
          <a:ext cx="5257800" cy="5257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Sr. Executive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$100k-$200k</a:t>
          </a:r>
          <a:endParaRPr lang="en-US" sz="1100" kern="1200" dirty="0"/>
        </a:p>
      </dsp:txBody>
      <dsp:txXfrm>
        <a:off x="4045112" y="262889"/>
        <a:ext cx="1470080" cy="788670"/>
      </dsp:txXfrm>
    </dsp:sp>
    <dsp:sp modelId="{82F6B587-BE75-4509-BA53-DBC19D7C7903}">
      <dsp:nvSpPr>
        <dsp:cNvPr id="0" name=""/>
        <dsp:cNvSpPr/>
      </dsp:nvSpPr>
      <dsp:spPr>
        <a:xfrm>
          <a:off x="2677032" y="1051559"/>
          <a:ext cx="4206240" cy="420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Chef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$80k-$125k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4045112" y="1303934"/>
        <a:ext cx="1470080" cy="757123"/>
      </dsp:txXfrm>
    </dsp:sp>
    <dsp:sp modelId="{7B201D4F-3ABB-4AA0-9DD1-4E34C1C24790}">
      <dsp:nvSpPr>
        <dsp:cNvPr id="0" name=""/>
        <dsp:cNvSpPr/>
      </dsp:nvSpPr>
      <dsp:spPr>
        <a:xfrm>
          <a:off x="3202813" y="2103119"/>
          <a:ext cx="3154680" cy="315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Sous chef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$45k-$65k</a:t>
          </a:r>
          <a:endParaRPr lang="en-US" sz="1100" kern="1200" dirty="0"/>
        </a:p>
      </dsp:txBody>
      <dsp:txXfrm>
        <a:off x="4045112" y="2339720"/>
        <a:ext cx="1470080" cy="709803"/>
      </dsp:txXfrm>
    </dsp:sp>
    <dsp:sp modelId="{5B04C7D4-0C66-40B7-99AF-6C0E5E463AEB}">
      <dsp:nvSpPr>
        <dsp:cNvPr id="0" name=""/>
        <dsp:cNvSpPr/>
      </dsp:nvSpPr>
      <dsp:spPr>
        <a:xfrm>
          <a:off x="3728593" y="3154680"/>
          <a:ext cx="2103120" cy="2103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Line cook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$20k</a:t>
          </a:r>
          <a:endParaRPr lang="en-US" sz="1100" kern="1200" dirty="0"/>
        </a:p>
      </dsp:txBody>
      <dsp:txXfrm>
        <a:off x="4036587" y="3680460"/>
        <a:ext cx="1487130" cy="1051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1/16/15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45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>YBA GUEST </a:t>
            </a:r>
            <a:br>
              <a:rPr lang="en-US" sz="7200" dirty="0" smtClean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RESOURCE TEMPLATE</a:t>
            </a:r>
            <a:endParaRPr lang="en-US" sz="7200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College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Soccer</a:t>
            </a:r>
          </a:p>
          <a:p>
            <a:r>
              <a:rPr lang="en-US" dirty="0" smtClean="0"/>
              <a:t>Transcendental </a:t>
            </a:r>
            <a:r>
              <a:rPr lang="en-US" dirty="0" smtClean="0"/>
              <a:t>meditation</a:t>
            </a:r>
          </a:p>
          <a:p>
            <a:r>
              <a:rPr lang="en-US" dirty="0" smtClean="0"/>
              <a:t>Judo</a:t>
            </a:r>
          </a:p>
          <a:p>
            <a:r>
              <a:rPr lang="en-US" dirty="0" smtClean="0"/>
              <a:t>Independent research in psychology labs</a:t>
            </a:r>
          </a:p>
          <a:p>
            <a:r>
              <a:rPr lang="en-US" dirty="0" smtClean="0"/>
              <a:t>Zen Buddhism</a:t>
            </a:r>
          </a:p>
          <a:p>
            <a:r>
              <a:rPr lang="en-US" dirty="0" smtClean="0"/>
              <a:t>cooking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Four Seasons Hotel in various positions</a:t>
            </a:r>
          </a:p>
          <a:p>
            <a:r>
              <a:rPr lang="en-US" dirty="0" smtClean="0"/>
              <a:t>Valet</a:t>
            </a:r>
          </a:p>
          <a:p>
            <a:r>
              <a:rPr lang="en-US" dirty="0" smtClean="0"/>
              <a:t>Concierge</a:t>
            </a:r>
          </a:p>
          <a:p>
            <a:r>
              <a:rPr lang="en-US" dirty="0" smtClean="0"/>
              <a:t>Doorman</a:t>
            </a:r>
          </a:p>
          <a:p>
            <a:r>
              <a:rPr lang="en-US" dirty="0" smtClean="0"/>
              <a:t>Banquet waiter</a:t>
            </a:r>
          </a:p>
          <a:p>
            <a:r>
              <a:rPr lang="en-US" dirty="0" smtClean="0"/>
              <a:t>Limo driver</a:t>
            </a:r>
          </a:p>
          <a:p>
            <a:r>
              <a:rPr lang="en-US" dirty="0" smtClean="0"/>
              <a:t>Research assistant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Favorite classes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Least favorite classes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Psychology</a:t>
            </a:r>
          </a:p>
          <a:p>
            <a:r>
              <a:rPr lang="en-US" dirty="0" smtClean="0"/>
              <a:t>Philosophy</a:t>
            </a:r>
          </a:p>
          <a:p>
            <a:r>
              <a:rPr lang="en-US" dirty="0" smtClean="0"/>
              <a:t>Critical writing</a:t>
            </a:r>
          </a:p>
          <a:p>
            <a:r>
              <a:rPr lang="en-US" dirty="0" smtClean="0"/>
              <a:t>Economics</a:t>
            </a:r>
          </a:p>
          <a:p>
            <a:r>
              <a:rPr lang="en-US" dirty="0" smtClean="0"/>
              <a:t>Political science</a:t>
            </a:r>
          </a:p>
          <a:p>
            <a:r>
              <a:rPr lang="en-US" dirty="0" smtClean="0"/>
              <a:t>Art history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Biochemistry</a:t>
            </a:r>
          </a:p>
          <a:p>
            <a:r>
              <a:rPr lang="en-US" dirty="0" smtClean="0"/>
              <a:t>Calculus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 or adversity that you had to overcome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Relationships and mentors</a:t>
            </a:r>
          </a:p>
          <a:p>
            <a:r>
              <a:rPr lang="en-US" dirty="0" smtClean="0"/>
              <a:t>Four Seasons </a:t>
            </a:r>
          </a:p>
          <a:p>
            <a:r>
              <a:rPr lang="en-US" dirty="0" smtClean="0"/>
              <a:t>Philadelphia</a:t>
            </a:r>
          </a:p>
          <a:p>
            <a:r>
              <a:rPr lang="en-US" dirty="0" smtClean="0"/>
              <a:t>Independent research</a:t>
            </a:r>
          </a:p>
          <a:p>
            <a:r>
              <a:rPr lang="en-US" dirty="0" smtClean="0"/>
              <a:t>Free thinking environment</a:t>
            </a:r>
          </a:p>
          <a:p>
            <a:r>
              <a:rPr lang="en-US" dirty="0" smtClean="0"/>
              <a:t>Urban experience</a:t>
            </a:r>
          </a:p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</a:p>
          <a:p>
            <a:r>
              <a:rPr lang="en-US" dirty="0" smtClean="0"/>
              <a:t>Mediocre high school experience</a:t>
            </a:r>
          </a:p>
          <a:p>
            <a:r>
              <a:rPr lang="en-US" dirty="0" smtClean="0"/>
              <a:t>World exposure</a:t>
            </a:r>
          </a:p>
          <a:p>
            <a:r>
              <a:rPr lang="en-US" dirty="0" smtClean="0"/>
              <a:t>Working and studying full time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2517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3175197"/>
            <a:ext cx="222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Seasons Hotel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3886200"/>
            <a:ext cx="254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Shutters on The Beach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6324600"/>
            <a:ext cx="171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Tender Greens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90040"/>
            <a:ext cx="3200400" cy="15468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95400"/>
            <a:ext cx="3352800" cy="2514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733800"/>
            <a:ext cx="4702486" cy="26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First Job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worst job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Paper boy for the morning call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Stock boy for Acme Markets in Pennsylvania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895600"/>
            <a:ext cx="2395315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200400"/>
            <a:ext cx="4191000" cy="31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challenges I had to overcome in my career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Low pay</a:t>
            </a:r>
          </a:p>
          <a:p>
            <a:r>
              <a:rPr lang="en-US" dirty="0" smtClean="0"/>
              <a:t>Cultural resistance </a:t>
            </a:r>
          </a:p>
          <a:p>
            <a:r>
              <a:rPr lang="en-US" dirty="0" smtClean="0"/>
              <a:t>Long hours</a:t>
            </a:r>
          </a:p>
          <a:p>
            <a:r>
              <a:rPr lang="en-US" dirty="0" smtClean="0"/>
              <a:t>Physical work</a:t>
            </a:r>
          </a:p>
          <a:p>
            <a:r>
              <a:rPr lang="en-US" dirty="0" smtClean="0"/>
              <a:t>Little balance</a:t>
            </a:r>
          </a:p>
          <a:p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2600"/>
            <a:ext cx="42418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971825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252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384976"/>
              </p:ext>
            </p:extLst>
          </p:nvPr>
        </p:nvGraphicFramePr>
        <p:xfrm>
          <a:off x="-228600" y="1600200"/>
          <a:ext cx="956030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name is Erik Oberholtzer and I am 46 years old.</a:t>
            </a:r>
          </a:p>
          <a:p>
            <a:r>
              <a:rPr lang="en-US" dirty="0" smtClean="0"/>
              <a:t>I am the founder of  Tender Greens</a:t>
            </a:r>
          </a:p>
          <a:p>
            <a:r>
              <a:rPr lang="en-US" dirty="0" smtClean="0"/>
              <a:t>Tender Greens is a collection of 17 restaurants here in CA serving chef-driven, organic food at an affordable price.</a:t>
            </a:r>
          </a:p>
          <a:p>
            <a:endParaRPr lang="en-US" dirty="0"/>
          </a:p>
          <a:p>
            <a:r>
              <a:rPr lang="en-US" dirty="0" smtClean="0"/>
              <a:t>My role at Tender Greens is Chairman and CEO</a:t>
            </a:r>
          </a:p>
          <a:p>
            <a:r>
              <a:rPr lang="en-US" dirty="0" smtClean="0"/>
              <a:t>As the founder and CEO my primary responsibility is to promote the culture and brand to everyone who touches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ACADEMIC EXERCISE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spend several minutes discussing the day’s academic module and how it is relevant in the ‘real world’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3320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at </a:t>
            </a:r>
            <a:r>
              <a:rPr lang="en-US" dirty="0" smtClean="0"/>
              <a:t>21 in Paris at culinary school.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at </a:t>
            </a:r>
            <a:r>
              <a:rPr lang="en-US" dirty="0" smtClean="0"/>
              <a:t>46.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was born and raised in Pennsylvania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" name="Picture 9" descr="414954_10150962485989459_131478869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9" t="15762" r="17156" b="15185"/>
          <a:stretch/>
        </p:blipFill>
        <p:spPr>
          <a:xfrm>
            <a:off x="609600" y="1967900"/>
            <a:ext cx="3581400" cy="3893957"/>
          </a:xfrm>
          <a:prstGeom prst="rect">
            <a:avLst/>
          </a:prstGeom>
        </p:spPr>
      </p:pic>
      <p:pic>
        <p:nvPicPr>
          <p:cNvPr id="12" name="Picture 11" descr="TG_Erik Oberholtzer_horiz_lowr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r="20260"/>
          <a:stretch/>
        </p:blipFill>
        <p:spPr>
          <a:xfrm>
            <a:off x="4724400" y="1981200"/>
            <a:ext cx="3657600" cy="386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71800" y="1981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is a picture of me and INSERT FAMILY NAMES.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am the oldest of four boys.  My dad was a teacher, mom stayed home to raise us.  We were lucky.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" name="Picture 9" descr="10659000_10152896803698578_4678751161908146935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0"/>
          <a:stretch/>
        </p:blipFill>
        <p:spPr>
          <a:xfrm>
            <a:off x="1905000" y="2286000"/>
            <a:ext cx="4724400" cy="443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Kutztown HS in Kutztown, PA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64" r="17294"/>
          <a:stretch/>
        </p:blipFill>
        <p:spPr>
          <a:xfrm>
            <a:off x="4800600" y="2209799"/>
            <a:ext cx="3810000" cy="4144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09800"/>
            <a:ext cx="4130151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I enjoyed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Things I did not enjoy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</a:p>
          <a:p>
            <a:r>
              <a:rPr lang="en-US" dirty="0" smtClean="0"/>
              <a:t>Girls</a:t>
            </a:r>
          </a:p>
          <a:p>
            <a:r>
              <a:rPr lang="en-US" dirty="0" smtClean="0"/>
              <a:t>English</a:t>
            </a:r>
          </a:p>
          <a:p>
            <a:r>
              <a:rPr lang="en-US" dirty="0" smtClean="0"/>
              <a:t>Art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Political science</a:t>
            </a:r>
          </a:p>
          <a:p>
            <a:r>
              <a:rPr lang="en-US" dirty="0" smtClean="0"/>
              <a:t>Chemistry</a:t>
            </a:r>
          </a:p>
          <a:p>
            <a:r>
              <a:rPr lang="en-US" dirty="0" smtClean="0"/>
              <a:t>Biology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Calculus</a:t>
            </a:r>
          </a:p>
          <a:p>
            <a:r>
              <a:rPr lang="en-US" dirty="0" smtClean="0"/>
              <a:t>Trigonometry</a:t>
            </a:r>
          </a:p>
          <a:p>
            <a:r>
              <a:rPr lang="en-US" dirty="0" smtClean="0"/>
              <a:t>Physics</a:t>
            </a:r>
          </a:p>
          <a:p>
            <a:r>
              <a:rPr lang="en-US" dirty="0" smtClean="0"/>
              <a:t>The food</a:t>
            </a:r>
          </a:p>
          <a:p>
            <a:r>
              <a:rPr lang="en-US" dirty="0" smtClean="0"/>
              <a:t>Most lectures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Soccer</a:t>
            </a:r>
          </a:p>
          <a:p>
            <a:r>
              <a:rPr lang="en-US" dirty="0" smtClean="0"/>
              <a:t>Tennis</a:t>
            </a:r>
          </a:p>
          <a:p>
            <a:r>
              <a:rPr lang="en-US" dirty="0" smtClean="0"/>
              <a:t>Running</a:t>
            </a:r>
          </a:p>
          <a:p>
            <a:r>
              <a:rPr lang="en-US" dirty="0" smtClean="0"/>
              <a:t>Skiing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Morning paper route</a:t>
            </a:r>
          </a:p>
          <a:p>
            <a:r>
              <a:rPr lang="en-US" dirty="0" smtClean="0"/>
              <a:t>Acme markets</a:t>
            </a:r>
          </a:p>
          <a:p>
            <a:r>
              <a:rPr lang="en-US" dirty="0" smtClean="0"/>
              <a:t>Feed &amp; Read Booksellers</a:t>
            </a:r>
          </a:p>
          <a:p>
            <a:r>
              <a:rPr lang="en-US" dirty="0" smtClean="0"/>
              <a:t>Berkeley Country Club as a busboy.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 from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Obstacles/Adversity you had to overcome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Friendships</a:t>
            </a:r>
          </a:p>
          <a:p>
            <a:r>
              <a:rPr lang="en-US" dirty="0" smtClean="0"/>
              <a:t>Punk rock</a:t>
            </a:r>
          </a:p>
          <a:p>
            <a:r>
              <a:rPr lang="en-US" dirty="0" smtClean="0"/>
              <a:t>Soccer</a:t>
            </a:r>
          </a:p>
          <a:p>
            <a:r>
              <a:rPr lang="en-US" dirty="0" smtClean="0"/>
              <a:t>Tennis</a:t>
            </a:r>
          </a:p>
          <a:p>
            <a:r>
              <a:rPr lang="en-US" dirty="0" smtClean="0"/>
              <a:t>Entrepreneurial efforts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Small town</a:t>
            </a:r>
          </a:p>
          <a:p>
            <a:r>
              <a:rPr lang="en-US" dirty="0" smtClean="0"/>
              <a:t>Lack of inspiration in class</a:t>
            </a:r>
          </a:p>
          <a:p>
            <a:r>
              <a:rPr lang="en-US" dirty="0" smtClean="0"/>
              <a:t>Learning out of context.  No “WHY”</a:t>
            </a:r>
          </a:p>
          <a:p>
            <a:r>
              <a:rPr lang="en-US" dirty="0" smtClean="0"/>
              <a:t>Name in the community.  High expectations.</a:t>
            </a:r>
          </a:p>
          <a:p>
            <a:r>
              <a:rPr lang="en-US" dirty="0" smtClean="0"/>
              <a:t> conservative values in the town</a:t>
            </a:r>
          </a:p>
          <a:p>
            <a:r>
              <a:rPr lang="en-US" dirty="0" smtClean="0"/>
              <a:t>I was a “free-thinker”.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college</a:t>
            </a:r>
            <a:r>
              <a:rPr lang="en-US" dirty="0"/>
              <a:t> </a:t>
            </a:r>
            <a:r>
              <a:rPr lang="en-US" dirty="0" smtClean="0"/>
              <a:t>at Temple University in Philadelphia.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1026" name="Picture 2" descr="Spanaway, 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5679713" cy="29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286000"/>
            <a:ext cx="28067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368</TotalTime>
  <Words>702</Words>
  <Application>Microsoft Macintosh PowerPoint</Application>
  <PresentationFormat>On-screen Show (4:3)</PresentationFormat>
  <Paragraphs>216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YBA GUEST  RESOURCE TEMPLATE</vt:lpstr>
      <vt:lpstr>INTRODUCTION</vt:lpstr>
      <vt:lpstr>The Early Years…</vt:lpstr>
      <vt:lpstr>More Early Years…</vt:lpstr>
      <vt:lpstr>HIGH SCHOOL</vt:lpstr>
      <vt:lpstr>HIGH SCHOOL</vt:lpstr>
      <vt:lpstr>HIGH SCHOOL</vt:lpstr>
      <vt:lpstr>HIGH SCHOOL</vt:lpstr>
      <vt:lpstr>College or  Graduate School</vt:lpstr>
      <vt:lpstr>College or  Graduate School</vt:lpstr>
      <vt:lpstr>College or  Graduate School</vt:lpstr>
      <vt:lpstr>College or  Graduate School</vt:lpstr>
      <vt:lpstr>Career Path</vt:lpstr>
      <vt:lpstr>Career</vt:lpstr>
      <vt:lpstr>Career</vt:lpstr>
      <vt:lpstr>Career</vt:lpstr>
      <vt:lpstr>CURRENT ROLE</vt:lpstr>
      <vt:lpstr>Current Role</vt:lpstr>
      <vt:lpstr>Career Compensation</vt:lpstr>
      <vt:lpstr>ACADEMIC EXERCISE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Christina Wong</cp:lastModifiedBy>
  <cp:revision>17</cp:revision>
  <dcterms:created xsi:type="dcterms:W3CDTF">2013-01-02T21:12:08Z</dcterms:created>
  <dcterms:modified xsi:type="dcterms:W3CDTF">2015-01-16T20:19:43Z</dcterms:modified>
</cp:coreProperties>
</file>