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1"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312F1C3-EF47-4C93-87FA-0EE0E46C31A7}" type="datetimeFigureOut">
              <a:rPr lang="en-US" smtClean="0"/>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2587A-FA73-46A9-958C-0AEDE5243DA6}"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2F1C3-EF47-4C93-87FA-0EE0E46C31A7}" type="datetimeFigureOut">
              <a:rPr lang="en-US" smtClean="0"/>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2587A-FA73-46A9-958C-0AEDE5243DA6}"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12F1C3-EF47-4C93-87FA-0EE0E46C31A7}" type="datetimeFigureOut">
              <a:rPr lang="en-US" smtClean="0"/>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2587A-FA73-46A9-958C-0AEDE5243DA6}"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12F1C3-EF47-4C93-87FA-0EE0E46C31A7}" type="datetimeFigureOut">
              <a:rPr lang="en-US" smtClean="0"/>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2587A-FA73-46A9-958C-0AEDE5243DA6}"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12F1C3-EF47-4C93-87FA-0EE0E46C31A7}" type="datetimeFigureOut">
              <a:rPr lang="en-US" smtClean="0"/>
              <a:t>9/21/2017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2587A-FA73-46A9-958C-0AEDE5243DA6}"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312F1C3-EF47-4C93-87FA-0EE0E46C31A7}" type="datetimeFigureOut">
              <a:rPr lang="en-US" smtClean="0"/>
              <a:t>9/21/2017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2587A-FA73-46A9-958C-0AEDE5243DA6}"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312F1C3-EF47-4C93-87FA-0EE0E46C31A7}" type="datetimeFigureOut">
              <a:rPr lang="en-US" smtClean="0"/>
              <a:t>9/21/2017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52587A-FA73-46A9-958C-0AEDE5243DA6}"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12F1C3-EF47-4C93-87FA-0EE0E46C31A7}" type="datetimeFigureOut">
              <a:rPr lang="en-US" smtClean="0"/>
              <a:t>9/21/2017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2587A-FA73-46A9-958C-0AEDE5243DA6}"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12F1C3-EF47-4C93-87FA-0EE0E46C31A7}" type="datetimeFigureOut">
              <a:rPr lang="en-US" smtClean="0"/>
              <a:t>9/21/2017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52587A-FA73-46A9-958C-0AEDE5243DA6}"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12F1C3-EF47-4C93-87FA-0EE0E46C31A7}" type="datetimeFigureOut">
              <a:rPr lang="en-US" smtClean="0"/>
              <a:t>9/21/2017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2587A-FA73-46A9-958C-0AEDE5243DA6}"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12F1C3-EF47-4C93-87FA-0EE0E46C31A7}" type="datetimeFigureOut">
              <a:rPr lang="en-US" smtClean="0"/>
              <a:t>9/21/2017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2587A-FA73-46A9-958C-0AEDE5243DA6}"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312F1C3-EF47-4C93-87FA-0EE0E46C31A7}" type="datetimeFigureOut">
              <a:rPr lang="en-US" smtClean="0"/>
              <a:t>9/21/2017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D52587A-FA73-46A9-958C-0AEDE5243DA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33400"/>
            <a:ext cx="8686800" cy="2743200"/>
          </a:xfrm>
        </p:spPr>
        <p:txBody>
          <a:bodyPr/>
          <a:lstStyle/>
          <a:p>
            <a:pPr algn="ctr"/>
            <a:r>
              <a:rPr lang="en-US" sz="2600" dirty="0" smtClean="0"/>
              <a:t/>
            </a:r>
            <a:br>
              <a:rPr lang="en-US" sz="2600" dirty="0" smtClean="0"/>
            </a:br>
            <a:r>
              <a:rPr lang="en-US" sz="2600" dirty="0"/>
              <a:t/>
            </a:r>
            <a:br>
              <a:rPr lang="en-US" sz="2600" dirty="0"/>
            </a:br>
            <a:r>
              <a:rPr lang="en-US" sz="2600" dirty="0" smtClean="0"/>
              <a:t/>
            </a:r>
            <a:br>
              <a:rPr lang="en-US" sz="2600" dirty="0" smtClean="0"/>
            </a:br>
            <a:r>
              <a:rPr lang="en-US" sz="2600" dirty="0"/>
              <a:t/>
            </a:r>
            <a:br>
              <a:rPr lang="en-US" sz="2600" dirty="0"/>
            </a:br>
            <a:r>
              <a:rPr lang="en-US" sz="2600" dirty="0" smtClean="0"/>
              <a:t/>
            </a:r>
            <a:br>
              <a:rPr lang="en-US" sz="2600" dirty="0" smtClean="0"/>
            </a:br>
            <a:r>
              <a:rPr lang="en-US" sz="2600" dirty="0" smtClean="0"/>
              <a:t>YBA talk</a:t>
            </a:r>
            <a:br>
              <a:rPr lang="en-US" sz="2600" dirty="0" smtClean="0"/>
            </a:br>
            <a:r>
              <a:rPr lang="en-US" sz="2600" dirty="0" smtClean="0"/>
              <a:t/>
            </a:r>
            <a:br>
              <a:rPr lang="en-US" sz="2600" dirty="0" smtClean="0"/>
            </a:br>
            <a:r>
              <a:rPr lang="en-US" sz="2600" dirty="0"/>
              <a:t/>
            </a:r>
            <a:br>
              <a:rPr lang="en-US" sz="2600" dirty="0"/>
            </a:br>
            <a:r>
              <a:rPr lang="en-US" sz="2600" dirty="0" smtClean="0"/>
              <a:t/>
            </a:r>
            <a:br>
              <a:rPr lang="en-US" sz="2600" dirty="0" smtClean="0"/>
            </a:br>
            <a:r>
              <a:rPr lang="en-US" sz="3200" dirty="0" smtClean="0"/>
              <a:t/>
            </a:r>
            <a:br>
              <a:rPr lang="en-US" sz="3200" dirty="0" smtClean="0"/>
            </a:br>
            <a:r>
              <a:rPr lang="en-US" sz="2600" b="1" dirty="0" smtClean="0"/>
              <a:t>Alliance Susan &amp; eric smidt tech high school</a:t>
            </a:r>
            <a:endParaRPr lang="en-US" sz="2600" b="1" dirty="0"/>
          </a:p>
        </p:txBody>
      </p:sp>
      <p:sp>
        <p:nvSpPr>
          <p:cNvPr id="3" name="Subtitle 2"/>
          <p:cNvSpPr>
            <a:spLocks noGrp="1"/>
          </p:cNvSpPr>
          <p:nvPr>
            <p:ph type="subTitle" idx="1"/>
          </p:nvPr>
        </p:nvSpPr>
        <p:spPr>
          <a:xfrm>
            <a:off x="533400" y="3733800"/>
            <a:ext cx="8001000" cy="1295400"/>
          </a:xfrm>
        </p:spPr>
        <p:txBody>
          <a:bodyPr>
            <a:normAutofit/>
          </a:bodyPr>
          <a:lstStyle/>
          <a:p>
            <a:pPr algn="ctr"/>
            <a:r>
              <a:rPr lang="en-US" sz="2000" dirty="0" smtClean="0"/>
              <a:t>Presented by: SOLEDAD (SOLEY) Van Lokeren</a:t>
            </a:r>
          </a:p>
          <a:p>
            <a:pPr algn="ctr"/>
            <a:r>
              <a:rPr lang="en-US" sz="2000" dirty="0" smtClean="0"/>
              <a:t>Friday, September 29, 2017</a:t>
            </a:r>
          </a:p>
          <a:p>
            <a:pPr algn="ctr"/>
            <a:r>
              <a:rPr lang="en-US" sz="2000" dirty="0" smtClean="0"/>
              <a:t>11:00 am – 12:00 pm</a:t>
            </a:r>
            <a:endParaRPr lang="en-US"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371600"/>
            <a:ext cx="2666999" cy="9182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3188" y="6096000"/>
            <a:ext cx="2181225" cy="190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41020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b="1" dirty="0" smtClean="0"/>
              <a:t>Focus on Wage &amp; Hour</a:t>
            </a:r>
          </a:p>
          <a:p>
            <a:pPr lvl="1"/>
            <a:r>
              <a:rPr lang="en-US" dirty="0" smtClean="0"/>
              <a:t>Why? You should understand your compensation</a:t>
            </a:r>
          </a:p>
          <a:p>
            <a:pPr lvl="1"/>
            <a:r>
              <a:rPr lang="en-US" dirty="0" smtClean="0"/>
              <a:t>CA is an employee friendly state</a:t>
            </a:r>
          </a:p>
          <a:p>
            <a:pPr lvl="1"/>
            <a:r>
              <a:rPr lang="en-US" dirty="0" smtClean="0"/>
              <a:t>Mandatory Sick Pay (handout)</a:t>
            </a:r>
          </a:p>
          <a:p>
            <a:endParaRPr lang="en-US" dirty="0" smtClean="0"/>
          </a:p>
          <a:p>
            <a:r>
              <a:rPr lang="en-US" b="1" dirty="0" smtClean="0"/>
              <a:t>How to determine Overtime and Double Time pay in CA?</a:t>
            </a:r>
          </a:p>
          <a:p>
            <a:pPr lvl="1"/>
            <a:r>
              <a:rPr lang="en-US" dirty="0" smtClean="0"/>
              <a:t>California is the only state in the US that pays DT</a:t>
            </a:r>
          </a:p>
          <a:p>
            <a:pPr lvl="1"/>
            <a:r>
              <a:rPr lang="en-US" dirty="0" smtClean="0"/>
              <a:t>What is minimum wage?</a:t>
            </a:r>
          </a:p>
          <a:p>
            <a:pPr lvl="2"/>
            <a:r>
              <a:rPr lang="en-US" dirty="0" smtClean="0"/>
              <a:t>Incorporated vs. Unincorporated </a:t>
            </a:r>
          </a:p>
          <a:p>
            <a:pPr lvl="1"/>
            <a:endParaRPr lang="en-US" dirty="0"/>
          </a:p>
        </p:txBody>
      </p:sp>
    </p:spTree>
    <p:extLst>
      <p:ext uri="{BB962C8B-B14F-4D97-AF65-F5344CB8AC3E}">
        <p14:creationId xmlns:p14="http://schemas.microsoft.com/office/powerpoint/2010/main" val="2196635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 handout provided</a:t>
            </a:r>
            <a:endParaRPr lang="en-US" dirty="0"/>
          </a:p>
        </p:txBody>
      </p:sp>
      <p:sp>
        <p:nvSpPr>
          <p:cNvPr id="3" name="Content Placeholder 2"/>
          <p:cNvSpPr>
            <a:spLocks noGrp="1"/>
          </p:cNvSpPr>
          <p:nvPr>
            <p:ph idx="1"/>
          </p:nvPr>
        </p:nvSpPr>
        <p:spPr/>
        <p:txBody>
          <a:bodyPr/>
          <a:lstStyle/>
          <a:p>
            <a:pPr marL="0" indent="0">
              <a:buNone/>
            </a:pPr>
            <a:r>
              <a:rPr lang="en-US" dirty="0" smtClean="0"/>
              <a:t>Take a look at John’s schedule for this week.  He’s a part-time employee, making $12.00 per hour at Soley’s Diner.  Help determine his total hours by category* and how much his gross pay (before taxes) should be?</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sz="1600" b="1" dirty="0" smtClean="0"/>
          </a:p>
          <a:p>
            <a:pPr marL="0" indent="0">
              <a:buNone/>
            </a:pPr>
            <a:r>
              <a:rPr lang="en-US" sz="1600" b="1" dirty="0"/>
              <a:t>*</a:t>
            </a:r>
            <a:r>
              <a:rPr lang="en-US" sz="1600" b="1" dirty="0" smtClean="0"/>
              <a:t>Categories are Regular, Overtime and Double Time</a:t>
            </a:r>
          </a:p>
          <a:p>
            <a:endParaRPr lang="en-US" dirty="0"/>
          </a:p>
          <a:p>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1574516469"/>
              </p:ext>
            </p:extLst>
          </p:nvPr>
        </p:nvGraphicFramePr>
        <p:xfrm>
          <a:off x="1676402" y="3352803"/>
          <a:ext cx="5333999" cy="2095497"/>
        </p:xfrm>
        <a:graphic>
          <a:graphicData uri="http://schemas.openxmlformats.org/drawingml/2006/table">
            <a:tbl>
              <a:tblPr>
                <a:tableStyleId>{5C22544A-7EE6-4342-B048-85BDC9FD1C3A}</a:tableStyleId>
              </a:tblPr>
              <a:tblGrid>
                <a:gridCol w="1501184"/>
                <a:gridCol w="766563"/>
                <a:gridCol w="766563"/>
                <a:gridCol w="766563"/>
                <a:gridCol w="766563"/>
                <a:gridCol w="766563"/>
              </a:tblGrid>
              <a:tr h="232833">
                <a:tc>
                  <a:txBody>
                    <a:bodyPr/>
                    <a:lstStyle/>
                    <a:p>
                      <a:pPr algn="l" fontAlgn="b"/>
                      <a:endParaRPr lang="en-US" sz="1200" b="0" i="0" u="none" strike="noStrike" dirty="0">
                        <a:solidFill>
                          <a:srgbClr val="000000"/>
                        </a:solidFill>
                        <a:effectLst/>
                        <a:latin typeface="Calibri"/>
                      </a:endParaRPr>
                    </a:p>
                  </a:txBody>
                  <a:tcPr marL="9525" marR="9525" marT="9525" marB="0" anchor="b"/>
                </a:tc>
                <a:tc>
                  <a:txBody>
                    <a:bodyPr/>
                    <a:lstStyle/>
                    <a:p>
                      <a:pPr algn="l" fontAlgn="b"/>
                      <a:r>
                        <a:rPr lang="en-US" sz="1200" u="none" strike="noStrike" dirty="0">
                          <a:effectLst/>
                        </a:rPr>
                        <a:t>In </a:t>
                      </a:r>
                      <a:endParaRPr lang="en-US" sz="1200" b="1" i="0" u="none" strike="noStrike" dirty="0">
                        <a:solidFill>
                          <a:srgbClr val="000000"/>
                        </a:solidFill>
                        <a:effectLst/>
                        <a:latin typeface="Calibri"/>
                      </a:endParaRPr>
                    </a:p>
                  </a:txBody>
                  <a:tcPr marL="9525" marR="9525" marT="9525" marB="0" anchor="b"/>
                </a:tc>
                <a:tc>
                  <a:txBody>
                    <a:bodyPr/>
                    <a:lstStyle/>
                    <a:p>
                      <a:pPr algn="l" fontAlgn="b"/>
                      <a:r>
                        <a:rPr lang="en-US" sz="1200" u="none" strike="noStrike" dirty="0">
                          <a:effectLst/>
                        </a:rPr>
                        <a:t>Out</a:t>
                      </a:r>
                      <a:endParaRPr lang="en-US" sz="1200" b="1" i="0" u="none" strike="noStrike" dirty="0">
                        <a:solidFill>
                          <a:srgbClr val="000000"/>
                        </a:solidFill>
                        <a:effectLst/>
                        <a:latin typeface="Calibri"/>
                      </a:endParaRPr>
                    </a:p>
                  </a:txBody>
                  <a:tcPr marL="9525" marR="9525" marT="9525" marB="0" anchor="b"/>
                </a:tc>
                <a:tc>
                  <a:txBody>
                    <a:bodyPr/>
                    <a:lstStyle/>
                    <a:p>
                      <a:pPr algn="l" fontAlgn="b"/>
                      <a:r>
                        <a:rPr lang="en-US" sz="1200" u="none" strike="noStrike" dirty="0">
                          <a:effectLst/>
                        </a:rPr>
                        <a:t>In </a:t>
                      </a:r>
                      <a:endParaRPr lang="en-US" sz="1200" b="1" i="0" u="none" strike="noStrike" dirty="0">
                        <a:solidFill>
                          <a:srgbClr val="000000"/>
                        </a:solidFill>
                        <a:effectLst/>
                        <a:latin typeface="Calibri"/>
                      </a:endParaRPr>
                    </a:p>
                  </a:txBody>
                  <a:tcPr marL="9525" marR="9525" marT="9525" marB="0" anchor="b"/>
                </a:tc>
                <a:tc>
                  <a:txBody>
                    <a:bodyPr/>
                    <a:lstStyle/>
                    <a:p>
                      <a:pPr algn="l" fontAlgn="b"/>
                      <a:r>
                        <a:rPr lang="en-US" sz="1200" u="none" strike="noStrike" dirty="0">
                          <a:effectLst/>
                        </a:rPr>
                        <a:t>Out</a:t>
                      </a:r>
                      <a:endParaRPr lang="en-US" sz="1200" b="1" i="0" u="none" strike="noStrike" dirty="0">
                        <a:solidFill>
                          <a:srgbClr val="000000"/>
                        </a:solidFill>
                        <a:effectLst/>
                        <a:latin typeface="Calibri"/>
                      </a:endParaRPr>
                    </a:p>
                  </a:txBody>
                  <a:tcPr marL="9525" marR="9525" marT="9525" marB="0" anchor="b"/>
                </a:tc>
                <a:tc>
                  <a:txBody>
                    <a:bodyPr/>
                    <a:lstStyle/>
                    <a:p>
                      <a:pPr algn="l" fontAlgn="b"/>
                      <a:r>
                        <a:rPr lang="en-US" sz="1200" u="none" strike="noStrike" dirty="0">
                          <a:effectLst/>
                        </a:rPr>
                        <a:t>Total</a:t>
                      </a:r>
                      <a:endParaRPr lang="en-US" sz="1200" b="1" i="0" u="none" strike="noStrike" dirty="0">
                        <a:solidFill>
                          <a:srgbClr val="000000"/>
                        </a:solidFill>
                        <a:effectLst/>
                        <a:latin typeface="Calibri"/>
                      </a:endParaRPr>
                    </a:p>
                  </a:txBody>
                  <a:tcPr marL="9525" marR="9525" marT="9525" marB="0" anchor="b"/>
                </a:tc>
              </a:tr>
              <a:tr h="232833">
                <a:tc>
                  <a:txBody>
                    <a:bodyPr/>
                    <a:lstStyle/>
                    <a:p>
                      <a:pPr algn="l" fontAlgn="b"/>
                      <a:r>
                        <a:rPr lang="en-US" sz="1200" u="none" strike="noStrike" dirty="0">
                          <a:effectLst/>
                        </a:rPr>
                        <a:t>Thursday</a:t>
                      </a:r>
                      <a:endParaRPr lang="en-US" sz="1200" b="0" i="0" u="none" strike="noStrike" dirty="0">
                        <a:solidFill>
                          <a:srgbClr val="000000"/>
                        </a:solidFill>
                        <a:effectLst/>
                        <a:latin typeface="Calibri"/>
                      </a:endParaRPr>
                    </a:p>
                  </a:txBody>
                  <a:tcPr marL="9525" marR="9525" marT="9525" marB="0" anchor="b"/>
                </a:tc>
                <a:tc>
                  <a:txBody>
                    <a:bodyPr/>
                    <a:lstStyle/>
                    <a:p>
                      <a:pPr algn="r" fontAlgn="b"/>
                      <a:r>
                        <a:rPr lang="en-US" sz="1200" u="none" strike="noStrike" dirty="0">
                          <a:effectLst/>
                        </a:rPr>
                        <a:t>4:00 PM</a:t>
                      </a:r>
                      <a:endParaRPr lang="en-US" sz="1200" b="0" i="0" u="none" strike="noStrike" dirty="0">
                        <a:solidFill>
                          <a:srgbClr val="000000"/>
                        </a:solidFill>
                        <a:effectLst/>
                        <a:latin typeface="Calibri"/>
                      </a:endParaRPr>
                    </a:p>
                  </a:txBody>
                  <a:tcPr marL="9525" marR="9525" marT="9525" marB="0" anchor="b"/>
                </a:tc>
                <a:tc>
                  <a:txBody>
                    <a:bodyPr/>
                    <a:lstStyle/>
                    <a:p>
                      <a:pPr algn="r" fontAlgn="b"/>
                      <a:r>
                        <a:rPr lang="en-US" sz="1200" u="none" strike="noStrike" dirty="0">
                          <a:effectLst/>
                        </a:rPr>
                        <a:t>8:00 PM</a:t>
                      </a:r>
                      <a:endParaRPr lang="en-US" sz="1200" b="0" i="0" u="none" strike="noStrike" dirty="0">
                        <a:solidFill>
                          <a:srgbClr val="000000"/>
                        </a:solidFill>
                        <a:effectLst/>
                        <a:latin typeface="Calibri"/>
                      </a:endParaRPr>
                    </a:p>
                  </a:txBody>
                  <a:tcPr marL="9525" marR="9525" marT="9525" marB="0" anchor="b"/>
                </a:tc>
                <a:tc>
                  <a:txBody>
                    <a:bodyPr/>
                    <a:lstStyle/>
                    <a:p>
                      <a:pPr algn="l" fontAlgn="b"/>
                      <a:r>
                        <a:rPr lang="en-US" sz="1200" u="none" strike="noStrike" dirty="0">
                          <a:effectLst/>
                        </a:rPr>
                        <a:t> </a:t>
                      </a:r>
                      <a:endParaRPr lang="en-US" sz="1200" b="0" i="0" u="none" strike="noStrike" dirty="0">
                        <a:solidFill>
                          <a:srgbClr val="000000"/>
                        </a:solidFill>
                        <a:effectLst/>
                        <a:latin typeface="Calibri"/>
                      </a:endParaRPr>
                    </a:p>
                  </a:txBody>
                  <a:tcPr marL="9525" marR="9525" marT="9525" marB="0" anchor="b"/>
                </a:tc>
                <a:tc>
                  <a:txBody>
                    <a:bodyPr/>
                    <a:lstStyle/>
                    <a:p>
                      <a:pPr algn="l" fontAlgn="b"/>
                      <a:r>
                        <a:rPr lang="en-US" sz="1200" u="none" strike="noStrike" dirty="0">
                          <a:effectLst/>
                        </a:rPr>
                        <a:t> </a:t>
                      </a:r>
                      <a:endParaRPr lang="en-US" sz="1200" b="0" i="0" u="none" strike="noStrike" dirty="0">
                        <a:solidFill>
                          <a:srgbClr val="000000"/>
                        </a:solidFill>
                        <a:effectLst/>
                        <a:latin typeface="Calibri"/>
                      </a:endParaRPr>
                    </a:p>
                  </a:txBody>
                  <a:tcPr marL="9525" marR="9525" marT="9525" marB="0" anchor="b"/>
                </a:tc>
                <a:tc>
                  <a:txBody>
                    <a:bodyPr/>
                    <a:lstStyle/>
                    <a:p>
                      <a:pPr algn="r" fontAlgn="b"/>
                      <a:endParaRPr lang="en-US" sz="1200" b="0" i="0" u="none" strike="noStrike" dirty="0">
                        <a:solidFill>
                          <a:srgbClr val="000000"/>
                        </a:solidFill>
                        <a:effectLst/>
                        <a:latin typeface="Calibri"/>
                      </a:endParaRPr>
                    </a:p>
                  </a:txBody>
                  <a:tcPr marL="9525" marR="9525" marT="9525" marB="0" anchor="b"/>
                </a:tc>
              </a:tr>
              <a:tr h="232833">
                <a:tc>
                  <a:txBody>
                    <a:bodyPr/>
                    <a:lstStyle/>
                    <a:p>
                      <a:pPr algn="l" fontAlgn="b"/>
                      <a:r>
                        <a:rPr lang="en-US" sz="1200" u="none" strike="noStrike" dirty="0">
                          <a:effectLst/>
                        </a:rPr>
                        <a:t>Friday</a:t>
                      </a:r>
                      <a:endParaRPr lang="en-US" sz="1200" b="0" i="0" u="none" strike="noStrike" dirty="0">
                        <a:solidFill>
                          <a:srgbClr val="000000"/>
                        </a:solidFill>
                        <a:effectLst/>
                        <a:latin typeface="Calibri"/>
                      </a:endParaRPr>
                    </a:p>
                  </a:txBody>
                  <a:tcPr marL="9525" marR="9525" marT="9525" marB="0" anchor="b"/>
                </a:tc>
                <a:tc>
                  <a:txBody>
                    <a:bodyPr/>
                    <a:lstStyle/>
                    <a:p>
                      <a:pPr algn="r" fontAlgn="b"/>
                      <a:r>
                        <a:rPr lang="en-US" sz="1200" u="none" strike="noStrike" dirty="0">
                          <a:effectLst/>
                        </a:rPr>
                        <a:t>4:00 PM</a:t>
                      </a:r>
                      <a:endParaRPr lang="en-US" sz="1200" b="0" i="0" u="none" strike="noStrike" dirty="0">
                        <a:solidFill>
                          <a:srgbClr val="000000"/>
                        </a:solidFill>
                        <a:effectLst/>
                        <a:latin typeface="Calibri"/>
                      </a:endParaRPr>
                    </a:p>
                  </a:txBody>
                  <a:tcPr marL="9525" marR="9525" marT="9525" marB="0" anchor="b"/>
                </a:tc>
                <a:tc>
                  <a:txBody>
                    <a:bodyPr/>
                    <a:lstStyle/>
                    <a:p>
                      <a:pPr algn="r" fontAlgn="b"/>
                      <a:r>
                        <a:rPr lang="en-US" sz="1200" u="none" strike="noStrike" dirty="0">
                          <a:effectLst/>
                        </a:rPr>
                        <a:t>9:00 PM</a:t>
                      </a:r>
                      <a:endParaRPr lang="en-US" sz="1200" b="0" i="0" u="none" strike="noStrike" dirty="0">
                        <a:solidFill>
                          <a:srgbClr val="000000"/>
                        </a:solidFill>
                        <a:effectLst/>
                        <a:latin typeface="Calibri"/>
                      </a:endParaRPr>
                    </a:p>
                  </a:txBody>
                  <a:tcPr marL="9525" marR="9525" marT="9525" marB="0" anchor="b"/>
                </a:tc>
                <a:tc>
                  <a:txBody>
                    <a:bodyPr/>
                    <a:lstStyle/>
                    <a:p>
                      <a:pPr algn="r" fontAlgn="b"/>
                      <a:r>
                        <a:rPr lang="en-US" sz="1200" u="none" strike="noStrike" dirty="0">
                          <a:effectLst/>
                        </a:rPr>
                        <a:t>9:30 PM</a:t>
                      </a:r>
                      <a:endParaRPr lang="en-US" sz="1200" b="0" i="0" u="none" strike="noStrike" dirty="0">
                        <a:solidFill>
                          <a:srgbClr val="000000"/>
                        </a:solidFill>
                        <a:effectLst/>
                        <a:latin typeface="Calibri"/>
                      </a:endParaRPr>
                    </a:p>
                  </a:txBody>
                  <a:tcPr marL="9525" marR="9525" marT="9525" marB="0" anchor="b"/>
                </a:tc>
                <a:tc>
                  <a:txBody>
                    <a:bodyPr/>
                    <a:lstStyle/>
                    <a:p>
                      <a:pPr algn="r" fontAlgn="b"/>
                      <a:r>
                        <a:rPr lang="en-US" sz="1200" u="none" strike="noStrike" dirty="0">
                          <a:effectLst/>
                        </a:rPr>
                        <a:t>11:30 PM</a:t>
                      </a:r>
                      <a:endParaRPr lang="en-US" sz="1200" b="0" i="0" u="none" strike="noStrike" dirty="0">
                        <a:solidFill>
                          <a:srgbClr val="000000"/>
                        </a:solidFill>
                        <a:effectLst/>
                        <a:latin typeface="Calibri"/>
                      </a:endParaRPr>
                    </a:p>
                  </a:txBody>
                  <a:tcPr marL="9525" marR="9525" marT="9525" marB="0" anchor="b"/>
                </a:tc>
                <a:tc>
                  <a:txBody>
                    <a:bodyPr/>
                    <a:lstStyle/>
                    <a:p>
                      <a:pPr algn="r" fontAlgn="b"/>
                      <a:endParaRPr lang="en-US" sz="1200" b="0" i="0" u="none" strike="noStrike" dirty="0">
                        <a:solidFill>
                          <a:srgbClr val="000000"/>
                        </a:solidFill>
                        <a:effectLst/>
                        <a:latin typeface="Calibri"/>
                      </a:endParaRPr>
                    </a:p>
                  </a:txBody>
                  <a:tcPr marL="9525" marR="9525" marT="9525" marB="0" anchor="b"/>
                </a:tc>
              </a:tr>
              <a:tr h="232833">
                <a:tc>
                  <a:txBody>
                    <a:bodyPr/>
                    <a:lstStyle/>
                    <a:p>
                      <a:pPr algn="l" fontAlgn="b"/>
                      <a:r>
                        <a:rPr lang="en-US" sz="1200" u="none" strike="noStrike" dirty="0">
                          <a:effectLst/>
                        </a:rPr>
                        <a:t>Saturday</a:t>
                      </a:r>
                      <a:endParaRPr lang="en-US" sz="1200" b="0" i="0" u="none" strike="noStrike" dirty="0">
                        <a:solidFill>
                          <a:srgbClr val="000000"/>
                        </a:solidFill>
                        <a:effectLst/>
                        <a:latin typeface="Calibri"/>
                      </a:endParaRPr>
                    </a:p>
                  </a:txBody>
                  <a:tcPr marL="9525" marR="9525" marT="9525" marB="0" anchor="b"/>
                </a:tc>
                <a:tc>
                  <a:txBody>
                    <a:bodyPr/>
                    <a:lstStyle/>
                    <a:p>
                      <a:pPr algn="r" fontAlgn="b"/>
                      <a:r>
                        <a:rPr lang="en-US" sz="1200" u="none" strike="noStrike" dirty="0">
                          <a:effectLst/>
                        </a:rPr>
                        <a:t>7:00 AM</a:t>
                      </a:r>
                      <a:endParaRPr lang="en-US" sz="1200" b="0" i="0" u="none" strike="noStrike" dirty="0">
                        <a:solidFill>
                          <a:srgbClr val="000000"/>
                        </a:solidFill>
                        <a:effectLst/>
                        <a:latin typeface="Calibri"/>
                      </a:endParaRPr>
                    </a:p>
                  </a:txBody>
                  <a:tcPr marL="9525" marR="9525" marT="9525" marB="0" anchor="b"/>
                </a:tc>
                <a:tc>
                  <a:txBody>
                    <a:bodyPr/>
                    <a:lstStyle/>
                    <a:p>
                      <a:pPr algn="r" fontAlgn="b"/>
                      <a:r>
                        <a:rPr lang="en-US" sz="1200" u="none" strike="noStrike" dirty="0">
                          <a:effectLst/>
                        </a:rPr>
                        <a:t>12:00 PM</a:t>
                      </a:r>
                      <a:endParaRPr lang="en-US" sz="1200" b="0" i="0" u="none" strike="noStrike" dirty="0">
                        <a:solidFill>
                          <a:srgbClr val="000000"/>
                        </a:solidFill>
                        <a:effectLst/>
                        <a:latin typeface="Calibri"/>
                      </a:endParaRPr>
                    </a:p>
                  </a:txBody>
                  <a:tcPr marL="9525" marR="9525" marT="9525" marB="0" anchor="b"/>
                </a:tc>
                <a:tc>
                  <a:txBody>
                    <a:bodyPr/>
                    <a:lstStyle/>
                    <a:p>
                      <a:pPr algn="r" fontAlgn="b"/>
                      <a:r>
                        <a:rPr lang="en-US" sz="1200" u="none" strike="noStrike" dirty="0">
                          <a:effectLst/>
                        </a:rPr>
                        <a:t>12:30 PM</a:t>
                      </a:r>
                      <a:endParaRPr lang="en-US" sz="1200" b="0" i="0" u="none" strike="noStrike" dirty="0">
                        <a:solidFill>
                          <a:srgbClr val="000000"/>
                        </a:solidFill>
                        <a:effectLst/>
                        <a:latin typeface="Calibri"/>
                      </a:endParaRPr>
                    </a:p>
                  </a:txBody>
                  <a:tcPr marL="9525" marR="9525" marT="9525" marB="0" anchor="b"/>
                </a:tc>
                <a:tc>
                  <a:txBody>
                    <a:bodyPr/>
                    <a:lstStyle/>
                    <a:p>
                      <a:pPr algn="r" fontAlgn="b"/>
                      <a:r>
                        <a:rPr lang="en-US" sz="1200" u="none" strike="noStrike" dirty="0">
                          <a:effectLst/>
                        </a:rPr>
                        <a:t>6:30 PM</a:t>
                      </a:r>
                      <a:endParaRPr lang="en-US" sz="1200" b="0" i="0" u="none" strike="noStrike" dirty="0">
                        <a:solidFill>
                          <a:srgbClr val="000000"/>
                        </a:solidFill>
                        <a:effectLst/>
                        <a:latin typeface="Calibri"/>
                      </a:endParaRPr>
                    </a:p>
                  </a:txBody>
                  <a:tcPr marL="9525" marR="9525" marT="9525" marB="0" anchor="b"/>
                </a:tc>
                <a:tc>
                  <a:txBody>
                    <a:bodyPr/>
                    <a:lstStyle/>
                    <a:p>
                      <a:pPr algn="r" fontAlgn="b"/>
                      <a:endParaRPr lang="en-US" sz="1200" b="0" i="0" u="none" strike="noStrike" dirty="0">
                        <a:solidFill>
                          <a:srgbClr val="000000"/>
                        </a:solidFill>
                        <a:effectLst/>
                        <a:latin typeface="Calibri"/>
                      </a:endParaRPr>
                    </a:p>
                  </a:txBody>
                  <a:tcPr marL="9525" marR="9525" marT="9525" marB="0" anchor="b"/>
                </a:tc>
              </a:tr>
              <a:tr h="232833">
                <a:tc>
                  <a:txBody>
                    <a:bodyPr/>
                    <a:lstStyle/>
                    <a:p>
                      <a:pPr algn="l" fontAlgn="b"/>
                      <a:r>
                        <a:rPr lang="en-US" sz="1200" u="none" strike="noStrike" dirty="0">
                          <a:effectLst/>
                        </a:rPr>
                        <a:t>Sunday</a:t>
                      </a:r>
                      <a:endParaRPr lang="en-US" sz="1200" b="0" i="0" u="none" strike="noStrike" dirty="0">
                        <a:solidFill>
                          <a:srgbClr val="000000"/>
                        </a:solidFill>
                        <a:effectLst/>
                        <a:latin typeface="Calibri"/>
                      </a:endParaRPr>
                    </a:p>
                  </a:txBody>
                  <a:tcPr marL="9525" marR="9525" marT="9525" marB="0" anchor="b"/>
                </a:tc>
                <a:tc>
                  <a:txBody>
                    <a:bodyPr/>
                    <a:lstStyle/>
                    <a:p>
                      <a:pPr algn="r" fontAlgn="b"/>
                      <a:r>
                        <a:rPr lang="en-US" sz="1200" u="none" strike="noStrike" dirty="0">
                          <a:effectLst/>
                        </a:rPr>
                        <a:t>7:00 AM</a:t>
                      </a:r>
                      <a:endParaRPr lang="en-US" sz="1200" b="0" i="0" u="none" strike="noStrike" dirty="0">
                        <a:solidFill>
                          <a:srgbClr val="000000"/>
                        </a:solidFill>
                        <a:effectLst/>
                        <a:latin typeface="Calibri"/>
                      </a:endParaRPr>
                    </a:p>
                  </a:txBody>
                  <a:tcPr marL="9525" marR="9525" marT="9525" marB="0" anchor="b"/>
                </a:tc>
                <a:tc>
                  <a:txBody>
                    <a:bodyPr/>
                    <a:lstStyle/>
                    <a:p>
                      <a:pPr algn="r" fontAlgn="b"/>
                      <a:r>
                        <a:rPr lang="en-US" sz="1200" u="none" strike="noStrike" dirty="0">
                          <a:effectLst/>
                        </a:rPr>
                        <a:t>8:00 PM</a:t>
                      </a:r>
                      <a:endParaRPr lang="en-US" sz="1200" b="0" i="0" u="none" strike="noStrike" dirty="0">
                        <a:solidFill>
                          <a:srgbClr val="000000"/>
                        </a:solidFill>
                        <a:effectLst/>
                        <a:latin typeface="Calibri"/>
                      </a:endParaRPr>
                    </a:p>
                  </a:txBody>
                  <a:tcPr marL="9525" marR="9525" marT="9525" marB="0" anchor="b"/>
                </a:tc>
                <a:tc>
                  <a:txBody>
                    <a:bodyPr/>
                    <a:lstStyle/>
                    <a:p>
                      <a:pPr algn="l" fontAlgn="b"/>
                      <a:r>
                        <a:rPr lang="en-US" sz="1200" u="none" strike="noStrike" dirty="0">
                          <a:effectLst/>
                        </a:rPr>
                        <a:t> </a:t>
                      </a:r>
                      <a:endParaRPr lang="en-US" sz="1200" b="0" i="0" u="none" strike="noStrike" dirty="0">
                        <a:solidFill>
                          <a:srgbClr val="000000"/>
                        </a:solidFill>
                        <a:effectLst/>
                        <a:latin typeface="Calibri"/>
                      </a:endParaRPr>
                    </a:p>
                  </a:txBody>
                  <a:tcPr marL="9525" marR="9525" marT="9525" marB="0" anchor="b"/>
                </a:tc>
                <a:tc>
                  <a:txBody>
                    <a:bodyPr/>
                    <a:lstStyle/>
                    <a:p>
                      <a:pPr algn="l" fontAlgn="b"/>
                      <a:r>
                        <a:rPr lang="en-US" sz="1200" u="none" strike="noStrike" dirty="0">
                          <a:effectLst/>
                        </a:rPr>
                        <a:t> </a:t>
                      </a:r>
                      <a:endParaRPr lang="en-US" sz="1200" b="0" i="0" u="none" strike="noStrike" dirty="0">
                        <a:solidFill>
                          <a:srgbClr val="000000"/>
                        </a:solidFill>
                        <a:effectLst/>
                        <a:latin typeface="Calibri"/>
                      </a:endParaRPr>
                    </a:p>
                  </a:txBody>
                  <a:tcPr marL="9525" marR="9525" marT="9525" marB="0" anchor="b"/>
                </a:tc>
                <a:tc>
                  <a:txBody>
                    <a:bodyPr/>
                    <a:lstStyle/>
                    <a:p>
                      <a:pPr algn="r" fontAlgn="b"/>
                      <a:endParaRPr lang="en-US" sz="1200" b="0" i="0" u="none" strike="noStrike" dirty="0">
                        <a:solidFill>
                          <a:srgbClr val="000000"/>
                        </a:solidFill>
                        <a:effectLst/>
                        <a:latin typeface="Calibri"/>
                      </a:endParaRPr>
                    </a:p>
                  </a:txBody>
                  <a:tcPr marL="9525" marR="9525" marT="9525" marB="0" anchor="b"/>
                </a:tc>
              </a:tr>
              <a:tr h="232833">
                <a:tc>
                  <a:txBody>
                    <a:bodyPr/>
                    <a:lstStyle/>
                    <a:p>
                      <a:pPr algn="l" fontAlgn="b"/>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r>
              <a:tr h="232833">
                <a:tc>
                  <a:txBody>
                    <a:bodyPr/>
                    <a:lstStyle/>
                    <a:p>
                      <a:pPr algn="l" fontAlgn="b"/>
                      <a:r>
                        <a:rPr lang="en-US" sz="1200" u="none" strike="noStrike" dirty="0">
                          <a:effectLst/>
                        </a:rPr>
                        <a:t>Regular</a:t>
                      </a:r>
                      <a:endParaRPr lang="en-US" sz="1200" b="0" i="0" u="none" strike="noStrike" dirty="0">
                        <a:solidFill>
                          <a:srgbClr val="000000"/>
                        </a:solidFill>
                        <a:effectLst/>
                        <a:latin typeface="Calibri"/>
                      </a:endParaRPr>
                    </a:p>
                  </a:txBody>
                  <a:tcPr marL="9525" marR="9525" marT="9525" marB="0" anchor="b"/>
                </a:tc>
                <a:tc>
                  <a:txBody>
                    <a:bodyPr/>
                    <a:lstStyle/>
                    <a:p>
                      <a:pPr algn="l" fontAlgn="b"/>
                      <a:r>
                        <a:rPr lang="en-US" sz="1200" u="none" strike="noStrike" dirty="0">
                          <a:effectLst/>
                        </a:rPr>
                        <a:t> </a:t>
                      </a:r>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r>
              <a:tr h="232833">
                <a:tc>
                  <a:txBody>
                    <a:bodyPr/>
                    <a:lstStyle/>
                    <a:p>
                      <a:pPr algn="l" fontAlgn="b"/>
                      <a:r>
                        <a:rPr lang="en-US" sz="1200" u="none" strike="noStrike" dirty="0">
                          <a:effectLst/>
                        </a:rPr>
                        <a:t>Overtime</a:t>
                      </a:r>
                      <a:endParaRPr lang="en-US" sz="1200" b="0" i="0" u="none" strike="noStrike" dirty="0">
                        <a:solidFill>
                          <a:srgbClr val="000000"/>
                        </a:solidFill>
                        <a:effectLst/>
                        <a:latin typeface="Calibri"/>
                      </a:endParaRPr>
                    </a:p>
                  </a:txBody>
                  <a:tcPr marL="9525" marR="9525" marT="9525" marB="0" anchor="b"/>
                </a:tc>
                <a:tc>
                  <a:txBody>
                    <a:bodyPr/>
                    <a:lstStyle/>
                    <a:p>
                      <a:pPr algn="l" fontAlgn="b"/>
                      <a:r>
                        <a:rPr lang="en-US" sz="1200" u="none" strike="noStrike" dirty="0">
                          <a:effectLst/>
                        </a:rPr>
                        <a:t> </a:t>
                      </a:r>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r>
              <a:tr h="232833">
                <a:tc>
                  <a:txBody>
                    <a:bodyPr/>
                    <a:lstStyle/>
                    <a:p>
                      <a:pPr algn="l" fontAlgn="b"/>
                      <a:r>
                        <a:rPr lang="en-US" sz="1200" u="none" strike="noStrike" dirty="0">
                          <a:effectLst/>
                        </a:rPr>
                        <a:t>Double Time </a:t>
                      </a:r>
                      <a:endParaRPr lang="en-US" sz="1200" b="0" i="0" u="none" strike="noStrike" dirty="0">
                        <a:solidFill>
                          <a:srgbClr val="000000"/>
                        </a:solidFill>
                        <a:effectLst/>
                        <a:latin typeface="Calibri"/>
                      </a:endParaRPr>
                    </a:p>
                  </a:txBody>
                  <a:tcPr marL="9525" marR="9525" marT="9525" marB="0" anchor="b"/>
                </a:tc>
                <a:tc>
                  <a:txBody>
                    <a:bodyPr/>
                    <a:lstStyle/>
                    <a:p>
                      <a:pPr algn="l" fontAlgn="b"/>
                      <a:r>
                        <a:rPr lang="en-US" sz="1200" u="none" strike="noStrike" dirty="0">
                          <a:effectLst/>
                        </a:rPr>
                        <a:t> </a:t>
                      </a:r>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c>
                  <a:txBody>
                    <a:bodyPr/>
                    <a:lstStyle/>
                    <a:p>
                      <a:pPr algn="l" fontAlgn="b"/>
                      <a:endParaRPr lang="en-US" sz="12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3504441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First step, total your hours per day</a:t>
            </a:r>
          </a:p>
          <a:p>
            <a:endParaRPr lang="en-US" dirty="0" smtClean="0"/>
          </a:p>
          <a:p>
            <a:r>
              <a:rPr lang="en-US" dirty="0" smtClean="0"/>
              <a:t>Next, figure out the hours by category</a:t>
            </a:r>
          </a:p>
          <a:p>
            <a:pPr lvl="1"/>
            <a:r>
              <a:rPr lang="en-US" dirty="0" smtClean="0"/>
              <a:t>First 8 hours are considered Regular</a:t>
            </a:r>
          </a:p>
          <a:p>
            <a:pPr lvl="1"/>
            <a:r>
              <a:rPr lang="en-US" dirty="0" smtClean="0"/>
              <a:t>Anything over 8 hours in one day, is considered Overtime</a:t>
            </a:r>
          </a:p>
          <a:p>
            <a:pPr lvl="1"/>
            <a:r>
              <a:rPr lang="en-US" dirty="0" smtClean="0"/>
              <a:t>Anything over 12 hours in one day, is considered Double Time</a:t>
            </a:r>
          </a:p>
          <a:p>
            <a:pPr marL="274320" lvl="1" indent="0">
              <a:buNone/>
            </a:pPr>
            <a:endParaRPr lang="en-US" dirty="0" smtClean="0"/>
          </a:p>
          <a:p>
            <a:r>
              <a:rPr lang="en-US" dirty="0" smtClean="0"/>
              <a:t>Now, calculate gross </a:t>
            </a:r>
            <a:r>
              <a:rPr lang="en-US" dirty="0"/>
              <a:t>pay:</a:t>
            </a:r>
          </a:p>
          <a:p>
            <a:pPr lvl="1"/>
            <a:r>
              <a:rPr lang="en-US" dirty="0"/>
              <a:t>Multiple the total hours:</a:t>
            </a:r>
          </a:p>
          <a:p>
            <a:pPr lvl="2"/>
            <a:r>
              <a:rPr lang="en-US" dirty="0"/>
              <a:t>Regular hours X hourly rate</a:t>
            </a:r>
          </a:p>
          <a:p>
            <a:pPr lvl="2"/>
            <a:r>
              <a:rPr lang="en-US" dirty="0"/>
              <a:t>Overtime hours </a:t>
            </a:r>
            <a:r>
              <a:rPr lang="en-US" dirty="0" smtClean="0"/>
              <a:t>1.5 </a:t>
            </a:r>
            <a:r>
              <a:rPr lang="en-US" dirty="0"/>
              <a:t>X hourly rate</a:t>
            </a:r>
          </a:p>
          <a:p>
            <a:pPr lvl="2"/>
            <a:r>
              <a:rPr lang="en-US" dirty="0"/>
              <a:t>Double Time hours </a:t>
            </a:r>
            <a:r>
              <a:rPr lang="en-US" dirty="0" smtClean="0"/>
              <a:t>2.0 </a:t>
            </a:r>
            <a:r>
              <a:rPr lang="en-US" dirty="0"/>
              <a:t>X hourly rate</a:t>
            </a:r>
          </a:p>
          <a:p>
            <a:endParaRPr lang="en-US" dirty="0"/>
          </a:p>
          <a:p>
            <a:pPr lvl="1"/>
            <a:endParaRPr lang="en-US" dirty="0" smtClean="0"/>
          </a:p>
          <a:p>
            <a:pPr marL="0" indent="0">
              <a:buNone/>
            </a:pPr>
            <a:endParaRPr lang="en-US" dirty="0" smtClean="0"/>
          </a:p>
        </p:txBody>
      </p:sp>
    </p:spTree>
    <p:extLst>
      <p:ext uri="{BB962C8B-B14F-4D97-AF65-F5344CB8AC3E}">
        <p14:creationId xmlns:p14="http://schemas.microsoft.com/office/powerpoint/2010/main" val="147842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Solution</a:t>
            </a:r>
          </a:p>
          <a:p>
            <a:endParaRPr lang="en-US" dirty="0"/>
          </a:p>
          <a:p>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83908732"/>
              </p:ext>
            </p:extLst>
          </p:nvPr>
        </p:nvGraphicFramePr>
        <p:xfrm>
          <a:off x="685800" y="2209800"/>
          <a:ext cx="7315201" cy="3048000"/>
        </p:xfrm>
        <a:graphic>
          <a:graphicData uri="http://schemas.openxmlformats.org/drawingml/2006/table">
            <a:tbl>
              <a:tblPr>
                <a:tableStyleId>{5C22544A-7EE6-4342-B048-85BDC9FD1C3A}</a:tableStyleId>
              </a:tblPr>
              <a:tblGrid>
                <a:gridCol w="1555797"/>
                <a:gridCol w="1349200"/>
                <a:gridCol w="1129957"/>
                <a:gridCol w="1151037"/>
                <a:gridCol w="1129957"/>
                <a:gridCol w="999253"/>
              </a:tblGrid>
              <a:tr h="304800">
                <a:tc>
                  <a:txBody>
                    <a:bodyPr/>
                    <a:lstStyle/>
                    <a:p>
                      <a:pPr algn="l" fontAlgn="b"/>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a:effectLst/>
                        </a:rPr>
                        <a:t>In </a:t>
                      </a:r>
                      <a:endParaRPr lang="en-US" sz="1800" b="1"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a:effectLst/>
                        </a:rPr>
                        <a:t>Out</a:t>
                      </a:r>
                      <a:endParaRPr lang="en-US" sz="1800" b="1"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a:effectLst/>
                        </a:rPr>
                        <a:t>In </a:t>
                      </a:r>
                      <a:endParaRPr lang="en-US" sz="1800" b="1"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a:effectLst/>
                        </a:rPr>
                        <a:t>Out</a:t>
                      </a:r>
                      <a:endParaRPr lang="en-US" sz="1800" b="1"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a:effectLst/>
                        </a:rPr>
                        <a:t>Total</a:t>
                      </a:r>
                      <a:endParaRPr lang="en-US" sz="1800" b="1" i="0" u="none" strike="noStrike" dirty="0">
                        <a:solidFill>
                          <a:srgbClr val="000000"/>
                        </a:solidFill>
                        <a:effectLst/>
                        <a:latin typeface="Calibri"/>
                      </a:endParaRPr>
                    </a:p>
                  </a:txBody>
                  <a:tcPr marL="9525" marR="9525" marT="9525" marB="0" anchor="b"/>
                </a:tc>
              </a:tr>
              <a:tr h="304800">
                <a:tc>
                  <a:txBody>
                    <a:bodyPr/>
                    <a:lstStyle/>
                    <a:p>
                      <a:pPr algn="l" fontAlgn="b"/>
                      <a:r>
                        <a:rPr lang="en-US" sz="1800" u="none" strike="noStrike" dirty="0">
                          <a:effectLst/>
                        </a:rPr>
                        <a:t>Thursday</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4:00 PM</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8:00 PM</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4</a:t>
                      </a:r>
                      <a:endParaRPr lang="en-US" sz="1800" b="0" i="0" u="none" strike="noStrike" dirty="0">
                        <a:solidFill>
                          <a:srgbClr val="000000"/>
                        </a:solidFill>
                        <a:effectLst/>
                        <a:latin typeface="Calibri"/>
                      </a:endParaRPr>
                    </a:p>
                  </a:txBody>
                  <a:tcPr marL="9525" marR="9525" marT="9525" marB="0" anchor="b"/>
                </a:tc>
              </a:tr>
              <a:tr h="304800">
                <a:tc>
                  <a:txBody>
                    <a:bodyPr/>
                    <a:lstStyle/>
                    <a:p>
                      <a:pPr algn="l" fontAlgn="b"/>
                      <a:r>
                        <a:rPr lang="en-US" sz="1800" u="none" strike="noStrike" dirty="0">
                          <a:effectLst/>
                        </a:rPr>
                        <a:t>Friday</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4:00 PM</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9:00 PM</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9:30 PM</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11:30 PM</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7</a:t>
                      </a:r>
                      <a:endParaRPr lang="en-US" sz="1800" b="0" i="0" u="none" strike="noStrike" dirty="0">
                        <a:solidFill>
                          <a:srgbClr val="000000"/>
                        </a:solidFill>
                        <a:effectLst/>
                        <a:latin typeface="Calibri"/>
                      </a:endParaRPr>
                    </a:p>
                  </a:txBody>
                  <a:tcPr marL="9525" marR="9525" marT="9525" marB="0" anchor="b"/>
                </a:tc>
              </a:tr>
              <a:tr h="304800">
                <a:tc>
                  <a:txBody>
                    <a:bodyPr/>
                    <a:lstStyle/>
                    <a:p>
                      <a:pPr algn="l" fontAlgn="b"/>
                      <a:r>
                        <a:rPr lang="en-US" sz="1800" u="none" strike="noStrike" dirty="0">
                          <a:effectLst/>
                        </a:rPr>
                        <a:t>Saturday</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7:00 AM</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12:00 PM</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12:30 PM</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6:30 PM</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11</a:t>
                      </a:r>
                      <a:endParaRPr lang="en-US" sz="1800" b="0" i="0" u="none" strike="noStrike" dirty="0">
                        <a:solidFill>
                          <a:srgbClr val="000000"/>
                        </a:solidFill>
                        <a:effectLst/>
                        <a:latin typeface="Calibri"/>
                      </a:endParaRPr>
                    </a:p>
                  </a:txBody>
                  <a:tcPr marL="9525" marR="9525" marT="9525" marB="0" anchor="b"/>
                </a:tc>
              </a:tr>
              <a:tr h="304800">
                <a:tc>
                  <a:txBody>
                    <a:bodyPr/>
                    <a:lstStyle/>
                    <a:p>
                      <a:pPr algn="l" fontAlgn="b"/>
                      <a:r>
                        <a:rPr lang="en-US" sz="1800" u="none" strike="noStrike" dirty="0">
                          <a:effectLst/>
                        </a:rPr>
                        <a:t>Sunday</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7:00 AM</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8:00 PM</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13</a:t>
                      </a:r>
                      <a:endParaRPr lang="en-US" sz="1800" b="0" i="0" u="none" strike="noStrike" dirty="0">
                        <a:solidFill>
                          <a:srgbClr val="000000"/>
                        </a:solidFill>
                        <a:effectLst/>
                        <a:latin typeface="Calibri"/>
                      </a:endParaRPr>
                    </a:p>
                  </a:txBody>
                  <a:tcPr marL="9525" marR="9525" marT="9525" marB="0" anchor="b"/>
                </a:tc>
              </a:tr>
              <a:tr h="304800">
                <a:tc>
                  <a:txBody>
                    <a:bodyPr/>
                    <a:lstStyle/>
                    <a:p>
                      <a:pPr algn="l" fontAlgn="b"/>
                      <a:endParaRPr lang="en-US" sz="1800" b="0"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dirty="0">
                        <a:solidFill>
                          <a:srgbClr val="000000"/>
                        </a:solidFill>
                        <a:effectLst/>
                        <a:latin typeface="Calibri"/>
                      </a:endParaRPr>
                    </a:p>
                  </a:txBody>
                  <a:tcPr marL="9525" marR="9525" marT="9525" marB="0" anchor="b"/>
                </a:tc>
              </a:tr>
              <a:tr h="304800">
                <a:tc>
                  <a:txBody>
                    <a:bodyPr/>
                    <a:lstStyle/>
                    <a:p>
                      <a:pPr algn="l" fontAlgn="b"/>
                      <a:r>
                        <a:rPr lang="en-US" sz="1800" u="none" strike="noStrike" dirty="0">
                          <a:effectLst/>
                        </a:rPr>
                        <a:t>Regular</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27</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$12.00 </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$324.00 </a:t>
                      </a:r>
                      <a:endParaRPr lang="en-US" sz="1800" b="0"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dirty="0">
                        <a:solidFill>
                          <a:srgbClr val="000000"/>
                        </a:solidFill>
                        <a:effectLst/>
                        <a:latin typeface="Calibri"/>
                      </a:endParaRPr>
                    </a:p>
                  </a:txBody>
                  <a:tcPr marL="9525" marR="9525" marT="9525" marB="0" anchor="b"/>
                </a:tc>
              </a:tr>
              <a:tr h="304800">
                <a:tc>
                  <a:txBody>
                    <a:bodyPr/>
                    <a:lstStyle/>
                    <a:p>
                      <a:pPr algn="l" fontAlgn="b"/>
                      <a:r>
                        <a:rPr lang="en-US" sz="1800" u="none" strike="noStrike" dirty="0">
                          <a:effectLst/>
                        </a:rPr>
                        <a:t>Overtime</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7</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$18.00</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$126.00</a:t>
                      </a:r>
                      <a:endParaRPr lang="en-US" sz="1800" b="0"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dirty="0">
                        <a:solidFill>
                          <a:srgbClr val="000000"/>
                        </a:solidFill>
                        <a:effectLst/>
                        <a:latin typeface="Calibri"/>
                      </a:endParaRPr>
                    </a:p>
                  </a:txBody>
                  <a:tcPr marL="9525" marR="9525" marT="9525" marB="0" anchor="b"/>
                </a:tc>
              </a:tr>
              <a:tr h="304800">
                <a:tc>
                  <a:txBody>
                    <a:bodyPr/>
                    <a:lstStyle/>
                    <a:p>
                      <a:pPr algn="l" fontAlgn="b"/>
                      <a:r>
                        <a:rPr lang="en-US" sz="1800" u="none" strike="noStrike" dirty="0">
                          <a:effectLst/>
                        </a:rPr>
                        <a:t>Double Time </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1</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$24.00</a:t>
                      </a:r>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u="none" strike="noStrike" dirty="0">
                          <a:effectLst/>
                        </a:rPr>
                        <a:t>$24.00</a:t>
                      </a:r>
                      <a:endParaRPr lang="en-US" sz="1800" b="0"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dirty="0">
                        <a:solidFill>
                          <a:srgbClr val="000000"/>
                        </a:solidFill>
                        <a:effectLst/>
                        <a:latin typeface="Calibri"/>
                      </a:endParaRPr>
                    </a:p>
                  </a:txBody>
                  <a:tcPr marL="9525" marR="9525" marT="9525" marB="0" anchor="b"/>
                </a:tc>
              </a:tr>
              <a:tr h="304800">
                <a:tc>
                  <a:txBody>
                    <a:bodyPr/>
                    <a:lstStyle/>
                    <a:p>
                      <a:pPr algn="l" fontAlgn="b"/>
                      <a:endParaRPr lang="en-US" sz="1800" b="0"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dirty="0">
                        <a:solidFill>
                          <a:srgbClr val="000000"/>
                        </a:solidFill>
                        <a:effectLst/>
                        <a:latin typeface="Calibri"/>
                      </a:endParaRPr>
                    </a:p>
                  </a:txBody>
                  <a:tcPr marL="9525" marR="9525" marT="9525" marB="0" anchor="b"/>
                </a:tc>
                <a:tc>
                  <a:txBody>
                    <a:bodyPr/>
                    <a:lstStyle/>
                    <a:p>
                      <a:pPr algn="r" fontAlgn="b"/>
                      <a:r>
                        <a:rPr lang="en-US" sz="1800" b="1" u="none" strike="noStrike" dirty="0">
                          <a:effectLst/>
                        </a:rPr>
                        <a:t>$474.00 </a:t>
                      </a:r>
                      <a:endParaRPr lang="en-US" sz="1800" b="1" i="0" u="none" strike="noStrike" dirty="0">
                        <a:solidFill>
                          <a:srgbClr val="000000"/>
                        </a:solidFill>
                        <a:effectLst/>
                        <a:latin typeface="Calibri"/>
                      </a:endParaRPr>
                    </a:p>
                  </a:txBody>
                  <a:tcPr marL="9525" marR="9525" marT="9525" marB="0" anchor="b"/>
                </a:tc>
                <a:tc>
                  <a:txBody>
                    <a:bodyPr/>
                    <a:lstStyle/>
                    <a:p>
                      <a:pPr algn="l" fontAlgn="b"/>
                      <a:endParaRPr lang="en-US" sz="1800" b="1" i="0" u="none" strike="noStrike" dirty="0">
                        <a:solidFill>
                          <a:srgbClr val="000000"/>
                        </a:solidFill>
                        <a:effectLst/>
                        <a:latin typeface="Calibri"/>
                      </a:endParaRPr>
                    </a:p>
                  </a:txBody>
                  <a:tcPr marL="9525" marR="9525" marT="9525" marB="0" anchor="b"/>
                </a:tc>
                <a:tc>
                  <a:txBody>
                    <a:bodyPr/>
                    <a:lstStyle/>
                    <a:p>
                      <a:pPr algn="l" fontAlgn="b"/>
                      <a:endParaRPr lang="en-US" sz="18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3073870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Important notables:</a:t>
            </a:r>
          </a:p>
          <a:p>
            <a:pPr lvl="1"/>
            <a:r>
              <a:rPr lang="en-US" dirty="0" smtClean="0"/>
              <a:t>Hourly employees in CA (also known as Non-exempt employees) must take a 30 minute meal break if working more than 6 hours straight and a second meal when working 12 hours.</a:t>
            </a:r>
          </a:p>
          <a:p>
            <a:pPr lvl="2"/>
            <a:r>
              <a:rPr lang="en-US" dirty="0" smtClean="0"/>
              <a:t>An Employer must make the meal available but it is up to the employee to take the meal (do it away from your desk or work area or it does not count)</a:t>
            </a:r>
          </a:p>
          <a:p>
            <a:pPr marL="548640" lvl="2" indent="0">
              <a:buNone/>
            </a:pPr>
            <a:endParaRPr lang="en-US" dirty="0" smtClean="0"/>
          </a:p>
          <a:p>
            <a:pPr lvl="2"/>
            <a:r>
              <a:rPr lang="en-US" dirty="0" smtClean="0"/>
              <a:t>IF the Employer does NOT make the meal available, the Employee receives a one-hour meal penalty</a:t>
            </a:r>
            <a:endParaRPr lang="en-US" dirty="0"/>
          </a:p>
        </p:txBody>
      </p:sp>
    </p:spTree>
    <p:extLst>
      <p:ext uri="{BB962C8B-B14F-4D97-AF65-F5344CB8AC3E}">
        <p14:creationId xmlns:p14="http://schemas.microsoft.com/office/powerpoint/2010/main" val="4077283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 &amp; A</a:t>
            </a:r>
            <a:endParaRPr lang="en-US" dirty="0"/>
          </a:p>
        </p:txBody>
      </p:sp>
      <p:sp>
        <p:nvSpPr>
          <p:cNvPr id="3" name="Content Placeholder 2"/>
          <p:cNvSpPr>
            <a:spLocks noGrp="1"/>
          </p:cNvSpPr>
          <p:nvPr>
            <p:ph idx="1"/>
          </p:nvPr>
        </p:nvSpPr>
        <p:spPr/>
        <p:txBody>
          <a:bodyPr/>
          <a:lstStyle/>
          <a:p>
            <a:pPr marL="0" indent="0">
              <a:buNone/>
            </a:pPr>
            <a:endParaRPr lang="en-US" dirty="0" smtClean="0"/>
          </a:p>
          <a:p>
            <a:pPr lvl="1"/>
            <a:endParaRPr lang="en-US" dirty="0"/>
          </a:p>
          <a:p>
            <a:pPr lvl="1"/>
            <a:endParaRPr lang="en-US" dirty="0" smtClean="0"/>
          </a:p>
          <a:p>
            <a:pPr marL="274320" lvl="1" indent="0" algn="ctr">
              <a:buNone/>
            </a:pPr>
            <a:r>
              <a:rPr lang="en-US" sz="3000" b="1" dirty="0" smtClean="0"/>
              <a:t>Thank you!</a:t>
            </a:r>
            <a:endParaRPr lang="en-US" sz="3000" b="1" dirty="0"/>
          </a:p>
        </p:txBody>
      </p:sp>
    </p:spTree>
    <p:extLst>
      <p:ext uri="{BB962C8B-B14F-4D97-AF65-F5344CB8AC3E}">
        <p14:creationId xmlns:p14="http://schemas.microsoft.com/office/powerpoint/2010/main" val="2681952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Hello!</a:t>
            </a:r>
            <a:endParaRPr lang="en-US" dirty="0"/>
          </a:p>
        </p:txBody>
      </p:sp>
      <p:sp>
        <p:nvSpPr>
          <p:cNvPr id="3" name="Content Placeholder 2"/>
          <p:cNvSpPr>
            <a:spLocks noGrp="1"/>
          </p:cNvSpPr>
          <p:nvPr>
            <p:ph idx="1"/>
          </p:nvPr>
        </p:nvSpPr>
        <p:spPr/>
        <p:txBody>
          <a:bodyPr/>
          <a:lstStyle/>
          <a:p>
            <a:r>
              <a:rPr lang="en-US" dirty="0" smtClean="0"/>
              <a:t>Introductions</a:t>
            </a:r>
          </a:p>
          <a:p>
            <a:r>
              <a:rPr lang="en-US" dirty="0" smtClean="0"/>
              <a:t>Agenda</a:t>
            </a:r>
          </a:p>
          <a:p>
            <a:pPr lvl="1"/>
            <a:r>
              <a:rPr lang="en-US" dirty="0" smtClean="0"/>
              <a:t>Life/Personal Story 		10 minutes</a:t>
            </a:r>
          </a:p>
          <a:p>
            <a:pPr lvl="1"/>
            <a:r>
              <a:rPr lang="en-US" dirty="0" smtClean="0"/>
              <a:t>Career/Business		15 minutes</a:t>
            </a:r>
          </a:p>
          <a:p>
            <a:pPr lvl="1"/>
            <a:r>
              <a:rPr lang="en-US" dirty="0" smtClean="0"/>
              <a:t>Activity			15 minutes</a:t>
            </a:r>
          </a:p>
          <a:p>
            <a:pPr lvl="1"/>
            <a:r>
              <a:rPr lang="en-US" dirty="0" smtClean="0"/>
              <a:t>Q &amp; A			20 minutes</a:t>
            </a:r>
            <a:endParaRPr lang="en-US" dirty="0"/>
          </a:p>
        </p:txBody>
      </p:sp>
    </p:spTree>
    <p:extLst>
      <p:ext uri="{BB962C8B-B14F-4D97-AF65-F5344CB8AC3E}">
        <p14:creationId xmlns:p14="http://schemas.microsoft.com/office/powerpoint/2010/main" val="1807156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Life/Personal Story</a:t>
            </a:r>
            <a:endParaRPr lang="en-US" dirty="0"/>
          </a:p>
        </p:txBody>
      </p:sp>
      <p:sp>
        <p:nvSpPr>
          <p:cNvPr id="3" name="Content Placeholder 2"/>
          <p:cNvSpPr>
            <a:spLocks noGrp="1"/>
          </p:cNvSpPr>
          <p:nvPr>
            <p:ph idx="1"/>
          </p:nvPr>
        </p:nvSpPr>
        <p:spPr/>
        <p:txBody>
          <a:bodyPr>
            <a:normAutofit lnSpcReduction="10000"/>
          </a:bodyPr>
          <a:lstStyle/>
          <a:p>
            <a:r>
              <a:rPr lang="en-US" dirty="0" smtClean="0"/>
              <a:t>Born in Santiago, Chile</a:t>
            </a:r>
          </a:p>
          <a:p>
            <a:r>
              <a:rPr lang="en-US" dirty="0" smtClean="0"/>
              <a:t>Came to California in 1984</a:t>
            </a:r>
          </a:p>
          <a:p>
            <a:pPr lvl="1"/>
            <a:r>
              <a:rPr lang="en-US" dirty="0" smtClean="0"/>
              <a:t>My immigrant story</a:t>
            </a:r>
          </a:p>
          <a:p>
            <a:pPr lvl="1"/>
            <a:r>
              <a:rPr lang="en-US" dirty="0" smtClean="0"/>
              <a:t>Difficulties in adjusting to the new culture</a:t>
            </a:r>
          </a:p>
          <a:p>
            <a:r>
              <a:rPr lang="en-US" dirty="0" smtClean="0"/>
              <a:t>English as a second language</a:t>
            </a:r>
          </a:p>
          <a:p>
            <a:r>
              <a:rPr lang="en-US" dirty="0" smtClean="0"/>
              <a:t>Eagle Rock Junior &amp; Senior High School</a:t>
            </a:r>
          </a:p>
          <a:p>
            <a:pPr lvl="1"/>
            <a:r>
              <a:rPr lang="en-US" dirty="0" smtClean="0"/>
              <a:t>Started working at the age of 13</a:t>
            </a:r>
          </a:p>
          <a:p>
            <a:pPr lvl="1"/>
            <a:r>
              <a:rPr lang="en-US" dirty="0" smtClean="0"/>
              <a:t>Paid rent by 15</a:t>
            </a:r>
          </a:p>
          <a:p>
            <a:pPr lvl="1"/>
            <a:r>
              <a:rPr lang="en-US" dirty="0" smtClean="0"/>
              <a:t>Grades and Activities – the juggle</a:t>
            </a:r>
          </a:p>
          <a:p>
            <a:pPr lvl="2"/>
            <a:r>
              <a:rPr lang="en-US" dirty="0" smtClean="0"/>
              <a:t>3.9 GPA</a:t>
            </a:r>
          </a:p>
          <a:p>
            <a:pPr lvl="2"/>
            <a:r>
              <a:rPr lang="en-US" dirty="0" smtClean="0"/>
              <a:t>Volleyball</a:t>
            </a:r>
          </a:p>
          <a:p>
            <a:pPr lvl="2"/>
            <a:r>
              <a:rPr lang="en-US" dirty="0" smtClean="0"/>
              <a:t>Drill Team</a:t>
            </a:r>
          </a:p>
          <a:p>
            <a:pPr lvl="2"/>
            <a:r>
              <a:rPr lang="en-US" dirty="0" smtClean="0"/>
              <a:t>Cheer</a:t>
            </a:r>
          </a:p>
          <a:p>
            <a:pPr lvl="2"/>
            <a:endParaRPr lang="en-US" dirty="0" smtClean="0"/>
          </a:p>
          <a:p>
            <a:endParaRPr lang="en-US" dirty="0" smtClean="0"/>
          </a:p>
          <a:p>
            <a:pPr marL="274320" lvl="1" indent="0">
              <a:buNone/>
            </a:pPr>
            <a:endParaRPr lang="en-US" dirty="0" smtClean="0"/>
          </a:p>
          <a:p>
            <a:endParaRPr lang="en-US" dirty="0"/>
          </a:p>
        </p:txBody>
      </p:sp>
    </p:spTree>
    <p:extLst>
      <p:ext uri="{BB962C8B-B14F-4D97-AF65-F5344CB8AC3E}">
        <p14:creationId xmlns:p14="http://schemas.microsoft.com/office/powerpoint/2010/main" val="3137782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Life/Personal Story</a:t>
            </a:r>
            <a:endParaRPr lang="en-US" dirty="0"/>
          </a:p>
        </p:txBody>
      </p:sp>
      <p:sp>
        <p:nvSpPr>
          <p:cNvPr id="3" name="Content Placeholder 2"/>
          <p:cNvSpPr>
            <a:spLocks noGrp="1"/>
          </p:cNvSpPr>
          <p:nvPr>
            <p:ph idx="1"/>
          </p:nvPr>
        </p:nvSpPr>
        <p:spPr/>
        <p:txBody>
          <a:bodyPr/>
          <a:lstStyle/>
          <a:p>
            <a:r>
              <a:rPr lang="en-US" dirty="0" smtClean="0"/>
              <a:t>Glendale Community College</a:t>
            </a:r>
          </a:p>
          <a:p>
            <a:r>
              <a:rPr lang="en-US" dirty="0" smtClean="0"/>
              <a:t>California State University, Northridge (CSUN)</a:t>
            </a:r>
          </a:p>
          <a:p>
            <a:pPr lvl="1"/>
            <a:r>
              <a:rPr lang="en-US" dirty="0" smtClean="0"/>
              <a:t>B.S. in Business Administration, with an emphasis in Human Resources (1996)</a:t>
            </a:r>
          </a:p>
          <a:p>
            <a:pPr lvl="1"/>
            <a:r>
              <a:rPr lang="en-US" dirty="0" smtClean="0"/>
              <a:t>MBA (2004)</a:t>
            </a:r>
          </a:p>
          <a:p>
            <a:pPr lvl="1"/>
            <a:endParaRPr lang="en-US" dirty="0"/>
          </a:p>
          <a:p>
            <a:endParaRPr lang="en-US" dirty="0" smtClean="0"/>
          </a:p>
          <a:p>
            <a:endParaRPr lang="en-US" dirty="0"/>
          </a:p>
        </p:txBody>
      </p:sp>
    </p:spTree>
    <p:extLst>
      <p:ext uri="{BB962C8B-B14F-4D97-AF65-F5344CB8AC3E}">
        <p14:creationId xmlns:p14="http://schemas.microsoft.com/office/powerpoint/2010/main" val="2013775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Life/Personal Story</a:t>
            </a:r>
            <a:endParaRPr lang="en-US" dirty="0"/>
          </a:p>
        </p:txBody>
      </p:sp>
      <p:sp>
        <p:nvSpPr>
          <p:cNvPr id="3" name="Content Placeholder 2"/>
          <p:cNvSpPr>
            <a:spLocks noGrp="1"/>
          </p:cNvSpPr>
          <p:nvPr>
            <p:ph idx="1"/>
          </p:nvPr>
        </p:nvSpPr>
        <p:spPr/>
        <p:txBody>
          <a:bodyPr/>
          <a:lstStyle/>
          <a:p>
            <a:r>
              <a:rPr lang="en-US" dirty="0" smtClean="0"/>
              <a:t>Married</a:t>
            </a:r>
          </a:p>
          <a:p>
            <a:r>
              <a:rPr lang="en-US" dirty="0" smtClean="0"/>
              <a:t>3 kids (boy 12, girl 10, boy 9) and 2 dogs (Walter 2, and  Frankie 7-months)</a:t>
            </a:r>
          </a:p>
          <a:p>
            <a:r>
              <a:rPr lang="en-US" dirty="0" smtClean="0"/>
              <a:t>Sherman Oaks, CA</a:t>
            </a:r>
          </a:p>
          <a:p>
            <a:r>
              <a:rPr lang="en-US" dirty="0" smtClean="0"/>
              <a:t>Husband is a General Contractor</a:t>
            </a:r>
            <a:endParaRPr lang="en-US" dirty="0"/>
          </a:p>
        </p:txBody>
      </p:sp>
    </p:spTree>
    <p:extLst>
      <p:ext uri="{BB962C8B-B14F-4D97-AF65-F5344CB8AC3E}">
        <p14:creationId xmlns:p14="http://schemas.microsoft.com/office/powerpoint/2010/main" val="3533529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Career/Business</a:t>
            </a:r>
            <a:endParaRPr lang="en-US" dirty="0"/>
          </a:p>
        </p:txBody>
      </p:sp>
      <p:sp>
        <p:nvSpPr>
          <p:cNvPr id="3" name="Content Placeholder 2"/>
          <p:cNvSpPr>
            <a:spLocks noGrp="1"/>
          </p:cNvSpPr>
          <p:nvPr>
            <p:ph idx="1"/>
          </p:nvPr>
        </p:nvSpPr>
        <p:spPr/>
        <p:txBody>
          <a:bodyPr>
            <a:normAutofit lnSpcReduction="10000"/>
          </a:bodyPr>
          <a:lstStyle/>
          <a:p>
            <a:r>
              <a:rPr lang="en-US" b="1" dirty="0" smtClean="0"/>
              <a:t>First job at 13</a:t>
            </a:r>
          </a:p>
          <a:p>
            <a:pPr lvl="1"/>
            <a:r>
              <a:rPr lang="en-US" dirty="0" smtClean="0"/>
              <a:t>Data entry for a driving school in Eagle Rock (Condor Driving School).  Worked there after school and on weekends</a:t>
            </a:r>
          </a:p>
          <a:p>
            <a:r>
              <a:rPr lang="en-US" b="1" dirty="0" smtClean="0"/>
              <a:t>At 16</a:t>
            </a:r>
          </a:p>
          <a:p>
            <a:pPr lvl="1"/>
            <a:r>
              <a:rPr lang="en-US" dirty="0" smtClean="0"/>
              <a:t>Started as Office Assistant for a Security company (armed guards, alarms, and patrol services) in Van Nuys</a:t>
            </a:r>
          </a:p>
          <a:p>
            <a:pPr lvl="1"/>
            <a:r>
              <a:rPr lang="en-US" dirty="0" smtClean="0"/>
              <a:t>At 18 I was Office Manager and Bookkeeper</a:t>
            </a:r>
          </a:p>
          <a:p>
            <a:pPr lvl="1"/>
            <a:r>
              <a:rPr lang="en-US" dirty="0" smtClean="0"/>
              <a:t>At 20 I became their HR Manager and continued overseeing Office staff and accounting</a:t>
            </a:r>
          </a:p>
          <a:p>
            <a:pPr lvl="1"/>
            <a:r>
              <a:rPr lang="en-US" dirty="0" smtClean="0"/>
              <a:t>By 22 I was the CEO – 125 employees.  Started lobbying group for security industry CALSAGA</a:t>
            </a:r>
          </a:p>
          <a:p>
            <a:r>
              <a:rPr lang="en-US" b="1" dirty="0" smtClean="0"/>
              <a:t>At 23</a:t>
            </a:r>
          </a:p>
          <a:p>
            <a:pPr lvl="1"/>
            <a:r>
              <a:rPr lang="en-US" dirty="0" smtClean="0"/>
              <a:t>Purchased existing Diner in Culver City (S &amp; W Country Diner) with business partner.  Had it for 5 years!</a:t>
            </a:r>
            <a:endParaRPr lang="en-US" dirty="0"/>
          </a:p>
        </p:txBody>
      </p:sp>
    </p:spTree>
    <p:extLst>
      <p:ext uri="{BB962C8B-B14F-4D97-AF65-F5344CB8AC3E}">
        <p14:creationId xmlns:p14="http://schemas.microsoft.com/office/powerpoint/2010/main" val="1822138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Career/Business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At 29 </a:t>
            </a:r>
            <a:r>
              <a:rPr lang="en-US" dirty="0" smtClean="0"/>
              <a:t>reverse search on Monster – CPEhr</a:t>
            </a:r>
          </a:p>
          <a:p>
            <a:pPr lvl="1"/>
            <a:r>
              <a:rPr lang="en-US" dirty="0" smtClean="0"/>
              <a:t>HR Outsourcing firm in West Hollywood, CA</a:t>
            </a:r>
          </a:p>
          <a:p>
            <a:pPr lvl="1"/>
            <a:r>
              <a:rPr lang="en-US" dirty="0" smtClean="0"/>
              <a:t>Implementation Manager</a:t>
            </a:r>
          </a:p>
          <a:p>
            <a:r>
              <a:rPr lang="en-US" b="1" dirty="0" smtClean="0"/>
              <a:t>In the next 15 years</a:t>
            </a:r>
            <a:r>
              <a:rPr lang="en-US" dirty="0" smtClean="0"/>
              <a:t>, I continued to work at CPEhr in the following roles:</a:t>
            </a:r>
          </a:p>
          <a:p>
            <a:pPr lvl="1"/>
            <a:r>
              <a:rPr lang="en-US" dirty="0" smtClean="0"/>
              <a:t>Director of Implementation and Marketing</a:t>
            </a:r>
          </a:p>
          <a:p>
            <a:pPr lvl="1"/>
            <a:r>
              <a:rPr lang="en-US" dirty="0" smtClean="0"/>
              <a:t>Vice President of Sales, Marketing and Implementation</a:t>
            </a:r>
          </a:p>
          <a:p>
            <a:pPr lvl="1"/>
            <a:r>
              <a:rPr lang="en-US" dirty="0" smtClean="0"/>
              <a:t>Executive Director of Business Operations, Payroll Division</a:t>
            </a:r>
          </a:p>
          <a:p>
            <a:pPr lvl="1"/>
            <a:r>
              <a:rPr lang="en-US" dirty="0" smtClean="0"/>
              <a:t>Executive Director of Business Operations, Payroll and Staffing Divisions</a:t>
            </a:r>
          </a:p>
          <a:p>
            <a:pPr lvl="1"/>
            <a:r>
              <a:rPr lang="en-US" dirty="0" smtClean="0"/>
              <a:t>Executive Director of Business Solutions, Staffing and Insurance</a:t>
            </a:r>
          </a:p>
          <a:p>
            <a:r>
              <a:rPr lang="en-US" b="1" dirty="0" smtClean="0"/>
              <a:t>Today 09-29-17</a:t>
            </a:r>
            <a:r>
              <a:rPr lang="en-US" dirty="0" smtClean="0"/>
              <a:t> last day with CPEhr</a:t>
            </a:r>
          </a:p>
          <a:p>
            <a:r>
              <a:rPr lang="en-US" b="1" dirty="0" smtClean="0"/>
              <a:t>Next Role</a:t>
            </a:r>
            <a:r>
              <a:rPr lang="en-US" dirty="0" smtClean="0"/>
              <a:t>, Chief People Officer for Realty Mogul, Co. in Santa Monica.  </a:t>
            </a:r>
            <a:endParaRPr lang="en-US" dirty="0"/>
          </a:p>
        </p:txBody>
      </p:sp>
    </p:spTree>
    <p:extLst>
      <p:ext uri="{BB962C8B-B14F-4D97-AF65-F5344CB8AC3E}">
        <p14:creationId xmlns:p14="http://schemas.microsoft.com/office/powerpoint/2010/main" val="1365484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Career/Business</a:t>
            </a:r>
            <a:endParaRPr lang="en-US" dirty="0"/>
          </a:p>
        </p:txBody>
      </p:sp>
      <p:sp>
        <p:nvSpPr>
          <p:cNvPr id="3" name="Content Placeholder 2"/>
          <p:cNvSpPr>
            <a:spLocks noGrp="1"/>
          </p:cNvSpPr>
          <p:nvPr>
            <p:ph idx="1"/>
          </p:nvPr>
        </p:nvSpPr>
        <p:spPr/>
        <p:txBody>
          <a:bodyPr/>
          <a:lstStyle/>
          <a:p>
            <a:r>
              <a:rPr lang="en-US" b="1" dirty="0" smtClean="0"/>
              <a:t>What’s made the difference in my success:</a:t>
            </a:r>
          </a:p>
          <a:p>
            <a:pPr lvl="1"/>
            <a:r>
              <a:rPr lang="en-US" dirty="0" smtClean="0"/>
              <a:t>Be honest and take responsibility</a:t>
            </a:r>
          </a:p>
          <a:p>
            <a:pPr lvl="1"/>
            <a:r>
              <a:rPr lang="en-US" dirty="0" smtClean="0"/>
              <a:t>Have an opinion – but be respectful</a:t>
            </a:r>
          </a:p>
          <a:p>
            <a:pPr lvl="1"/>
            <a:r>
              <a:rPr lang="en-US" dirty="0" smtClean="0"/>
              <a:t>Work REALLY hard, always – even if you don’t want to</a:t>
            </a:r>
          </a:p>
          <a:p>
            <a:pPr lvl="1"/>
            <a:r>
              <a:rPr lang="en-US" dirty="0" smtClean="0"/>
              <a:t>Be on time</a:t>
            </a:r>
          </a:p>
          <a:p>
            <a:pPr lvl="1"/>
            <a:r>
              <a:rPr lang="en-US" dirty="0" smtClean="0"/>
              <a:t>Always follow-up</a:t>
            </a:r>
          </a:p>
          <a:p>
            <a:pPr lvl="1"/>
            <a:r>
              <a:rPr lang="en-US" dirty="0" smtClean="0"/>
              <a:t>Put yourself in others’ shoes and be kind</a:t>
            </a:r>
          </a:p>
          <a:p>
            <a:pPr lvl="1"/>
            <a:r>
              <a:rPr lang="en-US" dirty="0" smtClean="0"/>
              <a:t>Live below your means – even when you have zero money, don’t owe money and if do, pay back immediately.  Your credit is very important and your word even more important.  </a:t>
            </a:r>
          </a:p>
          <a:p>
            <a:pPr lvl="1"/>
            <a:r>
              <a:rPr lang="en-US" dirty="0" smtClean="0"/>
              <a:t>Pack your lunch! Include wellness in your lifestyle. </a:t>
            </a:r>
          </a:p>
          <a:p>
            <a:pPr lvl="1"/>
            <a:r>
              <a:rPr lang="en-US" dirty="0" smtClean="0"/>
              <a:t>Be careful with your written communication</a:t>
            </a:r>
          </a:p>
          <a:p>
            <a:pPr lvl="1"/>
            <a:r>
              <a:rPr lang="en-US" dirty="0" smtClean="0"/>
              <a:t>Try your best to remember to have fun, and love in your life</a:t>
            </a:r>
            <a:endParaRPr lang="en-US" dirty="0"/>
          </a:p>
        </p:txBody>
      </p:sp>
    </p:spTree>
    <p:extLst>
      <p:ext uri="{BB962C8B-B14F-4D97-AF65-F5344CB8AC3E}">
        <p14:creationId xmlns:p14="http://schemas.microsoft.com/office/powerpoint/2010/main" val="581012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b="1" dirty="0" smtClean="0"/>
              <a:t>Introduction - Human Resources is a broad topic</a:t>
            </a:r>
          </a:p>
          <a:p>
            <a:pPr lvl="1"/>
            <a:r>
              <a:rPr lang="en-US" dirty="0" smtClean="0"/>
              <a:t>Compliance</a:t>
            </a:r>
          </a:p>
          <a:p>
            <a:pPr lvl="2"/>
            <a:r>
              <a:rPr lang="en-US" dirty="0" smtClean="0"/>
              <a:t>Labor Law</a:t>
            </a:r>
          </a:p>
          <a:p>
            <a:pPr lvl="2"/>
            <a:r>
              <a:rPr lang="en-US" dirty="0" smtClean="0"/>
              <a:t>Wage &amp; Hour</a:t>
            </a:r>
          </a:p>
          <a:p>
            <a:pPr lvl="1"/>
            <a:r>
              <a:rPr lang="en-US" dirty="0" smtClean="0"/>
              <a:t>Benefits Administration</a:t>
            </a:r>
          </a:p>
          <a:p>
            <a:pPr lvl="1"/>
            <a:r>
              <a:rPr lang="en-US" dirty="0" smtClean="0"/>
              <a:t>Workers’ Compensation</a:t>
            </a:r>
          </a:p>
          <a:p>
            <a:pPr lvl="2"/>
            <a:r>
              <a:rPr lang="en-US" dirty="0" smtClean="0"/>
              <a:t>Safety (pre and post-injury)</a:t>
            </a:r>
          </a:p>
          <a:p>
            <a:pPr lvl="1"/>
            <a:r>
              <a:rPr lang="en-US" dirty="0" smtClean="0"/>
              <a:t>Employee Relations</a:t>
            </a:r>
          </a:p>
          <a:p>
            <a:pPr lvl="1"/>
            <a:r>
              <a:rPr lang="en-US" dirty="0" smtClean="0"/>
              <a:t>Culture </a:t>
            </a:r>
          </a:p>
          <a:p>
            <a:pPr lvl="1"/>
            <a:r>
              <a:rPr lang="en-US" dirty="0" smtClean="0"/>
              <a:t>Employee Compensation</a:t>
            </a:r>
          </a:p>
          <a:p>
            <a:pPr lvl="1"/>
            <a:r>
              <a:rPr lang="en-US" dirty="0" smtClean="0"/>
              <a:t>Recruiting</a:t>
            </a:r>
          </a:p>
          <a:p>
            <a:pPr lvl="1"/>
            <a:r>
              <a:rPr lang="en-US" dirty="0" smtClean="0"/>
              <a:t>Training</a:t>
            </a:r>
          </a:p>
          <a:p>
            <a:pPr lvl="1"/>
            <a:endParaRPr lang="en-US" dirty="0" smtClean="0"/>
          </a:p>
          <a:p>
            <a:pPr lvl="1"/>
            <a:endParaRPr lang="en-US" dirty="0"/>
          </a:p>
        </p:txBody>
      </p:sp>
    </p:spTree>
    <p:extLst>
      <p:ext uri="{BB962C8B-B14F-4D97-AF65-F5344CB8AC3E}">
        <p14:creationId xmlns:p14="http://schemas.microsoft.com/office/powerpoint/2010/main" val="701453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121</TotalTime>
  <Words>887</Words>
  <Application>Microsoft Office PowerPoint</Application>
  <PresentationFormat>On-screen Show (4:3)</PresentationFormat>
  <Paragraphs>205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Clarity</vt:lpstr>
      <vt:lpstr>     YBA talk     Alliance Susan &amp; eric smidt tech high school</vt:lpstr>
      <vt:lpstr>Hello!</vt:lpstr>
      <vt:lpstr>Life/Personal Story</vt:lpstr>
      <vt:lpstr>Life/Personal Story</vt:lpstr>
      <vt:lpstr>Life/Personal Story</vt:lpstr>
      <vt:lpstr>Career/Business</vt:lpstr>
      <vt:lpstr>Career/Business</vt:lpstr>
      <vt:lpstr>Career/Business</vt:lpstr>
      <vt:lpstr>Activity</vt:lpstr>
      <vt:lpstr>Activity</vt:lpstr>
      <vt:lpstr>Activity – handout provided</vt:lpstr>
      <vt:lpstr>Activity</vt:lpstr>
      <vt:lpstr>Activity</vt:lpstr>
      <vt:lpstr>Activity</vt:lpstr>
      <vt:lpstr>Q &amp; 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Youth Business alliance    executive presentation Alliance susan &amp; eric smidt tech high school</dc:title>
  <dc:creator>Soley Van Lokeren</dc:creator>
  <cp:lastModifiedBy>Soley Van Lokeren</cp:lastModifiedBy>
  <cp:revision>13</cp:revision>
  <dcterms:created xsi:type="dcterms:W3CDTF">2017-09-21T18:36:13Z</dcterms:created>
  <dcterms:modified xsi:type="dcterms:W3CDTF">2017-09-21T21:25:47Z</dcterms:modified>
</cp:coreProperties>
</file>