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9" r:id="rId3"/>
    <p:sldId id="280" r:id="rId4"/>
    <p:sldId id="260" r:id="rId5"/>
    <p:sldId id="261" r:id="rId6"/>
    <p:sldId id="282" r:id="rId7"/>
    <p:sldId id="293" r:id="rId8"/>
    <p:sldId id="281" r:id="rId9"/>
    <p:sldId id="287" r:id="rId10"/>
    <p:sldId id="265" r:id="rId11"/>
    <p:sldId id="269" r:id="rId12"/>
    <p:sldId id="290" r:id="rId13"/>
    <p:sldId id="291" r:id="rId14"/>
    <p:sldId id="275" r:id="rId15"/>
    <p:sldId id="292" r:id="rId16"/>
    <p:sldId id="288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took the jobs that no one else wanted and focused on compliance including consumer protection, community reinvestment, and Anti-Money Laundering.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started as a “temp” and was then hired full time to work in “Customer Service”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am now a Senior Vice President and in charge of the Compliance and Community Reinvestment Act Program.</a:t>
          </a: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665521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started as a “temp” and was then hired full time to work in “Customer Service”</a:t>
          </a:r>
        </a:p>
      </dsp:txBody>
      <dsp:txXfrm>
        <a:off x="1665521" y="3217959"/>
        <a:ext cx="1687279" cy="1308003"/>
      </dsp:txXfrm>
    </dsp:sp>
    <dsp:sp modelId="{8677929E-2521-DA4B-A3F0-4797D22E0F1E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3367438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took the jobs that no one else wanted and focused on compliance including consumer protection, community reinvestment, and Anti-Money Laundering.</a:t>
          </a:r>
        </a:p>
      </dsp:txBody>
      <dsp:txXfrm>
        <a:off x="3367438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42482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am now a Senior Vice President and in charge of the Compliance and Community Reinvestment Act Program.</a:t>
          </a:r>
        </a:p>
      </dsp:txBody>
      <dsp:txXfrm>
        <a:off x="5424829" y="1380418"/>
        <a:ext cx="1737969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My name is Bonnie Mizrahi and I am </a:t>
            </a:r>
            <a:r>
              <a:rPr lang="en-US" dirty="0" smtClean="0"/>
              <a:t>55+ </a:t>
            </a:r>
            <a:r>
              <a:rPr lang="en-US" dirty="0"/>
              <a:t>years old.</a:t>
            </a:r>
          </a:p>
          <a:p>
            <a:pPr algn="ctr"/>
            <a:r>
              <a:rPr lang="en-US" dirty="0"/>
              <a:t>I work for Commercial Bank of California.</a:t>
            </a:r>
          </a:p>
          <a:p>
            <a:pPr algn="ctr"/>
            <a:r>
              <a:rPr lang="en-US" dirty="0"/>
              <a:t>My company is a community bank that focuses on business and commercial lending.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 am Sr. VP/CRA and Compliance Officer at the Bank.</a:t>
            </a:r>
            <a:endParaRPr lang="en-US" dirty="0"/>
          </a:p>
          <a:p>
            <a:pPr lvl="1" algn="ctr"/>
            <a:r>
              <a:rPr lang="en-US" dirty="0"/>
              <a:t>Every day I review policies, procedures, and transactions to be sure the Bank has provided required </a:t>
            </a:r>
            <a:r>
              <a:rPr lang="en-US" dirty="0" smtClean="0"/>
              <a:t>disclosures and followed bank regulations.  </a:t>
            </a:r>
            <a:endParaRPr lang="en-US" dirty="0"/>
          </a:p>
          <a:p>
            <a:pPr lvl="1" algn="ctr"/>
            <a:r>
              <a:rPr lang="en-US" dirty="0"/>
              <a:t>I also review the Bank’s performance in making loans in our community and I look for ways that the Bank can make a positive difference in our community.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I started part time at CSUN but after my father’s business went under, I got a job in a bank and transferred to Los Angeles Valley College so I could take classes at night.</a:t>
            </a:r>
          </a:p>
          <a:p>
            <a:r>
              <a:rPr lang="en-US" dirty="0"/>
              <a:t>I graduated LAVC with an Associate of Arts degree and continued working in banking ever since.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1473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was already working in banking when I graduated college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started as a “temp” and was hired full-time after a month.</a:t>
            </a:r>
          </a:p>
          <a:p>
            <a:r>
              <a:rPr lang="en-US" dirty="0" smtClean="0"/>
              <a:t>I started in “Customer Service”, spent time in the Note Department, did collections, new accounts, loan documentation, loan underwriting, back office operations, and  basically almost every job in a bank EXCEPT being a teller!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 have had to overcome throughout my career are:</a:t>
            </a:r>
          </a:p>
          <a:p>
            <a:pPr lvl="1"/>
            <a:r>
              <a:rPr lang="en-US" dirty="0"/>
              <a:t>Balancing family life and work.</a:t>
            </a:r>
          </a:p>
          <a:p>
            <a:pPr lvl="1"/>
            <a:r>
              <a:rPr lang="en-US" dirty="0"/>
              <a:t>Balancing regulatory requirements with the fact that the bank needs to make money.  </a:t>
            </a:r>
            <a:endParaRPr lang="en-US" dirty="0" smtClean="0"/>
          </a:p>
          <a:p>
            <a:pPr lvl="1"/>
            <a:r>
              <a:rPr lang="en-US" dirty="0" smtClean="0"/>
              <a:t>Raising awareness of consumer protection laws.</a:t>
            </a:r>
            <a:endParaRPr lang="en-US" dirty="0"/>
          </a:p>
          <a:p>
            <a:pPr lvl="1"/>
            <a:r>
              <a:rPr lang="en-US" dirty="0"/>
              <a:t>Raising awareness of money laundering crimes.</a:t>
            </a:r>
          </a:p>
          <a:p>
            <a:pPr lvl="1"/>
            <a:r>
              <a:rPr lang="en-US" dirty="0"/>
              <a:t>Raising awareness of why ethics are important in the work place.</a:t>
            </a:r>
          </a:p>
          <a:p>
            <a:pPr lvl="1"/>
            <a:r>
              <a:rPr lang="en-US" dirty="0"/>
              <a:t>Finding ways to help both the community and the bank prosper and grow.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within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I am part of the Senior Management Team.  </a:t>
            </a:r>
          </a:p>
          <a:p>
            <a:r>
              <a:rPr lang="en-US" dirty="0"/>
              <a:t>I report to the Chief Credit Officer who reports directly to the President of the Bank.</a:t>
            </a:r>
          </a:p>
          <a:p>
            <a:r>
              <a:rPr lang="en-US" dirty="0"/>
              <a:t>I coordinate our officers and employees to work with community organizations.</a:t>
            </a:r>
          </a:p>
          <a:p>
            <a:r>
              <a:rPr lang="en-US" dirty="0"/>
              <a:t>I conduct monthly meetings with the other senior officers and go over our compliance and CRA program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keep up with changes in consumer laws and anti-money laundering requirements.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 at work I like to:</a:t>
            </a:r>
          </a:p>
          <a:p>
            <a:pPr lvl="1"/>
            <a:r>
              <a:rPr lang="en-US" dirty="0"/>
              <a:t>After spending more than 50 years wanting a horse, I finally got a horse a few years ago.</a:t>
            </a:r>
          </a:p>
          <a:p>
            <a:pPr lvl="1"/>
            <a:r>
              <a:rPr lang="en-US" dirty="0"/>
              <a:t>The horse is an ex-racehorse who was rescued from going to slaughter after his last race.</a:t>
            </a:r>
          </a:p>
          <a:p>
            <a:pPr lvl="1"/>
            <a:r>
              <a:rPr lang="en-US" dirty="0"/>
              <a:t>I am now learning the finer points of riding and how to handle a spirited Thoroughbred.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43399"/>
            <a:ext cx="6477000" cy="16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could talk to my high school self, what would I say?</a:t>
            </a:r>
          </a:p>
          <a:p>
            <a:pPr lvl="1"/>
            <a:r>
              <a:rPr lang="en-US" dirty="0"/>
              <a:t>Don’t worry about those popular kids.  Most of them did not do that well after high school.</a:t>
            </a:r>
          </a:p>
          <a:p>
            <a:pPr lvl="1"/>
            <a:r>
              <a:rPr lang="en-US" dirty="0"/>
              <a:t>Focus on what you enjoy and don’t force yourself to be something you aren’t.</a:t>
            </a:r>
          </a:p>
          <a:p>
            <a:pPr lvl="1"/>
            <a:r>
              <a:rPr lang="en-US" dirty="0"/>
              <a:t>Skip the Prom</a:t>
            </a:r>
            <a:r>
              <a:rPr lang="en-US" dirty="0" smtClean="0"/>
              <a:t>!  It wasn’t worth it.</a:t>
            </a:r>
          </a:p>
          <a:p>
            <a:pPr lvl="1"/>
            <a:r>
              <a:rPr lang="en-US" dirty="0" smtClean="0"/>
              <a:t>Follow your passion.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79036"/>
            <a:ext cx="3011244" cy="2185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19514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in banking</a:t>
            </a:r>
          </a:p>
          <a:p>
            <a:r>
              <a:rPr lang="en-US" dirty="0" smtClean="0"/>
              <a:t>Consumer protection and financial survival skills</a:t>
            </a:r>
          </a:p>
          <a:p>
            <a:r>
              <a:rPr lang="en-US" dirty="0" smtClean="0"/>
              <a:t>Anti-money laundering</a:t>
            </a:r>
          </a:p>
          <a:p>
            <a:r>
              <a:rPr lang="en-US" dirty="0" smtClean="0"/>
              <a:t>Community Reinvestment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childhood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40" y="1967660"/>
            <a:ext cx="2299855" cy="2307214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was born in Los Angeles and raised in Sepulveda (now known as “North Hills”)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1653" y="4343400"/>
            <a:ext cx="36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at age 2.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9018" y="4953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Ever since I can remember, I have loved horses!  I was a “horse-crazy” girl!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have always loved animals and would try to save every stray cat or dog.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dad had his own business and all of our family pitched in to help.  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My brother and I used to fight a lot when we were kids but we also looked out for each other.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50950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and my brother.  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We went to Langdon Avenue school in Sepulveda.</a:t>
            </a:r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27533"/>
            <a:ext cx="2758505" cy="2767152"/>
          </a:xfr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/>
              <a:t>I attended Monroe </a:t>
            </a:r>
            <a:r>
              <a:rPr lang="en-US" dirty="0" smtClean="0"/>
              <a:t>High School </a:t>
            </a:r>
            <a:r>
              <a:rPr lang="en-US" dirty="0"/>
              <a:t>in Sepulveda, California</a:t>
            </a:r>
          </a:p>
          <a:p>
            <a:r>
              <a:rPr lang="en-US" dirty="0" smtClean="0"/>
              <a:t>A few things have changed </a:t>
            </a:r>
            <a:r>
              <a:rPr lang="en-US" dirty="0"/>
              <a:t>since I graduated:</a:t>
            </a:r>
          </a:p>
          <a:p>
            <a:pPr lvl="1"/>
            <a:r>
              <a:rPr lang="en-US" dirty="0"/>
              <a:t>Sepulveda is now called “North Hills”</a:t>
            </a:r>
          </a:p>
          <a:p>
            <a:pPr lvl="1"/>
            <a:r>
              <a:rPr lang="en-US" dirty="0"/>
              <a:t>The “little kid” Viking mascot has been </a:t>
            </a:r>
            <a:r>
              <a:rPr lang="en-US" dirty="0" smtClean="0"/>
              <a:t>replaced</a:t>
            </a:r>
          </a:p>
          <a:p>
            <a:pPr lvl="1"/>
            <a:r>
              <a:rPr lang="en-US" dirty="0" smtClean="0"/>
              <a:t>There is now a Wellness Center on one corner of the school</a:t>
            </a:r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75" y="3733800"/>
            <a:ext cx="1495649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84815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Yearbook from my senior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HS student I was shy and nerdy. </a:t>
            </a:r>
            <a:endParaRPr lang="en-US" dirty="0" smtClean="0"/>
          </a:p>
          <a:p>
            <a:r>
              <a:rPr lang="en-US" dirty="0" smtClean="0"/>
              <a:t>I played the cello</a:t>
            </a:r>
          </a:p>
          <a:p>
            <a:r>
              <a:rPr lang="en-US" dirty="0" smtClean="0"/>
              <a:t>I was in AP/honors classes.</a:t>
            </a:r>
          </a:p>
          <a:p>
            <a:r>
              <a:rPr lang="en-US" dirty="0" smtClean="0"/>
              <a:t>I was in Student Government mainly to have a place to eat lunch!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05725"/>
            <a:ext cx="3048000" cy="1846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324600"/>
            <a:ext cx="308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 old school ID Card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 really liked in High School were:</a:t>
            </a:r>
          </a:p>
          <a:p>
            <a:pPr lvl="1"/>
            <a:r>
              <a:rPr lang="en-US" dirty="0"/>
              <a:t>Art</a:t>
            </a:r>
          </a:p>
          <a:p>
            <a:pPr lvl="1"/>
            <a:r>
              <a:rPr lang="en-US" dirty="0"/>
              <a:t>English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French class</a:t>
            </a:r>
          </a:p>
          <a:p>
            <a:pPr lvl="1"/>
            <a:r>
              <a:rPr lang="en-US" dirty="0"/>
              <a:t>Yearbook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88" y="2438400"/>
            <a:ext cx="3057211" cy="39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High School were:</a:t>
            </a:r>
          </a:p>
          <a:p>
            <a:pPr lvl="1"/>
            <a:r>
              <a:rPr lang="en-US" dirty="0"/>
              <a:t>Trying to fit in and not get bullied by the popular girls.</a:t>
            </a:r>
          </a:p>
          <a:p>
            <a:pPr lvl="1"/>
            <a:r>
              <a:rPr lang="en-US" dirty="0"/>
              <a:t>Feeling embarrassed that I couldn’t afford “cool” clothes and didn’t have much money.</a:t>
            </a:r>
          </a:p>
          <a:p>
            <a:r>
              <a:rPr lang="en-US" dirty="0"/>
              <a:t>I used to get into trouble for drawing horses on the edges of my class notes and homework assignments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My teachers always told me to live up to my potential.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High School were:</a:t>
            </a:r>
          </a:p>
          <a:p>
            <a:pPr lvl="1"/>
            <a:r>
              <a:rPr lang="en-US" dirty="0"/>
              <a:t>Babysitting.  Lots and lots of babysitting.</a:t>
            </a:r>
          </a:p>
          <a:p>
            <a:pPr lvl="1"/>
            <a:r>
              <a:rPr lang="en-US" dirty="0"/>
              <a:t>Swenson’s Ice Cream </a:t>
            </a:r>
          </a:p>
          <a:p>
            <a:pPr lvl="1"/>
            <a:r>
              <a:rPr lang="en-US" dirty="0"/>
              <a:t>Robinson’s Department Store</a:t>
            </a:r>
          </a:p>
          <a:p>
            <a:pPr lvl="1"/>
            <a:r>
              <a:rPr lang="en-US" dirty="0"/>
              <a:t>Working with other kids from French class one summer to teach the children of Vietnamese refugees how to speak English.</a:t>
            </a:r>
          </a:p>
          <a:p>
            <a:pPr lvl="1"/>
            <a:r>
              <a:rPr lang="en-US" dirty="0"/>
              <a:t>I was also on the Yearbook staff in my senior year.  I think that was the most fun I had in High School.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into college were:</a:t>
            </a:r>
          </a:p>
          <a:p>
            <a:pPr lvl="1"/>
            <a:r>
              <a:rPr lang="en-US" dirty="0"/>
              <a:t>I took Advanced Placement classes and scored well on the AP Tests.</a:t>
            </a:r>
          </a:p>
          <a:p>
            <a:pPr lvl="1"/>
            <a:r>
              <a:rPr lang="en-US" dirty="0"/>
              <a:t>I studied hard for the SAT and got high scores.</a:t>
            </a:r>
          </a:p>
          <a:p>
            <a:r>
              <a:rPr lang="en-US" dirty="0"/>
              <a:t>I wanted to be an artist but everyone in my family told me I should be practical and get a degree in business management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quickly learned I did not like business management classes!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Youth Business :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623</TotalTime>
  <Words>1203</Words>
  <Application>Microsoft Office PowerPoint</Application>
  <PresentationFormat>On-screen Show (4:3)</PresentationFormat>
  <Paragraphs>158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Black</vt:lpstr>
      <vt:lpstr>Avenir Heavy</vt:lpstr>
      <vt:lpstr>Avenir Roman</vt:lpstr>
      <vt:lpstr>Calibri</vt:lpstr>
      <vt:lpstr>Century Gothic</vt:lpstr>
      <vt:lpstr>Courier New</vt:lpstr>
      <vt:lpstr>Executive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My Career Path</vt:lpstr>
      <vt:lpstr>My Career</vt:lpstr>
      <vt:lpstr>My Career</vt:lpstr>
      <vt:lpstr>My role within organization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amizrahi@socal.rr.com</cp:lastModifiedBy>
  <cp:revision>48</cp:revision>
  <dcterms:created xsi:type="dcterms:W3CDTF">2013-01-02T21:12:08Z</dcterms:created>
  <dcterms:modified xsi:type="dcterms:W3CDTF">2017-05-31T09:06:19Z</dcterms:modified>
</cp:coreProperties>
</file>