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53"/>
  </p:notesMasterIdLst>
  <p:sldIdLst>
    <p:sldId id="257" r:id="rId4"/>
    <p:sldId id="259" r:id="rId5"/>
    <p:sldId id="279" r:id="rId6"/>
    <p:sldId id="263" r:id="rId7"/>
    <p:sldId id="281" r:id="rId8"/>
    <p:sldId id="260" r:id="rId9"/>
    <p:sldId id="283" r:id="rId10"/>
    <p:sldId id="261" r:id="rId11"/>
    <p:sldId id="262" r:id="rId12"/>
    <p:sldId id="280" r:id="rId13"/>
    <p:sldId id="264" r:id="rId14"/>
    <p:sldId id="265" r:id="rId15"/>
    <p:sldId id="266" r:id="rId16"/>
    <p:sldId id="267" r:id="rId17"/>
    <p:sldId id="268" r:id="rId18"/>
    <p:sldId id="284" r:id="rId19"/>
    <p:sldId id="282" r:id="rId20"/>
    <p:sldId id="291" r:id="rId21"/>
    <p:sldId id="273" r:id="rId22"/>
    <p:sldId id="286" r:id="rId23"/>
    <p:sldId id="287" r:id="rId24"/>
    <p:sldId id="288" r:id="rId25"/>
    <p:sldId id="285" r:id="rId26"/>
    <p:sldId id="277" r:id="rId27"/>
    <p:sldId id="275" r:id="rId28"/>
    <p:sldId id="278" r:id="rId29"/>
    <p:sldId id="294" r:id="rId30"/>
    <p:sldId id="272" r:id="rId31"/>
    <p:sldId id="274" r:id="rId32"/>
    <p:sldId id="293" r:id="rId33"/>
    <p:sldId id="271" r:id="rId34"/>
    <p:sldId id="305" r:id="rId35"/>
    <p:sldId id="306" r:id="rId36"/>
    <p:sldId id="303" r:id="rId37"/>
    <p:sldId id="304" r:id="rId38"/>
    <p:sldId id="300" r:id="rId39"/>
    <p:sldId id="301" r:id="rId40"/>
    <p:sldId id="302" r:id="rId41"/>
    <p:sldId id="292" r:id="rId42"/>
    <p:sldId id="296" r:id="rId43"/>
    <p:sldId id="297" r:id="rId44"/>
    <p:sldId id="298" r:id="rId45"/>
    <p:sldId id="299" r:id="rId46"/>
    <p:sldId id="295" r:id="rId47"/>
    <p:sldId id="276" r:id="rId48"/>
    <p:sldId id="289" r:id="rId49"/>
    <p:sldId id="290" r:id="rId50"/>
    <p:sldId id="269" r:id="rId51"/>
    <p:sldId id="270"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90" d="100"/>
          <a:sy n="90" d="100"/>
        </p:scale>
        <p:origin x="58" y="106"/>
      </p:cViewPr>
      <p:guideLst>
        <p:guide orient="horz" pos="2160"/>
        <p:guide pos="2880"/>
      </p:guideLst>
    </p:cSldViewPr>
  </p:slideViewPr>
  <p:notesTextViewPr>
    <p:cViewPr>
      <p:scale>
        <a:sx n="100" d="100"/>
        <a:sy n="100" d="100"/>
      </p:scale>
      <p:origin x="0" y="0"/>
    </p:cViewPr>
  </p:notesTextViewPr>
  <p:notesViewPr>
    <p:cSldViewPr>
      <p:cViewPr varScale="1">
        <p:scale>
          <a:sx n="71" d="100"/>
          <a:sy n="71" d="100"/>
        </p:scale>
        <p:origin x="1536" y="4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656AE6-D131-4182-8B4B-D8C160C8C95C}" type="datetimeFigureOut">
              <a:rPr lang="en-US" smtClean="0"/>
              <a:t>5/11/2017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C58D59-23CE-466F-916B-9437441DB45B}"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9274685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4252156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405995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16216463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33428700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35555700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32550466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35606675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21153075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19</a:t>
            </a:fld>
            <a:endParaRPr lang="en-US" dirty="0"/>
          </a:p>
        </p:txBody>
      </p:sp>
    </p:spTree>
    <p:extLst>
      <p:ext uri="{BB962C8B-B14F-4D97-AF65-F5344CB8AC3E}">
        <p14:creationId xmlns:p14="http://schemas.microsoft.com/office/powerpoint/2010/main" val="3799109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11:36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20</a:t>
            </a:fld>
            <a:endParaRPr lang="en-US" dirty="0"/>
          </a:p>
        </p:txBody>
      </p:sp>
    </p:spTree>
    <p:extLst>
      <p:ext uri="{BB962C8B-B14F-4D97-AF65-F5344CB8AC3E}">
        <p14:creationId xmlns:p14="http://schemas.microsoft.com/office/powerpoint/2010/main" val="27520980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11:37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21</a:t>
            </a:fld>
            <a:endParaRPr lang="en-US" dirty="0"/>
          </a:p>
        </p:txBody>
      </p:sp>
    </p:spTree>
    <p:extLst>
      <p:ext uri="{BB962C8B-B14F-4D97-AF65-F5344CB8AC3E}">
        <p14:creationId xmlns:p14="http://schemas.microsoft.com/office/powerpoint/2010/main" val="31903024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11:38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22</a:t>
            </a:fld>
            <a:endParaRPr lang="en-US" dirty="0"/>
          </a:p>
        </p:txBody>
      </p:sp>
    </p:spTree>
    <p:extLst>
      <p:ext uri="{BB962C8B-B14F-4D97-AF65-F5344CB8AC3E}">
        <p14:creationId xmlns:p14="http://schemas.microsoft.com/office/powerpoint/2010/main" val="18518951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23</a:t>
            </a:fld>
            <a:endParaRPr lang="en-US" dirty="0"/>
          </a:p>
        </p:txBody>
      </p:sp>
    </p:spTree>
    <p:extLst>
      <p:ext uri="{BB962C8B-B14F-4D97-AF65-F5344CB8AC3E}">
        <p14:creationId xmlns:p14="http://schemas.microsoft.com/office/powerpoint/2010/main" val="24974536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24</a:t>
            </a:fld>
            <a:endParaRPr lang="en-US" dirty="0"/>
          </a:p>
        </p:txBody>
      </p:sp>
    </p:spTree>
    <p:extLst>
      <p:ext uri="{BB962C8B-B14F-4D97-AF65-F5344CB8AC3E}">
        <p14:creationId xmlns:p14="http://schemas.microsoft.com/office/powerpoint/2010/main" val="5357050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25</a:t>
            </a:fld>
            <a:endParaRPr lang="en-US" dirty="0"/>
          </a:p>
        </p:txBody>
      </p:sp>
    </p:spTree>
    <p:extLst>
      <p:ext uri="{BB962C8B-B14F-4D97-AF65-F5344CB8AC3E}">
        <p14:creationId xmlns:p14="http://schemas.microsoft.com/office/powerpoint/2010/main" val="37671208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26</a:t>
            </a:fld>
            <a:endParaRPr lang="en-US" dirty="0"/>
          </a:p>
        </p:txBody>
      </p:sp>
    </p:spTree>
    <p:extLst>
      <p:ext uri="{BB962C8B-B14F-4D97-AF65-F5344CB8AC3E}">
        <p14:creationId xmlns:p14="http://schemas.microsoft.com/office/powerpoint/2010/main" val="4992641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11:42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27</a:t>
            </a:fld>
            <a:endParaRPr lang="en-US" dirty="0"/>
          </a:p>
        </p:txBody>
      </p:sp>
    </p:spTree>
    <p:extLst>
      <p:ext uri="{BB962C8B-B14F-4D97-AF65-F5344CB8AC3E}">
        <p14:creationId xmlns:p14="http://schemas.microsoft.com/office/powerpoint/2010/main" val="20333228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28</a:t>
            </a:fld>
            <a:endParaRPr lang="en-US" dirty="0"/>
          </a:p>
        </p:txBody>
      </p:sp>
    </p:spTree>
    <p:extLst>
      <p:ext uri="{BB962C8B-B14F-4D97-AF65-F5344CB8AC3E}">
        <p14:creationId xmlns:p14="http://schemas.microsoft.com/office/powerpoint/2010/main" val="38852137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29</a:t>
            </a:fld>
            <a:endParaRPr lang="en-US" dirty="0"/>
          </a:p>
        </p:txBody>
      </p:sp>
    </p:spTree>
    <p:extLst>
      <p:ext uri="{BB962C8B-B14F-4D97-AF65-F5344CB8AC3E}">
        <p14:creationId xmlns:p14="http://schemas.microsoft.com/office/powerpoint/2010/main" val="3028220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0097023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30</a:t>
            </a:fld>
            <a:endParaRPr lang="en-US" dirty="0"/>
          </a:p>
        </p:txBody>
      </p:sp>
    </p:spTree>
    <p:extLst>
      <p:ext uri="{BB962C8B-B14F-4D97-AF65-F5344CB8AC3E}">
        <p14:creationId xmlns:p14="http://schemas.microsoft.com/office/powerpoint/2010/main" val="39031910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1:08 PM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31</a:t>
            </a:fld>
            <a:endParaRPr lang="en-US" dirty="0"/>
          </a:p>
        </p:txBody>
      </p:sp>
    </p:spTree>
    <p:extLst>
      <p:ext uri="{BB962C8B-B14F-4D97-AF65-F5344CB8AC3E}">
        <p14:creationId xmlns:p14="http://schemas.microsoft.com/office/powerpoint/2010/main" val="6037390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1:11 PM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32</a:t>
            </a:fld>
            <a:endParaRPr lang="en-US" dirty="0"/>
          </a:p>
        </p:txBody>
      </p:sp>
    </p:spTree>
    <p:extLst>
      <p:ext uri="{BB962C8B-B14F-4D97-AF65-F5344CB8AC3E}">
        <p14:creationId xmlns:p14="http://schemas.microsoft.com/office/powerpoint/2010/main" val="9635982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1:19 PM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33</a:t>
            </a:fld>
            <a:endParaRPr lang="en-US" dirty="0"/>
          </a:p>
        </p:txBody>
      </p:sp>
    </p:spTree>
    <p:extLst>
      <p:ext uri="{BB962C8B-B14F-4D97-AF65-F5344CB8AC3E}">
        <p14:creationId xmlns:p14="http://schemas.microsoft.com/office/powerpoint/2010/main" val="15206656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1:05 PM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34</a:t>
            </a:fld>
            <a:endParaRPr lang="en-US" dirty="0"/>
          </a:p>
        </p:txBody>
      </p:sp>
    </p:spTree>
    <p:extLst>
      <p:ext uri="{BB962C8B-B14F-4D97-AF65-F5344CB8AC3E}">
        <p14:creationId xmlns:p14="http://schemas.microsoft.com/office/powerpoint/2010/main" val="32257361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1:05 PM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35</a:t>
            </a:fld>
            <a:endParaRPr lang="en-US" dirty="0"/>
          </a:p>
        </p:txBody>
      </p:sp>
    </p:spTree>
    <p:extLst>
      <p:ext uri="{BB962C8B-B14F-4D97-AF65-F5344CB8AC3E}">
        <p14:creationId xmlns:p14="http://schemas.microsoft.com/office/powerpoint/2010/main" val="168893095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1:25 PM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36</a:t>
            </a:fld>
            <a:endParaRPr lang="en-US" dirty="0"/>
          </a:p>
        </p:txBody>
      </p:sp>
    </p:spTree>
    <p:extLst>
      <p:ext uri="{BB962C8B-B14F-4D97-AF65-F5344CB8AC3E}">
        <p14:creationId xmlns:p14="http://schemas.microsoft.com/office/powerpoint/2010/main" val="3008690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1:31 PM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37</a:t>
            </a:fld>
            <a:endParaRPr lang="en-US" dirty="0"/>
          </a:p>
        </p:txBody>
      </p:sp>
    </p:spTree>
    <p:extLst>
      <p:ext uri="{BB962C8B-B14F-4D97-AF65-F5344CB8AC3E}">
        <p14:creationId xmlns:p14="http://schemas.microsoft.com/office/powerpoint/2010/main" val="125390135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1:32 PM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38</a:t>
            </a:fld>
            <a:endParaRPr lang="en-US" dirty="0"/>
          </a:p>
        </p:txBody>
      </p:sp>
    </p:spTree>
    <p:extLst>
      <p:ext uri="{BB962C8B-B14F-4D97-AF65-F5344CB8AC3E}">
        <p14:creationId xmlns:p14="http://schemas.microsoft.com/office/powerpoint/2010/main" val="402186331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39</a:t>
            </a:fld>
            <a:endParaRPr lang="en-US" dirty="0"/>
          </a:p>
        </p:txBody>
      </p:sp>
    </p:spTree>
    <p:extLst>
      <p:ext uri="{BB962C8B-B14F-4D97-AF65-F5344CB8AC3E}">
        <p14:creationId xmlns:p14="http://schemas.microsoft.com/office/powerpoint/2010/main" val="603067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5299184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12:47 PM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40</a:t>
            </a:fld>
            <a:endParaRPr lang="en-US" dirty="0"/>
          </a:p>
        </p:txBody>
      </p:sp>
    </p:spTree>
    <p:extLst>
      <p:ext uri="{BB962C8B-B14F-4D97-AF65-F5344CB8AC3E}">
        <p14:creationId xmlns:p14="http://schemas.microsoft.com/office/powerpoint/2010/main" val="415486775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12:48 PM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41</a:t>
            </a:fld>
            <a:endParaRPr lang="en-US" dirty="0"/>
          </a:p>
        </p:txBody>
      </p:sp>
    </p:spTree>
    <p:extLst>
      <p:ext uri="{BB962C8B-B14F-4D97-AF65-F5344CB8AC3E}">
        <p14:creationId xmlns:p14="http://schemas.microsoft.com/office/powerpoint/2010/main" val="54865647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12:49 PM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42</a:t>
            </a:fld>
            <a:endParaRPr lang="en-US" dirty="0"/>
          </a:p>
        </p:txBody>
      </p:sp>
    </p:spTree>
    <p:extLst>
      <p:ext uri="{BB962C8B-B14F-4D97-AF65-F5344CB8AC3E}">
        <p14:creationId xmlns:p14="http://schemas.microsoft.com/office/powerpoint/2010/main" val="110367152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12:50 PM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43</a:t>
            </a:fld>
            <a:endParaRPr lang="en-US" dirty="0"/>
          </a:p>
        </p:txBody>
      </p:sp>
    </p:spTree>
    <p:extLst>
      <p:ext uri="{BB962C8B-B14F-4D97-AF65-F5344CB8AC3E}">
        <p14:creationId xmlns:p14="http://schemas.microsoft.com/office/powerpoint/2010/main" val="33438337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11:43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44</a:t>
            </a:fld>
            <a:endParaRPr lang="en-US" dirty="0"/>
          </a:p>
        </p:txBody>
      </p:sp>
    </p:spTree>
    <p:extLst>
      <p:ext uri="{BB962C8B-B14F-4D97-AF65-F5344CB8AC3E}">
        <p14:creationId xmlns:p14="http://schemas.microsoft.com/office/powerpoint/2010/main" val="272456149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1:04 PM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45</a:t>
            </a:fld>
            <a:endParaRPr lang="en-US" dirty="0"/>
          </a:p>
        </p:txBody>
      </p:sp>
    </p:spTree>
    <p:extLst>
      <p:ext uri="{BB962C8B-B14F-4D97-AF65-F5344CB8AC3E}">
        <p14:creationId xmlns:p14="http://schemas.microsoft.com/office/powerpoint/2010/main" val="117378467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1:04 PM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46</a:t>
            </a:fld>
            <a:endParaRPr lang="en-US" dirty="0"/>
          </a:p>
        </p:txBody>
      </p:sp>
    </p:spTree>
    <p:extLst>
      <p:ext uri="{BB962C8B-B14F-4D97-AF65-F5344CB8AC3E}">
        <p14:creationId xmlns:p14="http://schemas.microsoft.com/office/powerpoint/2010/main" val="313847528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47</a:t>
            </a:fld>
            <a:endParaRPr lang="en-US" dirty="0"/>
          </a:p>
        </p:txBody>
      </p:sp>
    </p:spTree>
    <p:extLst>
      <p:ext uri="{BB962C8B-B14F-4D97-AF65-F5344CB8AC3E}">
        <p14:creationId xmlns:p14="http://schemas.microsoft.com/office/powerpoint/2010/main" val="224766706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48</a:t>
            </a:fld>
            <a:endParaRPr lang="en-US" dirty="0"/>
          </a:p>
        </p:txBody>
      </p:sp>
    </p:spTree>
    <p:extLst>
      <p:ext uri="{BB962C8B-B14F-4D97-AF65-F5344CB8AC3E}">
        <p14:creationId xmlns:p14="http://schemas.microsoft.com/office/powerpoint/2010/main" val="45922792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49</a:t>
            </a:fld>
            <a:endParaRPr lang="en-US" dirty="0"/>
          </a:p>
        </p:txBody>
      </p:sp>
    </p:spTree>
    <p:extLst>
      <p:ext uri="{BB962C8B-B14F-4D97-AF65-F5344CB8AC3E}">
        <p14:creationId xmlns:p14="http://schemas.microsoft.com/office/powerpoint/2010/main" val="3867969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3664717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244728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606001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1588186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5/11/2017 11:27 AM</a:t>
            </a:fld>
            <a:endParaRPr lang="en-US" dirty="0"/>
          </a:p>
        </p:txBody>
      </p:sp>
      <p:sp>
        <p:nvSpPr>
          <p:cNvPr id="6" name="Footer Placeholder 5"/>
          <p:cNvSpPr>
            <a:spLocks noGrp="1"/>
          </p:cNvSpPr>
          <p:nvPr>
            <p:ph type="ftr" sz="quarter" idx="12"/>
          </p:nvPr>
        </p:nvSpPr>
        <p:spPr/>
        <p:txBody>
          <a:bodyPr/>
          <a:lstStyle/>
          <a:p>
            <a:r>
              <a:rPr lang="en-US" dirty="0">
                <a:solidFill>
                  <a:srgbClr val="000000"/>
                </a:solidFill>
              </a:rPr>
              <a:t>© 2007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474826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lang="en-US" sz="12000" b="1" i="1" kern="1200" spc="-770" baseline="0" dirty="0" smtClean="0">
                <a:ln w="11430"/>
                <a:gradFill>
                  <a:gsLst>
                    <a:gs pos="0">
                      <a:schemeClr val="accent2"/>
                    </a:gs>
                    <a:gs pos="37000">
                      <a:schemeClr val="tx1"/>
                    </a:gs>
                    <a:gs pos="71000">
                      <a:schemeClr val="accent2"/>
                    </a:gs>
                  </a:gsLst>
                  <a:lin ang="5400000"/>
                </a:gradFill>
                <a:effectLst>
                  <a:outerShdw blurRad="50800" dist="39000" dir="5460000" algn="tl">
                    <a:srgbClr val="000000">
                      <a:alpha val="38000"/>
                    </a:srgbClr>
                  </a:outerShdw>
                </a:effectLst>
                <a:latin typeface="+mn-lt"/>
                <a:ea typeface="+mn-ea"/>
                <a:cs typeface="+mn-cs"/>
              </a:defRPr>
            </a:lvl1pPr>
          </a:lstStyle>
          <a:p>
            <a:pPr lvl="0"/>
            <a:r>
              <a:rPr lang="en-US" dirty="0"/>
              <a:t>click to…</a:t>
            </a:r>
          </a:p>
        </p:txBody>
      </p:sp>
      <p:pic>
        <p:nvPicPr>
          <p:cNvPr id="5" name="Picture 4" descr="footer_graphic.png"/>
          <p:cNvPicPr>
            <a:picLocks noChangeAspect="1"/>
          </p:cNvPicPr>
          <p:nvPr userDrawn="1"/>
        </p:nvPicPr>
        <p:blipFill>
          <a:blip r:embed="rId2"/>
          <a:stretch>
            <a:fillRect/>
          </a:stretch>
        </p:blipFill>
        <p:spPr>
          <a:xfrm>
            <a:off x="0" y="5437414"/>
            <a:ext cx="9144000" cy="1420586"/>
          </a:xfrm>
          <a:prstGeom prst="rect">
            <a:avLst/>
          </a:prstGeom>
        </p:spPr>
      </p:pic>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lang="en-US" sz="12000" b="1" i="1" kern="1200" spc="-770" baseline="0" dirty="0" smtClean="0">
                <a:ln w="11430"/>
                <a:gradFill>
                  <a:gsLst>
                    <a:gs pos="0">
                      <a:schemeClr val="accent2"/>
                    </a:gs>
                    <a:gs pos="37000">
                      <a:schemeClr val="tx1"/>
                    </a:gs>
                    <a:gs pos="71000">
                      <a:schemeClr val="accent2"/>
                    </a:gs>
                  </a:gsLst>
                  <a:lin ang="5400000"/>
                </a:gradFill>
                <a:effectLst>
                  <a:outerShdw blurRad="50800" dist="39000" dir="5460000" algn="tl">
                    <a:srgbClr val="000000">
                      <a:alpha val="38000"/>
                    </a:srgbClr>
                  </a:outerShdw>
                </a:effectLst>
                <a:latin typeface="+mn-lt"/>
                <a:ea typeface="+mn-ea"/>
                <a:cs typeface="+mn-cs"/>
              </a:defRPr>
            </a:lvl1pPr>
          </a:lstStyle>
          <a:p>
            <a:pPr lvl="0"/>
            <a:r>
              <a:rPr lang="en-US" dirty="0"/>
              <a:t>click to…</a:t>
            </a:r>
          </a:p>
        </p:txBody>
      </p:sp>
      <p:pic>
        <p:nvPicPr>
          <p:cNvPr id="5" name="Picture 4" descr="footer_graphic.png"/>
          <p:cNvPicPr>
            <a:picLocks noChangeAspect="1"/>
          </p:cNvPicPr>
          <p:nvPr userDrawn="1"/>
        </p:nvPicPr>
        <p:blipFill>
          <a:blip r:embed="rId2"/>
          <a:stretch>
            <a:fillRect/>
          </a:stretch>
        </p:blipFill>
        <p:spPr>
          <a:xfrm>
            <a:off x="0" y="5437414"/>
            <a:ext cx="9144000" cy="1420586"/>
          </a:xfrm>
          <a:prstGeom prst="rect">
            <a:avLst/>
          </a:prstGeom>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hyperlink" Target="mailto:jpink@cbcal.com" TargetMode="External"/><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Youth Business Alliance</a:t>
            </a:r>
            <a:br>
              <a:rPr lang="en-US" dirty="0"/>
            </a:br>
            <a:r>
              <a:rPr lang="en-US" sz="2800" dirty="0"/>
              <a:t>May 18, 2017</a:t>
            </a:r>
          </a:p>
        </p:txBody>
      </p:sp>
      <p:sp>
        <p:nvSpPr>
          <p:cNvPr id="3" name="Subtitle 2"/>
          <p:cNvSpPr>
            <a:spLocks noGrp="1"/>
          </p:cNvSpPr>
          <p:nvPr>
            <p:ph type="subTitle" idx="1"/>
          </p:nvPr>
        </p:nvSpPr>
        <p:spPr>
          <a:xfrm>
            <a:off x="730249" y="4344988"/>
            <a:ext cx="7681913" cy="2132012"/>
          </a:xfrm>
        </p:spPr>
        <p:txBody>
          <a:bodyPr>
            <a:normAutofit/>
          </a:bodyPr>
          <a:lstStyle/>
          <a:p>
            <a:r>
              <a:rPr lang="en-US" dirty="0"/>
              <a:t>Jeremy D. Pink, CFP®</a:t>
            </a:r>
          </a:p>
          <a:p>
            <a:r>
              <a:rPr lang="en-US" dirty="0"/>
              <a:t>Certified Financial Planner</a:t>
            </a:r>
          </a:p>
          <a:p>
            <a:r>
              <a:rPr lang="en-US" dirty="0"/>
              <a:t>Vice President, Business Development Officer</a:t>
            </a:r>
          </a:p>
          <a:p>
            <a:r>
              <a:rPr lang="en-US" dirty="0"/>
              <a:t>Commercial Bank of California</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19400"/>
            <a:ext cx="8382000" cy="1163395"/>
          </a:xfrm>
        </p:spPr>
        <p:txBody>
          <a:bodyPr>
            <a:noAutofit/>
          </a:bodyPr>
          <a:lstStyle/>
          <a:p>
            <a:pPr algn="ctr"/>
            <a:r>
              <a:rPr lang="en-US" sz="8000" dirty="0"/>
              <a:t>Career</a:t>
            </a:r>
            <a:br>
              <a:rPr lang="en-US" sz="8000" dirty="0"/>
            </a:br>
            <a:br>
              <a:rPr lang="en-US" sz="8000" dirty="0"/>
            </a:br>
            <a:endParaRPr lang="en-US" sz="8000"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pPr marL="517525" lvl="1" indent="0">
              <a:buNone/>
            </a:pPr>
            <a:endParaRPr lang="en-US" dirty="0"/>
          </a:p>
          <a:p>
            <a:pPr marL="517525" lvl="1" indent="0">
              <a:buNone/>
            </a:pPr>
            <a:endParaRPr lang="en-US" dirty="0"/>
          </a:p>
        </p:txBody>
      </p:sp>
    </p:spTree>
    <p:extLst>
      <p:ext uri="{BB962C8B-B14F-4D97-AF65-F5344CB8AC3E}">
        <p14:creationId xmlns:p14="http://schemas.microsoft.com/office/powerpoint/2010/main" val="691176747"/>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Career </a:t>
            </a:r>
            <a:br>
              <a:rPr lang="en-US" dirty="0"/>
            </a:br>
            <a:r>
              <a:rPr lang="en-US" sz="3600" dirty="0">
                <a:solidFill>
                  <a:schemeClr val="tx2"/>
                </a:solidFill>
              </a:rPr>
              <a:t>Early Jobs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Babysitter 					        	  </a:t>
            </a:r>
            <a:r>
              <a:rPr lang="en-US" sz="2400" dirty="0"/>
              <a:t>2 years</a:t>
            </a:r>
          </a:p>
          <a:p>
            <a:r>
              <a:rPr lang="en-US" dirty="0"/>
              <a:t>Sierra Canyon Day Camp			      </a:t>
            </a:r>
            <a:r>
              <a:rPr lang="en-US" sz="2400" dirty="0"/>
              <a:t>6 summers</a:t>
            </a:r>
          </a:p>
          <a:p>
            <a:pPr lvl="1"/>
            <a:r>
              <a:rPr lang="en-US" dirty="0"/>
              <a:t>Counselor In Training</a:t>
            </a:r>
          </a:p>
          <a:p>
            <a:pPr lvl="1"/>
            <a:r>
              <a:rPr lang="en-US" dirty="0"/>
              <a:t>Junior Counselor</a:t>
            </a:r>
          </a:p>
          <a:p>
            <a:pPr lvl="1"/>
            <a:r>
              <a:rPr lang="en-US" dirty="0"/>
              <a:t>Counselor</a:t>
            </a:r>
          </a:p>
          <a:p>
            <a:r>
              <a:rPr lang="en-US" dirty="0"/>
              <a:t>Planet Electric				       </a:t>
            </a:r>
            <a:r>
              <a:rPr lang="en-US" sz="2400" dirty="0"/>
              <a:t>1 summer</a:t>
            </a:r>
          </a:p>
          <a:p>
            <a:r>
              <a:rPr lang="en-US" dirty="0"/>
              <a:t>The Disney Store				         </a:t>
            </a:r>
            <a:r>
              <a:rPr lang="en-US" sz="2400" dirty="0"/>
              <a:t>3 ½ years</a:t>
            </a:r>
          </a:p>
          <a:p>
            <a:pPr lvl="1"/>
            <a:r>
              <a:rPr lang="en-US" dirty="0"/>
              <a:t>Seasonal Employee</a:t>
            </a:r>
          </a:p>
          <a:p>
            <a:pPr lvl="1"/>
            <a:r>
              <a:rPr lang="en-US" dirty="0"/>
              <a:t>Part-time Employee</a:t>
            </a:r>
          </a:p>
          <a:p>
            <a:pPr marL="0" indent="0">
              <a:buNone/>
            </a:pPr>
            <a:endParaRPr lang="en-US" dirty="0"/>
          </a:p>
        </p:txBody>
      </p:sp>
    </p:spTree>
    <p:extLst>
      <p:ext uri="{BB962C8B-B14F-4D97-AF65-F5344CB8AC3E}">
        <p14:creationId xmlns:p14="http://schemas.microsoft.com/office/powerpoint/2010/main" val="3031176947"/>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Career </a:t>
            </a:r>
            <a:br>
              <a:rPr lang="en-US" dirty="0"/>
            </a:br>
            <a:r>
              <a:rPr lang="en-US" sz="3600" dirty="0">
                <a:solidFill>
                  <a:schemeClr val="tx2"/>
                </a:solidFill>
              </a:rPr>
              <a:t>Beginning</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Washington Mutual Bank				  </a:t>
            </a:r>
            <a:r>
              <a:rPr lang="en-US" sz="2400" dirty="0"/>
              <a:t>2 years</a:t>
            </a:r>
          </a:p>
          <a:p>
            <a:pPr lvl="1"/>
            <a:r>
              <a:rPr lang="en-US" dirty="0"/>
              <a:t>Branch banking	</a:t>
            </a:r>
            <a:endParaRPr lang="en-US" sz="2400" dirty="0"/>
          </a:p>
          <a:p>
            <a:pPr lvl="2"/>
            <a:r>
              <a:rPr lang="en-US" dirty="0"/>
              <a:t>Teller</a:t>
            </a:r>
          </a:p>
          <a:p>
            <a:pPr lvl="2"/>
            <a:r>
              <a:rPr lang="en-US" dirty="0"/>
              <a:t>Assistant Operations Manager</a:t>
            </a:r>
          </a:p>
          <a:p>
            <a:pPr lvl="2"/>
            <a:r>
              <a:rPr lang="en-US" dirty="0"/>
              <a:t>Acting Operations Manager</a:t>
            </a:r>
          </a:p>
        </p:txBody>
      </p:sp>
    </p:spTree>
    <p:extLst>
      <p:ext uri="{BB962C8B-B14F-4D97-AF65-F5344CB8AC3E}">
        <p14:creationId xmlns:p14="http://schemas.microsoft.com/office/powerpoint/2010/main" val="2739434397"/>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553" y="228600"/>
            <a:ext cx="8382000" cy="1163395"/>
          </a:xfrm>
        </p:spPr>
        <p:txBody>
          <a:bodyPr>
            <a:normAutofit/>
          </a:bodyPr>
          <a:lstStyle/>
          <a:p>
            <a:r>
              <a:rPr lang="en-US" dirty="0"/>
              <a:t>Career </a:t>
            </a:r>
            <a:br>
              <a:rPr lang="en-US" dirty="0"/>
            </a:br>
            <a:r>
              <a:rPr lang="en-US" sz="3600" dirty="0">
                <a:solidFill>
                  <a:schemeClr val="tx2"/>
                </a:solidFill>
              </a:rPr>
              <a:t>Beginning</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City National Bank				       </a:t>
            </a:r>
            <a:r>
              <a:rPr lang="en-US" sz="2400" dirty="0"/>
              <a:t>10 ½ years</a:t>
            </a:r>
          </a:p>
          <a:p>
            <a:pPr lvl="1"/>
            <a:r>
              <a:rPr lang="en-US" dirty="0"/>
              <a:t>Branch Banking</a:t>
            </a:r>
            <a:endParaRPr lang="en-US" sz="2400" dirty="0"/>
          </a:p>
          <a:p>
            <a:pPr lvl="2"/>
            <a:r>
              <a:rPr lang="en-US" dirty="0"/>
              <a:t>AVP, Assistant Operations Manager</a:t>
            </a:r>
          </a:p>
          <a:p>
            <a:pPr lvl="1"/>
            <a:r>
              <a:rPr lang="en-US" dirty="0"/>
              <a:t>Entertainment Division</a:t>
            </a:r>
            <a:endParaRPr lang="en-US" sz="2400" dirty="0"/>
          </a:p>
          <a:p>
            <a:pPr lvl="2"/>
            <a:r>
              <a:rPr lang="en-US" dirty="0"/>
              <a:t>AVP, Risk Analysis Officer</a:t>
            </a:r>
          </a:p>
          <a:p>
            <a:pPr lvl="1"/>
            <a:r>
              <a:rPr lang="en-US" dirty="0"/>
              <a:t>Private Client Services Division</a:t>
            </a:r>
            <a:endParaRPr lang="en-US" sz="2400" dirty="0"/>
          </a:p>
          <a:p>
            <a:pPr lvl="2"/>
            <a:r>
              <a:rPr lang="en-US" dirty="0"/>
              <a:t>VP, Private Banking Officer</a:t>
            </a:r>
          </a:p>
          <a:p>
            <a:pPr lvl="2"/>
            <a:r>
              <a:rPr lang="en-US" dirty="0"/>
              <a:t>VP, Relationship Manager</a:t>
            </a:r>
          </a:p>
          <a:p>
            <a:pPr lvl="1"/>
            <a:endParaRPr lang="en-US" dirty="0"/>
          </a:p>
        </p:txBody>
      </p:sp>
    </p:spTree>
    <p:extLst>
      <p:ext uri="{BB962C8B-B14F-4D97-AF65-F5344CB8AC3E}">
        <p14:creationId xmlns:p14="http://schemas.microsoft.com/office/powerpoint/2010/main" val="1544373218"/>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Career </a:t>
            </a:r>
            <a:br>
              <a:rPr lang="en-US" dirty="0"/>
            </a:br>
            <a:r>
              <a:rPr lang="en-US" sz="3600" dirty="0">
                <a:solidFill>
                  <a:schemeClr val="tx2"/>
                </a:solidFill>
              </a:rPr>
              <a:t>Middle</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Boston Private Bank			         </a:t>
            </a:r>
            <a:r>
              <a:rPr lang="en-US" sz="2400" dirty="0"/>
              <a:t>5 ½ years</a:t>
            </a:r>
          </a:p>
          <a:p>
            <a:pPr lvl="1"/>
            <a:r>
              <a:rPr lang="en-US" dirty="0"/>
              <a:t>Private Office</a:t>
            </a:r>
            <a:endParaRPr lang="en-US" sz="2400" dirty="0"/>
          </a:p>
          <a:p>
            <a:pPr lvl="2"/>
            <a:r>
              <a:rPr lang="en-US" dirty="0"/>
              <a:t>VP, Relationship Manager</a:t>
            </a:r>
          </a:p>
          <a:p>
            <a:pPr lvl="1"/>
            <a:endParaRPr lang="en-US" dirty="0"/>
          </a:p>
        </p:txBody>
      </p:sp>
    </p:spTree>
    <p:extLst>
      <p:ext uri="{BB962C8B-B14F-4D97-AF65-F5344CB8AC3E}">
        <p14:creationId xmlns:p14="http://schemas.microsoft.com/office/powerpoint/2010/main" val="3385812091"/>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Career </a:t>
            </a:r>
            <a:br>
              <a:rPr lang="en-US" dirty="0"/>
            </a:br>
            <a:r>
              <a:rPr lang="en-US" sz="3600" dirty="0">
                <a:solidFill>
                  <a:schemeClr val="tx2"/>
                </a:solidFill>
              </a:rPr>
              <a:t>Current</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Commercial Bank of California			</a:t>
            </a:r>
            <a:r>
              <a:rPr lang="en-US" sz="2400" dirty="0"/>
              <a:t>1 month</a:t>
            </a:r>
          </a:p>
          <a:p>
            <a:pPr lvl="1"/>
            <a:r>
              <a:rPr lang="en-US" dirty="0"/>
              <a:t>Private Community Banking Office</a:t>
            </a:r>
            <a:endParaRPr lang="en-US" sz="2400" dirty="0"/>
          </a:p>
          <a:p>
            <a:pPr lvl="2"/>
            <a:r>
              <a:rPr lang="en-US" dirty="0"/>
              <a:t>VP, Business Development Officer</a:t>
            </a:r>
          </a:p>
          <a:p>
            <a:pPr lvl="2"/>
            <a:endParaRPr lang="en-US" dirty="0"/>
          </a:p>
          <a:p>
            <a:pPr marL="517525" lvl="1" indent="0">
              <a:buNone/>
            </a:pPr>
            <a:endParaRPr lang="en-US" dirty="0"/>
          </a:p>
        </p:txBody>
      </p:sp>
    </p:spTree>
    <p:extLst>
      <p:ext uri="{BB962C8B-B14F-4D97-AF65-F5344CB8AC3E}">
        <p14:creationId xmlns:p14="http://schemas.microsoft.com/office/powerpoint/2010/main" val="374738328"/>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Career </a:t>
            </a:r>
            <a:br>
              <a:rPr lang="en-US" dirty="0"/>
            </a:br>
            <a:r>
              <a:rPr lang="en-US" sz="3600" dirty="0">
                <a:solidFill>
                  <a:schemeClr val="tx2"/>
                </a:solidFill>
              </a:rPr>
              <a:t>Current – Volunteer Work</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Big Brothers Big Sisters of Ventura County  </a:t>
            </a:r>
            <a:r>
              <a:rPr lang="en-US" sz="2400" dirty="0"/>
              <a:t>3 years</a:t>
            </a:r>
          </a:p>
          <a:p>
            <a:pPr lvl="2"/>
            <a:r>
              <a:rPr lang="en-US" dirty="0"/>
              <a:t>Board Member</a:t>
            </a:r>
          </a:p>
          <a:p>
            <a:pPr lvl="2"/>
            <a:r>
              <a:rPr lang="en-US" dirty="0"/>
              <a:t>Board Secretary</a:t>
            </a:r>
          </a:p>
          <a:p>
            <a:pPr lvl="2"/>
            <a:r>
              <a:rPr lang="en-US" dirty="0"/>
              <a:t>Board Treasurer</a:t>
            </a:r>
          </a:p>
          <a:p>
            <a:pPr lvl="1"/>
            <a:endParaRPr lang="en-US" dirty="0"/>
          </a:p>
        </p:txBody>
      </p:sp>
    </p:spTree>
    <p:extLst>
      <p:ext uri="{BB962C8B-B14F-4D97-AF65-F5344CB8AC3E}">
        <p14:creationId xmlns:p14="http://schemas.microsoft.com/office/powerpoint/2010/main" val="2732540231"/>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19400"/>
            <a:ext cx="8382000" cy="1163395"/>
          </a:xfrm>
        </p:spPr>
        <p:txBody>
          <a:bodyPr>
            <a:noAutofit/>
          </a:bodyPr>
          <a:lstStyle/>
          <a:p>
            <a:pPr algn="ctr"/>
            <a:r>
              <a:rPr lang="en-US" sz="8000" dirty="0"/>
              <a:t>Financial Planning</a:t>
            </a:r>
            <a:br>
              <a:rPr lang="en-US" sz="8000" dirty="0"/>
            </a:br>
            <a:br>
              <a:rPr lang="en-US" sz="8000" dirty="0"/>
            </a:br>
            <a:endParaRPr lang="en-US" sz="8000"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pPr marL="517525" lvl="1" indent="0">
              <a:buNone/>
            </a:pPr>
            <a:endParaRPr lang="en-US" dirty="0"/>
          </a:p>
          <a:p>
            <a:pPr marL="517525" lvl="1" indent="0">
              <a:buNone/>
            </a:pPr>
            <a:endParaRPr lang="en-US" dirty="0"/>
          </a:p>
        </p:txBody>
      </p:sp>
    </p:spTree>
    <p:extLst>
      <p:ext uri="{BB962C8B-B14F-4D97-AF65-F5344CB8AC3E}">
        <p14:creationId xmlns:p14="http://schemas.microsoft.com/office/powerpoint/2010/main" val="3855549201"/>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19400"/>
            <a:ext cx="8382000" cy="1163395"/>
          </a:xfrm>
        </p:spPr>
        <p:txBody>
          <a:bodyPr>
            <a:noAutofit/>
          </a:bodyPr>
          <a:lstStyle/>
          <a:p>
            <a:pPr algn="ctr"/>
            <a:r>
              <a:rPr lang="en-US" sz="8000" dirty="0"/>
              <a:t>Paying for College</a:t>
            </a:r>
            <a:br>
              <a:rPr lang="en-US" sz="8000" dirty="0"/>
            </a:br>
            <a:br>
              <a:rPr lang="en-US" sz="8000" dirty="0"/>
            </a:br>
            <a:endParaRPr lang="en-US" sz="8000"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pPr marL="517525" lvl="1" indent="0">
              <a:buNone/>
            </a:pPr>
            <a:endParaRPr lang="en-US" dirty="0"/>
          </a:p>
          <a:p>
            <a:pPr marL="517525" lvl="1" indent="0">
              <a:buNone/>
            </a:pPr>
            <a:endParaRPr lang="en-US" dirty="0"/>
          </a:p>
        </p:txBody>
      </p:sp>
    </p:spTree>
    <p:extLst>
      <p:ext uri="{BB962C8B-B14F-4D97-AF65-F5344CB8AC3E}">
        <p14:creationId xmlns:p14="http://schemas.microsoft.com/office/powerpoint/2010/main" val="3834799328"/>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College Needs – Paying for college</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How much does college cost?</a:t>
            </a:r>
          </a:p>
          <a:p>
            <a:pPr lvl="1"/>
            <a:r>
              <a:rPr lang="en-US" dirty="0"/>
              <a:t>Community College – Pierce</a:t>
            </a:r>
          </a:p>
          <a:p>
            <a:pPr lvl="1"/>
            <a:endParaRPr lang="en-US" dirty="0"/>
          </a:p>
          <a:p>
            <a:pPr lvl="1"/>
            <a:r>
              <a:rPr lang="en-US" dirty="0"/>
              <a:t>State College – UCLA</a:t>
            </a:r>
          </a:p>
          <a:p>
            <a:pPr lvl="1"/>
            <a:endParaRPr lang="en-US" dirty="0"/>
          </a:p>
          <a:p>
            <a:pPr lvl="1"/>
            <a:r>
              <a:rPr lang="en-US" dirty="0"/>
              <a:t>Private College – USC</a:t>
            </a:r>
          </a:p>
          <a:p>
            <a:pPr marL="517525" lvl="1" indent="0">
              <a:buNone/>
            </a:pPr>
            <a:endParaRPr lang="en-US" dirty="0"/>
          </a:p>
          <a:p>
            <a:pPr marL="517525" lvl="1" indent="0">
              <a:buNone/>
            </a:pPr>
            <a:endParaRPr lang="en-US" dirty="0"/>
          </a:p>
          <a:p>
            <a:pPr marL="517525" lvl="1" indent="0">
              <a:buNone/>
            </a:pPr>
            <a:endParaRPr lang="en-US" dirty="0"/>
          </a:p>
          <a:p>
            <a:pPr marL="517525" lvl="1" indent="0">
              <a:buNone/>
            </a:pPr>
            <a:r>
              <a:rPr lang="en-US" sz="1600" dirty="0"/>
              <a:t>Tuition, Room &amp; Board, Books &amp; Supplies, Transportation, Personal and Health Insurance</a:t>
            </a:r>
          </a:p>
        </p:txBody>
      </p:sp>
    </p:spTree>
    <p:extLst>
      <p:ext uri="{BB962C8B-B14F-4D97-AF65-F5344CB8AC3E}">
        <p14:creationId xmlns:p14="http://schemas.microsoft.com/office/powerpoint/2010/main" val="907208574"/>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19400"/>
            <a:ext cx="8382000" cy="1163395"/>
          </a:xfrm>
        </p:spPr>
        <p:txBody>
          <a:bodyPr>
            <a:noAutofit/>
          </a:bodyPr>
          <a:lstStyle/>
          <a:p>
            <a:pPr algn="ctr"/>
            <a:r>
              <a:rPr lang="en-US" sz="8000" dirty="0"/>
              <a:t>Life / Personal Story</a:t>
            </a:r>
            <a:br>
              <a:rPr lang="en-US" sz="8000" dirty="0"/>
            </a:br>
            <a:endParaRPr lang="en-US" sz="8000"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pPr marL="517525" lvl="1" indent="0">
              <a:buNone/>
            </a:pPr>
            <a:endParaRPr lang="en-US" dirty="0"/>
          </a:p>
          <a:p>
            <a:pPr marL="517525" lvl="1" indent="0">
              <a:buNone/>
            </a:pPr>
            <a:endParaRPr lang="en-US" dirty="0"/>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College Needs – Paying for college</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How much does college cost?</a:t>
            </a:r>
          </a:p>
          <a:p>
            <a:pPr lvl="1"/>
            <a:r>
              <a:rPr lang="en-US" dirty="0"/>
              <a:t>Community College – Pierce</a:t>
            </a:r>
          </a:p>
          <a:p>
            <a:pPr lvl="2"/>
            <a:r>
              <a:rPr lang="en-US" dirty="0"/>
              <a:t>$16,716 per year – $33,432 for 2 years</a:t>
            </a:r>
          </a:p>
          <a:p>
            <a:pPr lvl="1"/>
            <a:r>
              <a:rPr lang="en-US" dirty="0"/>
              <a:t>State College – UCLA</a:t>
            </a:r>
          </a:p>
          <a:p>
            <a:pPr lvl="1"/>
            <a:endParaRPr lang="en-US" dirty="0"/>
          </a:p>
          <a:p>
            <a:pPr lvl="1"/>
            <a:r>
              <a:rPr lang="en-US" dirty="0"/>
              <a:t>Private College – USC</a:t>
            </a:r>
          </a:p>
          <a:p>
            <a:pPr marL="517525" lvl="1" indent="0">
              <a:buNone/>
            </a:pPr>
            <a:endParaRPr lang="en-US" dirty="0">
              <a:solidFill>
                <a:srgbClr val="FFFFFF"/>
              </a:solidFill>
            </a:endParaRPr>
          </a:p>
          <a:p>
            <a:pPr marL="517525" lvl="1" indent="0">
              <a:buNone/>
            </a:pPr>
            <a:endParaRPr lang="en-US" dirty="0">
              <a:solidFill>
                <a:srgbClr val="FFFFFF"/>
              </a:solidFill>
            </a:endParaRPr>
          </a:p>
          <a:p>
            <a:pPr marL="517525" lvl="1" indent="0">
              <a:buNone/>
            </a:pPr>
            <a:endParaRPr lang="en-US" dirty="0">
              <a:solidFill>
                <a:srgbClr val="FFFFFF"/>
              </a:solidFill>
            </a:endParaRPr>
          </a:p>
          <a:p>
            <a:pPr marL="517525" lvl="1" indent="0">
              <a:buNone/>
            </a:pPr>
            <a:r>
              <a:rPr lang="en-US" sz="1600" dirty="0">
                <a:solidFill>
                  <a:srgbClr val="FFFFFF"/>
                </a:solidFill>
              </a:rPr>
              <a:t>Tuition, Room &amp; Board, Books &amp; Supplies, Transportation, Personal and Health Insurance </a:t>
            </a:r>
          </a:p>
          <a:p>
            <a:pPr lvl="1"/>
            <a:endParaRPr lang="en-US" dirty="0"/>
          </a:p>
        </p:txBody>
      </p:sp>
    </p:spTree>
    <p:extLst>
      <p:ext uri="{BB962C8B-B14F-4D97-AF65-F5344CB8AC3E}">
        <p14:creationId xmlns:p14="http://schemas.microsoft.com/office/powerpoint/2010/main" val="1630747068"/>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College Needs – Paying for college</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How much does college cost?</a:t>
            </a:r>
          </a:p>
          <a:p>
            <a:pPr lvl="1"/>
            <a:r>
              <a:rPr lang="en-US" dirty="0"/>
              <a:t>Community College – Pierce</a:t>
            </a:r>
          </a:p>
          <a:p>
            <a:pPr lvl="2"/>
            <a:r>
              <a:rPr lang="en-US" dirty="0"/>
              <a:t>$16,716 per year – $33,432 for 2 years</a:t>
            </a:r>
          </a:p>
          <a:p>
            <a:pPr lvl="1"/>
            <a:r>
              <a:rPr lang="en-US" dirty="0"/>
              <a:t>State College – UCLA</a:t>
            </a:r>
          </a:p>
          <a:p>
            <a:pPr lvl="2"/>
            <a:r>
              <a:rPr lang="en-US" dirty="0"/>
              <a:t>$34,191 per year – $136,764 for 4 years</a:t>
            </a:r>
          </a:p>
          <a:p>
            <a:pPr lvl="1"/>
            <a:r>
              <a:rPr lang="en-US" dirty="0"/>
              <a:t>Private College – USC</a:t>
            </a:r>
          </a:p>
          <a:p>
            <a:pPr marL="517525" lvl="1" indent="0">
              <a:buNone/>
            </a:pPr>
            <a:endParaRPr lang="en-US" dirty="0">
              <a:solidFill>
                <a:srgbClr val="FFFFFF"/>
              </a:solidFill>
            </a:endParaRPr>
          </a:p>
          <a:p>
            <a:pPr marL="517525" lvl="1" indent="0">
              <a:buNone/>
            </a:pPr>
            <a:endParaRPr lang="en-US" dirty="0">
              <a:solidFill>
                <a:srgbClr val="FFFFFF"/>
              </a:solidFill>
            </a:endParaRPr>
          </a:p>
          <a:p>
            <a:pPr marL="517525" lvl="1" indent="0">
              <a:buNone/>
            </a:pPr>
            <a:endParaRPr lang="en-US" dirty="0">
              <a:solidFill>
                <a:srgbClr val="FFFFFF"/>
              </a:solidFill>
            </a:endParaRPr>
          </a:p>
          <a:p>
            <a:pPr marL="517525" lvl="1" indent="0">
              <a:buNone/>
            </a:pPr>
            <a:r>
              <a:rPr lang="en-US" sz="1600" dirty="0">
                <a:solidFill>
                  <a:srgbClr val="FFFFFF"/>
                </a:solidFill>
              </a:rPr>
              <a:t>Tuition, Room &amp; Board, Books &amp; Supplies, Transportation, Personal and Health Insurance </a:t>
            </a:r>
          </a:p>
        </p:txBody>
      </p:sp>
    </p:spTree>
    <p:extLst>
      <p:ext uri="{BB962C8B-B14F-4D97-AF65-F5344CB8AC3E}">
        <p14:creationId xmlns:p14="http://schemas.microsoft.com/office/powerpoint/2010/main" val="2528077104"/>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College Needs – Paying for college</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How much does college cost?</a:t>
            </a:r>
          </a:p>
          <a:p>
            <a:pPr lvl="1"/>
            <a:r>
              <a:rPr lang="en-US" dirty="0"/>
              <a:t>Community College – Pierce</a:t>
            </a:r>
          </a:p>
          <a:p>
            <a:pPr lvl="2"/>
            <a:r>
              <a:rPr lang="en-US" dirty="0"/>
              <a:t>$16,716 per year – $33,432 for 2 years</a:t>
            </a:r>
          </a:p>
          <a:p>
            <a:pPr lvl="1"/>
            <a:r>
              <a:rPr lang="en-US" dirty="0"/>
              <a:t>State College – UCLA</a:t>
            </a:r>
          </a:p>
          <a:p>
            <a:pPr lvl="2"/>
            <a:r>
              <a:rPr lang="en-US" dirty="0"/>
              <a:t>$34,191 per year – $136,764 for 4 years</a:t>
            </a:r>
          </a:p>
          <a:p>
            <a:pPr lvl="1"/>
            <a:r>
              <a:rPr lang="en-US" dirty="0"/>
              <a:t>Private College – USC</a:t>
            </a:r>
          </a:p>
          <a:p>
            <a:pPr lvl="2"/>
            <a:r>
              <a:rPr lang="en-US" dirty="0"/>
              <a:t>$72,273 per year - $289,092 for 4 years</a:t>
            </a:r>
          </a:p>
          <a:p>
            <a:pPr marL="517525" lvl="1" indent="0">
              <a:buNone/>
            </a:pPr>
            <a:endParaRPr lang="en-US" dirty="0">
              <a:solidFill>
                <a:srgbClr val="FFFFFF"/>
              </a:solidFill>
            </a:endParaRPr>
          </a:p>
          <a:p>
            <a:pPr marL="517525" lvl="1" indent="0">
              <a:buNone/>
            </a:pPr>
            <a:endParaRPr lang="en-US" sz="1600" dirty="0">
              <a:solidFill>
                <a:srgbClr val="FFFFFF"/>
              </a:solidFill>
            </a:endParaRPr>
          </a:p>
          <a:p>
            <a:pPr marL="517525" lvl="1" indent="0">
              <a:buNone/>
            </a:pPr>
            <a:endParaRPr lang="en-US" sz="1600" dirty="0">
              <a:solidFill>
                <a:srgbClr val="FFFFFF"/>
              </a:solidFill>
            </a:endParaRPr>
          </a:p>
          <a:p>
            <a:pPr marL="517525" lvl="1" indent="0">
              <a:buNone/>
            </a:pPr>
            <a:r>
              <a:rPr lang="en-US" sz="1600" dirty="0">
                <a:solidFill>
                  <a:srgbClr val="FFFFFF"/>
                </a:solidFill>
              </a:rPr>
              <a:t>Tuition, Room &amp; Board, Books &amp; Supplies, Transportation, Personal and Health Insurance</a:t>
            </a:r>
            <a:endParaRPr lang="en-US" dirty="0"/>
          </a:p>
        </p:txBody>
      </p:sp>
    </p:spTree>
    <p:extLst>
      <p:ext uri="{BB962C8B-B14F-4D97-AF65-F5344CB8AC3E}">
        <p14:creationId xmlns:p14="http://schemas.microsoft.com/office/powerpoint/2010/main" val="3924288002"/>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College Needs – Paying for college</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Working</a:t>
            </a:r>
          </a:p>
          <a:p>
            <a:pPr lvl="1"/>
            <a:r>
              <a:rPr lang="en-US" dirty="0"/>
              <a:t>Get a job</a:t>
            </a:r>
          </a:p>
          <a:p>
            <a:r>
              <a:rPr lang="en-US" dirty="0"/>
              <a:t>Free Money</a:t>
            </a:r>
          </a:p>
          <a:p>
            <a:pPr lvl="1"/>
            <a:r>
              <a:rPr lang="en-US" dirty="0"/>
              <a:t>Grants</a:t>
            </a:r>
          </a:p>
          <a:p>
            <a:pPr lvl="1"/>
            <a:r>
              <a:rPr lang="en-US" dirty="0"/>
              <a:t>Scholarships</a:t>
            </a:r>
          </a:p>
          <a:p>
            <a:r>
              <a:rPr lang="en-US" dirty="0"/>
              <a:t>Savings </a:t>
            </a:r>
            <a:r>
              <a:rPr lang="en-US" sz="2400" dirty="0"/>
              <a:t>– Yours and Your Parents</a:t>
            </a:r>
          </a:p>
          <a:p>
            <a:pPr lvl="1"/>
            <a:r>
              <a:rPr lang="en-US" dirty="0"/>
              <a:t>529 accounts</a:t>
            </a:r>
          </a:p>
          <a:p>
            <a:pPr lvl="1"/>
            <a:r>
              <a:rPr lang="en-US" dirty="0"/>
              <a:t>Bank and brokerage accounts, CDs, stocks, bonds, mutual funds. </a:t>
            </a:r>
          </a:p>
        </p:txBody>
      </p:sp>
    </p:spTree>
    <p:extLst>
      <p:ext uri="{BB962C8B-B14F-4D97-AF65-F5344CB8AC3E}">
        <p14:creationId xmlns:p14="http://schemas.microsoft.com/office/powerpoint/2010/main" val="1505471491"/>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College Needs – Paying for college</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Student Loans</a:t>
            </a:r>
          </a:p>
          <a:p>
            <a:pPr lvl="1"/>
            <a:r>
              <a:rPr lang="en-US" dirty="0"/>
              <a:t>Stafford Loans</a:t>
            </a:r>
          </a:p>
          <a:p>
            <a:pPr lvl="2"/>
            <a:r>
              <a:rPr lang="en-US" dirty="0"/>
              <a:t>Subsidized – interest doesn’t start until after graduation.</a:t>
            </a:r>
          </a:p>
          <a:p>
            <a:pPr lvl="2"/>
            <a:r>
              <a:rPr lang="en-US" dirty="0"/>
              <a:t>Unsubsidized – interest starts accruing while in school.</a:t>
            </a:r>
          </a:p>
          <a:p>
            <a:pPr lvl="1"/>
            <a:r>
              <a:rPr lang="en-US" dirty="0"/>
              <a:t>PLUS Loans</a:t>
            </a:r>
          </a:p>
          <a:p>
            <a:pPr lvl="2"/>
            <a:r>
              <a:rPr lang="en-US" dirty="0"/>
              <a:t>Cosigners on the debt obligation.</a:t>
            </a:r>
          </a:p>
          <a:p>
            <a:pPr lvl="1"/>
            <a:r>
              <a:rPr lang="en-US" dirty="0"/>
              <a:t>Private Loans</a:t>
            </a:r>
          </a:p>
          <a:p>
            <a:pPr lvl="2"/>
            <a:r>
              <a:rPr lang="en-US" dirty="0"/>
              <a:t>More like a personal loan than a student loan.</a:t>
            </a:r>
          </a:p>
          <a:p>
            <a:pPr lvl="3"/>
            <a:r>
              <a:rPr lang="en-US" dirty="0"/>
              <a:t>Cosigner often required</a:t>
            </a:r>
          </a:p>
          <a:p>
            <a:pPr lvl="3"/>
            <a:r>
              <a:rPr lang="en-US" dirty="0"/>
              <a:t>Eligibility and interest rate based upon credit history. </a:t>
            </a:r>
          </a:p>
          <a:p>
            <a:pPr lvl="1"/>
            <a:endParaRPr lang="en-US" dirty="0"/>
          </a:p>
          <a:p>
            <a:pPr lvl="1"/>
            <a:endParaRPr lang="en-US" dirty="0"/>
          </a:p>
        </p:txBody>
      </p:sp>
    </p:spTree>
    <p:extLst>
      <p:ext uri="{BB962C8B-B14F-4D97-AF65-F5344CB8AC3E}">
        <p14:creationId xmlns:p14="http://schemas.microsoft.com/office/powerpoint/2010/main" val="3714379691"/>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College Needs – Going to college expenses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pPr lvl="0"/>
            <a:r>
              <a:rPr lang="en-US" dirty="0">
                <a:solidFill>
                  <a:srgbClr val="FFFFFF"/>
                </a:solidFill>
              </a:rPr>
              <a:t>Tuition </a:t>
            </a:r>
          </a:p>
          <a:p>
            <a:pPr lvl="0"/>
            <a:r>
              <a:rPr lang="en-US" dirty="0">
                <a:solidFill>
                  <a:srgbClr val="FFFFFF"/>
                </a:solidFill>
              </a:rPr>
              <a:t>Books and supplies</a:t>
            </a:r>
          </a:p>
          <a:p>
            <a:pPr lvl="0"/>
            <a:r>
              <a:rPr lang="en-US" dirty="0">
                <a:solidFill>
                  <a:srgbClr val="FFFFFF"/>
                </a:solidFill>
              </a:rPr>
              <a:t>Living expenses</a:t>
            </a:r>
          </a:p>
          <a:p>
            <a:pPr lvl="1"/>
            <a:r>
              <a:rPr lang="en-US" dirty="0">
                <a:solidFill>
                  <a:srgbClr val="FFFFFF"/>
                </a:solidFill>
              </a:rPr>
              <a:t>Rent</a:t>
            </a:r>
          </a:p>
          <a:p>
            <a:pPr lvl="1"/>
            <a:r>
              <a:rPr lang="en-US" dirty="0">
                <a:solidFill>
                  <a:srgbClr val="FFFFFF"/>
                </a:solidFill>
              </a:rPr>
              <a:t>Food</a:t>
            </a:r>
          </a:p>
          <a:p>
            <a:pPr lvl="1"/>
            <a:r>
              <a:rPr lang="en-US" dirty="0">
                <a:solidFill>
                  <a:srgbClr val="FFFFFF"/>
                </a:solidFill>
              </a:rPr>
              <a:t>Electricity / Water / Gas</a:t>
            </a:r>
          </a:p>
          <a:p>
            <a:pPr lvl="0"/>
            <a:r>
              <a:rPr lang="en-US" dirty="0">
                <a:solidFill>
                  <a:srgbClr val="FFFFFF"/>
                </a:solidFill>
              </a:rPr>
              <a:t>Transportation </a:t>
            </a:r>
          </a:p>
          <a:p>
            <a:pPr lvl="1"/>
            <a:r>
              <a:rPr lang="en-US" dirty="0">
                <a:solidFill>
                  <a:srgbClr val="FFFFFF"/>
                </a:solidFill>
              </a:rPr>
              <a:t>Cost of travel to and from school, but not for a vehicle.</a:t>
            </a:r>
          </a:p>
          <a:p>
            <a:pPr lvl="2"/>
            <a:endParaRPr lang="en-US" dirty="0"/>
          </a:p>
        </p:txBody>
      </p:sp>
    </p:spTree>
    <p:extLst>
      <p:ext uri="{BB962C8B-B14F-4D97-AF65-F5344CB8AC3E}">
        <p14:creationId xmlns:p14="http://schemas.microsoft.com/office/powerpoint/2010/main" val="1491018902"/>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College Needs – Going to college expenses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pPr lvl="0"/>
            <a:r>
              <a:rPr lang="en-US" dirty="0">
                <a:solidFill>
                  <a:srgbClr val="FFFFFF"/>
                </a:solidFill>
              </a:rPr>
              <a:t>TV / Internet</a:t>
            </a:r>
          </a:p>
          <a:p>
            <a:pPr lvl="0"/>
            <a:r>
              <a:rPr lang="en-US" dirty="0">
                <a:solidFill>
                  <a:srgbClr val="FFFFFF"/>
                </a:solidFill>
              </a:rPr>
              <a:t>Cell phone</a:t>
            </a:r>
          </a:p>
          <a:p>
            <a:pPr lvl="0"/>
            <a:r>
              <a:rPr lang="en-US" dirty="0">
                <a:solidFill>
                  <a:srgbClr val="FFFFFF"/>
                </a:solidFill>
              </a:rPr>
              <a:t>Insurance</a:t>
            </a:r>
          </a:p>
          <a:p>
            <a:pPr lvl="1"/>
            <a:r>
              <a:rPr lang="en-US" dirty="0">
                <a:solidFill>
                  <a:srgbClr val="FFFFFF"/>
                </a:solidFill>
              </a:rPr>
              <a:t>Auto</a:t>
            </a:r>
          </a:p>
          <a:p>
            <a:pPr lvl="1"/>
            <a:r>
              <a:rPr lang="en-US" dirty="0">
                <a:solidFill>
                  <a:srgbClr val="FFFFFF"/>
                </a:solidFill>
              </a:rPr>
              <a:t>Renters</a:t>
            </a:r>
          </a:p>
          <a:p>
            <a:pPr lvl="0"/>
            <a:r>
              <a:rPr lang="en-US" dirty="0">
                <a:solidFill>
                  <a:srgbClr val="FFFFFF"/>
                </a:solidFill>
              </a:rPr>
              <a:t>Fraternity / Sorority</a:t>
            </a:r>
          </a:p>
          <a:p>
            <a:pPr lvl="0"/>
            <a:r>
              <a:rPr lang="en-US" dirty="0">
                <a:solidFill>
                  <a:srgbClr val="FFFFFF"/>
                </a:solidFill>
              </a:rPr>
              <a:t>Entertainment, concerts and movies</a:t>
            </a:r>
          </a:p>
          <a:p>
            <a:pPr lvl="0"/>
            <a:r>
              <a:rPr lang="en-US" dirty="0">
                <a:solidFill>
                  <a:srgbClr val="FFFFFF"/>
                </a:solidFill>
              </a:rPr>
              <a:t>Spring Break</a:t>
            </a:r>
          </a:p>
          <a:p>
            <a:pPr lvl="1"/>
            <a:endParaRPr lang="en-US" dirty="0"/>
          </a:p>
        </p:txBody>
      </p:sp>
    </p:spTree>
    <p:extLst>
      <p:ext uri="{BB962C8B-B14F-4D97-AF65-F5344CB8AC3E}">
        <p14:creationId xmlns:p14="http://schemas.microsoft.com/office/powerpoint/2010/main" val="3807183817"/>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19400"/>
            <a:ext cx="8382000" cy="1163395"/>
          </a:xfrm>
        </p:spPr>
        <p:txBody>
          <a:bodyPr>
            <a:noAutofit/>
          </a:bodyPr>
          <a:lstStyle/>
          <a:p>
            <a:pPr algn="ctr"/>
            <a:r>
              <a:rPr lang="en-US" sz="8000" dirty="0"/>
              <a:t>Debt</a:t>
            </a:r>
            <a:br>
              <a:rPr lang="en-US" sz="8000" dirty="0"/>
            </a:br>
            <a:br>
              <a:rPr lang="en-US" sz="8000" dirty="0"/>
            </a:br>
            <a:endParaRPr lang="en-US" sz="8000"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pPr marL="517525" lvl="1" indent="0">
              <a:buNone/>
            </a:pPr>
            <a:endParaRPr lang="en-US" dirty="0"/>
          </a:p>
          <a:p>
            <a:pPr marL="517525" lvl="1" indent="0">
              <a:buNone/>
            </a:pPr>
            <a:endParaRPr lang="en-US" dirty="0"/>
          </a:p>
        </p:txBody>
      </p:sp>
    </p:spTree>
    <p:extLst>
      <p:ext uri="{BB962C8B-B14F-4D97-AF65-F5344CB8AC3E}">
        <p14:creationId xmlns:p14="http://schemas.microsoft.com/office/powerpoint/2010/main" val="1186861585"/>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Credit Needs – Bad Debt</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Credit Cards</a:t>
            </a:r>
          </a:p>
          <a:p>
            <a:pPr lvl="1"/>
            <a:r>
              <a:rPr lang="en-US" dirty="0"/>
              <a:t>Carrying a balance</a:t>
            </a:r>
          </a:p>
          <a:p>
            <a:pPr lvl="1"/>
            <a:r>
              <a:rPr lang="en-US" dirty="0"/>
              <a:t>Opening a card for the free t-shirt</a:t>
            </a:r>
          </a:p>
          <a:p>
            <a:r>
              <a:rPr lang="en-US" dirty="0"/>
              <a:t>Leasing a car</a:t>
            </a:r>
          </a:p>
          <a:p>
            <a:r>
              <a:rPr lang="en-US" dirty="0"/>
              <a:t>Vacation loans</a:t>
            </a:r>
          </a:p>
          <a:p>
            <a:r>
              <a:rPr lang="en-US" dirty="0"/>
              <a:t>Time shares</a:t>
            </a:r>
          </a:p>
          <a:p>
            <a:pPr marL="0" indent="0">
              <a:buNone/>
            </a:pPr>
            <a:endParaRPr lang="en-US" dirty="0"/>
          </a:p>
        </p:txBody>
      </p:sp>
    </p:spTree>
    <p:extLst>
      <p:ext uri="{BB962C8B-B14F-4D97-AF65-F5344CB8AC3E}">
        <p14:creationId xmlns:p14="http://schemas.microsoft.com/office/powerpoint/2010/main" val="892593360"/>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Credit Needs – Good Debt</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Credit Cards</a:t>
            </a:r>
          </a:p>
          <a:p>
            <a:pPr lvl="1"/>
            <a:r>
              <a:rPr lang="en-US" dirty="0"/>
              <a:t>Paying the balance off monthly – revolving the debt.</a:t>
            </a:r>
          </a:p>
          <a:p>
            <a:r>
              <a:rPr lang="en-US" dirty="0"/>
              <a:t>Student loans</a:t>
            </a:r>
          </a:p>
          <a:p>
            <a:r>
              <a:rPr lang="en-US" dirty="0"/>
              <a:t>Buying a car</a:t>
            </a:r>
          </a:p>
          <a:p>
            <a:r>
              <a:rPr lang="en-US" dirty="0"/>
              <a:t>Buying a house</a:t>
            </a:r>
          </a:p>
          <a:p>
            <a:r>
              <a:rPr lang="en-US" dirty="0"/>
              <a:t>Home improvement loan (HELOC)</a:t>
            </a:r>
          </a:p>
        </p:txBody>
      </p:sp>
    </p:spTree>
    <p:extLst>
      <p:ext uri="{BB962C8B-B14F-4D97-AF65-F5344CB8AC3E}">
        <p14:creationId xmlns:p14="http://schemas.microsoft.com/office/powerpoint/2010/main" val="251467389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Life / Personal Story</a:t>
            </a:r>
            <a:br>
              <a:rPr lang="en-US" dirty="0"/>
            </a:br>
            <a:r>
              <a:rPr lang="en-US" sz="3600" dirty="0">
                <a:solidFill>
                  <a:schemeClr val="tx2"/>
                </a:solidFill>
              </a:rPr>
              <a:t>Early life</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Born in Los Angeles</a:t>
            </a:r>
          </a:p>
          <a:p>
            <a:r>
              <a:rPr lang="en-US" dirty="0"/>
              <a:t>Grew up in Chatsworth before moving to Porter Valley at age 8</a:t>
            </a:r>
          </a:p>
          <a:p>
            <a:r>
              <a:rPr lang="en-US" dirty="0"/>
              <a:t>Middle child of 3 kids</a:t>
            </a:r>
          </a:p>
          <a:p>
            <a:r>
              <a:rPr lang="en-US" dirty="0"/>
              <a:t>Father was a Branch Manager at Wells Fargo</a:t>
            </a:r>
          </a:p>
          <a:p>
            <a:r>
              <a:rPr lang="en-US" dirty="0"/>
              <a:t>Mother was a Stay at Home Mom</a:t>
            </a:r>
          </a:p>
          <a:p>
            <a:pPr lvl="1"/>
            <a:endParaRPr lang="en-US" dirty="0"/>
          </a:p>
        </p:txBody>
      </p:sp>
    </p:spTree>
    <p:extLst>
      <p:ext uri="{BB962C8B-B14F-4D97-AF65-F5344CB8AC3E}">
        <p14:creationId xmlns:p14="http://schemas.microsoft.com/office/powerpoint/2010/main" val="4109637923"/>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19400"/>
            <a:ext cx="8382000" cy="1163395"/>
          </a:xfrm>
        </p:spPr>
        <p:txBody>
          <a:bodyPr>
            <a:noAutofit/>
          </a:bodyPr>
          <a:lstStyle/>
          <a:p>
            <a:pPr algn="ctr"/>
            <a:r>
              <a:rPr lang="en-US" sz="8000" dirty="0"/>
              <a:t>Time Value of Money</a:t>
            </a:r>
            <a:br>
              <a:rPr lang="en-US" sz="8000" dirty="0"/>
            </a:br>
            <a:br>
              <a:rPr lang="en-US" sz="8000" dirty="0"/>
            </a:br>
            <a:br>
              <a:rPr lang="en-US" sz="8000" dirty="0"/>
            </a:br>
            <a:br>
              <a:rPr lang="en-US" sz="8000" dirty="0"/>
            </a:br>
            <a:endParaRPr lang="en-US" sz="8000"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pPr marL="517525" lvl="1" indent="0">
              <a:buNone/>
            </a:pPr>
            <a:endParaRPr lang="en-US" dirty="0"/>
          </a:p>
          <a:p>
            <a:pPr marL="517525" lvl="1" indent="0">
              <a:buNone/>
            </a:pPr>
            <a:endParaRPr lang="en-US" dirty="0"/>
          </a:p>
        </p:txBody>
      </p:sp>
    </p:spTree>
    <p:extLst>
      <p:ext uri="{BB962C8B-B14F-4D97-AF65-F5344CB8AC3E}">
        <p14:creationId xmlns:p14="http://schemas.microsoft.com/office/powerpoint/2010/main" val="295412354"/>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Time Value of Money</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Time value of money (TVM) is the idea that money available today is worth more than the same amount in the future due to its potential earning capacity. </a:t>
            </a:r>
          </a:p>
          <a:p>
            <a:r>
              <a:rPr lang="en-US" dirty="0"/>
              <a:t>This core principle of finance holds that, provided money can earn interest, any amount of money is worth more the sooner it is received.</a:t>
            </a:r>
            <a:endParaRPr lang="en-US" dirty="0"/>
          </a:p>
          <a:p>
            <a:endParaRPr lang="en-US" dirty="0"/>
          </a:p>
          <a:p>
            <a:pPr marL="0" indent="0">
              <a:buNone/>
            </a:pPr>
            <a:endParaRPr lang="en-US" dirty="0"/>
          </a:p>
        </p:txBody>
      </p:sp>
    </p:spTree>
    <p:extLst>
      <p:ext uri="{BB962C8B-B14F-4D97-AF65-F5344CB8AC3E}">
        <p14:creationId xmlns:p14="http://schemas.microsoft.com/office/powerpoint/2010/main" val="3436930916"/>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Time Value of Money</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Example #1 – Future Value</a:t>
            </a:r>
          </a:p>
          <a:p>
            <a:pPr lvl="1"/>
            <a:r>
              <a:rPr lang="en-US" dirty="0"/>
              <a:t>$10,000 investment		PV</a:t>
            </a:r>
          </a:p>
          <a:p>
            <a:pPr lvl="1"/>
            <a:r>
              <a:rPr lang="en-US" dirty="0"/>
              <a:t>8% return on investment		I</a:t>
            </a:r>
          </a:p>
          <a:p>
            <a:pPr lvl="1"/>
            <a:r>
              <a:rPr lang="en-US" dirty="0"/>
              <a:t>5 year term				N</a:t>
            </a:r>
          </a:p>
          <a:p>
            <a:pPr lvl="1"/>
            <a:r>
              <a:rPr lang="en-US" dirty="0"/>
              <a:t>Interest compounds monthly	CT</a:t>
            </a:r>
          </a:p>
          <a:p>
            <a:pPr lvl="1"/>
            <a:endParaRPr lang="en-US" dirty="0"/>
          </a:p>
          <a:p>
            <a:pPr lvl="1"/>
            <a:r>
              <a:rPr lang="en-US" dirty="0"/>
              <a:t>FV = (I/CT, N*CT, PMT, PV)</a:t>
            </a:r>
            <a:endParaRPr lang="en-US" dirty="0"/>
          </a:p>
          <a:p>
            <a:pPr lvl="1"/>
            <a:r>
              <a:rPr lang="en-US" dirty="0"/>
              <a:t>FV = (8%/12, 5*12, 0, 10000)</a:t>
            </a:r>
          </a:p>
          <a:p>
            <a:pPr lvl="1"/>
            <a:r>
              <a:rPr lang="en-US" dirty="0"/>
              <a:t>FV = $14,898.46</a:t>
            </a:r>
          </a:p>
          <a:p>
            <a:pPr marL="0" indent="0">
              <a:buNone/>
            </a:pPr>
            <a:endParaRPr lang="en-US" dirty="0"/>
          </a:p>
        </p:txBody>
      </p:sp>
    </p:spTree>
    <p:extLst>
      <p:ext uri="{BB962C8B-B14F-4D97-AF65-F5344CB8AC3E}">
        <p14:creationId xmlns:p14="http://schemas.microsoft.com/office/powerpoint/2010/main" val="173461228"/>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Time Value of Money</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Example #2 – Present Value</a:t>
            </a:r>
          </a:p>
          <a:p>
            <a:pPr lvl="1"/>
            <a:r>
              <a:rPr lang="en-US" dirty="0"/>
              <a:t>$10,000 investment		FV</a:t>
            </a:r>
          </a:p>
          <a:p>
            <a:pPr lvl="1"/>
            <a:r>
              <a:rPr lang="en-US" dirty="0"/>
              <a:t>8% return on investment		I</a:t>
            </a:r>
          </a:p>
          <a:p>
            <a:pPr lvl="1"/>
            <a:r>
              <a:rPr lang="en-US" dirty="0"/>
              <a:t>5 year term				N</a:t>
            </a:r>
          </a:p>
          <a:p>
            <a:pPr lvl="1"/>
            <a:r>
              <a:rPr lang="en-US" dirty="0"/>
              <a:t>Interest compounds monthly	CT</a:t>
            </a:r>
          </a:p>
          <a:p>
            <a:pPr lvl="1"/>
            <a:endParaRPr lang="en-US" dirty="0"/>
          </a:p>
          <a:p>
            <a:pPr lvl="1"/>
            <a:r>
              <a:rPr lang="en-US" dirty="0"/>
              <a:t>PV = (I/CT, N*CT, PMT, PV)</a:t>
            </a:r>
            <a:endParaRPr lang="en-US" dirty="0"/>
          </a:p>
          <a:p>
            <a:pPr lvl="1"/>
            <a:r>
              <a:rPr lang="en-US" dirty="0"/>
              <a:t>PV = (8%/12, 5*12, 0, 10000)</a:t>
            </a:r>
          </a:p>
          <a:p>
            <a:pPr lvl="1"/>
            <a:r>
              <a:rPr lang="en-US" dirty="0"/>
              <a:t>PV = $6,712.10</a:t>
            </a:r>
          </a:p>
          <a:p>
            <a:pPr marL="0" indent="0">
              <a:buNone/>
            </a:pPr>
            <a:endParaRPr lang="en-US" dirty="0"/>
          </a:p>
        </p:txBody>
      </p:sp>
    </p:spTree>
    <p:extLst>
      <p:ext uri="{BB962C8B-B14F-4D97-AF65-F5344CB8AC3E}">
        <p14:creationId xmlns:p14="http://schemas.microsoft.com/office/powerpoint/2010/main" val="1455143963"/>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19400"/>
            <a:ext cx="8382000" cy="1163395"/>
          </a:xfrm>
        </p:spPr>
        <p:txBody>
          <a:bodyPr>
            <a:noAutofit/>
          </a:bodyPr>
          <a:lstStyle/>
          <a:p>
            <a:pPr algn="ctr"/>
            <a:r>
              <a:rPr lang="en-US" sz="8000" dirty="0"/>
              <a:t>Saving for Kids College Needs</a:t>
            </a:r>
            <a:br>
              <a:rPr lang="en-US" sz="8000" dirty="0"/>
            </a:br>
            <a:br>
              <a:rPr lang="en-US" sz="8000" dirty="0"/>
            </a:br>
            <a:br>
              <a:rPr lang="en-US" sz="8000" dirty="0"/>
            </a:br>
            <a:br>
              <a:rPr lang="en-US" sz="8000" dirty="0"/>
            </a:br>
            <a:endParaRPr lang="en-US" sz="8000"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pPr marL="517525" lvl="1" indent="0">
              <a:buNone/>
            </a:pPr>
            <a:endParaRPr lang="en-US" dirty="0"/>
          </a:p>
          <a:p>
            <a:pPr marL="517525" lvl="1" indent="0">
              <a:buNone/>
            </a:pPr>
            <a:endParaRPr lang="en-US" dirty="0"/>
          </a:p>
        </p:txBody>
      </p:sp>
    </p:spTree>
    <p:extLst>
      <p:ext uri="{BB962C8B-B14F-4D97-AF65-F5344CB8AC3E}">
        <p14:creationId xmlns:p14="http://schemas.microsoft.com/office/powerpoint/2010/main" val="2649292295"/>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Saving for Kids College Needs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How much will I need for UCLA?</a:t>
            </a:r>
          </a:p>
          <a:p>
            <a:pPr lvl="1"/>
            <a:r>
              <a:rPr lang="en-US" dirty="0"/>
              <a:t>$136,764 – Currently</a:t>
            </a:r>
          </a:p>
          <a:p>
            <a:pPr lvl="1"/>
            <a:endParaRPr lang="en-US" dirty="0"/>
          </a:p>
          <a:p>
            <a:r>
              <a:rPr lang="en-US" dirty="0"/>
              <a:t>How much do I need to save?</a:t>
            </a:r>
          </a:p>
          <a:p>
            <a:endParaRPr lang="en-US" dirty="0"/>
          </a:p>
          <a:p>
            <a:r>
              <a:rPr lang="en-US" dirty="0"/>
              <a:t>When should I start saving?</a:t>
            </a:r>
          </a:p>
          <a:p>
            <a:pPr marL="0" indent="0">
              <a:buNone/>
            </a:pPr>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399527977"/>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Saving for Kids College Needs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lnSpcReduction="10000"/>
          </a:bodyPr>
          <a:lstStyle/>
          <a:p>
            <a:r>
              <a:rPr lang="en-US" dirty="0"/>
              <a:t>How much will I need for UCLA?</a:t>
            </a:r>
          </a:p>
          <a:p>
            <a:pPr lvl="1"/>
            <a:r>
              <a:rPr lang="en-US" dirty="0">
                <a:solidFill>
                  <a:srgbClr val="FFFFFF"/>
                </a:solidFill>
              </a:rPr>
              <a:t>$136,764 – Currently</a:t>
            </a:r>
          </a:p>
          <a:p>
            <a:pPr lvl="1"/>
            <a:r>
              <a:rPr lang="en-US" dirty="0"/>
              <a:t>$402,765 – Cost in 17 years	</a:t>
            </a:r>
          </a:p>
          <a:p>
            <a:r>
              <a:rPr lang="en-US" dirty="0"/>
              <a:t>How much do I need to save?</a:t>
            </a:r>
          </a:p>
          <a:p>
            <a:endParaRPr lang="en-US" dirty="0"/>
          </a:p>
          <a:p>
            <a:r>
              <a:rPr lang="en-US" dirty="0"/>
              <a:t>When should I start saving?</a:t>
            </a:r>
          </a:p>
          <a:p>
            <a:pPr marL="0" indent="0">
              <a:buNone/>
            </a:pPr>
            <a:endParaRPr lang="en-US" dirty="0"/>
          </a:p>
          <a:p>
            <a:endParaRPr lang="en-US" dirty="0"/>
          </a:p>
          <a:p>
            <a:pPr marL="0" indent="0">
              <a:buNone/>
            </a:pPr>
            <a:endParaRPr lang="en-US" sz="2000" dirty="0"/>
          </a:p>
          <a:p>
            <a:pPr marL="0" indent="0">
              <a:buNone/>
            </a:pPr>
            <a:r>
              <a:rPr lang="en-US" sz="2000" dirty="0"/>
              <a:t>Based on a child currently 1 year old</a:t>
            </a:r>
          </a:p>
        </p:txBody>
      </p:sp>
    </p:spTree>
    <p:extLst>
      <p:ext uri="{BB962C8B-B14F-4D97-AF65-F5344CB8AC3E}">
        <p14:creationId xmlns:p14="http://schemas.microsoft.com/office/powerpoint/2010/main" val="1263642579"/>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Saving for Kids College Needs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lnSpcReduction="10000"/>
          </a:bodyPr>
          <a:lstStyle/>
          <a:p>
            <a:r>
              <a:rPr lang="en-US" dirty="0"/>
              <a:t>How much will I need for UCLA?</a:t>
            </a:r>
          </a:p>
          <a:p>
            <a:pPr lvl="1"/>
            <a:r>
              <a:rPr lang="en-US" dirty="0">
                <a:solidFill>
                  <a:srgbClr val="FFFFFF"/>
                </a:solidFill>
              </a:rPr>
              <a:t>$136,764 – Currently</a:t>
            </a:r>
          </a:p>
          <a:p>
            <a:pPr lvl="1"/>
            <a:r>
              <a:rPr lang="en-US" dirty="0">
                <a:solidFill>
                  <a:srgbClr val="FFFFFF"/>
                </a:solidFill>
              </a:rPr>
              <a:t>$402,765 – Cost in 17 years </a:t>
            </a:r>
            <a:r>
              <a:rPr lang="en-US" dirty="0"/>
              <a:t>	</a:t>
            </a:r>
          </a:p>
          <a:p>
            <a:r>
              <a:rPr lang="en-US" dirty="0"/>
              <a:t>How much do I need to save?</a:t>
            </a:r>
          </a:p>
          <a:p>
            <a:pPr lvl="1"/>
            <a:r>
              <a:rPr lang="en-US" dirty="0"/>
              <a:t>$764 per month - $9,167 annually</a:t>
            </a:r>
          </a:p>
          <a:p>
            <a:r>
              <a:rPr lang="en-US" dirty="0"/>
              <a:t>When should I start saving?</a:t>
            </a:r>
          </a:p>
          <a:p>
            <a:pPr marL="0" lvl="0" indent="0">
              <a:buNone/>
            </a:pPr>
            <a:endParaRPr lang="en-US" dirty="0">
              <a:solidFill>
                <a:srgbClr val="FFFFFF"/>
              </a:solidFill>
            </a:endParaRPr>
          </a:p>
          <a:p>
            <a:pPr lvl="0"/>
            <a:endParaRPr lang="en-US" dirty="0">
              <a:solidFill>
                <a:srgbClr val="FFFFFF"/>
              </a:solidFill>
            </a:endParaRPr>
          </a:p>
          <a:p>
            <a:pPr marL="0" lvl="0" indent="0">
              <a:buNone/>
            </a:pPr>
            <a:endParaRPr lang="en-US" sz="2000" dirty="0">
              <a:solidFill>
                <a:srgbClr val="FFFFFF"/>
              </a:solidFill>
            </a:endParaRPr>
          </a:p>
          <a:p>
            <a:pPr marL="0" lvl="0" indent="0">
              <a:buNone/>
            </a:pPr>
            <a:r>
              <a:rPr lang="en-US" sz="2000" dirty="0">
                <a:solidFill>
                  <a:srgbClr val="FFFFFF"/>
                </a:solidFill>
              </a:rPr>
              <a:t>Based on a child currently 1 year old</a:t>
            </a:r>
          </a:p>
          <a:p>
            <a:pPr marL="0" indent="0">
              <a:buNone/>
            </a:pPr>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083483991"/>
      </p:ext>
    </p:extLst>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Saving for Kids College Needs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lnSpcReduction="10000"/>
          </a:bodyPr>
          <a:lstStyle/>
          <a:p>
            <a:r>
              <a:rPr lang="en-US" dirty="0"/>
              <a:t>How much will I need for UCLA?</a:t>
            </a:r>
          </a:p>
          <a:p>
            <a:pPr lvl="1"/>
            <a:r>
              <a:rPr lang="en-US" dirty="0">
                <a:solidFill>
                  <a:srgbClr val="FFFFFF"/>
                </a:solidFill>
              </a:rPr>
              <a:t>$136,764 – Currently</a:t>
            </a:r>
          </a:p>
          <a:p>
            <a:pPr lvl="1"/>
            <a:r>
              <a:rPr lang="en-US" dirty="0">
                <a:solidFill>
                  <a:srgbClr val="FFFFFF"/>
                </a:solidFill>
              </a:rPr>
              <a:t>$402,765 – Cost in 17 years </a:t>
            </a:r>
            <a:r>
              <a:rPr lang="en-US" dirty="0"/>
              <a:t>	</a:t>
            </a:r>
          </a:p>
          <a:p>
            <a:r>
              <a:rPr lang="en-US" dirty="0"/>
              <a:t>How much do I need to save?</a:t>
            </a:r>
          </a:p>
          <a:p>
            <a:pPr lvl="1"/>
            <a:r>
              <a:rPr lang="en-US" dirty="0"/>
              <a:t>$764 per month - $9,167 annually</a:t>
            </a:r>
          </a:p>
          <a:p>
            <a:r>
              <a:rPr lang="en-US" dirty="0"/>
              <a:t>When should I start saving?</a:t>
            </a:r>
          </a:p>
          <a:p>
            <a:pPr lvl="1"/>
            <a:r>
              <a:rPr lang="en-US" dirty="0"/>
              <a:t>As soon as the child is born.</a:t>
            </a:r>
          </a:p>
          <a:p>
            <a:pPr marL="0" lvl="0" indent="0">
              <a:buNone/>
            </a:pPr>
            <a:endParaRPr lang="en-US" dirty="0">
              <a:solidFill>
                <a:srgbClr val="FFFFFF"/>
              </a:solidFill>
            </a:endParaRPr>
          </a:p>
          <a:p>
            <a:pPr marL="0" lvl="0" indent="0">
              <a:buNone/>
            </a:pPr>
            <a:endParaRPr lang="en-US" sz="2000" dirty="0">
              <a:solidFill>
                <a:srgbClr val="FFFFFF"/>
              </a:solidFill>
            </a:endParaRPr>
          </a:p>
          <a:p>
            <a:pPr marL="0" lvl="0" indent="0">
              <a:buNone/>
            </a:pPr>
            <a:r>
              <a:rPr lang="en-US" sz="2000" dirty="0">
                <a:solidFill>
                  <a:srgbClr val="FFFFFF"/>
                </a:solidFill>
              </a:rPr>
              <a:t>Based on a child currently 1 year old</a:t>
            </a:r>
          </a:p>
          <a:p>
            <a:pPr marL="0" indent="0">
              <a:buNone/>
            </a:pPr>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2897244419"/>
      </p:ext>
    </p:ext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19400"/>
            <a:ext cx="8382000" cy="1163395"/>
          </a:xfrm>
        </p:spPr>
        <p:txBody>
          <a:bodyPr>
            <a:noAutofit/>
          </a:bodyPr>
          <a:lstStyle/>
          <a:p>
            <a:pPr algn="ctr"/>
            <a:r>
              <a:rPr lang="en-US" sz="8000" dirty="0"/>
              <a:t>Saving for Retirement</a:t>
            </a:r>
            <a:br>
              <a:rPr lang="en-US" sz="8000" dirty="0"/>
            </a:br>
            <a:endParaRPr lang="en-US" sz="8000"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pPr marL="517525" lvl="1" indent="0">
              <a:buNone/>
            </a:pPr>
            <a:endParaRPr lang="en-US" dirty="0"/>
          </a:p>
          <a:p>
            <a:pPr marL="517525" lvl="1" indent="0">
              <a:buNone/>
            </a:pPr>
            <a:endParaRPr lang="en-US" dirty="0"/>
          </a:p>
        </p:txBody>
      </p:sp>
    </p:spTree>
    <p:extLst>
      <p:ext uri="{BB962C8B-B14F-4D97-AF65-F5344CB8AC3E}">
        <p14:creationId xmlns:p14="http://schemas.microsoft.com/office/powerpoint/2010/main" val="107335983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Life / Personal Story</a:t>
            </a:r>
            <a:br>
              <a:rPr lang="en-US" dirty="0"/>
            </a:br>
            <a:r>
              <a:rPr lang="en-US" sz="3600" dirty="0">
                <a:solidFill>
                  <a:schemeClr val="tx2"/>
                </a:solidFill>
              </a:rPr>
              <a:t>Current life – Outside of Work</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Married</a:t>
            </a:r>
          </a:p>
          <a:p>
            <a:r>
              <a:rPr lang="en-US" dirty="0"/>
              <a:t>2 kids</a:t>
            </a:r>
          </a:p>
          <a:p>
            <a:r>
              <a:rPr lang="en-US" dirty="0"/>
              <a:t>Live in Woodland Hills, CA</a:t>
            </a:r>
          </a:p>
          <a:p>
            <a:r>
              <a:rPr lang="en-US" dirty="0"/>
              <a:t>Manage a team at West Hills Baseball</a:t>
            </a:r>
          </a:p>
          <a:p>
            <a:r>
              <a:rPr lang="en-US" dirty="0"/>
              <a:t>Love to travel the world</a:t>
            </a:r>
          </a:p>
        </p:txBody>
      </p:sp>
    </p:spTree>
    <p:extLst>
      <p:ext uri="{BB962C8B-B14F-4D97-AF65-F5344CB8AC3E}">
        <p14:creationId xmlns:p14="http://schemas.microsoft.com/office/powerpoint/2010/main" val="1106478142"/>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Retirement Needs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What do I want my annual retirement distribution to be?</a:t>
            </a:r>
          </a:p>
          <a:p>
            <a:pPr lvl="1"/>
            <a:endParaRPr lang="en-US" dirty="0"/>
          </a:p>
          <a:p>
            <a:endParaRPr lang="en-US" dirty="0"/>
          </a:p>
          <a:p>
            <a:pPr marL="0" indent="0">
              <a:buNone/>
            </a:pPr>
            <a:endParaRPr lang="en-US" dirty="0"/>
          </a:p>
        </p:txBody>
      </p:sp>
    </p:spTree>
    <p:extLst>
      <p:ext uri="{BB962C8B-B14F-4D97-AF65-F5344CB8AC3E}">
        <p14:creationId xmlns:p14="http://schemas.microsoft.com/office/powerpoint/2010/main" val="112861501"/>
      </p:ext>
    </p:extLst>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Retirement Needs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What do I want my annual retirement distribution to be?</a:t>
            </a:r>
          </a:p>
          <a:p>
            <a:pPr lvl="1"/>
            <a:r>
              <a:rPr lang="en-US" dirty="0"/>
              <a:t>How about $50,000 per year</a:t>
            </a:r>
          </a:p>
          <a:p>
            <a:pPr lvl="1"/>
            <a:endParaRPr lang="en-US" dirty="0"/>
          </a:p>
          <a:p>
            <a:endParaRPr lang="en-US" dirty="0"/>
          </a:p>
          <a:p>
            <a:pPr marL="0" indent="0">
              <a:buNone/>
            </a:pPr>
            <a:endParaRPr lang="en-US" dirty="0"/>
          </a:p>
        </p:txBody>
      </p:sp>
    </p:spTree>
    <p:extLst>
      <p:ext uri="{BB962C8B-B14F-4D97-AF65-F5344CB8AC3E}">
        <p14:creationId xmlns:p14="http://schemas.microsoft.com/office/powerpoint/2010/main" val="570732357"/>
      </p:ext>
    </p:extLst>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Retirement Needs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What do I want my annual retirement distribution to be?</a:t>
            </a:r>
          </a:p>
          <a:p>
            <a:pPr lvl="1"/>
            <a:r>
              <a:rPr lang="en-US" dirty="0"/>
              <a:t>How about $50,000 per year</a:t>
            </a:r>
          </a:p>
          <a:p>
            <a:pPr lvl="1"/>
            <a:endParaRPr lang="en-US" dirty="0"/>
          </a:p>
          <a:p>
            <a:r>
              <a:rPr lang="en-US" dirty="0"/>
              <a:t>Who can guess what $50,000 per year will be in 50 years when you’re aged 70?</a:t>
            </a:r>
          </a:p>
          <a:p>
            <a:pPr marL="0" indent="0">
              <a:buNone/>
            </a:pPr>
            <a:endParaRPr lang="en-US" dirty="0"/>
          </a:p>
        </p:txBody>
      </p:sp>
    </p:spTree>
    <p:extLst>
      <p:ext uri="{BB962C8B-B14F-4D97-AF65-F5344CB8AC3E}">
        <p14:creationId xmlns:p14="http://schemas.microsoft.com/office/powerpoint/2010/main" val="362249659"/>
      </p:ext>
    </p:extLst>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Retirement Needs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What do I want my annual retirement distribution to be?</a:t>
            </a:r>
          </a:p>
          <a:p>
            <a:pPr lvl="1"/>
            <a:r>
              <a:rPr lang="en-US" dirty="0"/>
              <a:t>How about $50,000 per year</a:t>
            </a:r>
          </a:p>
          <a:p>
            <a:pPr lvl="1"/>
            <a:endParaRPr lang="en-US" dirty="0"/>
          </a:p>
          <a:p>
            <a:r>
              <a:rPr lang="en-US" dirty="0"/>
              <a:t>Who can guess what $50,000 per year will be in 50 years when you’re aged 70?</a:t>
            </a:r>
          </a:p>
          <a:p>
            <a:pPr lvl="1"/>
            <a:r>
              <a:rPr lang="en-US" dirty="0"/>
              <a:t>$134,579.40</a:t>
            </a:r>
          </a:p>
          <a:p>
            <a:pPr marL="0" indent="0">
              <a:buNone/>
            </a:pPr>
            <a:endParaRPr lang="en-US" dirty="0"/>
          </a:p>
        </p:txBody>
      </p:sp>
    </p:spTree>
    <p:extLst>
      <p:ext uri="{BB962C8B-B14F-4D97-AF65-F5344CB8AC3E}">
        <p14:creationId xmlns:p14="http://schemas.microsoft.com/office/powerpoint/2010/main" val="3320614052"/>
      </p:ext>
    </p:extLst>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Retirement Needs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How much will I need?</a:t>
            </a:r>
          </a:p>
          <a:p>
            <a:pPr marL="0" indent="0">
              <a:buNone/>
            </a:pPr>
            <a:endParaRPr lang="en-US" dirty="0"/>
          </a:p>
          <a:p>
            <a:r>
              <a:rPr lang="en-US" dirty="0"/>
              <a:t>How much do I need to save?</a:t>
            </a:r>
          </a:p>
          <a:p>
            <a:endParaRPr lang="en-US" dirty="0"/>
          </a:p>
          <a:p>
            <a:r>
              <a:rPr lang="en-US" dirty="0"/>
              <a:t>When should I start saving?</a:t>
            </a:r>
          </a:p>
          <a:p>
            <a:pPr marL="0" indent="0">
              <a:buNone/>
            </a:pPr>
            <a:endParaRPr lang="en-US" dirty="0"/>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273843821"/>
      </p:ext>
    </p:extLst>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Retirement Needs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How much will I need?</a:t>
            </a:r>
          </a:p>
          <a:p>
            <a:pPr lvl="1"/>
            <a:r>
              <a:rPr lang="en-US" dirty="0"/>
              <a:t>$3.5 million at retirement – possibly more</a:t>
            </a:r>
          </a:p>
          <a:p>
            <a:r>
              <a:rPr lang="en-US" dirty="0"/>
              <a:t>How much do I need to save?</a:t>
            </a:r>
          </a:p>
          <a:p>
            <a:pPr marL="517525" lvl="1" indent="0">
              <a:buNone/>
            </a:pPr>
            <a:endParaRPr lang="en-US" dirty="0"/>
          </a:p>
          <a:p>
            <a:r>
              <a:rPr lang="en-US" dirty="0"/>
              <a:t>When should I start saving?</a:t>
            </a:r>
          </a:p>
          <a:p>
            <a:pPr marL="517525" lvl="1" indent="0">
              <a:buNone/>
            </a:pPr>
            <a:endParaRPr lang="en-US" dirty="0"/>
          </a:p>
          <a:p>
            <a:pPr marL="0" lvl="0" indent="0">
              <a:buNone/>
            </a:pPr>
            <a:endParaRPr lang="en-US" sz="2000" dirty="0">
              <a:solidFill>
                <a:srgbClr val="FFFFFF"/>
              </a:solidFill>
            </a:endParaRPr>
          </a:p>
          <a:p>
            <a:pPr marL="0" lvl="0" indent="0">
              <a:buNone/>
            </a:pPr>
            <a:endParaRPr lang="en-US" sz="2000" dirty="0">
              <a:solidFill>
                <a:srgbClr val="FFFFFF"/>
              </a:solidFill>
            </a:endParaRPr>
          </a:p>
          <a:p>
            <a:pPr marL="0" lvl="0" indent="0">
              <a:buNone/>
            </a:pPr>
            <a:endParaRPr lang="en-US" sz="2000" dirty="0">
              <a:solidFill>
                <a:srgbClr val="FFFFFF"/>
              </a:solidFill>
            </a:endParaRPr>
          </a:p>
          <a:p>
            <a:pPr marL="0" lvl="0" indent="0">
              <a:buNone/>
            </a:pPr>
            <a:r>
              <a:rPr lang="en-US" sz="2000" dirty="0">
                <a:solidFill>
                  <a:srgbClr val="FFFFFF"/>
                </a:solidFill>
              </a:rPr>
              <a:t>Does not include potential funds from Social Security</a:t>
            </a:r>
            <a:endParaRPr lang="en-US" dirty="0"/>
          </a:p>
        </p:txBody>
      </p:sp>
    </p:spTree>
    <p:extLst>
      <p:ext uri="{BB962C8B-B14F-4D97-AF65-F5344CB8AC3E}">
        <p14:creationId xmlns:p14="http://schemas.microsoft.com/office/powerpoint/2010/main" val="961669853"/>
      </p:ext>
    </p:extLst>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Retirement Needs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How much will I need?</a:t>
            </a:r>
          </a:p>
          <a:p>
            <a:pPr lvl="1"/>
            <a:r>
              <a:rPr lang="en-US" dirty="0"/>
              <a:t>$3.5 million at retirement – possibly more</a:t>
            </a:r>
          </a:p>
          <a:p>
            <a:r>
              <a:rPr lang="en-US" dirty="0"/>
              <a:t>How much do I need to save?</a:t>
            </a:r>
          </a:p>
          <a:p>
            <a:pPr lvl="1"/>
            <a:r>
              <a:rPr lang="en-US" dirty="0"/>
              <a:t>$7000 annually - $291.67 per paycheck</a:t>
            </a:r>
          </a:p>
          <a:p>
            <a:r>
              <a:rPr lang="en-US" dirty="0"/>
              <a:t>When should I start saving?</a:t>
            </a:r>
          </a:p>
          <a:p>
            <a:pPr lvl="1"/>
            <a:endParaRPr lang="en-US" dirty="0"/>
          </a:p>
          <a:p>
            <a:endParaRPr lang="en-US" dirty="0"/>
          </a:p>
          <a:p>
            <a:pPr marL="0" lvl="0" indent="0">
              <a:buNone/>
            </a:pPr>
            <a:endParaRPr lang="en-US" sz="2000" dirty="0">
              <a:solidFill>
                <a:srgbClr val="FFFFFF"/>
              </a:solidFill>
            </a:endParaRPr>
          </a:p>
          <a:p>
            <a:pPr marL="0" lvl="0" indent="0">
              <a:buNone/>
            </a:pPr>
            <a:endParaRPr lang="en-US" sz="2000" dirty="0">
              <a:solidFill>
                <a:srgbClr val="FFFFFF"/>
              </a:solidFill>
            </a:endParaRPr>
          </a:p>
          <a:p>
            <a:pPr marL="0" lvl="0" indent="0">
              <a:buNone/>
            </a:pPr>
            <a:r>
              <a:rPr lang="en-US" sz="2000" dirty="0">
                <a:solidFill>
                  <a:srgbClr val="FFFFFF"/>
                </a:solidFill>
              </a:rPr>
              <a:t>Does not include potential funds from Social Security</a:t>
            </a:r>
          </a:p>
        </p:txBody>
      </p:sp>
    </p:spTree>
    <p:extLst>
      <p:ext uri="{BB962C8B-B14F-4D97-AF65-F5344CB8AC3E}">
        <p14:creationId xmlns:p14="http://schemas.microsoft.com/office/powerpoint/2010/main" val="26419180"/>
      </p:ext>
    </p:extLst>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Financial Planning </a:t>
            </a:r>
            <a:br>
              <a:rPr lang="en-US" dirty="0"/>
            </a:br>
            <a:r>
              <a:rPr lang="en-US" sz="3600" dirty="0">
                <a:solidFill>
                  <a:schemeClr val="tx2"/>
                </a:solidFill>
              </a:rPr>
              <a:t>Retirement Needs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lnSpcReduction="10000"/>
          </a:bodyPr>
          <a:lstStyle/>
          <a:p>
            <a:r>
              <a:rPr lang="en-US" dirty="0"/>
              <a:t>How much will I need?</a:t>
            </a:r>
          </a:p>
          <a:p>
            <a:pPr lvl="1"/>
            <a:r>
              <a:rPr lang="en-US" dirty="0"/>
              <a:t>$3.5 million at retirement – possibly more</a:t>
            </a:r>
          </a:p>
          <a:p>
            <a:r>
              <a:rPr lang="en-US" dirty="0"/>
              <a:t>How much do I need to save?</a:t>
            </a:r>
          </a:p>
          <a:p>
            <a:pPr lvl="1"/>
            <a:r>
              <a:rPr lang="en-US" dirty="0"/>
              <a:t>$7000 annually - $291.67 per paycheck</a:t>
            </a:r>
          </a:p>
          <a:p>
            <a:r>
              <a:rPr lang="en-US" dirty="0"/>
              <a:t>When should I start saving?</a:t>
            </a:r>
          </a:p>
          <a:p>
            <a:pPr lvl="1"/>
            <a:r>
              <a:rPr lang="en-US" dirty="0"/>
              <a:t>1</a:t>
            </a:r>
            <a:r>
              <a:rPr lang="en-US" baseline="30000" dirty="0"/>
              <a:t>st</a:t>
            </a:r>
            <a:r>
              <a:rPr lang="en-US" dirty="0"/>
              <a:t> job that has a retirement plan which you can contribute to.</a:t>
            </a:r>
          </a:p>
          <a:p>
            <a:pPr lvl="2"/>
            <a:r>
              <a:rPr lang="en-US" dirty="0"/>
              <a:t>Some employers provide matching contributions</a:t>
            </a:r>
          </a:p>
          <a:p>
            <a:pPr marL="0" indent="0">
              <a:buNone/>
            </a:pPr>
            <a:endParaRPr lang="en-US" dirty="0"/>
          </a:p>
          <a:p>
            <a:pPr marL="0" indent="0">
              <a:buNone/>
            </a:pPr>
            <a:endParaRPr lang="en-US" sz="2000" dirty="0"/>
          </a:p>
          <a:p>
            <a:pPr marL="0" indent="0">
              <a:buNone/>
            </a:pPr>
            <a:r>
              <a:rPr lang="en-US" sz="2000" dirty="0"/>
              <a:t>Does not include potential funds from Social Security</a:t>
            </a:r>
          </a:p>
        </p:txBody>
      </p:sp>
    </p:spTree>
    <p:extLst>
      <p:ext uri="{BB962C8B-B14F-4D97-AF65-F5344CB8AC3E}">
        <p14:creationId xmlns:p14="http://schemas.microsoft.com/office/powerpoint/2010/main" val="2828481542"/>
      </p:ext>
    </p:extLst>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sz="5400" dirty="0"/>
              <a:t>Questions</a:t>
            </a:r>
            <a:endParaRPr lang="en-US" sz="5400"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pPr marL="517525" lvl="1" indent="0">
              <a:buNone/>
            </a:pPr>
            <a:endParaRPr lang="en-US" dirty="0"/>
          </a:p>
          <a:p>
            <a:pPr marL="517525" lvl="1" indent="0">
              <a:buNone/>
            </a:pPr>
            <a:endParaRPr lang="en-US" dirty="0"/>
          </a:p>
          <a:p>
            <a:pPr marL="517525" lvl="1" indent="0">
              <a:buNone/>
            </a:pPr>
            <a:endParaRPr lang="en-US" dirty="0"/>
          </a:p>
          <a:p>
            <a:pPr marL="517525" lvl="1" indent="0" algn="ctr">
              <a:buNone/>
            </a:pPr>
            <a:r>
              <a:rPr lang="en-US" dirty="0"/>
              <a:t>I’m happy to answer any questions.</a:t>
            </a:r>
          </a:p>
        </p:txBody>
      </p:sp>
    </p:spTree>
    <p:extLst>
      <p:ext uri="{BB962C8B-B14F-4D97-AF65-F5344CB8AC3E}">
        <p14:creationId xmlns:p14="http://schemas.microsoft.com/office/powerpoint/2010/main" val="695616091"/>
      </p:ext>
    </p:extLst>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sz="5400" dirty="0"/>
              <a:t>Thank you</a:t>
            </a:r>
            <a:endParaRPr lang="en-US" sz="5400"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pPr marL="517525" lvl="1" indent="0">
              <a:buNone/>
            </a:pPr>
            <a:endParaRPr lang="en-US" dirty="0"/>
          </a:p>
          <a:p>
            <a:pPr marL="517525" lvl="1" indent="0">
              <a:buNone/>
            </a:pPr>
            <a:endParaRPr lang="en-US" dirty="0"/>
          </a:p>
          <a:p>
            <a:pPr marL="517525" lvl="1" indent="0">
              <a:buNone/>
            </a:pPr>
            <a:endParaRPr lang="en-US" dirty="0"/>
          </a:p>
          <a:p>
            <a:pPr marL="517525" lvl="1" indent="0">
              <a:buNone/>
            </a:pPr>
            <a:r>
              <a:rPr lang="en-US" dirty="0"/>
              <a:t>Thank you for listening and if you have any future questions, please let me know.  My email address is:</a:t>
            </a:r>
          </a:p>
          <a:p>
            <a:pPr marL="517525" lvl="1" indent="0">
              <a:buNone/>
            </a:pPr>
            <a:endParaRPr lang="en-US" dirty="0"/>
          </a:p>
          <a:p>
            <a:pPr marL="517525" lvl="1" indent="0">
              <a:buNone/>
            </a:pPr>
            <a:r>
              <a:rPr lang="en-US" dirty="0">
                <a:hlinkClick r:id="rId3"/>
              </a:rPr>
              <a:t>jpink@cbcal.com</a:t>
            </a:r>
            <a:endParaRPr lang="en-US" dirty="0"/>
          </a:p>
          <a:p>
            <a:pPr marL="517525" lvl="1" indent="0">
              <a:buNone/>
            </a:pPr>
            <a:endParaRPr lang="en-US" dirty="0"/>
          </a:p>
        </p:txBody>
      </p:sp>
    </p:spTree>
    <p:extLst>
      <p:ext uri="{BB962C8B-B14F-4D97-AF65-F5344CB8AC3E}">
        <p14:creationId xmlns:p14="http://schemas.microsoft.com/office/powerpoint/2010/main" val="2804208703"/>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19400"/>
            <a:ext cx="8382000" cy="1163395"/>
          </a:xfrm>
        </p:spPr>
        <p:txBody>
          <a:bodyPr>
            <a:noAutofit/>
          </a:bodyPr>
          <a:lstStyle/>
          <a:p>
            <a:pPr algn="ctr"/>
            <a:r>
              <a:rPr lang="en-US" sz="8000" dirty="0"/>
              <a:t>Education</a:t>
            </a:r>
            <a:br>
              <a:rPr lang="en-US" sz="8000" dirty="0"/>
            </a:br>
            <a:endParaRPr lang="en-US" sz="8000"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pPr marL="517525" lvl="1" indent="0">
              <a:buNone/>
            </a:pPr>
            <a:endParaRPr lang="en-US" dirty="0"/>
          </a:p>
          <a:p>
            <a:pPr marL="517525" lvl="1" indent="0">
              <a:buNone/>
            </a:pPr>
            <a:endParaRPr lang="en-US" dirty="0"/>
          </a:p>
        </p:txBody>
      </p:sp>
    </p:spTree>
    <p:extLst>
      <p:ext uri="{BB962C8B-B14F-4D97-AF65-F5344CB8AC3E}">
        <p14:creationId xmlns:p14="http://schemas.microsoft.com/office/powerpoint/2010/main" val="56063765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Education</a:t>
            </a:r>
            <a:br>
              <a:rPr lang="en-US" dirty="0"/>
            </a:br>
            <a:r>
              <a:rPr lang="en-US" sz="3600" dirty="0">
                <a:solidFill>
                  <a:srgbClr val="FFFF99"/>
                </a:solidFill>
              </a:rPr>
              <a:t>Primary Schools</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Superior Street Elementary       </a:t>
            </a:r>
          </a:p>
          <a:p>
            <a:r>
              <a:rPr lang="en-US" dirty="0"/>
              <a:t>Castle Bay Lane Elementary</a:t>
            </a:r>
          </a:p>
          <a:p>
            <a:r>
              <a:rPr lang="en-US" dirty="0"/>
              <a:t>Robert Frost Middle School</a:t>
            </a:r>
          </a:p>
          <a:p>
            <a:r>
              <a:rPr lang="en-US" dirty="0"/>
              <a:t>Granada Hills High School</a:t>
            </a:r>
          </a:p>
          <a:p>
            <a:r>
              <a:rPr lang="en-US" dirty="0"/>
              <a:t>James Monroe High, Law and Government Magnet</a:t>
            </a:r>
          </a:p>
        </p:txBody>
      </p:sp>
    </p:spTree>
    <p:extLst>
      <p:ext uri="{BB962C8B-B14F-4D97-AF65-F5344CB8AC3E}">
        <p14:creationId xmlns:p14="http://schemas.microsoft.com/office/powerpoint/2010/main" val="226500286"/>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Education</a:t>
            </a:r>
            <a:br>
              <a:rPr lang="en-US" dirty="0"/>
            </a:br>
            <a:r>
              <a:rPr lang="en-US" sz="3600" dirty="0">
                <a:solidFill>
                  <a:srgbClr val="FFFF99"/>
                </a:solidFill>
              </a:rPr>
              <a:t>Undergraduate College</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University of California, Santa Barbara (UCSB)</a:t>
            </a:r>
          </a:p>
          <a:p>
            <a:pPr lvl="1"/>
            <a:r>
              <a:rPr lang="en-US" dirty="0"/>
              <a:t>Studied Anthropology with an emphasis on Archaeology </a:t>
            </a:r>
          </a:p>
          <a:p>
            <a:endParaRPr lang="en-US" dirty="0"/>
          </a:p>
          <a:p>
            <a:r>
              <a:rPr lang="en-US" dirty="0"/>
              <a:t>University of Phoenix</a:t>
            </a:r>
          </a:p>
          <a:p>
            <a:pPr lvl="1"/>
            <a:r>
              <a:rPr lang="en-US" dirty="0"/>
              <a:t>Bachelors of Science, Accounting</a:t>
            </a:r>
          </a:p>
          <a:p>
            <a:pPr marL="0" indent="0">
              <a:buNone/>
            </a:pPr>
            <a:endParaRPr lang="en-US" dirty="0"/>
          </a:p>
        </p:txBody>
      </p:sp>
    </p:spTree>
    <p:extLst>
      <p:ext uri="{BB962C8B-B14F-4D97-AF65-F5344CB8AC3E}">
        <p14:creationId xmlns:p14="http://schemas.microsoft.com/office/powerpoint/2010/main" val="84917233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Education</a:t>
            </a:r>
            <a:br>
              <a:rPr lang="en-US" dirty="0"/>
            </a:br>
            <a:r>
              <a:rPr lang="en-US" sz="3600" dirty="0">
                <a:solidFill>
                  <a:srgbClr val="FFFF99"/>
                </a:solidFill>
              </a:rPr>
              <a:t>Postgraduate College</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University of California, Los Angeles (UCLA)</a:t>
            </a:r>
          </a:p>
          <a:p>
            <a:pPr lvl="1"/>
            <a:r>
              <a:rPr lang="en-US" dirty="0"/>
              <a:t>Certificate in Personal Financial Planning</a:t>
            </a:r>
          </a:p>
        </p:txBody>
      </p:sp>
    </p:spTree>
    <p:extLst>
      <p:ext uri="{BB962C8B-B14F-4D97-AF65-F5344CB8AC3E}">
        <p14:creationId xmlns:p14="http://schemas.microsoft.com/office/powerpoint/2010/main" val="171257343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r>
              <a:rPr lang="en-US" dirty="0"/>
              <a:t>Education</a:t>
            </a:r>
            <a:br>
              <a:rPr lang="en-US" dirty="0"/>
            </a:br>
            <a:r>
              <a:rPr lang="en-US" sz="3600" dirty="0">
                <a:solidFill>
                  <a:schemeClr val="tx2"/>
                </a:solidFill>
              </a:rPr>
              <a:t>Professional Designation</a:t>
            </a:r>
            <a:endParaRPr lang="en-US" dirty="0">
              <a:solidFill>
                <a:schemeClr val="tx2"/>
              </a:solidFill>
            </a:endParaRPr>
          </a:p>
        </p:txBody>
      </p:sp>
      <p:sp>
        <p:nvSpPr>
          <p:cNvPr id="3" name="Text Placeholder 2"/>
          <p:cNvSpPr>
            <a:spLocks noGrp="1"/>
          </p:cNvSpPr>
          <p:nvPr>
            <p:ph type="body" sz="quarter" idx="10"/>
          </p:nvPr>
        </p:nvSpPr>
        <p:spPr>
          <a:xfrm>
            <a:off x="381000" y="1905000"/>
            <a:ext cx="8382000" cy="4572000"/>
          </a:xfrm>
        </p:spPr>
        <p:txBody>
          <a:bodyPr>
            <a:normAutofit/>
          </a:bodyPr>
          <a:lstStyle/>
          <a:p>
            <a:r>
              <a:rPr lang="en-US" dirty="0"/>
              <a:t>CERTIFIED FINANCIAL PLANNER</a:t>
            </a:r>
            <a:r>
              <a:rPr lang="en-US" sz="1400" dirty="0"/>
              <a:t>TM</a:t>
            </a:r>
            <a:endParaRPr lang="en-US" dirty="0"/>
          </a:p>
          <a:p>
            <a:pPr lvl="1"/>
            <a:r>
              <a:rPr lang="en-US" dirty="0"/>
              <a:t>Judged by the Four E’s</a:t>
            </a:r>
          </a:p>
          <a:p>
            <a:pPr lvl="2"/>
            <a:r>
              <a:rPr lang="en-US" sz="2800" dirty="0"/>
              <a:t>Education</a:t>
            </a:r>
          </a:p>
          <a:p>
            <a:pPr lvl="2"/>
            <a:r>
              <a:rPr lang="en-US" sz="2800" dirty="0"/>
              <a:t>Examination</a:t>
            </a:r>
          </a:p>
          <a:p>
            <a:pPr lvl="2"/>
            <a:r>
              <a:rPr lang="en-US" sz="2800" dirty="0"/>
              <a:t>Experience</a:t>
            </a:r>
          </a:p>
          <a:p>
            <a:pPr lvl="2"/>
            <a:r>
              <a:rPr lang="en-US" sz="2800" dirty="0"/>
              <a:t>Ethics</a:t>
            </a:r>
          </a:p>
          <a:p>
            <a:pPr lvl="2"/>
            <a:endParaRPr lang="en-US" dirty="0"/>
          </a:p>
        </p:txBody>
      </p:sp>
    </p:spTree>
    <p:extLst>
      <p:ext uri="{BB962C8B-B14F-4D97-AF65-F5344CB8AC3E}">
        <p14:creationId xmlns:p14="http://schemas.microsoft.com/office/powerpoint/2010/main" val="942191076"/>
      </p:ext>
    </p:extLst>
  </p:cSld>
  <p:clrMapOvr>
    <a:masterClrMapping/>
  </p:clrMapOvr>
  <p:transition>
    <p:fade/>
  </p:transition>
</p:sld>
</file>

<file path=ppt/theme/theme1.xml><?xml version="1.0" encoding="utf-8"?>
<a:theme xmlns:a="http://schemas.openxmlformats.org/drawingml/2006/main" name="Blue Segoe 4-3 template-template_April-17-2007">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7674CFD-E741-4A15-9EFD-C25B47BCA66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(Bright blue underwater design)</Template>
  <TotalTime>729</TotalTime>
  <Words>6097</Words>
  <Application>Microsoft Office PowerPoint</Application>
  <PresentationFormat>On-screen Show (4:3)</PresentationFormat>
  <Paragraphs>519</Paragraphs>
  <Slides>49</Slides>
  <Notes>49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49</vt:i4>
      </vt:variant>
    </vt:vector>
  </HeadingPairs>
  <TitlesOfParts>
    <vt:vector size="55" baseType="lpstr">
      <vt:lpstr>Arial</vt:lpstr>
      <vt:lpstr>Calibri</vt:lpstr>
      <vt:lpstr>Courier New</vt:lpstr>
      <vt:lpstr>Wingdings</vt:lpstr>
      <vt:lpstr>Blue Segoe 4-3 template-template_April-17-2007</vt:lpstr>
      <vt:lpstr>White with Courier font for code slides</vt:lpstr>
      <vt:lpstr>Youth Business Alliance May 18, 2017</vt:lpstr>
      <vt:lpstr>Life / Personal Story </vt:lpstr>
      <vt:lpstr>Life / Personal Story Early life</vt:lpstr>
      <vt:lpstr>Life / Personal Story Current life – Outside of Work</vt:lpstr>
      <vt:lpstr>Education </vt:lpstr>
      <vt:lpstr>Education Primary Schools</vt:lpstr>
      <vt:lpstr>Education Undergraduate College</vt:lpstr>
      <vt:lpstr>Education Postgraduate College</vt:lpstr>
      <vt:lpstr>Education Professional Designation</vt:lpstr>
      <vt:lpstr>Career  </vt:lpstr>
      <vt:lpstr>Career  Early Jobs</vt:lpstr>
      <vt:lpstr>Career  Beginning</vt:lpstr>
      <vt:lpstr>Career  Beginning</vt:lpstr>
      <vt:lpstr>Career  Middle</vt:lpstr>
      <vt:lpstr>Career  Current</vt:lpstr>
      <vt:lpstr>Career  Current – Volunteer Work</vt:lpstr>
      <vt:lpstr>Financial Planning  </vt:lpstr>
      <vt:lpstr>Paying for College  </vt:lpstr>
      <vt:lpstr>Financial Planning  College Needs – Paying for college</vt:lpstr>
      <vt:lpstr>Financial Planning  College Needs – Paying for college</vt:lpstr>
      <vt:lpstr>Financial Planning  College Needs – Paying for college</vt:lpstr>
      <vt:lpstr>Financial Planning  College Needs – Paying for college</vt:lpstr>
      <vt:lpstr>Financial Planning  College Needs – Paying for college</vt:lpstr>
      <vt:lpstr>Financial Planning  College Needs – Paying for college</vt:lpstr>
      <vt:lpstr>Financial Planning  College Needs – Going to college expenses</vt:lpstr>
      <vt:lpstr>Financial Planning  College Needs – Going to college expenses</vt:lpstr>
      <vt:lpstr>Debt  </vt:lpstr>
      <vt:lpstr>Financial Planning  Credit Needs – Bad Debt</vt:lpstr>
      <vt:lpstr>Financial Planning  Credit Needs – Good Debt</vt:lpstr>
      <vt:lpstr>Time Value of Money    </vt:lpstr>
      <vt:lpstr>Financial Planning  Time Value of Money</vt:lpstr>
      <vt:lpstr>Financial Planning  Time Value of Money</vt:lpstr>
      <vt:lpstr>Financial Planning  Time Value of Money</vt:lpstr>
      <vt:lpstr>Saving for Kids College Needs    </vt:lpstr>
      <vt:lpstr>Financial Planning  Saving for Kids College Needs</vt:lpstr>
      <vt:lpstr>Financial Planning  Saving for Kids College Needs</vt:lpstr>
      <vt:lpstr>Financial Planning  Saving for Kids College Needs</vt:lpstr>
      <vt:lpstr>Financial Planning  Saving for Kids College Needs</vt:lpstr>
      <vt:lpstr>Saving for Retirement </vt:lpstr>
      <vt:lpstr>Financial Planning  Retirement Needs</vt:lpstr>
      <vt:lpstr>Financial Planning  Retirement Needs</vt:lpstr>
      <vt:lpstr>Financial Planning  Retirement Needs</vt:lpstr>
      <vt:lpstr>Financial Planning  Retirement Needs</vt:lpstr>
      <vt:lpstr>Financial Planning  Retirement Needs</vt:lpstr>
      <vt:lpstr>Financial Planning  Retirement Needs</vt:lpstr>
      <vt:lpstr>Financial Planning  Retirement Needs</vt:lpstr>
      <vt:lpstr>Financial Planning  Retirement Needs</vt:lpstr>
      <vt:lpstr>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Youth Business Alliance May 18, 2017</dc:title>
  <dc:creator>Jeremy Pink</dc:creator>
  <cp:keywords/>
  <cp:lastModifiedBy>Jeremy Pink</cp:lastModifiedBy>
  <cp:revision>33</cp:revision>
  <dcterms:created xsi:type="dcterms:W3CDTF">2017-05-05T17:16:34Z</dcterms:created>
  <dcterms:modified xsi:type="dcterms:W3CDTF">2017-05-11T20:34:16Z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TC102867209990</vt:lpwstr>
  </property>
</Properties>
</file>