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
  <Default Extension="gif" ContentType="image/gif"/>
  <Default Extension="png" ContentType="image/png"/>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777" r:id="rId2"/>
    <p:sldId id="779" r:id="rId3"/>
    <p:sldId id="784" r:id="rId4"/>
    <p:sldId id="786" r:id="rId5"/>
    <p:sldId id="787" r:id="rId6"/>
    <p:sldId id="788" r:id="rId7"/>
    <p:sldId id="666" r:id="rId8"/>
    <p:sldId id="692" r:id="rId9"/>
    <p:sldId id="680" r:id="rId10"/>
    <p:sldId id="700" r:id="rId11"/>
    <p:sldId id="682" r:id="rId12"/>
    <p:sldId id="702" r:id="rId13"/>
    <p:sldId id="707" r:id="rId14"/>
    <p:sldId id="713" r:id="rId15"/>
    <p:sldId id="718" r:id="rId16"/>
    <p:sldId id="724" r:id="rId17"/>
    <p:sldId id="726" r:id="rId18"/>
    <p:sldId id="731" r:id="rId19"/>
    <p:sldId id="717" r:id="rId20"/>
    <p:sldId id="734" r:id="rId21"/>
    <p:sldId id="741" r:id="rId22"/>
    <p:sldId id="742" r:id="rId23"/>
    <p:sldId id="752" r:id="rId24"/>
    <p:sldId id="757" r:id="rId25"/>
    <p:sldId id="762" r:id="rId26"/>
    <p:sldId id="767" r:id="rId27"/>
    <p:sldId id="772" r:id="rId28"/>
    <p:sldId id="694" r:id="rId29"/>
    <p:sldId id="678" r:id="rId30"/>
    <p:sldId id="681" r:id="rId31"/>
    <p:sldId id="686" r:id="rId32"/>
    <p:sldId id="679" r:id="rId33"/>
    <p:sldId id="703" r:id="rId34"/>
    <p:sldId id="708" r:id="rId35"/>
    <p:sldId id="712" r:id="rId36"/>
    <p:sldId id="719" r:id="rId37"/>
    <p:sldId id="727" r:id="rId38"/>
    <p:sldId id="732" r:id="rId39"/>
    <p:sldId id="735" r:id="rId40"/>
    <p:sldId id="722" r:id="rId41"/>
    <p:sldId id="739" r:id="rId42"/>
    <p:sldId id="743" r:id="rId43"/>
    <p:sldId id="747" r:id="rId44"/>
    <p:sldId id="753" r:id="rId45"/>
    <p:sldId id="758" r:id="rId46"/>
    <p:sldId id="765" r:id="rId47"/>
    <p:sldId id="768" r:id="rId48"/>
    <p:sldId id="773" r:id="rId49"/>
    <p:sldId id="695" r:id="rId50"/>
    <p:sldId id="690" r:id="rId51"/>
    <p:sldId id="687" r:id="rId52"/>
    <p:sldId id="698" r:id="rId53"/>
    <p:sldId id="683" r:id="rId54"/>
    <p:sldId id="704" r:id="rId55"/>
    <p:sldId id="709" r:id="rId56"/>
    <p:sldId id="778" r:id="rId57"/>
    <p:sldId id="776" r:id="rId58"/>
  </p:sldIdLst>
  <p:sldSz cx="24384000" cy="13716000"/>
  <p:notesSz cx="6858000" cy="9144000"/>
  <p:defaultTextStyle>
    <a:lvl1pPr algn="ctr" defTabSz="825500">
      <a:defRPr sz="50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p:defaultTextStyle>
  <p:extLst>
    <p:ext uri="{EFAFB233-063F-42B5-8137-9DF3F51BA10A}">
      <p15:sldGuideLst xmlns:p15="http://schemas.microsoft.com/office/powerpoint/2012/main">
        <p15:guide id="1" orient="horz" pos="8413">
          <p15:clr>
            <a:srgbClr val="A4A3A4"/>
          </p15:clr>
        </p15:guide>
        <p15:guide id="2" pos="665">
          <p15:clr>
            <a:srgbClr val="A4A3A4"/>
          </p15:clr>
        </p15:guide>
        <p15:guide id="3" orient="horz" pos="2914">
          <p15:clr>
            <a:srgbClr val="A4A3A4"/>
          </p15:clr>
        </p15:guide>
        <p15:guide id="4" orient="horz" pos="6853">
          <p15:clr>
            <a:srgbClr val="A4A3A4"/>
          </p15:clr>
        </p15:guide>
        <p15:guide id="5" orient="horz" pos="7949">
          <p15:clr>
            <a:srgbClr val="A4A3A4"/>
          </p15:clr>
        </p15:guide>
        <p15:guide id="6" orient="horz" pos="1130">
          <p15:clr>
            <a:srgbClr val="A4A3A4"/>
          </p15:clr>
        </p15:guide>
        <p15:guide id="7" orient="horz" pos="1528">
          <p15:clr>
            <a:srgbClr val="A4A3A4"/>
          </p15:clr>
        </p15:guide>
        <p15:guide id="8" orient="horz" pos="2058">
          <p15:clr>
            <a:srgbClr val="A4A3A4"/>
          </p15:clr>
        </p15:guide>
        <p15:guide id="9" pos="442">
          <p15:clr>
            <a:srgbClr val="A4A3A4"/>
          </p15:clr>
        </p15:guide>
        <p15:guide id="10" pos="7688">
          <p15:clr>
            <a:srgbClr val="A4A3A4"/>
          </p15:clr>
        </p15:guide>
        <p15:guide id="11" pos="8209">
          <p15:clr>
            <a:srgbClr val="A4A3A4"/>
          </p15:clr>
        </p15:guide>
        <p15:guide id="12" pos="3470">
          <p15:clr>
            <a:srgbClr val="A4A3A4"/>
          </p15:clr>
        </p15:guide>
        <p15:guide id="13" pos="675">
          <p15:clr>
            <a:srgbClr val="A4A3A4"/>
          </p15:clr>
        </p15:guide>
        <p15:guide id="14" pos="717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874D"/>
    <a:srgbClr val="607DBF"/>
    <a:srgbClr val="002EA7"/>
    <a:srgbClr val="FFA800"/>
    <a:srgbClr val="FFD300"/>
    <a:srgbClr val="3852A0"/>
    <a:srgbClr val="253188"/>
    <a:srgbClr val="132D9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1" autoAdjust="0"/>
    <p:restoredTop sz="92560" autoAdjust="0"/>
  </p:normalViewPr>
  <p:slideViewPr>
    <p:cSldViewPr snapToGrid="0" snapToObjects="1">
      <p:cViewPr>
        <p:scale>
          <a:sx n="29" d="100"/>
          <a:sy n="29" d="100"/>
        </p:scale>
        <p:origin x="2984" y="1288"/>
      </p:cViewPr>
      <p:guideLst>
        <p:guide orient="horz" pos="8413"/>
        <p:guide pos="665"/>
        <p:guide orient="horz" pos="2914"/>
        <p:guide orient="horz" pos="6853"/>
        <p:guide orient="horz" pos="7949"/>
        <p:guide orient="horz" pos="1130"/>
        <p:guide orient="horz" pos="1528"/>
        <p:guide orient="horz" pos="2058"/>
        <p:guide pos="442"/>
        <p:guide pos="7688"/>
        <p:guide pos="8209"/>
        <p:guide pos="3470"/>
        <p:guide pos="675"/>
        <p:guide pos="71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7" d="100"/>
        <a:sy n="27" d="100"/>
      </p:scale>
      <p:origin x="0" y="0"/>
    </p:cViewPr>
  </p:sorterViewPr>
  <p:notesViewPr>
    <p:cSldViewPr snapToGrid="0" snapToObjects="1">
      <p:cViewPr varScale="1">
        <p:scale>
          <a:sx n="96" d="100"/>
          <a:sy n="96" d="100"/>
        </p:scale>
        <p:origin x="4408" y="168"/>
      </p:cViewPr>
      <p:guideLst/>
    </p:cSldViewPr>
  </p:notes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D7E839-5FA3-DD4F-A675-D434343C91F8}" type="datetimeFigureOut">
              <a:rPr lang="en-US" smtClean="0"/>
              <a:t>5/12/17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01D1B4-7138-894F-AEEB-EBFE274DACC5}" type="slidenum">
              <a:rPr lang="en-US" smtClean="0"/>
              <a:t>‹#›</a:t>
            </a:fld>
            <a:endParaRPr lang="en-US" dirty="0"/>
          </a:p>
        </p:txBody>
      </p:sp>
    </p:spTree>
    <p:extLst>
      <p:ext uri="{BB962C8B-B14F-4D97-AF65-F5344CB8AC3E}">
        <p14:creationId xmlns:p14="http://schemas.microsoft.com/office/powerpoint/2010/main" val="4032663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3" name="Shape 4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174853627"/>
      </p:ext>
    </p:extLst>
  </p:cSld>
  <p:clrMap bg1="lt1" tx1="dk1" bg2="lt2" tx2="dk2" accent1="accent1" accent2="accent2" accent3="accent3" accent4="accent4" accent5="accent5" accent6="accent6" hlink="hlink" folHlink="folHlink"/>
  <p:hf hdr="0" ftr="0" dt="0"/>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555474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496409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2080959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481716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774691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744149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726244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424110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292819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347626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169467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400711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674996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2057647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617012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661824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899475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546905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994156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641570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348673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002549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419896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401459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288359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788590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25268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978476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364766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76501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965313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713288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213073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3007597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516269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822736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244775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494443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029515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666554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848674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2035363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3868212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72469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6030380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170202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382942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423856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1867153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801629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smtClean="0"/>
              <a:t>New pic</a:t>
            </a:r>
            <a:endParaRPr lang="en-US" b="1" dirty="0"/>
          </a:p>
        </p:txBody>
      </p:sp>
    </p:spTree>
    <p:extLst>
      <p:ext uri="{BB962C8B-B14F-4D97-AF65-F5344CB8AC3E}">
        <p14:creationId xmlns:p14="http://schemas.microsoft.com/office/powerpoint/2010/main" val="28429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8"/>
            <a:ext cx="24384000" cy="13707533"/>
          </a:xfrm>
          <a:custGeom>
            <a:avLst/>
            <a:gdLst/>
            <a:ahLst/>
            <a:cxnLst/>
            <a:rect l="l" t="t" r="r" b="b"/>
            <a:pathLst>
              <a:path w="20104100" h="11308715">
                <a:moveTo>
                  <a:pt x="0" y="11308549"/>
                </a:moveTo>
                <a:lnTo>
                  <a:pt x="20104100" y="11308549"/>
                </a:lnTo>
                <a:lnTo>
                  <a:pt x="20104100" y="0"/>
                </a:lnTo>
                <a:lnTo>
                  <a:pt x="0" y="0"/>
                </a:lnTo>
                <a:lnTo>
                  <a:pt x="0" y="11308549"/>
                </a:lnTo>
                <a:close/>
              </a:path>
            </a:pathLst>
          </a:custGeom>
          <a:solidFill>
            <a:srgbClr val="34373B"/>
          </a:solidFill>
        </p:spPr>
        <p:txBody>
          <a:bodyPr wrap="square" lIns="0" tIns="0" rIns="0" bIns="0" rtlCol="0"/>
          <a:lstStyle/>
          <a:p>
            <a:endParaRPr sz="6061"/>
          </a:p>
        </p:txBody>
      </p:sp>
      <p:sp>
        <p:nvSpPr>
          <p:cNvPr id="17" name="bk object 17"/>
          <p:cNvSpPr/>
          <p:nvPr/>
        </p:nvSpPr>
        <p:spPr>
          <a:xfrm>
            <a:off x="6200150" y="902346"/>
            <a:ext cx="11915621" cy="11905069"/>
          </a:xfrm>
          <a:prstGeom prst="rect">
            <a:avLst/>
          </a:prstGeom>
          <a:blipFill>
            <a:blip r:embed="rId2" cstate="print"/>
            <a:stretch>
              <a:fillRect/>
            </a:stretch>
          </a:blipFill>
        </p:spPr>
        <p:txBody>
          <a:bodyPr wrap="square" lIns="0" tIns="0" rIns="0" bIns="0" rtlCol="0"/>
          <a:lstStyle/>
          <a:p>
            <a:endParaRPr sz="6061"/>
          </a:p>
        </p:txBody>
      </p:sp>
      <p:sp>
        <p:nvSpPr>
          <p:cNvPr id="18" name="bk object 18"/>
          <p:cNvSpPr/>
          <p:nvPr/>
        </p:nvSpPr>
        <p:spPr>
          <a:xfrm>
            <a:off x="0" y="0"/>
            <a:ext cx="24384000" cy="335396"/>
          </a:xfrm>
          <a:prstGeom prst="rect">
            <a:avLst/>
          </a:prstGeom>
          <a:blipFill>
            <a:blip r:embed="rId3" cstate="print"/>
            <a:stretch>
              <a:fillRect/>
            </a:stretch>
          </a:blipFill>
        </p:spPr>
        <p:txBody>
          <a:bodyPr wrap="square" lIns="0" tIns="0" rIns="0" bIns="0" rtlCol="0"/>
          <a:lstStyle/>
          <a:p>
            <a:endParaRPr sz="6061"/>
          </a:p>
        </p:txBody>
      </p:sp>
      <p:sp>
        <p:nvSpPr>
          <p:cNvPr id="19" name="bk object 19"/>
          <p:cNvSpPr/>
          <p:nvPr/>
        </p:nvSpPr>
        <p:spPr>
          <a:xfrm>
            <a:off x="0" y="13372052"/>
            <a:ext cx="24384000" cy="335287"/>
          </a:xfrm>
          <a:prstGeom prst="rect">
            <a:avLst/>
          </a:prstGeom>
          <a:blipFill>
            <a:blip r:embed="rId4" cstate="print"/>
            <a:stretch>
              <a:fillRect/>
            </a:stretch>
          </a:blipFill>
        </p:spPr>
        <p:txBody>
          <a:bodyPr wrap="square" lIns="0" tIns="0" rIns="0" bIns="0" rtlCol="0"/>
          <a:lstStyle/>
          <a:p>
            <a:endParaRPr sz="6061"/>
          </a:p>
        </p:txBody>
      </p:sp>
      <p:sp>
        <p:nvSpPr>
          <p:cNvPr id="20" name="bk object 20"/>
          <p:cNvSpPr/>
          <p:nvPr/>
        </p:nvSpPr>
        <p:spPr>
          <a:xfrm>
            <a:off x="10151307" y="3994728"/>
            <a:ext cx="4013311" cy="894484"/>
          </a:xfrm>
          <a:prstGeom prst="rect">
            <a:avLst/>
          </a:prstGeom>
          <a:blipFill>
            <a:blip r:embed="rId5" cstate="print"/>
            <a:stretch>
              <a:fillRect/>
            </a:stretch>
          </a:blipFill>
        </p:spPr>
        <p:txBody>
          <a:bodyPr wrap="square" lIns="0" tIns="0" rIns="0" bIns="0" rtlCol="0"/>
          <a:lstStyle/>
          <a:p>
            <a:endParaRPr sz="6061"/>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42052664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D39B8A54-088D-0F40-8996-EDF7DBF2A8B4}"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hf hdr="0" dt="0"/>
  <p:txStyles>
    <p:titleStyle>
      <a:lvl1pPr algn="ctr" defTabSz="825500">
        <a:defRPr sz="11200">
          <a:latin typeface="+mn-lt"/>
          <a:ea typeface="+mn-ea"/>
          <a:cs typeface="+mn-cs"/>
          <a:sym typeface="Helvetica Light"/>
        </a:defRPr>
      </a:lvl1pPr>
      <a:lvl2pPr indent="228600" algn="ctr" defTabSz="825500">
        <a:defRPr sz="11200">
          <a:latin typeface="+mn-lt"/>
          <a:ea typeface="+mn-ea"/>
          <a:cs typeface="+mn-cs"/>
          <a:sym typeface="Helvetica Light"/>
        </a:defRPr>
      </a:lvl2pPr>
      <a:lvl3pPr indent="457200" algn="ctr" defTabSz="825500">
        <a:defRPr sz="11200">
          <a:latin typeface="+mn-lt"/>
          <a:ea typeface="+mn-ea"/>
          <a:cs typeface="+mn-cs"/>
          <a:sym typeface="Helvetica Light"/>
        </a:defRPr>
      </a:lvl3pPr>
      <a:lvl4pPr indent="685800" algn="ctr" defTabSz="825500">
        <a:defRPr sz="11200">
          <a:latin typeface="+mn-lt"/>
          <a:ea typeface="+mn-ea"/>
          <a:cs typeface="+mn-cs"/>
          <a:sym typeface="Helvetica Light"/>
        </a:defRPr>
      </a:lvl4pPr>
      <a:lvl5pPr indent="914400" algn="ctr" defTabSz="825500">
        <a:defRPr sz="11200">
          <a:latin typeface="+mn-lt"/>
          <a:ea typeface="+mn-ea"/>
          <a:cs typeface="+mn-cs"/>
          <a:sym typeface="Helvetica Light"/>
        </a:defRPr>
      </a:lvl5pPr>
      <a:lvl6pPr indent="1143000" algn="ctr" defTabSz="825500">
        <a:defRPr sz="11200">
          <a:latin typeface="+mn-lt"/>
          <a:ea typeface="+mn-ea"/>
          <a:cs typeface="+mn-cs"/>
          <a:sym typeface="Helvetica Light"/>
        </a:defRPr>
      </a:lvl6pPr>
      <a:lvl7pPr indent="1371600" algn="ctr" defTabSz="825500">
        <a:defRPr sz="11200">
          <a:latin typeface="+mn-lt"/>
          <a:ea typeface="+mn-ea"/>
          <a:cs typeface="+mn-cs"/>
          <a:sym typeface="Helvetica Light"/>
        </a:defRPr>
      </a:lvl7pPr>
      <a:lvl8pPr indent="1600200" algn="ctr" defTabSz="825500">
        <a:defRPr sz="11200">
          <a:latin typeface="+mn-lt"/>
          <a:ea typeface="+mn-ea"/>
          <a:cs typeface="+mn-cs"/>
          <a:sym typeface="Helvetica Light"/>
        </a:defRPr>
      </a:lvl8pPr>
      <a:lvl9pPr indent="1828800" algn="ctr" defTabSz="825500">
        <a:defRPr sz="11200">
          <a:latin typeface="+mn-lt"/>
          <a:ea typeface="+mn-ea"/>
          <a:cs typeface="+mn-cs"/>
          <a:sym typeface="Helvetica Light"/>
        </a:defRPr>
      </a:lvl9pPr>
    </p:titleStyle>
    <p:bodyStyle>
      <a:lvl1pPr marL="635000" indent="-635000" defTabSz="825500">
        <a:spcBef>
          <a:spcPts val="5900"/>
        </a:spcBef>
        <a:buSzPct val="75000"/>
        <a:buChar char="•"/>
        <a:defRPr sz="5200">
          <a:latin typeface="+mn-lt"/>
          <a:ea typeface="+mn-ea"/>
          <a:cs typeface="+mn-cs"/>
          <a:sym typeface="Helvetica Light"/>
        </a:defRPr>
      </a:lvl1pPr>
      <a:lvl2pPr marL="1270000" indent="-635000" defTabSz="825500">
        <a:spcBef>
          <a:spcPts val="5900"/>
        </a:spcBef>
        <a:buSzPct val="75000"/>
        <a:buChar char="•"/>
        <a:defRPr sz="5200">
          <a:latin typeface="+mn-lt"/>
          <a:ea typeface="+mn-ea"/>
          <a:cs typeface="+mn-cs"/>
          <a:sym typeface="Helvetica Light"/>
        </a:defRPr>
      </a:lvl2pPr>
      <a:lvl3pPr marL="1905000" indent="-635000" defTabSz="825500">
        <a:spcBef>
          <a:spcPts val="5900"/>
        </a:spcBef>
        <a:buSzPct val="75000"/>
        <a:buChar char="•"/>
        <a:defRPr sz="5200">
          <a:latin typeface="+mn-lt"/>
          <a:ea typeface="+mn-ea"/>
          <a:cs typeface="+mn-cs"/>
          <a:sym typeface="Helvetica Light"/>
        </a:defRPr>
      </a:lvl3pPr>
      <a:lvl4pPr marL="2540000" indent="-635000" defTabSz="825500">
        <a:spcBef>
          <a:spcPts val="5900"/>
        </a:spcBef>
        <a:buSzPct val="75000"/>
        <a:buChar char="•"/>
        <a:defRPr sz="5200">
          <a:latin typeface="+mn-lt"/>
          <a:ea typeface="+mn-ea"/>
          <a:cs typeface="+mn-cs"/>
          <a:sym typeface="Helvetica Light"/>
        </a:defRPr>
      </a:lvl4pPr>
      <a:lvl5pPr marL="3175000" indent="-635000" defTabSz="825500">
        <a:spcBef>
          <a:spcPts val="5900"/>
        </a:spcBef>
        <a:buSzPct val="75000"/>
        <a:buChar char="•"/>
        <a:defRPr sz="5200">
          <a:latin typeface="+mn-lt"/>
          <a:ea typeface="+mn-ea"/>
          <a:cs typeface="+mn-cs"/>
          <a:sym typeface="Helvetica Light"/>
        </a:defRPr>
      </a:lvl5pPr>
      <a:lvl6pPr marL="3810000" indent="-635000" defTabSz="825500">
        <a:spcBef>
          <a:spcPts val="5900"/>
        </a:spcBef>
        <a:buSzPct val="75000"/>
        <a:buChar char="•"/>
        <a:defRPr sz="5200">
          <a:latin typeface="+mn-lt"/>
          <a:ea typeface="+mn-ea"/>
          <a:cs typeface="+mn-cs"/>
          <a:sym typeface="Helvetica Light"/>
        </a:defRPr>
      </a:lvl6pPr>
      <a:lvl7pPr marL="4445000" indent="-635000" defTabSz="825500">
        <a:spcBef>
          <a:spcPts val="5900"/>
        </a:spcBef>
        <a:buSzPct val="75000"/>
        <a:buChar char="•"/>
        <a:defRPr sz="5200">
          <a:latin typeface="+mn-lt"/>
          <a:ea typeface="+mn-ea"/>
          <a:cs typeface="+mn-cs"/>
          <a:sym typeface="Helvetica Light"/>
        </a:defRPr>
      </a:lvl7pPr>
      <a:lvl8pPr marL="5080000" indent="-635000" defTabSz="825500">
        <a:spcBef>
          <a:spcPts val="5900"/>
        </a:spcBef>
        <a:buSzPct val="75000"/>
        <a:buChar char="•"/>
        <a:defRPr sz="5200">
          <a:latin typeface="+mn-lt"/>
          <a:ea typeface="+mn-ea"/>
          <a:cs typeface="+mn-cs"/>
          <a:sym typeface="Helvetica Light"/>
        </a:defRPr>
      </a:lvl8pPr>
      <a:lvl9pPr marL="5715000" indent="-635000" defTabSz="825500">
        <a:spcBef>
          <a:spcPts val="5900"/>
        </a:spcBef>
        <a:buSzPct val="75000"/>
        <a:buChar char="•"/>
        <a:defRPr sz="5200">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png"/><Relationship Id="rId7"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jpeg"/><Relationship Id="rId6" Type="http://schemas.openxmlformats.org/officeDocument/2006/relationships/image" Target="../media/image81.png"/><Relationship Id="rId7"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82.jpe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67.png"/><Relationship Id="rId1" Type="http://schemas.openxmlformats.org/officeDocument/2006/relationships/themeOverride" Target="../theme/themeOverride1.xml"/><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5" Type="http://schemas.openxmlformats.org/officeDocument/2006/relationships/image" Target="../media/image97.jpe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jpe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emf"/><Relationship Id="rId6" Type="http://schemas.openxmlformats.org/officeDocument/2006/relationships/image" Target="../media/image109.jpeg"/><Relationship Id="rId7"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9" Type="http://schemas.openxmlformats.org/officeDocument/2006/relationships/image" Target="../media/image15.png"/><Relationship Id="rId20" Type="http://schemas.openxmlformats.org/officeDocument/2006/relationships/image" Target="../media/image26.jpeg"/><Relationship Id="rId21" Type="http://schemas.openxmlformats.org/officeDocument/2006/relationships/image" Target="../media/image27.jpeg"/><Relationship Id="rId22" Type="http://schemas.openxmlformats.org/officeDocument/2006/relationships/image" Target="../media/image28.jpeg"/><Relationship Id="rId23" Type="http://schemas.openxmlformats.org/officeDocument/2006/relationships/image" Target="../media/image29.jpeg"/><Relationship Id="rId24" Type="http://schemas.openxmlformats.org/officeDocument/2006/relationships/image" Target="../media/image30.jpeg"/><Relationship Id="rId25" Type="http://schemas.openxmlformats.org/officeDocument/2006/relationships/image" Target="../media/image31.gif"/><Relationship Id="rId26" Type="http://schemas.openxmlformats.org/officeDocument/2006/relationships/image" Target="../media/image32.png"/><Relationship Id="rId27" Type="http://schemas.openxmlformats.org/officeDocument/2006/relationships/image" Target="../media/image33.png"/><Relationship Id="rId28" Type="http://schemas.openxmlformats.org/officeDocument/2006/relationships/image" Target="../media/image34.png"/><Relationship Id="rId10" Type="http://schemas.openxmlformats.org/officeDocument/2006/relationships/image" Target="../media/image16.png"/><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8" Type="http://schemas.openxmlformats.org/officeDocument/2006/relationships/image" Target="../media/image24.jpeg"/><Relationship Id="rId19"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66.emf"/><Relationship Id="rId7" Type="http://schemas.openxmlformats.org/officeDocument/2006/relationships/image" Target="../media/image118.jpeg"/><Relationship Id="rId8"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emf"/><Relationship Id="rId5" Type="http://schemas.openxmlformats.org/officeDocument/2006/relationships/image" Target="../media/image124.jpeg"/><Relationship Id="rId6" Type="http://schemas.microsoft.com/office/2007/relationships/hdphoto" Target="../media/hdphoto1.wdp"/><Relationship Id="rId7"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jpe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5" Type="http://schemas.openxmlformats.org/officeDocument/2006/relationships/image" Target="../media/image133.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134.jpg"/><Relationship Id="rId4" Type="http://schemas.openxmlformats.org/officeDocument/2006/relationships/image" Target="../media/image135.emf"/><Relationship Id="rId5" Type="http://schemas.openxmlformats.org/officeDocument/2006/relationships/image" Target="../media/image136.jpe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jpeg"/><Relationship Id="rId7" Type="http://schemas.openxmlformats.org/officeDocument/2006/relationships/image" Target="../media/image66.emf"/><Relationship Id="rId8"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141.jpe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69.png"/><Relationship Id="rId7"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30.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png"/><Relationship Id="rId5" Type="http://schemas.openxmlformats.org/officeDocument/2006/relationships/image" Target="../media/image77.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67.png"/><Relationship Id="rId5" Type="http://schemas.openxmlformats.org/officeDocument/2006/relationships/image" Target="../media/image147.png"/><Relationship Id="rId6"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image" Target="../media/image148.jpeg"/><Relationship Id="rId4" Type="http://schemas.openxmlformats.org/officeDocument/2006/relationships/image" Target="../media/image149.png"/><Relationship Id="rId5" Type="http://schemas.openxmlformats.org/officeDocument/2006/relationships/image" Target="../media/image81.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jpeg"/><Relationship Id="rId5" Type="http://schemas.openxmlformats.org/officeDocument/2006/relationships/image" Target="../media/image85.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png"/><Relationship Id="rId5" Type="http://schemas.openxmlformats.org/officeDocument/2006/relationships/image" Target="../media/image87.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png"/><Relationship Id="rId5" Type="http://schemas.openxmlformats.org/officeDocument/2006/relationships/image" Target="../media/image90.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156.jpeg"/><Relationship Id="rId4" Type="http://schemas.openxmlformats.org/officeDocument/2006/relationships/image" Target="../media/image157.png"/><Relationship Id="rId5" Type="http://schemas.openxmlformats.org/officeDocument/2006/relationships/image" Target="../media/image94.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jpeg"/><Relationship Id="rId5" Type="http://schemas.openxmlformats.org/officeDocument/2006/relationships/image" Target="../media/image98.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160.jpe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05.png"/><Relationship Id="rId7"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png"/><Relationship Id="rId5" Type="http://schemas.openxmlformats.org/officeDocument/2006/relationships/image" Target="../media/image108.emf"/><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50.png"/><Relationship Id="rId9" Type="http://schemas.openxmlformats.org/officeDocument/2006/relationships/image" Target="../media/image51.png"/><Relationship Id="rId10" Type="http://schemas.openxmlformats.org/officeDocument/2006/relationships/image" Target="../media/image52.png"/><Relationship Id="rId11"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40.xml.rels><?xml version="1.0" encoding="UTF-8" standalone="yes"?>
<Relationships xmlns="http://schemas.openxmlformats.org/package/2006/relationships"><Relationship Id="rId3" Type="http://schemas.openxmlformats.org/officeDocument/2006/relationships/image" Target="../media/image165.jpeg"/><Relationship Id="rId4" Type="http://schemas.openxmlformats.org/officeDocument/2006/relationships/image" Target="../media/image166.jpeg"/><Relationship Id="rId5" Type="http://schemas.openxmlformats.org/officeDocument/2006/relationships/image" Target="../media/image167.jpeg"/><Relationship Id="rId6" Type="http://schemas.openxmlformats.org/officeDocument/2006/relationships/image" Target="../media/image96.png"/><Relationship Id="rId7"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168.jpeg"/><Relationship Id="rId4" Type="http://schemas.openxmlformats.org/officeDocument/2006/relationships/image" Target="../media/image169.png"/><Relationship Id="rId5" Type="http://schemas.openxmlformats.org/officeDocument/2006/relationships/image" Target="../media/image111.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170.jpe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173.jpeg"/><Relationship Id="rId4" Type="http://schemas.openxmlformats.org/officeDocument/2006/relationships/image" Target="../media/image174.png"/><Relationship Id="rId5" Type="http://schemas.openxmlformats.org/officeDocument/2006/relationships/image" Target="../media/image121.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175.jpeg"/><Relationship Id="rId4" Type="http://schemas.openxmlformats.org/officeDocument/2006/relationships/image" Target="../media/image176.png"/><Relationship Id="rId5" Type="http://schemas.microsoft.com/office/2007/relationships/hdphoto" Target="../media/hdphoto2.wdp"/><Relationship Id="rId6" Type="http://schemas.openxmlformats.org/officeDocument/2006/relationships/image" Target="../media/image123.emf"/><Relationship Id="rId7"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image" Target="../media/image177.jpeg"/><Relationship Id="rId4" Type="http://schemas.openxmlformats.org/officeDocument/2006/relationships/image" Target="../media/image178.jpeg"/><Relationship Id="rId5" Type="http://schemas.openxmlformats.org/officeDocument/2006/relationships/image" Target="../media/image125.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png"/><Relationship Id="rId5" Type="http://schemas.openxmlformats.org/officeDocument/2006/relationships/image" Target="../media/image128.jpe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image" Target="../media/image181.jpeg"/><Relationship Id="rId4" Type="http://schemas.openxmlformats.org/officeDocument/2006/relationships/image" Target="../media/image182.png"/><Relationship Id="rId5" Type="http://schemas.openxmlformats.org/officeDocument/2006/relationships/image" Target="../media/image133.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image" Target="../media/image183.jpeg"/><Relationship Id="rId4" Type="http://schemas.openxmlformats.org/officeDocument/2006/relationships/image" Target="../media/image184.png"/><Relationship Id="rId5" Type="http://schemas.openxmlformats.org/officeDocument/2006/relationships/image" Target="../media/image135.emf"/><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image" Target="../media/image185.jpeg"/><Relationship Id="rId4" Type="http://schemas.openxmlformats.org/officeDocument/2006/relationships/image" Target="../media/image66.emf"/><Relationship Id="rId5" Type="http://schemas.openxmlformats.org/officeDocument/2006/relationships/image" Target="../media/image67.png"/><Relationship Id="rId6" Type="http://schemas.openxmlformats.org/officeDocument/2006/relationships/image" Target="../media/image186.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image" Target="../media/image54.jpeg"/></Relationships>
</file>

<file path=ppt/slides/_rels/slide50.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jpeg"/><Relationship Id="rId5" Type="http://schemas.openxmlformats.org/officeDocument/2006/relationships/image" Target="../media/image69.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3" Type="http://schemas.openxmlformats.org/officeDocument/2006/relationships/image" Target="../media/image189.jpeg"/><Relationship Id="rId4" Type="http://schemas.openxmlformats.org/officeDocument/2006/relationships/image" Target="../media/image190.png"/><Relationship Id="rId5" Type="http://schemas.openxmlformats.org/officeDocument/2006/relationships/image" Target="../media/image67.png"/><Relationship Id="rId6"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191.jpeg"/><Relationship Id="rId4" Type="http://schemas.openxmlformats.org/officeDocument/2006/relationships/image" Target="../media/image192.jpeg"/><Relationship Id="rId5" Type="http://schemas.openxmlformats.org/officeDocument/2006/relationships/image" Target="../media/image193.jpeg"/><Relationship Id="rId6" Type="http://schemas.openxmlformats.org/officeDocument/2006/relationships/image" Target="../media/image77.png"/><Relationship Id="rId7"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3" Type="http://schemas.openxmlformats.org/officeDocument/2006/relationships/image" Target="../media/image194.jpeg"/><Relationship Id="rId4" Type="http://schemas.openxmlformats.org/officeDocument/2006/relationships/image" Target="../media/image81.png"/><Relationship Id="rId5" Type="http://schemas.openxmlformats.org/officeDocument/2006/relationships/image" Target="../media/image67.png"/><Relationship Id="rId6" Type="http://schemas.openxmlformats.org/officeDocument/2006/relationships/image" Target="../media/image195.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196.jpeg"/><Relationship Id="rId4" Type="http://schemas.openxmlformats.org/officeDocument/2006/relationships/image" Target="../media/image197.png"/><Relationship Id="rId5" Type="http://schemas.openxmlformats.org/officeDocument/2006/relationships/image" Target="../media/image85.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image" Target="../media/image198.png"/><Relationship Id="rId4" Type="http://schemas.openxmlformats.org/officeDocument/2006/relationships/image" Target="../media/image199.png"/><Relationship Id="rId5" Type="http://schemas.openxmlformats.org/officeDocument/2006/relationships/image" Target="../media/image200.jpeg"/><Relationship Id="rId6" Type="http://schemas.openxmlformats.org/officeDocument/2006/relationships/image" Target="../media/image87.png"/><Relationship Id="rId7"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image" Target="../media/image201.jpeg"/><Relationship Id="rId4" Type="http://schemas.openxmlformats.org/officeDocument/2006/relationships/image" Target="../media/image202.png"/><Relationship Id="rId5" Type="http://schemas.openxmlformats.org/officeDocument/2006/relationships/image" Target="../media/image135.emf"/><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03.jp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tif"/><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image" Target="../media/image57.jpeg"/></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5" Type="http://schemas.openxmlformats.org/officeDocument/2006/relationships/image" Target="../media/image66.emf"/><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5" Type="http://schemas.openxmlformats.org/officeDocument/2006/relationships/image" Target="../media/image67.png"/><Relationship Id="rId6"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9017842" y="6144391"/>
            <a:ext cx="6345992" cy="1421502"/>
          </a:xfrm>
          <a:prstGeom prst="rect">
            <a:avLst/>
          </a:prstGeom>
        </p:spPr>
      </p:pic>
      <p:sp>
        <p:nvSpPr>
          <p:cNvPr id="12" name="Rectangle 11"/>
          <p:cNvSpPr/>
          <p:nvPr/>
        </p:nvSpPr>
        <p:spPr>
          <a:xfrm>
            <a:off x="-62122" y="46101"/>
            <a:ext cx="24384000" cy="13716000"/>
          </a:xfrm>
          <a:prstGeom prst="rect">
            <a:avLst/>
          </a:prstGeom>
          <a:solidFill>
            <a:schemeClr val="tx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68" tIns="50768" rIns="50768" bIns="50768" numCol="1" spcCol="38100" rtlCol="0" anchor="ctr">
            <a:spAutoFit/>
          </a:bodyPr>
          <a:lstStyle/>
          <a:p>
            <a:pPr defTabSz="824986" latinLnBrk="1" hangingPunct="0"/>
            <a:endParaRPr lang="en-US" sz="3198" dirty="0">
              <a:solidFill>
                <a:srgbClr val="FFFFFF"/>
              </a:solidFill>
            </a:endParaRPr>
          </a:p>
        </p:txBody>
      </p:sp>
      <p:pic>
        <p:nvPicPr>
          <p:cNvPr id="14" name="Picture 13" descr="Bamko logo 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2514" y="4709286"/>
            <a:ext cx="9754729" cy="2194815"/>
          </a:xfrm>
          <a:prstGeom prst="rect">
            <a:avLst/>
          </a:prstGeom>
        </p:spPr>
      </p:pic>
      <p:cxnSp>
        <p:nvCxnSpPr>
          <p:cNvPr id="16" name="Straight Connector 15"/>
          <p:cNvCxnSpPr/>
          <p:nvPr/>
        </p:nvCxnSpPr>
        <p:spPr>
          <a:xfrm>
            <a:off x="9872239" y="7903590"/>
            <a:ext cx="4515278" cy="597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69065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31.jpeg" descr="Krispy_Kreme_Cup_r2_Page_20.jpg"/>
          <p:cNvPicPr/>
          <p:nvPr/>
        </p:nvPicPr>
        <p:blipFill>
          <a:blip r:embed="rId3" cstate="print">
            <a:extLst>
              <a:ext uri="{28A0092B-C50C-407E-A947-70E740481C1C}">
                <a14:useLocalDpi xmlns:a14="http://schemas.microsoft.com/office/drawing/2010/main"/>
              </a:ext>
            </a:extLst>
          </a:blip>
          <a:srcRect/>
          <a:stretch>
            <a:fillRect/>
          </a:stretch>
        </p:blipFill>
        <p:spPr>
          <a:xfrm>
            <a:off x="6230821" y="4508926"/>
            <a:ext cx="5329929" cy="6684019"/>
          </a:xfrm>
          <a:prstGeom prst="rect">
            <a:avLst/>
          </a:prstGeom>
          <a:ln w="12700">
            <a:miter lim="400000"/>
          </a:ln>
        </p:spPr>
      </p:pic>
      <p:pic>
        <p:nvPicPr>
          <p:cNvPr id="11" name="image32.jpeg" descr="Krispy_Kreme_Cup_r2_Page_22.jpg"/>
          <p:cNvPicPr/>
          <p:nvPr/>
        </p:nvPicPr>
        <p:blipFill>
          <a:blip r:embed="rId4" cstate="print">
            <a:extLst>
              <a:ext uri="{28A0092B-C50C-407E-A947-70E740481C1C}">
                <a14:useLocalDpi xmlns:a14="http://schemas.microsoft.com/office/drawing/2010/main"/>
              </a:ext>
            </a:extLst>
          </a:blip>
          <a:srcRect/>
          <a:stretch>
            <a:fillRect/>
          </a:stretch>
        </p:blipFill>
        <p:spPr>
          <a:xfrm>
            <a:off x="1755984" y="4908113"/>
            <a:ext cx="4974280" cy="6387737"/>
          </a:xfrm>
          <a:prstGeom prst="rect">
            <a:avLst/>
          </a:prstGeom>
          <a:ln w="12700">
            <a:miter lim="400000"/>
          </a:ln>
        </p:spPr>
      </p:pic>
      <p:sp>
        <p:nvSpPr>
          <p:cNvPr id="16" name="Rectangle 15"/>
          <p:cNvSpPr/>
          <p:nvPr/>
        </p:nvSpPr>
        <p:spPr>
          <a:xfrm>
            <a:off x="13031788" y="0"/>
            <a:ext cx="11352212" cy="13743796"/>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w="12700" cap="flat">
            <a:noFill/>
            <a:miter lim="400000"/>
          </a:ln>
          <a:effectLst>
            <a:innerShdw blurRad="63500">
              <a:prstClr val="black"/>
            </a:inn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10</a:t>
            </a:fld>
            <a:endParaRPr lang="en-US" b="1" dirty="0"/>
          </a:p>
        </p:txBody>
      </p:sp>
      <p:sp>
        <p:nvSpPr>
          <p:cNvPr id="20" name="Shape 52"/>
          <p:cNvSpPr/>
          <p:nvPr/>
        </p:nvSpPr>
        <p:spPr>
          <a:xfrm>
            <a:off x="1071562" y="11989504"/>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l" defTabSz="584200">
              <a:defRPr sz="1800"/>
            </a:pPr>
            <a:r>
              <a:rPr lang="en-US" sz="2000" dirty="0" smtClean="0">
                <a:solidFill>
                  <a:srgbClr val="9C874D"/>
                </a:solidFill>
                <a:latin typeface="Arial" pitchFamily="34" charset="0"/>
                <a:ea typeface="Franklin Gothic Medium"/>
                <a:cs typeface="Arial" pitchFamily="34" charset="0"/>
                <a:sym typeface="Franklin Gothic Medium"/>
              </a:rPr>
              <a:t>Great for a holiday or a special occasion, these ceramic mugs have a glitter finish that will add a touch of celebration every time they are used.</a:t>
            </a:r>
            <a:endParaRPr lang="en-US" sz="2000" dirty="0">
              <a:solidFill>
                <a:srgbClr val="9C874D"/>
              </a:solidFill>
              <a:latin typeface="Arial" pitchFamily="34" charset="0"/>
              <a:ea typeface="Franklin Gothic Medium"/>
              <a:cs typeface="Arial" pitchFamily="34" charset="0"/>
              <a:sym typeface="Franklin Gothic Medium"/>
            </a:endParaRP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5055" y="656162"/>
            <a:ext cx="3253821" cy="1191585"/>
          </a:xfrm>
          <a:prstGeom prst="rect">
            <a:avLst/>
          </a:prstGeom>
        </p:spPr>
      </p:pic>
      <p:sp>
        <p:nvSpPr>
          <p:cNvPr id="14"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SHIMMER MUG </a:t>
            </a:r>
            <a:endParaRPr lang="en-US" sz="3600" dirty="0">
              <a:solidFill>
                <a:schemeClr val="tx1"/>
              </a:solidFill>
              <a:latin typeface="Arial"/>
              <a:ea typeface="Arial Bold" charset="0"/>
              <a:cs typeface="Arial"/>
              <a:sym typeface="Avenir Next"/>
            </a:endParaRPr>
          </a:p>
        </p:txBody>
      </p:sp>
      <p:pic>
        <p:nvPicPr>
          <p:cNvPr id="15" name="Picture 14" descr="Bamko 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7" name="TextBox 16"/>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0237660"/>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t="31673" b="34163"/>
          <a:stretch/>
        </p:blipFill>
        <p:spPr>
          <a:xfrm>
            <a:off x="4164894" y="8052011"/>
            <a:ext cx="8275286" cy="2827127"/>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t="24066" b="20603"/>
          <a:stretch/>
        </p:blipFill>
        <p:spPr>
          <a:xfrm>
            <a:off x="641175" y="4322928"/>
            <a:ext cx="7149936" cy="3956100"/>
          </a:xfrm>
          <a:prstGeom prst="rect">
            <a:avLst/>
          </a:prstGeom>
        </p:spPr>
      </p:pic>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11</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3" name="Rectangle 12"/>
          <p:cNvSpPr/>
          <p:nvPr/>
        </p:nvSpPr>
        <p:spPr>
          <a:xfrm>
            <a:off x="13031788" y="0"/>
            <a:ext cx="11352212" cy="13734373"/>
          </a:xfrm>
          <a:prstGeom prst="rect">
            <a:avLst/>
          </a:prstGeom>
          <a:blipFill dpi="0" rotWithShape="1">
            <a:blip r:embed="rId5" cstate="print">
              <a:extLst>
                <a:ext uri="{28A0092B-C50C-407E-A947-70E740481C1C}">
                  <a14:useLocalDpi xmlns:a14="http://schemas.microsoft.com/office/drawing/2010/main"/>
                </a:ext>
              </a:extLst>
            </a:blip>
            <a:srcRect/>
            <a:stretch>
              <a:fillRect l="2"/>
            </a:stretch>
          </a:blipFill>
          <a:ln w="12700" cap="flat">
            <a:noFill/>
            <a:miter lim="400000"/>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Shape 52"/>
          <p:cNvSpPr/>
          <p:nvPr/>
        </p:nvSpPr>
        <p:spPr>
          <a:xfrm>
            <a:off x="1071563" y="11979632"/>
            <a:ext cx="10285249"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l" defTabSz="584200">
              <a:defRPr sz="1800"/>
            </a:pPr>
            <a:r>
              <a:rPr lang="en-US" sz="2000" dirty="0">
                <a:solidFill>
                  <a:srgbClr val="9C874D"/>
                </a:solidFill>
                <a:latin typeface="Arial" pitchFamily="34" charset="0"/>
                <a:ea typeface="Franklin Gothic Book"/>
                <a:cs typeface="Arial" pitchFamily="34" charset="0"/>
                <a:sym typeface="Franklin Gothic Medium"/>
              </a:rPr>
              <a:t>Rapidly self-inflating and ultra light-weight, the </a:t>
            </a:r>
            <a:r>
              <a:rPr lang="en-US" sz="2000" dirty="0" smtClean="0">
                <a:solidFill>
                  <a:srgbClr val="9C874D"/>
                </a:solidFill>
                <a:latin typeface="Arial" pitchFamily="34" charset="0"/>
                <a:ea typeface="Franklin Gothic Book"/>
                <a:cs typeface="Arial" pitchFamily="34" charset="0"/>
                <a:sym typeface="Franklin Gothic Medium"/>
              </a:rPr>
              <a:t>Portable </a:t>
            </a:r>
            <a:r>
              <a:rPr lang="en-US" sz="2000" dirty="0">
                <a:solidFill>
                  <a:srgbClr val="9C874D"/>
                </a:solidFill>
                <a:latin typeface="Arial" pitchFamily="34" charset="0"/>
                <a:ea typeface="Franklin Gothic Book"/>
                <a:cs typeface="Arial" pitchFamily="34" charset="0"/>
                <a:sym typeface="Franklin Gothic Medium"/>
              </a:rPr>
              <a:t>L</a:t>
            </a:r>
            <a:r>
              <a:rPr lang="en-US" sz="2000" dirty="0" smtClean="0">
                <a:solidFill>
                  <a:srgbClr val="9C874D"/>
                </a:solidFill>
                <a:latin typeface="Arial" pitchFamily="34" charset="0"/>
                <a:ea typeface="Franklin Gothic Book"/>
                <a:cs typeface="Arial" pitchFamily="34" charset="0"/>
                <a:sym typeface="Franklin Gothic Medium"/>
              </a:rPr>
              <a:t>ounger </a:t>
            </a:r>
            <a:r>
              <a:rPr lang="en-US" sz="2000" dirty="0">
                <a:solidFill>
                  <a:srgbClr val="9C874D"/>
                </a:solidFill>
                <a:latin typeface="Arial" pitchFamily="34" charset="0"/>
                <a:ea typeface="Franklin Gothic Book"/>
                <a:cs typeface="Arial" pitchFamily="34" charset="0"/>
                <a:sym typeface="Franklin Gothic Medium"/>
              </a:rPr>
              <a:t>is a whimsical and utilitarian solution for a variety of outdoor </a:t>
            </a:r>
            <a:r>
              <a:rPr lang="en-US" sz="2000" dirty="0" smtClean="0">
                <a:solidFill>
                  <a:srgbClr val="9C874D"/>
                </a:solidFill>
                <a:latin typeface="Arial" pitchFamily="34" charset="0"/>
                <a:ea typeface="Franklin Gothic Book"/>
                <a:cs typeface="Arial" pitchFamily="34" charset="0"/>
                <a:sym typeface="Franklin Gothic Medium"/>
              </a:rPr>
              <a:t>activities.</a:t>
            </a:r>
            <a:endParaRPr lang="en-US" sz="2000" cap="all" dirty="0">
              <a:solidFill>
                <a:srgbClr val="9C874D"/>
              </a:solidFill>
              <a:latin typeface="Arial" pitchFamily="34" charset="0"/>
              <a:ea typeface="Franklin Gothic Medium"/>
              <a:cs typeface="Arial" pitchFamily="34" charset="0"/>
              <a:sym typeface="Franklin Gothic Medium"/>
            </a:endParaRPr>
          </a:p>
        </p:txBody>
      </p:sp>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5234" y="511768"/>
            <a:ext cx="1856148" cy="1856148"/>
          </a:xfrm>
          <a:prstGeom prst="rect">
            <a:avLst/>
          </a:prstGeom>
        </p:spPr>
      </p:pic>
      <p:sp>
        <p:nvSpPr>
          <p:cNvPr id="17"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PORTABLE LOUNGER</a:t>
            </a:r>
            <a:endParaRPr lang="en-US" sz="3600" dirty="0">
              <a:solidFill>
                <a:schemeClr val="tx1"/>
              </a:solidFill>
              <a:latin typeface="Arial"/>
              <a:ea typeface="Arial Bold" charset="0"/>
              <a:cs typeface="Arial"/>
              <a:sym typeface="Avenir Next"/>
            </a:endParaRPr>
          </a:p>
        </p:txBody>
      </p:sp>
      <p:pic>
        <p:nvPicPr>
          <p:cNvPr id="19" name="Picture 18" descr="Bamko 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20" name="TextBox 19"/>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1" name="Straight Connector 20"/>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8153991"/>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12</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18318" y="12003485"/>
            <a:ext cx="10367232"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This innovative earbud holder sticks securely to the back of your case with a strong adhesive tape</a:t>
            </a:r>
            <a:r>
              <a:rPr lang="en-US" sz="2000" dirty="0" smtClean="0">
                <a:solidFill>
                  <a:srgbClr val="9C874D"/>
                </a:solidFill>
                <a:latin typeface="Arial" pitchFamily="34" charset="0"/>
                <a:ea typeface="Franklin Gothic Book"/>
                <a:cs typeface="Arial" pitchFamily="34" charset="0"/>
                <a:sym typeface="Franklin Gothic Medium"/>
              </a:rPr>
              <a:t>. </a:t>
            </a:r>
            <a:r>
              <a:rPr lang="en-US" sz="2000" dirty="0">
                <a:solidFill>
                  <a:srgbClr val="9C874D"/>
                </a:solidFill>
                <a:latin typeface="Arial" pitchFamily="34" charset="0"/>
                <a:ea typeface="Franklin Gothic Book"/>
                <a:cs typeface="Arial" pitchFamily="34" charset="0"/>
                <a:sym typeface="Franklin Gothic Medium"/>
              </a:rPr>
              <a:t>It is made with a compartment to store your earbuds. </a:t>
            </a:r>
          </a:p>
        </p:txBody>
      </p:sp>
      <p:sp>
        <p:nvSpPr>
          <p:cNvPr id="10" name="Rectangle 9"/>
          <p:cNvSpPr/>
          <p:nvPr/>
        </p:nvSpPr>
        <p:spPr>
          <a:xfrm>
            <a:off x="13031788" y="0"/>
            <a:ext cx="11352212" cy="13743796"/>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38082" y="4549334"/>
            <a:ext cx="7658734" cy="6863960"/>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7317" y="3982023"/>
            <a:ext cx="7112014" cy="7112014"/>
          </a:xfrm>
          <a:prstGeom prst="rect">
            <a:avLst/>
          </a:prstGeom>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08626" y="1035057"/>
            <a:ext cx="2423936" cy="793839"/>
          </a:xfrm>
          <a:prstGeom prst="rect">
            <a:avLst/>
          </a:prstGeom>
        </p:spPr>
      </p:pic>
      <p:sp>
        <p:nvSpPr>
          <p:cNvPr id="15"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EARBUD CASE HOLDER </a:t>
            </a:r>
            <a:endParaRPr lang="en-US" sz="3600" dirty="0">
              <a:solidFill>
                <a:schemeClr val="tx1"/>
              </a:solidFill>
              <a:latin typeface="Arial"/>
              <a:ea typeface="Arial Bold" charset="0"/>
              <a:cs typeface="Arial"/>
              <a:sym typeface="Avenir Next"/>
            </a:endParaRPr>
          </a:p>
        </p:txBody>
      </p:sp>
      <p:pic>
        <p:nvPicPr>
          <p:cNvPr id="17" name="Picture 16" descr="Bamko 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9" name="TextBox 18"/>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0" name="Straight Connector 19"/>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7644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13</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003485"/>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Send a big welcome to whoever is staying in your home with this spacious tote </a:t>
            </a:r>
            <a:r>
              <a:rPr lang="en-US" sz="2000" dirty="0" smtClean="0">
                <a:solidFill>
                  <a:srgbClr val="9C874D"/>
                </a:solidFill>
                <a:latin typeface="Arial" pitchFamily="34" charset="0"/>
                <a:ea typeface="Franklin Gothic Book"/>
                <a:cs typeface="Arial" pitchFamily="34" charset="0"/>
                <a:sym typeface="Franklin Gothic Medium"/>
              </a:rPr>
              <a:t>and practical </a:t>
            </a:r>
            <a:r>
              <a:rPr lang="en-US" sz="2000" dirty="0">
                <a:solidFill>
                  <a:srgbClr val="9C874D"/>
                </a:solidFill>
                <a:latin typeface="Arial" pitchFamily="34" charset="0"/>
                <a:ea typeface="Franklin Gothic Book"/>
                <a:cs typeface="Arial" pitchFamily="34" charset="0"/>
                <a:sym typeface="Franklin Gothic Medium"/>
              </a:rPr>
              <a:t>travel kit!</a:t>
            </a:r>
          </a:p>
        </p:txBody>
      </p:sp>
      <p:sp>
        <p:nvSpPr>
          <p:cNvPr id="10" name="Rectangle 9"/>
          <p:cNvSpPr/>
          <p:nvPr/>
        </p:nvSpPr>
        <p:spPr>
          <a:xfrm>
            <a:off x="13031789"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84043" y="267905"/>
            <a:ext cx="3316260" cy="2218386"/>
          </a:xfrm>
          <a:prstGeom prst="rect">
            <a:avLst/>
          </a:prstGeom>
        </p:spPr>
      </p:pic>
      <p:pic>
        <p:nvPicPr>
          <p:cNvPr id="13" name="image33.png"/>
          <p:cNvPicPr/>
          <p:nvPr/>
        </p:nvPicPr>
        <p:blipFill>
          <a:blip r:embed="rId5">
            <a:extLst/>
          </a:blip>
          <a:stretch>
            <a:fillRect/>
          </a:stretch>
        </p:blipFill>
        <p:spPr>
          <a:xfrm>
            <a:off x="2643862" y="2866768"/>
            <a:ext cx="7754427" cy="9091728"/>
          </a:xfrm>
          <a:prstGeom prst="rect">
            <a:avLst/>
          </a:prstGeom>
          <a:ln w="12700">
            <a:miter lim="400000"/>
          </a:ln>
        </p:spPr>
      </p:pic>
      <p:sp>
        <p:nvSpPr>
          <p:cNvPr id="14"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TRAVEL TOTE KIT</a:t>
            </a:r>
            <a:endParaRPr lang="en-US" sz="3600" dirty="0">
              <a:solidFill>
                <a:schemeClr val="tx1"/>
              </a:solidFill>
              <a:latin typeface="Arial"/>
              <a:ea typeface="Arial Bold" charset="0"/>
              <a:cs typeface="Arial"/>
              <a:sym typeface="Avenir Next"/>
            </a:endParaRPr>
          </a:p>
        </p:txBody>
      </p:sp>
      <p:pic>
        <p:nvPicPr>
          <p:cNvPr id="15" name="Picture 14"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7" name="TextBox 16"/>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4563966"/>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14</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003485"/>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Make your trip to the park a stylish and easy one with this bright printed roll-up picnic blanket.  </a:t>
            </a:r>
          </a:p>
        </p:txBody>
      </p:sp>
      <p:sp>
        <p:nvSpPr>
          <p:cNvPr id="10" name="Rectangle 9"/>
          <p:cNvSpPr/>
          <p:nvPr/>
        </p:nvSpPr>
        <p:spPr>
          <a:xfrm>
            <a:off x="13081216" y="-18199"/>
            <a:ext cx="11318790" cy="1376608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80360" y="1082267"/>
            <a:ext cx="6134991" cy="711304"/>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41683" y="4158365"/>
            <a:ext cx="8758785" cy="6768153"/>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ROLL-UP PICNIC BLANKET </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6" name="Straight Connector 15"/>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074356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15</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53172" y="12291740"/>
            <a:ext cx="9577947"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Keep it cute and nerdy with this intellectually challenged bunny Peep!</a:t>
            </a:r>
          </a:p>
        </p:txBody>
      </p:sp>
      <p:sp>
        <p:nvSpPr>
          <p:cNvPr id="10" name="Rectangle 9"/>
          <p:cNvSpPr/>
          <p:nvPr/>
        </p:nvSpPr>
        <p:spPr>
          <a:xfrm>
            <a:off x="13031788" y="-1"/>
            <a:ext cx="11352212" cy="13759245"/>
          </a:xfrm>
          <a:prstGeom prst="rect">
            <a:avLst/>
          </a:prstGeom>
          <a:blipFill dpi="0" rotWithShape="1">
            <a:blip r:embed="rId3" cstate="print">
              <a:extLst>
                <a:ext uri="{28A0092B-C50C-407E-A947-70E740481C1C}">
                  <a14:useLocalDpi xmlns:a14="http://schemas.microsoft.com/office/drawing/2010/main"/>
                </a:ext>
              </a:extLst>
            </a:blip>
            <a:srcRect/>
            <a:stretch>
              <a:fillRect l="1" t="1"/>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3683" r="3260" b="15569"/>
          <a:stretch/>
        </p:blipFill>
        <p:spPr>
          <a:xfrm>
            <a:off x="389802" y="3708438"/>
            <a:ext cx="12214090" cy="717070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3351" y="975713"/>
            <a:ext cx="1811427" cy="818161"/>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NERD PEEP BUNNY </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6984560"/>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16</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289692"/>
            <a:ext cx="9577947"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Mason jars are quite the rage. This mug comes with a straw and has a handle. </a:t>
            </a:r>
          </a:p>
        </p:txBody>
      </p:sp>
      <p:sp>
        <p:nvSpPr>
          <p:cNvPr id="10" name="Rectangle 9"/>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23700" y="777868"/>
            <a:ext cx="1282126" cy="1164679"/>
          </a:xfrm>
          <a:prstGeom prst="rect">
            <a:avLst/>
          </a:prstGeom>
        </p:spPr>
      </p:pic>
      <p:pic>
        <p:nvPicPr>
          <p:cNvPr id="11" name="image10.jpg"/>
          <p:cNvPicPr/>
          <p:nvPr/>
        </p:nvPicPr>
        <p:blipFill>
          <a:blip r:embed="rId5" cstate="print">
            <a:extLst>
              <a:ext uri="{28A0092B-C50C-407E-A947-70E740481C1C}">
                <a14:useLocalDpi xmlns:a14="http://schemas.microsoft.com/office/drawing/2010/main"/>
              </a:ext>
            </a:extLst>
          </a:blip>
          <a:stretch>
            <a:fillRect/>
          </a:stretch>
        </p:blipFill>
        <p:spPr>
          <a:xfrm>
            <a:off x="3982566" y="3682314"/>
            <a:ext cx="5077019" cy="7244204"/>
          </a:xfrm>
          <a:prstGeom prst="rect">
            <a:avLst/>
          </a:prstGeom>
          <a:ln w="12700">
            <a:miter lim="400000"/>
          </a:ln>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MASON JAR MUG WITH STRAW</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821544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17</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55057" y="12001935"/>
            <a:ext cx="10330493"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rPr>
              <a:t>Constructed from durable flight nylon, this cinch sack with extra zipper pouches can go from gym, to train, to washing machine and back again. </a:t>
            </a:r>
            <a:r>
              <a:rPr lang="en-US" sz="2000" dirty="0">
                <a:solidFill>
                  <a:srgbClr val="9C874D"/>
                </a:solidFill>
                <a:latin typeface="Arial" pitchFamily="34" charset="0"/>
                <a:ea typeface="Franklin Gothic Book"/>
                <a:cs typeface="Arial" pitchFamily="34" charset="0"/>
                <a:sym typeface="Franklin Gothic Medium"/>
              </a:rPr>
              <a:t>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8625" y="798067"/>
            <a:ext cx="1227326" cy="12273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54586" y="3904734"/>
            <a:ext cx="8732980" cy="7945113"/>
          </a:xfrm>
          <a:prstGeom prst="rect">
            <a:avLst/>
          </a:prstGeom>
          <a:ln w="12700">
            <a:miter lim="400000"/>
          </a:ln>
        </p:spPr>
      </p:pic>
      <p:sp>
        <p:nvSpPr>
          <p:cNvPr id="11" name="Rectangle 10"/>
          <p:cNvSpPr/>
          <p:nvPr/>
        </p:nvSpPr>
        <p:spPr>
          <a:xfrm>
            <a:off x="13031788" y="0"/>
            <a:ext cx="11352212" cy="13743796"/>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CINCH SACK </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972090"/>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031787" y="0"/>
            <a:ext cx="11352213"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18</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311261"/>
            <a:ext cx="9577947"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These lovely tinted pastel vases make a beautiful addition to any home. </a:t>
            </a:r>
          </a:p>
        </p:txBody>
      </p:sp>
      <p:grpSp>
        <p:nvGrpSpPr>
          <p:cNvPr id="13" name="Group 12"/>
          <p:cNvGrpSpPr/>
          <p:nvPr/>
        </p:nvGrpSpPr>
        <p:grpSpPr>
          <a:xfrm>
            <a:off x="2049319" y="4328575"/>
            <a:ext cx="8943513" cy="6550563"/>
            <a:chOff x="12461150" y="2304480"/>
            <a:chExt cx="11504569" cy="8426376"/>
          </a:xfrm>
        </p:grpSpPr>
        <p:sp>
          <p:nvSpPr>
            <p:cNvPr id="14" name="Rectangle 13"/>
            <p:cNvSpPr/>
            <p:nvPr/>
          </p:nvSpPr>
          <p:spPr>
            <a:xfrm>
              <a:off x="12461150" y="2304480"/>
              <a:ext cx="3771485" cy="8426376"/>
            </a:xfrm>
            <a:prstGeom prst="rect">
              <a:avLst/>
            </a:prstGeom>
            <a:blipFill dpi="0" rotWithShape="1">
              <a:blip r:embed="rId4" cstate="print">
                <a:extLst>
                  <a:ext uri="{28A0092B-C50C-407E-A947-70E740481C1C}">
                    <a14:useLocalDpi xmlns:a14="http://schemas.microsoft.com/office/drawing/2010/main"/>
                  </a:ext>
                </a:extLst>
              </a:blip>
              <a:srcRect/>
              <a:stretch>
                <a:fillRect l="-35121" t="-2236" r="-34707"/>
              </a:stretch>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5" name="Rectangle 14"/>
            <p:cNvSpPr/>
            <p:nvPr/>
          </p:nvSpPr>
          <p:spPr>
            <a:xfrm>
              <a:off x="16327692" y="2304480"/>
              <a:ext cx="3771485" cy="8426376"/>
            </a:xfrm>
            <a:prstGeom prst="rect">
              <a:avLst/>
            </a:prstGeom>
            <a:blipFill dpi="0" rotWithShape="1">
              <a:blip r:embed="rId5" cstate="print">
                <a:extLst>
                  <a:ext uri="{28A0092B-C50C-407E-A947-70E740481C1C}">
                    <a14:useLocalDpi xmlns:a14="http://schemas.microsoft.com/office/drawing/2010/main"/>
                  </a:ext>
                </a:extLst>
              </a:blip>
              <a:srcRect/>
              <a:stretch>
                <a:fillRect l="-34265" t="-2235" r="-34682" b="-259"/>
              </a:stretch>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7" name="Rectangle 16"/>
            <p:cNvSpPr/>
            <p:nvPr/>
          </p:nvSpPr>
          <p:spPr>
            <a:xfrm>
              <a:off x="20194234" y="2304480"/>
              <a:ext cx="3771485" cy="8426376"/>
            </a:xfrm>
            <a:prstGeom prst="rect">
              <a:avLst/>
            </a:prstGeom>
            <a:blipFill dpi="0" rotWithShape="1">
              <a:blip r:embed="rId6" cstate="print">
                <a:extLst>
                  <a:ext uri="{28A0092B-C50C-407E-A947-70E740481C1C}">
                    <a14:useLocalDpi xmlns:a14="http://schemas.microsoft.com/office/drawing/2010/main"/>
                  </a:ext>
                </a:extLst>
              </a:blip>
              <a:srcRect/>
              <a:stretch>
                <a:fillRect l="-32811" t="-2235" r="-34205" b="-1"/>
              </a:stretch>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grpSp>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10271" y="1004762"/>
            <a:ext cx="1710118" cy="937398"/>
          </a:xfrm>
          <a:prstGeom prst="rect">
            <a:avLst/>
          </a:prstGeom>
        </p:spPr>
      </p:pic>
      <p:sp>
        <p:nvSpPr>
          <p:cNvPr id="19"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PRISM VASE</a:t>
            </a:r>
            <a:endParaRPr lang="en-US" sz="3600" dirty="0">
              <a:solidFill>
                <a:schemeClr val="tx1"/>
              </a:solidFill>
              <a:latin typeface="Arial"/>
              <a:ea typeface="Arial Bold" charset="0"/>
              <a:cs typeface="Arial"/>
              <a:sym typeface="Avenir Next"/>
            </a:endParaRPr>
          </a:p>
        </p:txBody>
      </p:sp>
      <p:pic>
        <p:nvPicPr>
          <p:cNvPr id="20" name="Picture 19" descr="Bamko 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21" name="TextBox 20"/>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2" name="Straight Connector 21"/>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2241214"/>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19</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281825"/>
            <a:ext cx="10313987"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rPr>
              <a:t>Cozy and comfortable, the slouchy beanie is not just for warmth but a style staple as well.</a:t>
            </a:r>
            <a:endParaRPr lang="en-US" sz="2000" dirty="0">
              <a:solidFill>
                <a:srgbClr val="9C874D"/>
              </a:solidFill>
              <a:latin typeface="Arial" pitchFamily="34" charset="0"/>
              <a:ea typeface="Franklin Gothic Book"/>
              <a:cs typeface="Arial" pitchFamily="34" charset="0"/>
              <a:sym typeface="Franklin Gothic Medium"/>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675" y="4234986"/>
            <a:ext cx="7730313" cy="5973424"/>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80004" y="5373627"/>
            <a:ext cx="7730313" cy="5973424"/>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6129" y="836094"/>
            <a:ext cx="2571050" cy="1011653"/>
          </a:xfrm>
          <a:prstGeom prst="rect">
            <a:avLst/>
          </a:prstGeom>
        </p:spPr>
      </p:pic>
      <p:sp>
        <p:nvSpPr>
          <p:cNvPr id="11" name="Rectangle 10"/>
          <p:cNvSpPr/>
          <p:nvPr/>
        </p:nvSpPr>
        <p:spPr>
          <a:xfrm>
            <a:off x="13031787" y="0"/>
            <a:ext cx="11352213" cy="13762756"/>
          </a:xfrm>
          <a:prstGeom prst="rect">
            <a:avLst/>
          </a:prstGeom>
          <a:blipFill dpi="0" rotWithShape="1">
            <a:blip r:embed="rId6" cstate="print">
              <a:extLst>
                <a:ext uri="{28A0092B-C50C-407E-A947-70E740481C1C}">
                  <a14:useLocalDpi xmlns:a14="http://schemas.microsoft.com/office/drawing/2010/main"/>
                </a:ext>
              </a:extLst>
            </a:blip>
            <a:srcRect/>
            <a:stretch>
              <a:fillRect/>
            </a:stretch>
          </a:blipFill>
          <a:ln w="12700" cap="flat">
            <a:noFill/>
            <a:miter lim="400000"/>
          </a:ln>
          <a:effectLst>
            <a:innerShdw blurRad="63500">
              <a:prstClr val="black"/>
            </a:inn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STRIPED BEANIES</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6" name="Straight Connector 15"/>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78504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p:nvPr/>
        </p:nvSpPr>
        <p:spPr>
          <a:xfrm>
            <a:off x="341798" y="343261"/>
            <a:ext cx="10213874" cy="2104184"/>
          </a:xfrm>
          <a:prstGeom prst="rect">
            <a:avLst/>
          </a:prstGeom>
          <a:solidFill>
            <a:srgbClr val="FFFFFF"/>
          </a:solidFill>
          <a:ln w="12700">
            <a:miter lim="400000"/>
          </a:ln>
        </p:spPr>
        <p:txBody>
          <a:bodyPr lIns="0" tIns="0" rIns="0" bIns="0" anchor="ctr"/>
          <a:lstStyle/>
          <a:p>
            <a:pPr lvl="0">
              <a:defRPr sz="3200">
                <a:solidFill>
                  <a:srgbClr val="FFFFFF"/>
                </a:solidFill>
              </a:defRPr>
            </a:pPr>
            <a:endParaRPr sz="3198"/>
          </a:p>
        </p:txBody>
      </p:sp>
      <p:sp>
        <p:nvSpPr>
          <p:cNvPr id="376" name="Shape 376"/>
          <p:cNvSpPr/>
          <p:nvPr/>
        </p:nvSpPr>
        <p:spPr>
          <a:xfrm>
            <a:off x="280575" y="13156024"/>
            <a:ext cx="929788" cy="33842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457200">
              <a:defRPr sz="2200" b="1">
                <a:latin typeface="Helvetica"/>
                <a:ea typeface="Helvetica"/>
                <a:cs typeface="Helvetica"/>
                <a:sym typeface="Helvetica"/>
              </a:defRPr>
            </a:lvl1pPr>
          </a:lstStyle>
          <a:p>
            <a:pPr lvl="0">
              <a:defRPr sz="1800" b="0"/>
            </a:pPr>
            <a:r>
              <a:rPr sz="2199"/>
              <a:t>￼</a:t>
            </a:r>
          </a:p>
        </p:txBody>
      </p:sp>
      <p:pic>
        <p:nvPicPr>
          <p:cNvPr id="377" name="logo one sheet.jpg"/>
          <p:cNvPicPr/>
          <p:nvPr/>
        </p:nvPicPr>
        <p:blipFill>
          <a:blip r:embed="rId2" cstate="print">
            <a:extLst>
              <a:ext uri="{28A0092B-C50C-407E-A947-70E740481C1C}">
                <a14:useLocalDpi xmlns:a14="http://schemas.microsoft.com/office/drawing/2010/main"/>
              </a:ext>
            </a:extLst>
          </a:blip>
          <a:srcRect/>
          <a:stretch>
            <a:fillRect/>
          </a:stretch>
        </p:blipFill>
        <p:spPr>
          <a:xfrm>
            <a:off x="8940563" y="798290"/>
            <a:ext cx="2734493" cy="11913555"/>
          </a:xfrm>
          <a:prstGeom prst="rect">
            <a:avLst/>
          </a:prstGeom>
          <a:ln w="12700">
            <a:miter lim="400000"/>
          </a:ln>
        </p:spPr>
      </p:pic>
      <p:pic>
        <p:nvPicPr>
          <p:cNvPr id="379" name="ZK SPORTS.pdf"/>
          <p:cNvPicPr/>
          <p:nvPr/>
        </p:nvPicPr>
        <p:blipFill>
          <a:blip r:embed="rId3" cstate="print">
            <a:extLst>
              <a:ext uri="{28A0092B-C50C-407E-A947-70E740481C1C}">
                <a14:useLocalDpi xmlns:a14="http://schemas.microsoft.com/office/drawing/2010/main"/>
              </a:ext>
            </a:extLst>
          </a:blip>
          <a:stretch>
            <a:fillRect/>
          </a:stretch>
        </p:blipFill>
        <p:spPr>
          <a:xfrm>
            <a:off x="3377011" y="8676967"/>
            <a:ext cx="852885" cy="852885"/>
          </a:xfrm>
          <a:prstGeom prst="rect">
            <a:avLst/>
          </a:prstGeom>
          <a:ln w="12700">
            <a:miter lim="400000"/>
          </a:ln>
        </p:spPr>
      </p:pic>
      <p:grpSp>
        <p:nvGrpSpPr>
          <p:cNvPr id="394" name="Group 394"/>
          <p:cNvGrpSpPr/>
          <p:nvPr/>
        </p:nvGrpSpPr>
        <p:grpSpPr>
          <a:xfrm>
            <a:off x="325473" y="8603922"/>
            <a:ext cx="6934388" cy="4598393"/>
            <a:chOff x="-11170599" y="2493788"/>
            <a:chExt cx="6938767" cy="4601296"/>
          </a:xfrm>
        </p:grpSpPr>
        <p:pic>
          <p:nvPicPr>
            <p:cNvPr id="380" name="nintendo.pdf"/>
            <p:cNvPicPr/>
            <p:nvPr/>
          </p:nvPicPr>
          <p:blipFill>
            <a:blip r:embed="rId4" cstate="print">
              <a:extLst>
                <a:ext uri="{28A0092B-C50C-407E-A947-70E740481C1C}">
                  <a14:useLocalDpi xmlns:a14="http://schemas.microsoft.com/office/drawing/2010/main"/>
                </a:ext>
              </a:extLst>
            </a:blip>
            <a:srcRect t="35277" b="35277"/>
            <a:stretch>
              <a:fillRect/>
            </a:stretch>
          </p:blipFill>
          <p:spPr>
            <a:xfrm>
              <a:off x="-5466363" y="6644019"/>
              <a:ext cx="1234531" cy="363502"/>
            </a:xfrm>
            <a:prstGeom prst="rect">
              <a:avLst/>
            </a:prstGeom>
            <a:ln w="12700" cap="flat">
              <a:noFill/>
              <a:miter lim="400000"/>
            </a:ln>
            <a:effectLst/>
          </p:spPr>
        </p:pic>
        <p:pic>
          <p:nvPicPr>
            <p:cNvPr id="381" name="los ngeles dodgers.pdf"/>
            <p:cNvPicPr/>
            <p:nvPr/>
          </p:nvPicPr>
          <p:blipFill>
            <a:blip r:embed="rId5">
              <a:extLst/>
            </a:blip>
            <a:stretch>
              <a:fillRect/>
            </a:stretch>
          </p:blipFill>
          <p:spPr>
            <a:xfrm>
              <a:off x="-8114521" y="5369315"/>
              <a:ext cx="1090253" cy="588619"/>
            </a:xfrm>
            <a:prstGeom prst="rect">
              <a:avLst/>
            </a:prstGeom>
            <a:ln w="12700" cap="flat">
              <a:noFill/>
              <a:miter lim="400000"/>
            </a:ln>
            <a:effectLst/>
          </p:spPr>
        </p:pic>
        <p:pic>
          <p:nvPicPr>
            <p:cNvPr id="382" name="los angeles kings.pdf"/>
            <p:cNvPicPr/>
            <p:nvPr/>
          </p:nvPicPr>
          <p:blipFill>
            <a:blip r:embed="rId6" cstate="print">
              <a:extLst>
                <a:ext uri="{28A0092B-C50C-407E-A947-70E740481C1C}">
                  <a14:useLocalDpi xmlns:a14="http://schemas.microsoft.com/office/drawing/2010/main"/>
                </a:ext>
              </a:extLst>
            </a:blip>
            <a:stretch>
              <a:fillRect/>
            </a:stretch>
          </p:blipFill>
          <p:spPr>
            <a:xfrm>
              <a:off x="-10904619" y="5130334"/>
              <a:ext cx="884881" cy="1066581"/>
            </a:xfrm>
            <a:prstGeom prst="rect">
              <a:avLst/>
            </a:prstGeom>
            <a:ln w="12700" cap="flat">
              <a:noFill/>
              <a:miter lim="400000"/>
            </a:ln>
            <a:effectLst/>
          </p:spPr>
        </p:pic>
        <p:pic>
          <p:nvPicPr>
            <p:cNvPr id="383" name="los angeles clippers.pdf"/>
            <p:cNvPicPr/>
            <p:nvPr/>
          </p:nvPicPr>
          <p:blipFill>
            <a:blip r:embed="rId7">
              <a:extLst/>
            </a:blip>
            <a:stretch>
              <a:fillRect/>
            </a:stretch>
          </p:blipFill>
          <p:spPr>
            <a:xfrm>
              <a:off x="-7974764" y="3959103"/>
              <a:ext cx="999294" cy="693621"/>
            </a:xfrm>
            <a:prstGeom prst="rect">
              <a:avLst/>
            </a:prstGeom>
            <a:ln w="12700" cap="flat">
              <a:noFill/>
              <a:miter lim="400000"/>
            </a:ln>
            <a:effectLst/>
          </p:spPr>
        </p:pic>
        <p:pic>
          <p:nvPicPr>
            <p:cNvPr id="384" name="Krispy Kreme.pdf"/>
            <p:cNvPicPr/>
            <p:nvPr/>
          </p:nvPicPr>
          <p:blipFill>
            <a:blip r:embed="rId8" cstate="print">
              <a:extLst>
                <a:ext uri="{28A0092B-C50C-407E-A947-70E740481C1C}">
                  <a14:useLocalDpi xmlns:a14="http://schemas.microsoft.com/office/drawing/2010/main"/>
                </a:ext>
              </a:extLst>
            </a:blip>
            <a:stretch>
              <a:fillRect/>
            </a:stretch>
          </p:blipFill>
          <p:spPr>
            <a:xfrm>
              <a:off x="-9715653" y="5456502"/>
              <a:ext cx="1416246" cy="478253"/>
            </a:xfrm>
            <a:prstGeom prst="rect">
              <a:avLst/>
            </a:prstGeom>
            <a:ln w="12700" cap="flat">
              <a:noFill/>
              <a:miter lim="400000"/>
            </a:ln>
            <a:effectLst/>
          </p:spPr>
        </p:pic>
        <p:pic>
          <p:nvPicPr>
            <p:cNvPr id="385" name="Freescale Semiconductor.pdf"/>
            <p:cNvPicPr/>
            <p:nvPr/>
          </p:nvPicPr>
          <p:blipFill>
            <a:blip r:embed="rId9">
              <a:extLst/>
            </a:blip>
            <a:stretch>
              <a:fillRect/>
            </a:stretch>
          </p:blipFill>
          <p:spPr>
            <a:xfrm>
              <a:off x="-6930174" y="6646138"/>
              <a:ext cx="1188165" cy="359301"/>
            </a:xfrm>
            <a:prstGeom prst="rect">
              <a:avLst/>
            </a:prstGeom>
            <a:ln w="12700" cap="flat">
              <a:noFill/>
              <a:miter lim="400000"/>
            </a:ln>
            <a:effectLst/>
          </p:spPr>
        </p:pic>
        <p:pic>
          <p:nvPicPr>
            <p:cNvPr id="386" name="Duke Energy Florida.pdf"/>
            <p:cNvPicPr/>
            <p:nvPr/>
          </p:nvPicPr>
          <p:blipFill>
            <a:blip r:embed="rId10" cstate="print">
              <a:extLst>
                <a:ext uri="{28A0092B-C50C-407E-A947-70E740481C1C}">
                  <a14:useLocalDpi xmlns:a14="http://schemas.microsoft.com/office/drawing/2010/main"/>
                </a:ext>
              </a:extLst>
            </a:blip>
            <a:srcRect/>
            <a:stretch>
              <a:fillRect/>
            </a:stretch>
          </p:blipFill>
          <p:spPr>
            <a:xfrm>
              <a:off x="-6907349" y="5484435"/>
              <a:ext cx="1119735" cy="358520"/>
            </a:xfrm>
            <a:prstGeom prst="rect">
              <a:avLst/>
            </a:prstGeom>
            <a:ln w="12700" cap="flat">
              <a:noFill/>
              <a:miter lim="400000"/>
            </a:ln>
            <a:effectLst/>
          </p:spPr>
        </p:pic>
        <p:pic>
          <p:nvPicPr>
            <p:cNvPr id="387" name="DIRECTV.pdf"/>
            <p:cNvPicPr/>
            <p:nvPr/>
          </p:nvPicPr>
          <p:blipFill>
            <a:blip r:embed="rId11">
              <a:extLst/>
            </a:blip>
            <a:srcRect/>
            <a:stretch>
              <a:fillRect/>
            </a:stretch>
          </p:blipFill>
          <p:spPr>
            <a:xfrm>
              <a:off x="-9697255" y="6579726"/>
              <a:ext cx="1537585" cy="352280"/>
            </a:xfrm>
            <a:prstGeom prst="rect">
              <a:avLst/>
            </a:prstGeom>
            <a:ln w="12700" cap="flat">
              <a:noFill/>
              <a:miter lim="400000"/>
            </a:ln>
            <a:effectLst/>
          </p:spPr>
        </p:pic>
        <p:pic>
          <p:nvPicPr>
            <p:cNvPr id="388" name="Coca Cola Consolidated Bottling Co.pdf"/>
            <p:cNvPicPr/>
            <p:nvPr/>
          </p:nvPicPr>
          <p:blipFill>
            <a:blip r:embed="rId12">
              <a:extLst/>
            </a:blip>
            <a:stretch>
              <a:fillRect/>
            </a:stretch>
          </p:blipFill>
          <p:spPr>
            <a:xfrm>
              <a:off x="-5606833" y="5121512"/>
              <a:ext cx="1350765" cy="893006"/>
            </a:xfrm>
            <a:prstGeom prst="rect">
              <a:avLst/>
            </a:prstGeom>
            <a:ln w="12700" cap="flat">
              <a:noFill/>
              <a:miter lim="400000"/>
            </a:ln>
            <a:effectLst/>
          </p:spPr>
        </p:pic>
        <p:pic>
          <p:nvPicPr>
            <p:cNvPr id="389" name="Chicago White Sox.pdf"/>
            <p:cNvPicPr/>
            <p:nvPr/>
          </p:nvPicPr>
          <p:blipFill>
            <a:blip r:embed="rId13" cstate="print">
              <a:extLst>
                <a:ext uri="{28A0092B-C50C-407E-A947-70E740481C1C}">
                  <a14:useLocalDpi xmlns:a14="http://schemas.microsoft.com/office/drawing/2010/main"/>
                </a:ext>
              </a:extLst>
            </a:blip>
            <a:stretch>
              <a:fillRect/>
            </a:stretch>
          </p:blipFill>
          <p:spPr>
            <a:xfrm>
              <a:off x="-7884114" y="6416792"/>
              <a:ext cx="678293" cy="678293"/>
            </a:xfrm>
            <a:prstGeom prst="rect">
              <a:avLst/>
            </a:prstGeom>
            <a:ln w="12700" cap="flat">
              <a:noFill/>
              <a:miter lim="400000"/>
            </a:ln>
            <a:effectLst/>
          </p:spPr>
        </p:pic>
        <p:pic>
          <p:nvPicPr>
            <p:cNvPr id="390" name="boston_red_sox.pdf"/>
            <p:cNvPicPr/>
            <p:nvPr/>
          </p:nvPicPr>
          <p:blipFill>
            <a:blip r:embed="rId14">
              <a:extLst/>
            </a:blip>
            <a:stretch>
              <a:fillRect/>
            </a:stretch>
          </p:blipFill>
          <p:spPr>
            <a:xfrm>
              <a:off x="-10979061" y="2493788"/>
              <a:ext cx="1033767" cy="1033767"/>
            </a:xfrm>
            <a:prstGeom prst="rect">
              <a:avLst/>
            </a:prstGeom>
            <a:ln w="12700" cap="flat">
              <a:noFill/>
              <a:miter lim="400000"/>
            </a:ln>
            <a:effectLst/>
          </p:spPr>
        </p:pic>
        <p:pic>
          <p:nvPicPr>
            <p:cNvPr id="391" name="Blizzard Entertainment.pdf"/>
            <p:cNvPicPr/>
            <p:nvPr/>
          </p:nvPicPr>
          <p:blipFill>
            <a:blip r:embed="rId15">
              <a:extLst/>
            </a:blip>
            <a:stretch>
              <a:fillRect/>
            </a:stretch>
          </p:blipFill>
          <p:spPr>
            <a:xfrm>
              <a:off x="-9352655" y="3916081"/>
              <a:ext cx="779151" cy="779666"/>
            </a:xfrm>
            <a:prstGeom prst="rect">
              <a:avLst/>
            </a:prstGeom>
            <a:ln w="12700" cap="flat">
              <a:noFill/>
              <a:miter lim="400000"/>
            </a:ln>
            <a:effectLst/>
          </p:spPr>
        </p:pic>
        <p:pic>
          <p:nvPicPr>
            <p:cNvPr id="392" name="Bethesda Softworks.pdf"/>
            <p:cNvPicPr/>
            <p:nvPr/>
          </p:nvPicPr>
          <p:blipFill>
            <a:blip r:embed="rId16" cstate="print">
              <a:extLst>
                <a:ext uri="{28A0092B-C50C-407E-A947-70E740481C1C}">
                  <a14:useLocalDpi xmlns:a14="http://schemas.microsoft.com/office/drawing/2010/main"/>
                </a:ext>
              </a:extLst>
            </a:blip>
            <a:stretch>
              <a:fillRect/>
            </a:stretch>
          </p:blipFill>
          <p:spPr>
            <a:xfrm>
              <a:off x="-9635880" y="2967618"/>
              <a:ext cx="1256700" cy="187707"/>
            </a:xfrm>
            <a:prstGeom prst="rect">
              <a:avLst/>
            </a:prstGeom>
            <a:ln w="12700" cap="flat">
              <a:noFill/>
              <a:miter lim="400000"/>
            </a:ln>
            <a:effectLst/>
          </p:spPr>
        </p:pic>
        <p:pic>
          <p:nvPicPr>
            <p:cNvPr id="393" name="anaheim ducks alternate.pdf"/>
            <p:cNvPicPr/>
            <p:nvPr/>
          </p:nvPicPr>
          <p:blipFill>
            <a:blip r:embed="rId17">
              <a:extLst/>
            </a:blip>
            <a:srcRect/>
            <a:stretch>
              <a:fillRect/>
            </a:stretch>
          </p:blipFill>
          <p:spPr>
            <a:xfrm>
              <a:off x="-11170600" y="4098943"/>
              <a:ext cx="1416950" cy="414072"/>
            </a:xfrm>
            <a:prstGeom prst="rect">
              <a:avLst/>
            </a:prstGeom>
            <a:ln w="12700" cap="flat">
              <a:noFill/>
              <a:miter lim="400000"/>
            </a:ln>
            <a:effectLst/>
          </p:spPr>
        </p:pic>
      </p:grpSp>
      <p:pic>
        <p:nvPicPr>
          <p:cNvPr id="395" name="logo one sheet.jpg"/>
          <p:cNvPicPr/>
          <p:nvPr/>
        </p:nvPicPr>
        <p:blipFill>
          <a:blip r:embed="rId18" cstate="print">
            <a:extLst>
              <a:ext uri="{28A0092B-C50C-407E-A947-70E740481C1C}">
                <a14:useLocalDpi xmlns:a14="http://schemas.microsoft.com/office/drawing/2010/main"/>
              </a:ext>
            </a:extLst>
          </a:blip>
          <a:srcRect/>
          <a:stretch>
            <a:fillRect/>
          </a:stretch>
        </p:blipFill>
        <p:spPr>
          <a:xfrm>
            <a:off x="7557136" y="12383483"/>
            <a:ext cx="16506698" cy="1399078"/>
          </a:xfrm>
          <a:prstGeom prst="rect">
            <a:avLst/>
          </a:prstGeom>
          <a:ln w="12700">
            <a:miter lim="400000"/>
          </a:ln>
        </p:spPr>
      </p:pic>
      <p:pic>
        <p:nvPicPr>
          <p:cNvPr id="396" name="logo one sheet.jpg"/>
          <p:cNvPicPr/>
          <p:nvPr/>
        </p:nvPicPr>
        <p:blipFill>
          <a:blip r:embed="rId19" cstate="print">
            <a:extLst>
              <a:ext uri="{28A0092B-C50C-407E-A947-70E740481C1C}">
                <a14:useLocalDpi xmlns:a14="http://schemas.microsoft.com/office/drawing/2010/main"/>
              </a:ext>
            </a:extLst>
          </a:blip>
          <a:srcRect/>
          <a:stretch>
            <a:fillRect/>
          </a:stretch>
        </p:blipFill>
        <p:spPr>
          <a:xfrm>
            <a:off x="411551" y="3180425"/>
            <a:ext cx="6759257" cy="2363667"/>
          </a:xfrm>
          <a:prstGeom prst="rect">
            <a:avLst/>
          </a:prstGeom>
          <a:ln w="12700">
            <a:miter lim="400000"/>
          </a:ln>
        </p:spPr>
      </p:pic>
      <p:pic>
        <p:nvPicPr>
          <p:cNvPr id="397" name="logo one sheet.jpg"/>
          <p:cNvPicPr/>
          <p:nvPr/>
        </p:nvPicPr>
        <p:blipFill>
          <a:blip r:embed="rId20" cstate="print">
            <a:extLst>
              <a:ext uri="{28A0092B-C50C-407E-A947-70E740481C1C}">
                <a14:useLocalDpi xmlns:a14="http://schemas.microsoft.com/office/drawing/2010/main"/>
              </a:ext>
            </a:extLst>
          </a:blip>
          <a:srcRect/>
          <a:stretch>
            <a:fillRect/>
          </a:stretch>
        </p:blipFill>
        <p:spPr>
          <a:xfrm>
            <a:off x="183094" y="5883438"/>
            <a:ext cx="6962328" cy="2363668"/>
          </a:xfrm>
          <a:prstGeom prst="rect">
            <a:avLst/>
          </a:prstGeom>
          <a:ln w="12700">
            <a:miter lim="400000"/>
          </a:ln>
        </p:spPr>
      </p:pic>
      <p:pic>
        <p:nvPicPr>
          <p:cNvPr id="398" name="logo one sheet.jpg"/>
          <p:cNvPicPr/>
          <p:nvPr/>
        </p:nvPicPr>
        <p:blipFill>
          <a:blip r:embed="rId21" cstate="print">
            <a:extLst>
              <a:ext uri="{28A0092B-C50C-407E-A947-70E740481C1C}">
                <a14:useLocalDpi xmlns:a14="http://schemas.microsoft.com/office/drawing/2010/main"/>
              </a:ext>
            </a:extLst>
          </a:blip>
          <a:srcRect/>
          <a:stretch>
            <a:fillRect/>
          </a:stretch>
        </p:blipFill>
        <p:spPr>
          <a:xfrm>
            <a:off x="4697674" y="8700679"/>
            <a:ext cx="2603821" cy="2109827"/>
          </a:xfrm>
          <a:prstGeom prst="rect">
            <a:avLst/>
          </a:prstGeom>
          <a:ln w="12700">
            <a:miter lim="400000"/>
          </a:ln>
        </p:spPr>
      </p:pic>
      <p:pic>
        <p:nvPicPr>
          <p:cNvPr id="399" name="logo one sheet.jpg"/>
          <p:cNvPicPr/>
          <p:nvPr/>
        </p:nvPicPr>
        <p:blipFill>
          <a:blip r:embed="rId22" cstate="print">
            <a:extLst>
              <a:ext uri="{28A0092B-C50C-407E-A947-70E740481C1C}">
                <a14:useLocalDpi xmlns:a14="http://schemas.microsoft.com/office/drawing/2010/main"/>
              </a:ext>
            </a:extLst>
          </a:blip>
          <a:srcRect/>
          <a:stretch>
            <a:fillRect/>
          </a:stretch>
        </p:blipFill>
        <p:spPr>
          <a:xfrm>
            <a:off x="11486069" y="785598"/>
            <a:ext cx="12556996" cy="11710484"/>
          </a:xfrm>
          <a:prstGeom prst="rect">
            <a:avLst/>
          </a:prstGeom>
          <a:ln w="12700">
            <a:miter lim="400000"/>
          </a:ln>
        </p:spPr>
      </p:pic>
      <p:pic>
        <p:nvPicPr>
          <p:cNvPr id="400" name="logo one sheet.jpg"/>
          <p:cNvPicPr/>
          <p:nvPr/>
        </p:nvPicPr>
        <p:blipFill>
          <a:blip r:embed="rId23" cstate="print">
            <a:extLst>
              <a:ext uri="{28A0092B-C50C-407E-A947-70E740481C1C}">
                <a14:useLocalDpi xmlns:a14="http://schemas.microsoft.com/office/drawing/2010/main"/>
              </a:ext>
            </a:extLst>
          </a:blip>
          <a:srcRect/>
          <a:stretch>
            <a:fillRect/>
          </a:stretch>
        </p:blipFill>
        <p:spPr>
          <a:xfrm>
            <a:off x="7311527" y="839929"/>
            <a:ext cx="1695365" cy="5009115"/>
          </a:xfrm>
          <a:prstGeom prst="rect">
            <a:avLst/>
          </a:prstGeom>
          <a:ln w="12700">
            <a:miter lim="400000"/>
          </a:ln>
        </p:spPr>
      </p:pic>
      <p:pic>
        <p:nvPicPr>
          <p:cNvPr id="401" name="logo one sheet.jpg"/>
          <p:cNvPicPr/>
          <p:nvPr/>
        </p:nvPicPr>
        <p:blipFill>
          <a:blip r:embed="rId24" cstate="print">
            <a:extLst>
              <a:ext uri="{28A0092B-C50C-407E-A947-70E740481C1C}">
                <a14:useLocalDpi xmlns:a14="http://schemas.microsoft.com/office/drawing/2010/main"/>
              </a:ext>
            </a:extLst>
          </a:blip>
          <a:srcRect/>
          <a:stretch>
            <a:fillRect/>
          </a:stretch>
        </p:blipFill>
        <p:spPr>
          <a:xfrm>
            <a:off x="7514599" y="7105430"/>
            <a:ext cx="1289222" cy="5212189"/>
          </a:xfrm>
          <a:prstGeom prst="rect">
            <a:avLst/>
          </a:prstGeom>
          <a:ln w="12700">
            <a:miter lim="400000"/>
          </a:ln>
        </p:spPr>
      </p:pic>
      <p:pic>
        <p:nvPicPr>
          <p:cNvPr id="402" name="Starbucks_Coffee-logo-DECE0A6E4B-seeklogo.com.gif"/>
          <p:cNvPicPr/>
          <p:nvPr/>
        </p:nvPicPr>
        <p:blipFill>
          <a:blip r:embed="rId25">
            <a:extLst/>
          </a:blip>
          <a:stretch>
            <a:fillRect/>
          </a:stretch>
        </p:blipFill>
        <p:spPr>
          <a:xfrm>
            <a:off x="7518689" y="5990928"/>
            <a:ext cx="1048625" cy="1048625"/>
          </a:xfrm>
          <a:prstGeom prst="rect">
            <a:avLst/>
          </a:prstGeom>
          <a:ln w="12700">
            <a:miter lim="400000"/>
          </a:ln>
        </p:spPr>
      </p:pic>
      <p:sp>
        <p:nvSpPr>
          <p:cNvPr id="32" name="Shape 158"/>
          <p:cNvSpPr/>
          <p:nvPr/>
        </p:nvSpPr>
        <p:spPr>
          <a:xfrm>
            <a:off x="684892" y="1325023"/>
            <a:ext cx="13501562" cy="81817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defTabSz="583809">
              <a:lnSpc>
                <a:spcPct val="70000"/>
              </a:lnSpc>
              <a:defRPr sz="1800"/>
            </a:pPr>
            <a:endParaRPr sz="7595" b="1" spc="461">
              <a:latin typeface="Arial"/>
              <a:ea typeface="Avenir Next"/>
              <a:cs typeface="Arial"/>
              <a:sym typeface="Avenir Next"/>
            </a:endParaRPr>
          </a:p>
        </p:txBody>
      </p:sp>
      <p:sp>
        <p:nvSpPr>
          <p:cNvPr id="33" name="TextBox 32"/>
          <p:cNvSpPr txBox="1"/>
          <p:nvPr/>
        </p:nvSpPr>
        <p:spPr>
          <a:xfrm>
            <a:off x="833437" y="13020088"/>
            <a:ext cx="274049" cy="4717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768" tIns="50768" rIns="50768" bIns="50768" numCol="1" spcCol="38100" rtlCol="0" anchor="ctr">
            <a:spAutoFit/>
          </a:bodyPr>
          <a:lstStyle/>
          <a:p>
            <a:pPr defTabSz="824986" latinLnBrk="1" hangingPunct="0"/>
            <a:r>
              <a:rPr lang="en-US" sz="2399" dirty="0">
                <a:solidFill>
                  <a:srgbClr val="000000"/>
                </a:solidFill>
                <a:latin typeface="Helvetica"/>
                <a:cs typeface="Helvetica"/>
              </a:rPr>
              <a:t>5</a:t>
            </a:r>
          </a:p>
        </p:txBody>
      </p:sp>
      <p:cxnSp>
        <p:nvCxnSpPr>
          <p:cNvPr id="35" name="Straight Connector 34"/>
          <p:cNvCxnSpPr/>
          <p:nvPr/>
        </p:nvCxnSpPr>
        <p:spPr>
          <a:xfrm>
            <a:off x="970461" y="2399857"/>
            <a:ext cx="1910721"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171129" y="840487"/>
            <a:ext cx="8128000" cy="101966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1576" tIns="61576" rIns="61576" bIns="61576" numCol="1" spcCol="38100" rtlCol="0" anchor="ctr">
            <a:spAutoFit/>
          </a:bodyPr>
          <a:lstStyle/>
          <a:p>
            <a:pPr rtl="0" latinLnBrk="1" hangingPunct="0"/>
            <a:r>
              <a:rPr lang="pl-PL" sz="5818" i="1" dirty="0" err="1">
                <a:latin typeface="Georgia"/>
                <a:cs typeface="Georgia"/>
              </a:rPr>
              <a:t>Our</a:t>
            </a:r>
            <a:r>
              <a:rPr lang="pl-PL" sz="5818" i="1" dirty="0">
                <a:latin typeface="Georgia"/>
                <a:cs typeface="Georgia"/>
              </a:rPr>
              <a:t> Partners</a:t>
            </a:r>
            <a:endParaRPr lang="en-US" sz="5818" i="1" dirty="0">
              <a:latin typeface="Georgia"/>
              <a:cs typeface="Georgia"/>
            </a:endParaRPr>
          </a:p>
        </p:txBody>
      </p:sp>
      <p:pic>
        <p:nvPicPr>
          <p:cNvPr id="2" name="Picture 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057240" y="867235"/>
            <a:ext cx="949525" cy="983964"/>
          </a:xfrm>
          <a:prstGeom prst="rect">
            <a:avLst/>
          </a:prstGeom>
        </p:spPr>
      </p:pic>
      <p:pic>
        <p:nvPicPr>
          <p:cNvPr id="3" name="Picture 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543063" y="2035728"/>
            <a:ext cx="1685918" cy="948328"/>
          </a:xfrm>
          <a:prstGeom prst="rect">
            <a:avLst/>
          </a:prstGeom>
        </p:spPr>
      </p:pic>
      <p:pic>
        <p:nvPicPr>
          <p:cNvPr id="4" name="Picture 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713861" y="1724955"/>
            <a:ext cx="1605528" cy="1605528"/>
          </a:xfrm>
          <a:prstGeom prst="rect">
            <a:avLst/>
          </a:prstGeom>
        </p:spPr>
      </p:pic>
    </p:spTree>
    <p:extLst>
      <p:ext uri="{BB962C8B-B14F-4D97-AF65-F5344CB8AC3E}">
        <p14:creationId xmlns:p14="http://schemas.microsoft.com/office/powerpoint/2010/main" val="1046251818"/>
      </p:ext>
    </p:extLst>
  </p:cSld>
  <p:clrMapOvr>
    <a:masterClrMapping/>
  </p:clrMapOvr>
  <mc:AlternateContent xmlns:mc="http://schemas.openxmlformats.org/markup-compatibility/2006" xmlns:p14="http://schemas.microsoft.com/office/powerpoint/2010/main">
    <mc:Choice Requires="p14">
      <p:transition p14:dur="250"/>
    </mc:Choice>
    <mc:Fallback xmlns="">
      <p:transitio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20</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003485"/>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Keep your hands warm with these hip all-weather </a:t>
            </a:r>
            <a:r>
              <a:rPr lang="en-US" sz="2000" dirty="0" smtClean="0">
                <a:solidFill>
                  <a:srgbClr val="9C874D"/>
                </a:solidFill>
                <a:latin typeface="Arial" pitchFamily="34" charset="0"/>
                <a:ea typeface="Franklin Gothic Book"/>
                <a:cs typeface="Arial" pitchFamily="34" charset="0"/>
                <a:sym typeface="Franklin Gothic Medium"/>
              </a:rPr>
              <a:t>gloves. The </a:t>
            </a:r>
            <a:r>
              <a:rPr lang="en-US" sz="2000" dirty="0" err="1" smtClean="0">
                <a:solidFill>
                  <a:srgbClr val="9C874D"/>
                </a:solidFill>
                <a:latin typeface="Arial" pitchFamily="34" charset="0"/>
                <a:ea typeface="Franklin Gothic Book"/>
                <a:cs typeface="Arial" pitchFamily="34" charset="0"/>
                <a:sym typeface="Franklin Gothic Medium"/>
              </a:rPr>
              <a:t>velcro</a:t>
            </a:r>
            <a:r>
              <a:rPr lang="en-US" sz="2000" dirty="0" smtClean="0">
                <a:solidFill>
                  <a:srgbClr val="9C874D"/>
                </a:solidFill>
                <a:latin typeface="Arial" pitchFamily="34" charset="0"/>
                <a:ea typeface="Franklin Gothic Book"/>
                <a:cs typeface="Arial" pitchFamily="34" charset="0"/>
                <a:sym typeface="Franklin Gothic Medium"/>
              </a:rPr>
              <a:t> </a:t>
            </a:r>
            <a:r>
              <a:rPr lang="en-US" sz="2000" dirty="0">
                <a:solidFill>
                  <a:srgbClr val="9C874D"/>
                </a:solidFill>
                <a:latin typeface="Arial" pitchFamily="34" charset="0"/>
                <a:ea typeface="Franklin Gothic Book"/>
                <a:cs typeface="Arial" pitchFamily="34" charset="0"/>
                <a:sym typeface="Franklin Gothic Medium"/>
              </a:rPr>
              <a:t>strap on the bottom will make sure that they fit snugly. </a:t>
            </a:r>
          </a:p>
        </p:txBody>
      </p:sp>
      <p:sp>
        <p:nvSpPr>
          <p:cNvPr id="10" name="Rectangle 9"/>
          <p:cNvSpPr/>
          <p:nvPr/>
        </p:nvSpPr>
        <p:spPr>
          <a:xfrm>
            <a:off x="13031787" y="0"/>
            <a:ext cx="11352213" cy="137129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36128" y="1035058"/>
            <a:ext cx="4818543" cy="742056"/>
          </a:xfrm>
          <a:prstGeom prst="rect">
            <a:avLst/>
          </a:prstGeom>
        </p:spPr>
      </p:pic>
      <p:grpSp>
        <p:nvGrpSpPr>
          <p:cNvPr id="14" name="Group 13"/>
          <p:cNvGrpSpPr/>
          <p:nvPr/>
        </p:nvGrpSpPr>
        <p:grpSpPr>
          <a:xfrm>
            <a:off x="3687543" y="4008032"/>
            <a:ext cx="4979906" cy="7002969"/>
            <a:chOff x="12349404" y="2011433"/>
            <a:chExt cx="4811221" cy="6765758"/>
          </a:xfrm>
        </p:grpSpPr>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237354" y="2011433"/>
              <a:ext cx="3073481" cy="3073481"/>
            </a:xfrm>
            <a:prstGeom prst="rect">
              <a:avLst/>
            </a:prstGeom>
          </p:spPr>
        </p:pic>
        <p:grpSp>
          <p:nvGrpSpPr>
            <p:cNvPr id="19" name="Group 18"/>
            <p:cNvGrpSpPr/>
            <p:nvPr/>
          </p:nvGrpSpPr>
          <p:grpSpPr>
            <a:xfrm>
              <a:off x="12349404" y="4828494"/>
              <a:ext cx="4811221" cy="3948697"/>
              <a:chOff x="11982677" y="1642065"/>
              <a:chExt cx="6580358" cy="5400675"/>
            </a:xfrm>
          </p:grpSpPr>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82677" y="1642065"/>
                <a:ext cx="3061650" cy="5400675"/>
              </a:xfrm>
              <a:prstGeom prst="rect">
                <a:avLst/>
              </a:prstGeom>
            </p:spPr>
          </p:pic>
          <p:pic>
            <p:nvPicPr>
              <p:cNvPr id="21" name="Picture 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526500" y="1642065"/>
                <a:ext cx="3036535" cy="5356372"/>
              </a:xfrm>
              <a:prstGeom prst="rect">
                <a:avLst/>
              </a:prstGeom>
            </p:spPr>
          </p:pic>
        </p:grpSp>
      </p:grpSp>
      <p:sp>
        <p:nvSpPr>
          <p:cNvPr id="22"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GLOVES </a:t>
            </a:r>
            <a:endParaRPr lang="en-US" sz="3600" dirty="0">
              <a:solidFill>
                <a:schemeClr val="tx1"/>
              </a:solidFill>
              <a:latin typeface="Arial"/>
              <a:ea typeface="Arial Bold" charset="0"/>
              <a:cs typeface="Arial"/>
              <a:sym typeface="Avenir Next"/>
            </a:endParaRPr>
          </a:p>
        </p:txBody>
      </p:sp>
      <p:pic>
        <p:nvPicPr>
          <p:cNvPr id="23" name="Picture 22" descr="Bamko 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24" name="TextBox 23"/>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5" name="Straight Connector 24"/>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6693010"/>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21</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53172" y="12289692"/>
            <a:ext cx="9577947"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Keep hydrated and stylish at the same time with this chic hydration bottle.    </a:t>
            </a:r>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5847" y="4355436"/>
            <a:ext cx="2990933" cy="652370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7636" y="4625975"/>
            <a:ext cx="2990933" cy="652370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34142" y="4355437"/>
            <a:ext cx="2990933" cy="6523701"/>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7087" y="796088"/>
            <a:ext cx="4648891" cy="1226792"/>
          </a:xfrm>
          <a:prstGeom prst="rect">
            <a:avLst/>
          </a:prstGeom>
        </p:spPr>
      </p:pic>
      <p:sp>
        <p:nvSpPr>
          <p:cNvPr id="20" name="Rectangle 19"/>
          <p:cNvSpPr/>
          <p:nvPr/>
        </p:nvSpPr>
        <p:spPr>
          <a:xfrm>
            <a:off x="13031788" y="0"/>
            <a:ext cx="11352212" cy="13743796"/>
          </a:xfrm>
          <a:prstGeom prst="rect">
            <a:avLst/>
          </a:prstGeom>
          <a:blipFill dpi="0" rotWithShape="1">
            <a:blip r:embed="rId7"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6"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STAINLESS STEEL BOTTLE</a:t>
            </a:r>
            <a:endParaRPr lang="en-US" sz="3600" dirty="0">
              <a:solidFill>
                <a:schemeClr val="tx1"/>
              </a:solidFill>
              <a:latin typeface="Arial"/>
              <a:ea typeface="Arial Bold" charset="0"/>
              <a:cs typeface="Arial"/>
              <a:sym typeface="Avenir Next"/>
            </a:endParaRPr>
          </a:p>
        </p:txBody>
      </p:sp>
      <p:pic>
        <p:nvPicPr>
          <p:cNvPr id="19" name="Picture 18" descr="Bamko 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21" name="TextBox 20"/>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2" name="Straight Connector 21"/>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777709"/>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22</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1983964"/>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Make sure you stay safe in the sun with the colorful zinc balm </a:t>
            </a:r>
            <a:r>
              <a:rPr lang="en-US" sz="2000" dirty="0" smtClean="0">
                <a:solidFill>
                  <a:srgbClr val="9C874D"/>
                </a:solidFill>
                <a:latin typeface="Arial" pitchFamily="34" charset="0"/>
                <a:ea typeface="Franklin Gothic Book"/>
                <a:cs typeface="Arial" pitchFamily="34" charset="0"/>
                <a:sym typeface="Franklin Gothic Medium"/>
              </a:rPr>
              <a:t>tube. It </a:t>
            </a:r>
            <a:r>
              <a:rPr lang="en-US" sz="2000" dirty="0">
                <a:solidFill>
                  <a:srgbClr val="9C874D"/>
                </a:solidFill>
                <a:latin typeface="Arial" pitchFamily="34" charset="0"/>
                <a:ea typeface="Franklin Gothic Book"/>
                <a:cs typeface="Arial" pitchFamily="34" charset="0"/>
                <a:sym typeface="Franklin Gothic Medium"/>
              </a:rPr>
              <a:t>comes inside this adorable lizard holder so you can take it with you anywhere. </a:t>
            </a:r>
          </a:p>
        </p:txBody>
      </p:sp>
      <p:sp>
        <p:nvSpPr>
          <p:cNvPr id="10" name="Rectangle 9"/>
          <p:cNvSpPr/>
          <p:nvPr/>
        </p:nvSpPr>
        <p:spPr>
          <a:xfrm>
            <a:off x="13031788" y="0"/>
            <a:ext cx="11352212" cy="137437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6092" y="4176583"/>
            <a:ext cx="6389967" cy="6749935"/>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3911" y="1035058"/>
            <a:ext cx="4435358" cy="780623"/>
          </a:xfrm>
          <a:prstGeom prst="rect">
            <a:avLst/>
          </a:prstGeom>
        </p:spPr>
      </p:pic>
      <p:sp>
        <p:nvSpPr>
          <p:cNvPr id="11"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ZINC HOLDER AND TUBE</a:t>
            </a:r>
            <a:endParaRPr lang="en-US" sz="3600" dirty="0">
              <a:solidFill>
                <a:schemeClr val="tx1"/>
              </a:solidFill>
              <a:latin typeface="Arial"/>
              <a:ea typeface="Arial Bold" charset="0"/>
              <a:cs typeface="Arial"/>
              <a:sym typeface="Avenir Next"/>
            </a:endParaRPr>
          </a:p>
        </p:txBody>
      </p:sp>
      <p:pic>
        <p:nvPicPr>
          <p:cNvPr id="13" name="Picture 12"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4" name="TextBox 13"/>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5" name="Straight Connector 14"/>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909025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23</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31993" y="12006630"/>
            <a:ext cx="1035355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Make sure you keep organized with this handy journal</a:t>
            </a:r>
            <a:r>
              <a:rPr lang="en-US" sz="2000" dirty="0" smtClean="0">
                <a:solidFill>
                  <a:srgbClr val="9C874D"/>
                </a:solidFill>
                <a:latin typeface="Arial" pitchFamily="34" charset="0"/>
                <a:ea typeface="Franklin Gothic Book"/>
                <a:cs typeface="Arial" pitchFamily="34" charset="0"/>
                <a:sym typeface="Franklin Gothic Medium"/>
              </a:rPr>
              <a:t>. </a:t>
            </a:r>
            <a:r>
              <a:rPr lang="en-US" sz="2000" dirty="0">
                <a:solidFill>
                  <a:srgbClr val="9C874D"/>
                </a:solidFill>
                <a:latin typeface="Arial" pitchFamily="34" charset="0"/>
                <a:ea typeface="Franklin Gothic Book"/>
                <a:cs typeface="Arial" pitchFamily="34" charset="0"/>
                <a:sym typeface="Franklin Gothic Medium"/>
              </a:rPr>
              <a:t>You will never forget an appointment or important notation again!</a:t>
            </a:r>
          </a:p>
        </p:txBody>
      </p:sp>
      <p:sp>
        <p:nvSpPr>
          <p:cNvPr id="10" name="Rectangle 9"/>
          <p:cNvSpPr/>
          <p:nvPr/>
        </p:nvSpPr>
        <p:spPr>
          <a:xfrm>
            <a:off x="13031788" y="0"/>
            <a:ext cx="11352212" cy="137437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3" name="Picture 12" descr="Uber_Logotype_RGB_Black.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8625" y="1059772"/>
            <a:ext cx="5295006" cy="741713"/>
          </a:xfrm>
          <a:prstGeom prst="rect">
            <a:avLst/>
          </a:prstGeom>
        </p:spPr>
      </p:pic>
      <p:pic>
        <p:nvPicPr>
          <p:cNvPr id="14" name="Picture 13" descr="Uber_Notebooks_r1c1v1.png"/>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a:ext>
            </a:extLst>
          </a:blip>
          <a:srcRect/>
          <a:stretch/>
        </p:blipFill>
        <p:spPr>
          <a:xfrm>
            <a:off x="3066032" y="4319244"/>
            <a:ext cx="6910087" cy="6607274"/>
          </a:xfrm>
          <a:prstGeom prst="rect">
            <a:avLst/>
          </a:prstGeom>
        </p:spPr>
      </p:pic>
      <p:sp>
        <p:nvSpPr>
          <p:cNvPr id="11"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JOURNAL </a:t>
            </a:r>
            <a:endParaRPr lang="en-US" sz="3600" dirty="0">
              <a:solidFill>
                <a:schemeClr val="tx1"/>
              </a:solidFill>
              <a:latin typeface="Arial"/>
              <a:ea typeface="Arial Bold" charset="0"/>
              <a:cs typeface="Arial"/>
              <a:sym typeface="Avenir Next"/>
            </a:endParaRPr>
          </a:p>
        </p:txBody>
      </p:sp>
      <p:pic>
        <p:nvPicPr>
          <p:cNvPr id="15" name="Picture 14" descr="Bamko 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7" name="TextBox 16"/>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9158509"/>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24</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006630"/>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A stylish shopping tote can do wonders to promote a </a:t>
            </a:r>
            <a:r>
              <a:rPr lang="en-US" sz="2000" dirty="0" smtClean="0">
                <a:solidFill>
                  <a:srgbClr val="9C874D"/>
                </a:solidFill>
                <a:latin typeface="Arial" pitchFamily="34" charset="0"/>
                <a:ea typeface="Franklin Gothic Book"/>
                <a:cs typeface="Arial" pitchFamily="34" charset="0"/>
                <a:sym typeface="Franklin Gothic Medium"/>
              </a:rPr>
              <a:t>brand. This </a:t>
            </a:r>
            <a:r>
              <a:rPr lang="en-US" sz="2000" dirty="0">
                <a:solidFill>
                  <a:srgbClr val="9C874D"/>
                </a:solidFill>
                <a:latin typeface="Arial" pitchFamily="34" charset="0"/>
                <a:ea typeface="Franklin Gothic Book"/>
                <a:cs typeface="Arial" pitchFamily="34" charset="0"/>
                <a:sym typeface="Franklin Gothic Medium"/>
              </a:rPr>
              <a:t>sketched tote is a lovely addition to any wardrobe!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0085" y="1035058"/>
            <a:ext cx="4986473" cy="857673"/>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8464" y="4349578"/>
            <a:ext cx="6725224" cy="6725224"/>
          </a:xfrm>
          <a:prstGeom prst="rect">
            <a:avLst/>
          </a:prstGeom>
        </p:spPr>
      </p:pic>
      <p:sp>
        <p:nvSpPr>
          <p:cNvPr id="11" name="Rectangle 10"/>
          <p:cNvSpPr/>
          <p:nvPr/>
        </p:nvSpPr>
        <p:spPr>
          <a:xfrm>
            <a:off x="13031787" y="0"/>
            <a:ext cx="11352213" cy="13728348"/>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VIB ROUGE TOTE </a:t>
            </a:r>
            <a:endParaRPr lang="en-US" sz="3600" dirty="0">
              <a:solidFill>
                <a:schemeClr val="tx1"/>
              </a:solidFill>
              <a:latin typeface="Arial"/>
              <a:ea typeface="Arial Bold" charset="0"/>
              <a:cs typeface="Arial"/>
              <a:sym typeface="Avenir Next"/>
            </a:endParaRPr>
          </a:p>
        </p:txBody>
      </p:sp>
      <p:pic>
        <p:nvPicPr>
          <p:cNvPr id="13" name="Picture 12"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4" name="TextBox 13"/>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5" name="Straight Connector 14"/>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301817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andora_logo_blu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4276" y="843147"/>
            <a:ext cx="5798627" cy="1268450"/>
          </a:xfrm>
          <a:prstGeom prst="rect">
            <a:avLst/>
          </a:prstGeom>
        </p:spPr>
      </p:pic>
      <p:sp>
        <p:nvSpPr>
          <p:cNvPr id="16" name="Rectangle 15"/>
          <p:cNvSpPr/>
          <p:nvPr/>
        </p:nvSpPr>
        <p:spPr>
          <a:xfrm>
            <a:off x="13031788" y="0"/>
            <a:ext cx="11352212" cy="13743796"/>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25</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53172" y="12311261"/>
            <a:ext cx="9869731"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rPr>
              <a:t>When you need to tune it all out and turn it all up, put in your earbuds and feel the burn.</a:t>
            </a:r>
            <a:endParaRPr lang="en-US" sz="2000" dirty="0">
              <a:solidFill>
                <a:srgbClr val="9C874D"/>
              </a:solidFill>
              <a:latin typeface="Arial" pitchFamily="34" charset="0"/>
              <a:ea typeface="Franklin Gothic Book"/>
              <a:cs typeface="Arial" pitchFamily="34" charset="0"/>
              <a:sym typeface="Franklin Gothic Medium"/>
            </a:endParaRPr>
          </a:p>
        </p:txBody>
      </p:sp>
      <p:pic>
        <p:nvPicPr>
          <p:cNvPr id="14" name="Picture 13" descr="Pandora_Earbuds_r1c9v2.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19248" y="4597559"/>
            <a:ext cx="8803655" cy="6208980"/>
          </a:xfrm>
          <a:prstGeom prst="rect">
            <a:avLst/>
          </a:prstGeom>
        </p:spPr>
      </p:pic>
      <p:sp>
        <p:nvSpPr>
          <p:cNvPr id="10"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EARBUDS &amp; CASE </a:t>
            </a:r>
            <a:endParaRPr lang="en-US" sz="3600" dirty="0">
              <a:solidFill>
                <a:schemeClr val="tx1"/>
              </a:solidFill>
              <a:latin typeface="Arial"/>
              <a:ea typeface="Arial Bold" charset="0"/>
              <a:cs typeface="Arial"/>
              <a:sym typeface="Avenir Next"/>
            </a:endParaRPr>
          </a:p>
        </p:txBody>
      </p:sp>
      <p:pic>
        <p:nvPicPr>
          <p:cNvPr id="13" name="Picture 12"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3100357"/>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26</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53172" y="11983964"/>
            <a:ext cx="10332378"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This cute t-shirt features all of the Chipmunks together! The shirt is made of 100% cotton and comes in all sizes. </a:t>
            </a:r>
          </a:p>
        </p:txBody>
      </p:sp>
      <p:sp>
        <p:nvSpPr>
          <p:cNvPr id="10" name="Rectangle 9"/>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175" y="4492456"/>
            <a:ext cx="11724536" cy="6332066"/>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8235" y="894190"/>
            <a:ext cx="1373081" cy="1000075"/>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CHIPMUNKS T-SHIRT</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847794"/>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27</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311261"/>
            <a:ext cx="9577947"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Celebrate game day right with this awesome football shaped snack container.  </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20134" y="4625975"/>
            <a:ext cx="3601884" cy="63005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84213" y="467326"/>
            <a:ext cx="3512651" cy="151573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15308856" y="7511913"/>
            <a:ext cx="4770644" cy="2058566"/>
          </a:xfrm>
          <a:prstGeom prst="rect">
            <a:avLst/>
          </a:prstGeom>
        </p:spPr>
      </p:pic>
      <p:sp>
        <p:nvSpPr>
          <p:cNvPr id="13" name="Rectangle 12"/>
          <p:cNvSpPr/>
          <p:nvPr/>
        </p:nvSpPr>
        <p:spPr>
          <a:xfrm>
            <a:off x="13031788" y="0"/>
            <a:ext cx="11352212" cy="1371600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7"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FOOTBALL CONTAINER</a:t>
            </a:r>
            <a:endParaRPr lang="en-US" sz="3600" dirty="0">
              <a:solidFill>
                <a:schemeClr val="tx1"/>
              </a:solidFill>
              <a:latin typeface="Arial"/>
              <a:ea typeface="Arial Bold" charset="0"/>
              <a:cs typeface="Arial"/>
              <a:sym typeface="Avenir Next"/>
            </a:endParaRPr>
          </a:p>
        </p:txBody>
      </p:sp>
      <p:pic>
        <p:nvPicPr>
          <p:cNvPr id="19" name="Picture 18"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20" name="TextBox 19"/>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1" name="Straight Connector 20"/>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3649001"/>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28</a:t>
            </a:fld>
            <a:endParaRPr lang="en-US" b="1" dirty="0"/>
          </a:p>
        </p:txBody>
      </p:sp>
      <p:sp>
        <p:nvSpPr>
          <p:cNvPr id="20" name="Shape 52"/>
          <p:cNvSpPr/>
          <p:nvPr/>
        </p:nvSpPr>
        <p:spPr>
          <a:xfrm>
            <a:off x="1071563" y="11695708"/>
            <a:ext cx="10313987" cy="923330"/>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Get an amazing workout with this portable travel kit! Kit includes a wet/dry bag to keep valuables dry and safe, a stainless steel jump rope with plastic casing and a water bottle with carabiner!</a:t>
            </a: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8387" y="4165763"/>
            <a:ext cx="4484811" cy="6713375"/>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8849873">
            <a:off x="4319064" y="6523467"/>
            <a:ext cx="6032163" cy="3510482"/>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1175" y="4324865"/>
            <a:ext cx="4560360" cy="4448311"/>
          </a:xfrm>
          <a:prstGeom prst="rect">
            <a:avLst/>
          </a:prstGeom>
        </p:spPr>
      </p:pic>
      <p:sp>
        <p:nvSpPr>
          <p:cNvPr id="16" name="Rectangle 15"/>
          <p:cNvSpPr/>
          <p:nvPr/>
        </p:nvSpPr>
        <p:spPr>
          <a:xfrm>
            <a:off x="13031788" y="-1"/>
            <a:ext cx="11352212" cy="13777313"/>
          </a:xfrm>
          <a:prstGeom prst="rect">
            <a:avLst/>
          </a:prstGeom>
          <a:blipFill dpi="0" rotWithShape="1">
            <a:blip r:embed="rId6" cstate="print">
              <a:extLst>
                <a:ext uri="{28A0092B-C50C-407E-A947-70E740481C1C}">
                  <a14:useLocalDpi xmlns:a14="http://schemas.microsoft.com/office/drawing/2010/main"/>
                </a:ext>
              </a:extLst>
            </a:blip>
            <a:srcRect/>
            <a:stretch>
              <a:fillRect/>
            </a:stretch>
          </a:blipFill>
          <a:ln w="12700" cap="flat">
            <a:noFill/>
            <a:miter lim="400000"/>
          </a:ln>
          <a:effectLst>
            <a:outerShdw blurRad="50800" algn="t"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7087" y="796088"/>
            <a:ext cx="4648891" cy="1226792"/>
          </a:xfrm>
          <a:prstGeom prst="rect">
            <a:avLst/>
          </a:prstGeom>
        </p:spPr>
      </p:pic>
      <p:sp>
        <p:nvSpPr>
          <p:cNvPr id="17"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FITNESS KIT </a:t>
            </a:r>
            <a:endParaRPr lang="en-US" sz="3600" dirty="0">
              <a:solidFill>
                <a:schemeClr val="tx1"/>
              </a:solidFill>
              <a:latin typeface="Arial"/>
              <a:ea typeface="Arial Bold" charset="0"/>
              <a:cs typeface="Arial"/>
              <a:sym typeface="Avenir Next"/>
            </a:endParaRPr>
          </a:p>
        </p:txBody>
      </p:sp>
      <p:pic>
        <p:nvPicPr>
          <p:cNvPr id="19" name="Picture 18" descr="Bamko logo.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21" name="TextBox 20"/>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2" name="Straight Connector 21"/>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923910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031787" y="0"/>
            <a:ext cx="11352213" cy="137129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a:innerShdw blurRad="114300">
              <a:prstClr val="black"/>
            </a:inn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29</a:t>
            </a:fld>
            <a:endParaRPr lang="en-US" b="1" dirty="0"/>
          </a:p>
        </p:txBody>
      </p:sp>
      <p:sp>
        <p:nvSpPr>
          <p:cNvPr id="20" name="Shape 52"/>
          <p:cNvSpPr/>
          <p:nvPr/>
        </p:nvSpPr>
        <p:spPr>
          <a:xfrm>
            <a:off x="1071563" y="12311261"/>
            <a:ext cx="986295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Nothing sets the mood better than party string lights, especially at an evening party. </a:t>
            </a: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3708" y="3311318"/>
            <a:ext cx="9255383" cy="616891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t="12584" b="8807"/>
          <a:stretch/>
        </p:blipFill>
        <p:spPr>
          <a:xfrm>
            <a:off x="7037423" y="8081319"/>
            <a:ext cx="4713981" cy="2797819"/>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4799" y="567525"/>
            <a:ext cx="2509103" cy="1372479"/>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STRING PARTY LIGHTS &amp; NIGHTLIGHT</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292138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 name="107.jpg"/>
          <p:cNvPicPr/>
          <p:nvPr/>
        </p:nvPicPr>
        <p:blipFill>
          <a:blip r:embed="rId2" cstate="print">
            <a:extLst>
              <a:ext uri="{28A0092B-C50C-407E-A947-70E740481C1C}">
                <a14:useLocalDpi xmlns:a14="http://schemas.microsoft.com/office/drawing/2010/main"/>
              </a:ext>
            </a:extLst>
          </a:blip>
          <a:srcRect/>
          <a:stretch>
            <a:fillRect/>
          </a:stretch>
        </p:blipFill>
        <p:spPr>
          <a:xfrm>
            <a:off x="7698" y="4330"/>
            <a:ext cx="24377041" cy="13707341"/>
          </a:xfrm>
          <a:prstGeom prst="rect">
            <a:avLst/>
          </a:prstGeom>
          <a:ln w="12700">
            <a:miter lim="400000"/>
          </a:ln>
        </p:spPr>
      </p:pic>
      <p:sp>
        <p:nvSpPr>
          <p:cNvPr id="405" name="Shape 405"/>
          <p:cNvSpPr>
            <a:spLocks noGrp="1"/>
          </p:cNvSpPr>
          <p:nvPr>
            <p:ph type="sldNum" sz="quarter" idx="4294967295"/>
          </p:nvPr>
        </p:nvSpPr>
        <p:spPr>
          <a:xfrm>
            <a:off x="191731" y="13236404"/>
            <a:ext cx="929788" cy="335756"/>
          </a:xfrm>
          <a:prstGeom prst="rect">
            <a:avLst/>
          </a:prstGeom>
          <a:extLst>
            <a:ext uri="{C572A759-6A51-4108-AA02-DFA0A04FC94B}">
              <ma14:wrappingTextBoxFlag xmlns:ma14="http://schemas.microsoft.com/office/mac/drawingml/2011/main" val="1"/>
            </a:ext>
          </a:extLst>
        </p:spPr>
        <p:txBody>
          <a:bodyPr/>
          <a:lstStyle>
            <a:lvl1pPr defTabSz="456914">
              <a:defRPr sz="1199" b="0"/>
            </a:lvl1pPr>
          </a:lstStyle>
          <a:p>
            <a:pPr lvl="0">
              <a:defRPr sz="1800"/>
            </a:pPr>
            <a:fld id="{86CB4B4D-7CA3-9044-876B-883B54F8677D}" type="slidenum">
              <a:rPr/>
              <a:t>3</a:t>
            </a:fld>
            <a:endParaRPr/>
          </a:p>
        </p:txBody>
      </p:sp>
      <p:sp>
        <p:nvSpPr>
          <p:cNvPr id="406" name="Shape 406"/>
          <p:cNvSpPr/>
          <p:nvPr/>
        </p:nvSpPr>
        <p:spPr>
          <a:xfrm>
            <a:off x="-32820" y="-14825"/>
            <a:ext cx="10210162" cy="13745652"/>
          </a:xfrm>
          <a:prstGeom prst="rect">
            <a:avLst/>
          </a:prstGeom>
          <a:solidFill>
            <a:srgbClr val="021EAA"/>
          </a:solidFill>
          <a:ln w="12700">
            <a:miter lim="400000"/>
          </a:ln>
        </p:spPr>
        <p:txBody>
          <a:bodyPr lIns="0" tIns="0" rIns="0" bIns="0" anchor="ctr"/>
          <a:lstStyle/>
          <a:p>
            <a:pPr lvl="0">
              <a:defRPr sz="3200">
                <a:solidFill>
                  <a:srgbClr val="FFFFFF"/>
                </a:solidFill>
              </a:defRPr>
            </a:pPr>
            <a:endParaRPr sz="3198"/>
          </a:p>
        </p:txBody>
      </p:sp>
      <p:sp>
        <p:nvSpPr>
          <p:cNvPr id="408" name="Shape 408"/>
          <p:cNvSpPr/>
          <p:nvPr/>
        </p:nvSpPr>
        <p:spPr>
          <a:xfrm>
            <a:off x="740546" y="2872911"/>
            <a:ext cx="9393807" cy="172303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583836">
              <a:defRPr sz="1800"/>
            </a:pPr>
            <a:r>
              <a:rPr sz="2799" dirty="0">
                <a:solidFill>
                  <a:srgbClr val="FFFFFF"/>
                </a:solidFill>
                <a:latin typeface="Helvetica Neue"/>
                <a:ea typeface="Helvetica Neue"/>
                <a:cs typeface="Helvetica Neue"/>
                <a:sym typeface="Helvetica Neue"/>
              </a:rPr>
              <a:t>While most sourcing companies are limited to working within a few industries, BAMKO has a wide range of expertise, making us ready to take on projects over </a:t>
            </a:r>
            <a:br>
              <a:rPr sz="2799" dirty="0">
                <a:solidFill>
                  <a:srgbClr val="FFFFFF"/>
                </a:solidFill>
                <a:latin typeface="Helvetica Neue"/>
                <a:ea typeface="Helvetica Neue"/>
                <a:cs typeface="Helvetica Neue"/>
                <a:sym typeface="Helvetica Neue"/>
              </a:rPr>
            </a:br>
            <a:r>
              <a:rPr sz="2799" b="1" dirty="0">
                <a:solidFill>
                  <a:srgbClr val="FFFFFF"/>
                </a:solidFill>
                <a:latin typeface="Helvetica Neue"/>
                <a:ea typeface="Helvetica Neue"/>
                <a:cs typeface="Helvetica Neue"/>
                <a:sym typeface="Helvetica Neue"/>
              </a:rPr>
              <a:t>a broader scope of product categories</a:t>
            </a:r>
            <a:r>
              <a:rPr sz="2799" dirty="0">
                <a:solidFill>
                  <a:srgbClr val="FFFFFF"/>
                </a:solidFill>
                <a:latin typeface="Helvetica Neue"/>
                <a:ea typeface="Helvetica Neue"/>
                <a:cs typeface="Helvetica Neue"/>
                <a:sym typeface="Helvetica Neue"/>
              </a:rPr>
              <a:t>. </a:t>
            </a:r>
          </a:p>
        </p:txBody>
      </p:sp>
      <p:sp>
        <p:nvSpPr>
          <p:cNvPr id="409" name="Shape 409"/>
          <p:cNvSpPr/>
          <p:nvPr/>
        </p:nvSpPr>
        <p:spPr>
          <a:xfrm>
            <a:off x="673812" y="7228564"/>
            <a:ext cx="2751324" cy="12613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1" defTabSz="583836">
              <a:defRPr sz="1800"/>
            </a:pPr>
            <a:r>
              <a:rPr sz="2199" b="1" dirty="0">
                <a:solidFill>
                  <a:srgbClr val="FFD300"/>
                </a:solidFill>
                <a:latin typeface="Avenir Book"/>
                <a:ea typeface="Avenir Book"/>
                <a:cs typeface="Avenir Book"/>
                <a:sym typeface="Avenir Book"/>
              </a:rPr>
              <a:t>PACKAGING</a:t>
            </a:r>
          </a:p>
          <a:p>
            <a:pPr lvl="1" defTabSz="583836">
              <a:defRPr sz="1800"/>
            </a:pPr>
            <a:r>
              <a:rPr sz="1999" dirty="0">
                <a:solidFill>
                  <a:srgbClr val="FFFFFF"/>
                </a:solidFill>
                <a:latin typeface="Helvetica Neue Medium"/>
                <a:ea typeface="Helvetica Neue Medium"/>
                <a:cs typeface="Helvetica Neue Medium"/>
                <a:sym typeface="Helvetica Neue Medium"/>
              </a:rPr>
              <a:t>Folding Cartons</a:t>
            </a:r>
          </a:p>
          <a:p>
            <a:pPr lvl="1" defTabSz="583836">
              <a:defRPr sz="1800"/>
            </a:pPr>
            <a:r>
              <a:rPr sz="1999" dirty="0">
                <a:solidFill>
                  <a:srgbClr val="FFFFFF"/>
                </a:solidFill>
                <a:latin typeface="Helvetica Neue Medium"/>
                <a:ea typeface="Helvetica Neue Medium"/>
                <a:cs typeface="Helvetica Neue Medium"/>
                <a:sym typeface="Helvetica Neue Medium"/>
              </a:rPr>
              <a:t>Window Boxes</a:t>
            </a:r>
          </a:p>
          <a:p>
            <a:pPr lvl="1" defTabSz="583836">
              <a:defRPr sz="1800"/>
            </a:pPr>
            <a:r>
              <a:rPr sz="1999" dirty="0">
                <a:solidFill>
                  <a:srgbClr val="FFFFFF"/>
                </a:solidFill>
                <a:latin typeface="Helvetica Neue Medium"/>
                <a:ea typeface="Helvetica Neue Medium"/>
                <a:cs typeface="Helvetica Neue Medium"/>
                <a:sym typeface="Helvetica Neue Medium"/>
              </a:rPr>
              <a:t>Rigid Setup Boxes</a:t>
            </a:r>
          </a:p>
        </p:txBody>
      </p:sp>
      <p:sp>
        <p:nvSpPr>
          <p:cNvPr id="410" name="Shape 410"/>
          <p:cNvSpPr/>
          <p:nvPr/>
        </p:nvSpPr>
        <p:spPr>
          <a:xfrm>
            <a:off x="3978847" y="7228564"/>
            <a:ext cx="2405787" cy="12613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1" defTabSz="583836">
              <a:defRPr sz="1800"/>
            </a:pPr>
            <a:r>
              <a:rPr sz="2199" b="1" dirty="0">
                <a:solidFill>
                  <a:srgbClr val="FFD441"/>
                </a:solidFill>
                <a:latin typeface="Avenir Book"/>
                <a:ea typeface="Avenir Book"/>
                <a:cs typeface="Avenir Book"/>
                <a:sym typeface="Avenir Book"/>
              </a:rPr>
              <a:t>CUT &amp; SEW</a:t>
            </a:r>
          </a:p>
          <a:p>
            <a:pPr lvl="1" defTabSz="583836">
              <a:defRPr sz="1800"/>
            </a:pPr>
            <a:r>
              <a:rPr sz="1999" dirty="0">
                <a:solidFill>
                  <a:srgbClr val="FFFFFF"/>
                </a:solidFill>
                <a:latin typeface="Helvetica Neue Medium"/>
                <a:ea typeface="Helvetica Neue Medium"/>
                <a:cs typeface="Helvetica Neue Medium"/>
                <a:sym typeface="Helvetica Neue Medium"/>
              </a:rPr>
              <a:t>Plush</a:t>
            </a:r>
          </a:p>
          <a:p>
            <a:pPr lvl="1" defTabSz="583836">
              <a:defRPr sz="1800"/>
            </a:pPr>
            <a:r>
              <a:rPr sz="1999" dirty="0">
                <a:solidFill>
                  <a:srgbClr val="FFFFFF"/>
                </a:solidFill>
                <a:latin typeface="Helvetica Neue Medium"/>
                <a:ea typeface="Helvetica Neue Medium"/>
                <a:cs typeface="Helvetica Neue Medium"/>
                <a:sym typeface="Helvetica Neue Medium"/>
              </a:rPr>
              <a:t>Bags</a:t>
            </a:r>
          </a:p>
          <a:p>
            <a:pPr lvl="1" defTabSz="583836">
              <a:defRPr sz="1800"/>
            </a:pPr>
            <a:r>
              <a:rPr sz="1999" dirty="0">
                <a:solidFill>
                  <a:srgbClr val="FFFFFF"/>
                </a:solidFill>
                <a:latin typeface="Helvetica Neue Medium"/>
                <a:ea typeface="Helvetica Neue Medium"/>
                <a:cs typeface="Helvetica Neue Medium"/>
                <a:sym typeface="Helvetica Neue Medium"/>
              </a:rPr>
              <a:t>Apparel</a:t>
            </a:r>
          </a:p>
        </p:txBody>
      </p:sp>
      <p:sp>
        <p:nvSpPr>
          <p:cNvPr id="411" name="Shape 411"/>
          <p:cNvSpPr/>
          <p:nvPr/>
        </p:nvSpPr>
        <p:spPr>
          <a:xfrm>
            <a:off x="7111114" y="7228564"/>
            <a:ext cx="2405787" cy="12613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1" defTabSz="583836">
              <a:defRPr sz="1800"/>
            </a:pPr>
            <a:r>
              <a:rPr sz="2199" b="1">
                <a:solidFill>
                  <a:srgbClr val="FFD441"/>
                </a:solidFill>
                <a:latin typeface="Avenir Book"/>
                <a:ea typeface="Avenir Book"/>
                <a:cs typeface="Avenir Book"/>
                <a:sym typeface="Avenir Book"/>
              </a:rPr>
              <a:t>ELECTRONICS</a:t>
            </a:r>
          </a:p>
          <a:p>
            <a:pPr lvl="1" defTabSz="583836">
              <a:defRPr sz="1800"/>
            </a:pPr>
            <a:r>
              <a:rPr sz="1999">
                <a:solidFill>
                  <a:srgbClr val="FFFFFF"/>
                </a:solidFill>
                <a:latin typeface="Helvetica Neue Medium"/>
                <a:ea typeface="Helvetica Neue Medium"/>
                <a:cs typeface="Helvetica Neue Medium"/>
                <a:sym typeface="Helvetica Neue Medium"/>
              </a:rPr>
              <a:t>Audio</a:t>
            </a:r>
          </a:p>
          <a:p>
            <a:pPr lvl="1" defTabSz="583836">
              <a:defRPr sz="1800"/>
            </a:pPr>
            <a:r>
              <a:rPr sz="1999">
                <a:solidFill>
                  <a:srgbClr val="FFFFFF"/>
                </a:solidFill>
                <a:latin typeface="Helvetica Neue Medium"/>
                <a:ea typeface="Helvetica Neue Medium"/>
                <a:cs typeface="Helvetica Neue Medium"/>
                <a:sym typeface="Helvetica Neue Medium"/>
              </a:rPr>
              <a:t>Lighting</a:t>
            </a:r>
          </a:p>
          <a:p>
            <a:pPr lvl="1" defTabSz="583836">
              <a:defRPr sz="1800"/>
            </a:pPr>
            <a:r>
              <a:rPr sz="1999">
                <a:solidFill>
                  <a:srgbClr val="FFFFFF"/>
                </a:solidFill>
                <a:latin typeface="Helvetica Neue Medium"/>
                <a:ea typeface="Helvetica Neue Medium"/>
                <a:cs typeface="Helvetica Neue Medium"/>
                <a:sym typeface="Helvetica Neue Medium"/>
              </a:rPr>
              <a:t>Thermals</a:t>
            </a:r>
          </a:p>
        </p:txBody>
      </p:sp>
      <p:sp>
        <p:nvSpPr>
          <p:cNvPr id="412" name="Shape 412"/>
          <p:cNvSpPr/>
          <p:nvPr/>
        </p:nvSpPr>
        <p:spPr>
          <a:xfrm>
            <a:off x="3978847" y="11481739"/>
            <a:ext cx="2405787" cy="12613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1" defTabSz="583836">
              <a:defRPr sz="1800"/>
            </a:pPr>
            <a:r>
              <a:rPr sz="2199" b="1">
                <a:solidFill>
                  <a:srgbClr val="FFD441"/>
                </a:solidFill>
                <a:latin typeface="Avenir Book"/>
                <a:ea typeface="Avenir Book"/>
                <a:cs typeface="Avenir Book"/>
                <a:sym typeface="Avenir Book"/>
              </a:rPr>
              <a:t>METALS</a:t>
            </a:r>
          </a:p>
          <a:p>
            <a:pPr lvl="1" defTabSz="583836">
              <a:defRPr sz="1800"/>
            </a:pPr>
            <a:r>
              <a:rPr sz="1999">
                <a:solidFill>
                  <a:srgbClr val="FFFFFF"/>
                </a:solidFill>
                <a:latin typeface="Helvetica Neue Medium"/>
                <a:ea typeface="Helvetica Neue Medium"/>
                <a:cs typeface="Helvetica Neue Medium"/>
                <a:sym typeface="Helvetica Neue Medium"/>
              </a:rPr>
              <a:t>Stainless Steel</a:t>
            </a:r>
          </a:p>
          <a:p>
            <a:pPr lvl="1" defTabSz="583836">
              <a:defRPr sz="1800"/>
            </a:pPr>
            <a:r>
              <a:rPr sz="1999">
                <a:solidFill>
                  <a:srgbClr val="FFFFFF"/>
                </a:solidFill>
                <a:latin typeface="Helvetica Neue Medium"/>
                <a:ea typeface="Helvetica Neue Medium"/>
                <a:cs typeface="Helvetica Neue Medium"/>
                <a:sym typeface="Helvetica Neue Medium"/>
              </a:rPr>
              <a:t> Aluminum</a:t>
            </a:r>
          </a:p>
          <a:p>
            <a:pPr lvl="1" defTabSz="583836">
              <a:defRPr sz="1800"/>
            </a:pPr>
            <a:r>
              <a:rPr sz="1999">
                <a:solidFill>
                  <a:srgbClr val="FFFFFF"/>
                </a:solidFill>
                <a:latin typeface="Helvetica Neue Medium"/>
                <a:ea typeface="Helvetica Neue Medium"/>
                <a:cs typeface="Helvetica Neue Medium"/>
                <a:sym typeface="Helvetica Neue Medium"/>
              </a:rPr>
              <a:t>Tins</a:t>
            </a:r>
          </a:p>
        </p:txBody>
      </p:sp>
      <p:sp>
        <p:nvSpPr>
          <p:cNvPr id="413" name="Shape 413"/>
          <p:cNvSpPr/>
          <p:nvPr/>
        </p:nvSpPr>
        <p:spPr>
          <a:xfrm>
            <a:off x="621165" y="11481739"/>
            <a:ext cx="2899067" cy="12613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1" defTabSz="583836">
              <a:defRPr sz="1800"/>
            </a:pPr>
            <a:r>
              <a:rPr sz="2199" b="1">
                <a:solidFill>
                  <a:srgbClr val="FFD441"/>
                </a:solidFill>
                <a:latin typeface="Avenir Book"/>
                <a:ea typeface="Avenir Book"/>
                <a:cs typeface="Avenir Book"/>
                <a:sym typeface="Avenir Book"/>
              </a:rPr>
              <a:t>PLASTICS</a:t>
            </a:r>
          </a:p>
          <a:p>
            <a:pPr lvl="1" defTabSz="583836">
              <a:defRPr sz="1800"/>
            </a:pPr>
            <a:r>
              <a:rPr sz="1999">
                <a:solidFill>
                  <a:srgbClr val="FFFFFF"/>
                </a:solidFill>
                <a:latin typeface="Helvetica Neue Medium"/>
                <a:ea typeface="Helvetica Neue Medium"/>
                <a:cs typeface="Helvetica Neue Medium"/>
                <a:sym typeface="Helvetica Neue Medium"/>
              </a:rPr>
              <a:t>Injection Molding</a:t>
            </a:r>
          </a:p>
          <a:p>
            <a:pPr lvl="1" defTabSz="583836">
              <a:defRPr sz="1800"/>
            </a:pPr>
            <a:r>
              <a:rPr sz="1999">
                <a:solidFill>
                  <a:srgbClr val="FFFFFF"/>
                </a:solidFill>
                <a:latin typeface="Helvetica Neue Medium"/>
                <a:ea typeface="Helvetica Neue Medium"/>
                <a:cs typeface="Helvetica Neue Medium"/>
                <a:sym typeface="Helvetica Neue Medium"/>
              </a:rPr>
              <a:t>Blow Molding </a:t>
            </a:r>
          </a:p>
          <a:p>
            <a:pPr lvl="1" defTabSz="583836">
              <a:defRPr sz="1800"/>
            </a:pPr>
            <a:r>
              <a:rPr sz="1999">
                <a:solidFill>
                  <a:srgbClr val="FFFFFF"/>
                </a:solidFill>
                <a:latin typeface="Helvetica Neue Medium"/>
                <a:ea typeface="Helvetica Neue Medium"/>
                <a:cs typeface="Helvetica Neue Medium"/>
                <a:sym typeface="Helvetica Neue Medium"/>
              </a:rPr>
              <a:t>Compression Molding</a:t>
            </a:r>
          </a:p>
        </p:txBody>
      </p:sp>
      <p:sp>
        <p:nvSpPr>
          <p:cNvPr id="414" name="Shape 414"/>
          <p:cNvSpPr/>
          <p:nvPr/>
        </p:nvSpPr>
        <p:spPr>
          <a:xfrm>
            <a:off x="7165407" y="11481739"/>
            <a:ext cx="2405787" cy="12613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1" defTabSz="583836">
              <a:defRPr sz="1800"/>
            </a:pPr>
            <a:r>
              <a:rPr sz="2199" b="1">
                <a:solidFill>
                  <a:srgbClr val="FFD441"/>
                </a:solidFill>
                <a:latin typeface="Avenir Book"/>
                <a:ea typeface="Avenir Book"/>
                <a:cs typeface="Avenir Book"/>
                <a:sym typeface="Avenir Book"/>
              </a:rPr>
              <a:t>GLASSWARE</a:t>
            </a:r>
          </a:p>
          <a:p>
            <a:pPr lvl="1" defTabSz="583836">
              <a:defRPr sz="1800"/>
            </a:pPr>
            <a:r>
              <a:rPr sz="1999">
                <a:solidFill>
                  <a:srgbClr val="FFFFFF"/>
                </a:solidFill>
                <a:latin typeface="Helvetica Neue Medium"/>
                <a:ea typeface="Helvetica Neue Medium"/>
                <a:cs typeface="Helvetica Neue Medium"/>
                <a:sym typeface="Helvetica Neue Medium"/>
              </a:rPr>
              <a:t>Hand Blown</a:t>
            </a:r>
          </a:p>
          <a:p>
            <a:pPr lvl="1" defTabSz="583836">
              <a:defRPr sz="1800"/>
            </a:pPr>
            <a:r>
              <a:rPr sz="1999">
                <a:solidFill>
                  <a:srgbClr val="FFFFFF"/>
                </a:solidFill>
                <a:latin typeface="Helvetica Neue Medium"/>
                <a:ea typeface="Helvetica Neue Medium"/>
                <a:cs typeface="Helvetica Neue Medium"/>
                <a:sym typeface="Helvetica Neue Medium"/>
              </a:rPr>
              <a:t>Machine Blown</a:t>
            </a:r>
          </a:p>
          <a:p>
            <a:pPr lvl="1" defTabSz="583836">
              <a:defRPr sz="1800"/>
            </a:pPr>
            <a:r>
              <a:rPr sz="1999">
                <a:solidFill>
                  <a:srgbClr val="FFFFFF"/>
                </a:solidFill>
                <a:latin typeface="Helvetica Neue Medium"/>
                <a:ea typeface="Helvetica Neue Medium"/>
                <a:cs typeface="Helvetica Neue Medium"/>
                <a:sym typeface="Helvetica Neue Medium"/>
              </a:rPr>
              <a:t>Semi-Automated</a:t>
            </a:r>
          </a:p>
        </p:txBody>
      </p:sp>
      <p:sp>
        <p:nvSpPr>
          <p:cNvPr id="415" name="Shape 415"/>
          <p:cNvSpPr/>
          <p:nvPr/>
        </p:nvSpPr>
        <p:spPr>
          <a:xfrm>
            <a:off x="691809" y="8927248"/>
            <a:ext cx="8979863" cy="1"/>
          </a:xfrm>
          <a:prstGeom prst="line">
            <a:avLst/>
          </a:prstGeom>
          <a:ln w="25400">
            <a:solidFill>
              <a:srgbClr val="FFFFFF"/>
            </a:solidFill>
            <a:miter lim="400000"/>
          </a:ln>
        </p:spPr>
        <p:txBody>
          <a:bodyPr lIns="0" tIns="0" rIns="0" bIns="0" anchor="ctr"/>
          <a:lstStyle/>
          <a:p>
            <a:pPr lvl="0">
              <a:defRPr sz="3200"/>
            </a:pPr>
            <a:endParaRPr sz="3198"/>
          </a:p>
        </p:txBody>
      </p:sp>
      <p:sp>
        <p:nvSpPr>
          <p:cNvPr id="416" name="Shape 416"/>
          <p:cNvSpPr/>
          <p:nvPr/>
        </p:nvSpPr>
        <p:spPr>
          <a:xfrm flipV="1">
            <a:off x="3701992" y="5463518"/>
            <a:ext cx="1" cy="7260223"/>
          </a:xfrm>
          <a:prstGeom prst="line">
            <a:avLst/>
          </a:prstGeom>
          <a:ln w="25400">
            <a:solidFill>
              <a:srgbClr val="FFFFFF"/>
            </a:solidFill>
            <a:miter lim="400000"/>
          </a:ln>
        </p:spPr>
        <p:txBody>
          <a:bodyPr lIns="0" tIns="0" rIns="0" bIns="0" anchor="ctr"/>
          <a:lstStyle/>
          <a:p>
            <a:pPr lvl="0">
              <a:defRPr sz="3200"/>
            </a:pPr>
            <a:endParaRPr sz="3198"/>
          </a:p>
        </p:txBody>
      </p:sp>
      <p:sp>
        <p:nvSpPr>
          <p:cNvPr id="417" name="Shape 417"/>
          <p:cNvSpPr/>
          <p:nvPr/>
        </p:nvSpPr>
        <p:spPr>
          <a:xfrm flipV="1">
            <a:off x="6755804" y="5476209"/>
            <a:ext cx="1" cy="7247531"/>
          </a:xfrm>
          <a:prstGeom prst="line">
            <a:avLst/>
          </a:prstGeom>
          <a:ln w="25400">
            <a:solidFill>
              <a:srgbClr val="FFFFFF"/>
            </a:solidFill>
            <a:miter lim="400000"/>
          </a:ln>
        </p:spPr>
        <p:txBody>
          <a:bodyPr lIns="0" tIns="0" rIns="0" bIns="0" anchor="ctr"/>
          <a:lstStyle/>
          <a:p>
            <a:pPr lvl="0">
              <a:defRPr sz="3200"/>
            </a:pPr>
            <a:endParaRPr sz="3198"/>
          </a:p>
        </p:txBody>
      </p:sp>
      <p:pic>
        <p:nvPicPr>
          <p:cNvPr id="418" name="pasted-image.pdf"/>
          <p:cNvPicPr/>
          <p:nvPr/>
        </p:nvPicPr>
        <p:blipFill>
          <a:blip r:embed="rId3">
            <a:extLst/>
          </a:blip>
          <a:stretch>
            <a:fillRect/>
          </a:stretch>
        </p:blipFill>
        <p:spPr>
          <a:xfrm>
            <a:off x="1456294" y="5501196"/>
            <a:ext cx="1228813" cy="1503627"/>
          </a:xfrm>
          <a:prstGeom prst="rect">
            <a:avLst/>
          </a:prstGeom>
          <a:ln w="12700">
            <a:miter lim="400000"/>
          </a:ln>
        </p:spPr>
      </p:pic>
      <p:pic>
        <p:nvPicPr>
          <p:cNvPr id="419" name="pasted-image.pdf"/>
          <p:cNvPicPr/>
          <p:nvPr/>
        </p:nvPicPr>
        <p:blipFill>
          <a:blip r:embed="rId4">
            <a:extLst/>
          </a:blip>
          <a:stretch>
            <a:fillRect/>
          </a:stretch>
        </p:blipFill>
        <p:spPr>
          <a:xfrm>
            <a:off x="7887554" y="9599427"/>
            <a:ext cx="1148480" cy="1766899"/>
          </a:xfrm>
          <a:prstGeom prst="rect">
            <a:avLst/>
          </a:prstGeom>
          <a:ln w="12700">
            <a:miter lim="400000"/>
          </a:ln>
        </p:spPr>
      </p:pic>
      <p:pic>
        <p:nvPicPr>
          <p:cNvPr id="420" name="pasted-image.pdf"/>
          <p:cNvPicPr/>
          <p:nvPr/>
        </p:nvPicPr>
        <p:blipFill>
          <a:blip r:embed="rId5">
            <a:extLst/>
          </a:blip>
          <a:stretch>
            <a:fillRect/>
          </a:stretch>
        </p:blipFill>
        <p:spPr>
          <a:xfrm>
            <a:off x="4627210" y="5501197"/>
            <a:ext cx="1174302" cy="1536213"/>
          </a:xfrm>
          <a:prstGeom prst="rect">
            <a:avLst/>
          </a:prstGeom>
          <a:ln w="12700">
            <a:miter lim="400000"/>
          </a:ln>
        </p:spPr>
      </p:pic>
      <p:pic>
        <p:nvPicPr>
          <p:cNvPr id="421" name="pasted-image.pdf"/>
          <p:cNvPicPr/>
          <p:nvPr/>
        </p:nvPicPr>
        <p:blipFill>
          <a:blip r:embed="rId6">
            <a:extLst/>
          </a:blip>
          <a:stretch>
            <a:fillRect/>
          </a:stretch>
        </p:blipFill>
        <p:spPr>
          <a:xfrm>
            <a:off x="7714593" y="5502736"/>
            <a:ext cx="1307415" cy="1536213"/>
          </a:xfrm>
          <a:prstGeom prst="rect">
            <a:avLst/>
          </a:prstGeom>
          <a:ln w="12700">
            <a:miter lim="400000"/>
          </a:ln>
        </p:spPr>
      </p:pic>
      <p:pic>
        <p:nvPicPr>
          <p:cNvPr id="422" name="pasted-image.pdf"/>
          <p:cNvPicPr/>
          <p:nvPr/>
        </p:nvPicPr>
        <p:blipFill>
          <a:blip r:embed="rId7">
            <a:extLst/>
          </a:blip>
          <a:stretch>
            <a:fillRect/>
          </a:stretch>
        </p:blipFill>
        <p:spPr>
          <a:xfrm rot="16200000">
            <a:off x="1211015" y="9987969"/>
            <a:ext cx="1766899" cy="964430"/>
          </a:xfrm>
          <a:prstGeom prst="rect">
            <a:avLst/>
          </a:prstGeom>
          <a:ln w="12700">
            <a:miter lim="400000"/>
          </a:ln>
        </p:spPr>
      </p:pic>
      <p:pic>
        <p:nvPicPr>
          <p:cNvPr id="423" name="pasted-image.pdf"/>
          <p:cNvPicPr/>
          <p:nvPr/>
        </p:nvPicPr>
        <p:blipFill>
          <a:blip r:embed="rId8">
            <a:extLst/>
          </a:blip>
          <a:stretch>
            <a:fillRect/>
          </a:stretch>
        </p:blipFill>
        <p:spPr>
          <a:xfrm>
            <a:off x="4829852" y="9473381"/>
            <a:ext cx="769018" cy="1880253"/>
          </a:xfrm>
          <a:prstGeom prst="rect">
            <a:avLst/>
          </a:prstGeom>
          <a:ln w="12700">
            <a:miter lim="400000"/>
          </a:ln>
        </p:spPr>
      </p:pic>
      <p:sp>
        <p:nvSpPr>
          <p:cNvPr id="425" name="Shape 425"/>
          <p:cNvSpPr/>
          <p:nvPr/>
        </p:nvSpPr>
        <p:spPr>
          <a:xfrm>
            <a:off x="341798" y="335764"/>
            <a:ext cx="9862225" cy="2111680"/>
          </a:xfrm>
          <a:prstGeom prst="rect">
            <a:avLst/>
          </a:prstGeom>
          <a:solidFill>
            <a:srgbClr val="021EAA"/>
          </a:solidFill>
          <a:ln w="12700">
            <a:miter lim="400000"/>
          </a:ln>
        </p:spPr>
        <p:txBody>
          <a:bodyPr lIns="0" tIns="0" rIns="0" bIns="0" anchor="ctr"/>
          <a:lstStyle/>
          <a:p>
            <a:pPr lvl="0">
              <a:lnSpc>
                <a:spcPct val="60000"/>
              </a:lnSpc>
              <a:defRPr sz="3200">
                <a:solidFill>
                  <a:srgbClr val="FFFFFF"/>
                </a:solidFill>
              </a:defRPr>
            </a:pPr>
            <a:endParaRPr sz="3198" dirty="0"/>
          </a:p>
        </p:txBody>
      </p:sp>
      <p:sp>
        <p:nvSpPr>
          <p:cNvPr id="426" name="Shape 426"/>
          <p:cNvSpPr/>
          <p:nvPr/>
        </p:nvSpPr>
        <p:spPr>
          <a:xfrm>
            <a:off x="634124" y="1023526"/>
            <a:ext cx="7454109" cy="142115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583836">
              <a:lnSpc>
                <a:spcPct val="60000"/>
              </a:lnSpc>
              <a:defRPr sz="1800"/>
            </a:pPr>
            <a:r>
              <a:rPr sz="7696" spc="461" dirty="0">
                <a:solidFill>
                  <a:srgbClr val="FFFFFF"/>
                </a:solidFill>
                <a:latin typeface="Avenir Next"/>
                <a:ea typeface="Avenir Next"/>
                <a:cs typeface="Avenir Next"/>
                <a:sym typeface="Avenir Next"/>
              </a:rPr>
              <a:t>CATEGORY</a:t>
            </a:r>
          </a:p>
          <a:p>
            <a:pPr defTabSz="583836">
              <a:lnSpc>
                <a:spcPct val="60000"/>
              </a:lnSpc>
              <a:defRPr sz="1800"/>
            </a:pPr>
            <a:r>
              <a:rPr sz="7696" b="1" spc="461" dirty="0">
                <a:solidFill>
                  <a:srgbClr val="FFFFFF"/>
                </a:solidFill>
                <a:latin typeface="Avenir Next"/>
                <a:ea typeface="Avenir Next"/>
                <a:cs typeface="Avenir Next"/>
                <a:sym typeface="Avenir Next"/>
              </a:rPr>
              <a:t>EXPERTISE</a:t>
            </a:r>
          </a:p>
        </p:txBody>
      </p:sp>
      <p:sp>
        <p:nvSpPr>
          <p:cNvPr id="427" name="Shape 427"/>
          <p:cNvSpPr/>
          <p:nvPr/>
        </p:nvSpPr>
        <p:spPr>
          <a:xfrm>
            <a:off x="10731858" y="5455306"/>
            <a:ext cx="2751325" cy="7570309"/>
          </a:xfrm>
          <a:prstGeom prst="rect">
            <a:avLst/>
          </a:prstGeom>
          <a:solidFill>
            <a:srgbClr val="DCDEE0">
              <a:alpha val="84997"/>
            </a:srgbClr>
          </a:solidFill>
          <a:ln w="12700">
            <a:miter lim="400000"/>
          </a:ln>
        </p:spPr>
        <p:txBody>
          <a:bodyPr lIns="0" tIns="0" rIns="0" bIns="0" anchor="ctr"/>
          <a:lstStyle/>
          <a:p>
            <a:pPr lvl="0">
              <a:defRPr sz="3200">
                <a:solidFill>
                  <a:srgbClr val="FFFFFF"/>
                </a:solidFill>
              </a:defRPr>
            </a:pPr>
            <a:endParaRPr sz="3198"/>
          </a:p>
        </p:txBody>
      </p:sp>
      <p:pic>
        <p:nvPicPr>
          <p:cNvPr id="428" name="pasted-image.pdf"/>
          <p:cNvPicPr/>
          <p:nvPr/>
        </p:nvPicPr>
        <p:blipFill>
          <a:blip r:embed="rId9" cstate="print">
            <a:extLst>
              <a:ext uri="{28A0092B-C50C-407E-A947-70E740481C1C}">
                <a14:useLocalDpi xmlns:a14="http://schemas.microsoft.com/office/drawing/2010/main"/>
              </a:ext>
            </a:extLst>
          </a:blip>
          <a:srcRect/>
          <a:stretch>
            <a:fillRect/>
          </a:stretch>
        </p:blipFill>
        <p:spPr>
          <a:xfrm rot="5400000" flipH="1">
            <a:off x="8306984" y="7920978"/>
            <a:ext cx="7624063" cy="2819658"/>
          </a:xfrm>
          <a:prstGeom prst="rect">
            <a:avLst/>
          </a:prstGeom>
          <a:ln w="12700">
            <a:miter lim="400000"/>
          </a:ln>
        </p:spPr>
      </p:pic>
      <p:sp>
        <p:nvSpPr>
          <p:cNvPr id="429" name="Shape 429"/>
          <p:cNvSpPr/>
          <p:nvPr/>
        </p:nvSpPr>
        <p:spPr>
          <a:xfrm>
            <a:off x="10975773" y="7728068"/>
            <a:ext cx="2252118" cy="495315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583836">
              <a:defRPr sz="1800"/>
            </a:pPr>
            <a:r>
              <a:rPr sz="2199" b="1" dirty="0">
                <a:latin typeface="Avenir Book"/>
                <a:ea typeface="Avenir Book"/>
                <a:cs typeface="Avenir Book"/>
                <a:sym typeface="Avenir Book"/>
              </a:rPr>
              <a:t>PROMOTIONAL</a:t>
            </a:r>
          </a:p>
          <a:p>
            <a:pPr defTabSz="583836">
              <a:defRPr sz="1800"/>
            </a:pPr>
            <a:r>
              <a:rPr sz="1999" b="1" dirty="0">
                <a:latin typeface="Helvetica Neue"/>
                <a:ea typeface="Helvetica Neue"/>
                <a:cs typeface="Helvetica Neue"/>
                <a:sym typeface="Helvetica Neue"/>
              </a:rPr>
              <a:t>We not only </a:t>
            </a:r>
            <a:br>
              <a:rPr sz="1999" b="1" dirty="0">
                <a:latin typeface="Helvetica Neue"/>
                <a:ea typeface="Helvetica Neue"/>
                <a:cs typeface="Helvetica Neue"/>
                <a:sym typeface="Helvetica Neue"/>
              </a:rPr>
            </a:br>
            <a:r>
              <a:rPr sz="1999" b="1" dirty="0">
                <a:latin typeface="Helvetica Neue"/>
                <a:ea typeface="Helvetica Neue"/>
                <a:cs typeface="Helvetica Neue"/>
                <a:sym typeface="Helvetica Neue"/>
              </a:rPr>
              <a:t>offer the best promotional products found in today’s market, </a:t>
            </a:r>
            <a:br>
              <a:rPr sz="1999" b="1" dirty="0">
                <a:latin typeface="Helvetica Neue"/>
                <a:ea typeface="Helvetica Neue"/>
                <a:cs typeface="Helvetica Neue"/>
                <a:sym typeface="Helvetica Neue"/>
              </a:rPr>
            </a:br>
            <a:r>
              <a:rPr sz="1999" b="1" dirty="0">
                <a:latin typeface="Helvetica Neue"/>
                <a:ea typeface="Helvetica Neue"/>
                <a:cs typeface="Helvetica Neue"/>
                <a:sym typeface="Helvetica Neue"/>
              </a:rPr>
              <a:t>but we also </a:t>
            </a:r>
            <a:br>
              <a:rPr sz="1999" b="1" dirty="0">
                <a:latin typeface="Helvetica Neue"/>
                <a:ea typeface="Helvetica Neue"/>
                <a:cs typeface="Helvetica Neue"/>
                <a:sym typeface="Helvetica Neue"/>
              </a:rPr>
            </a:br>
            <a:r>
              <a:rPr sz="1999" b="1" dirty="0">
                <a:latin typeface="Helvetica Neue"/>
                <a:ea typeface="Helvetica Neue"/>
                <a:cs typeface="Helvetica Neue"/>
                <a:sym typeface="Helvetica Neue"/>
              </a:rPr>
              <a:t>have the capabilities </a:t>
            </a:r>
            <a:br>
              <a:rPr sz="1999" b="1" dirty="0">
                <a:latin typeface="Helvetica Neue"/>
                <a:ea typeface="Helvetica Neue"/>
                <a:cs typeface="Helvetica Neue"/>
                <a:sym typeface="Helvetica Neue"/>
              </a:rPr>
            </a:br>
            <a:r>
              <a:rPr sz="1999" b="1" dirty="0">
                <a:latin typeface="Helvetica Neue"/>
                <a:ea typeface="Helvetica Neue"/>
                <a:cs typeface="Helvetica Neue"/>
                <a:sym typeface="Helvetica Neue"/>
              </a:rPr>
              <a:t>to create fully custom products, enhancing your brand’s unique identity and your consumer’s connection.</a:t>
            </a:r>
          </a:p>
        </p:txBody>
      </p:sp>
      <p:pic>
        <p:nvPicPr>
          <p:cNvPr id="430" name="pasted-image.pdf"/>
          <p:cNvPicPr/>
          <p:nvPr/>
        </p:nvPicPr>
        <p:blipFill>
          <a:blip r:embed="rId10">
            <a:extLst/>
          </a:blip>
          <a:stretch>
            <a:fillRect/>
          </a:stretch>
        </p:blipFill>
        <p:spPr>
          <a:xfrm>
            <a:off x="11098505" y="5766490"/>
            <a:ext cx="2018027" cy="1573806"/>
          </a:xfrm>
          <a:prstGeom prst="rect">
            <a:avLst/>
          </a:prstGeom>
          <a:ln w="12700">
            <a:miter lim="400000"/>
          </a:ln>
        </p:spPr>
      </p:pic>
      <p:sp>
        <p:nvSpPr>
          <p:cNvPr id="432" name="Shape 432"/>
          <p:cNvSpPr/>
          <p:nvPr/>
        </p:nvSpPr>
        <p:spPr>
          <a:xfrm>
            <a:off x="280575" y="13156024"/>
            <a:ext cx="929788" cy="33842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457200">
              <a:defRPr sz="2200" b="1">
                <a:solidFill>
                  <a:srgbClr val="FFFFFF"/>
                </a:solidFill>
                <a:latin typeface="Helvetica"/>
                <a:ea typeface="Helvetica"/>
                <a:cs typeface="Helvetica"/>
                <a:sym typeface="Helvetica"/>
              </a:defRPr>
            </a:lvl1pPr>
          </a:lstStyle>
          <a:p>
            <a:pPr lvl="0">
              <a:defRPr sz="1800" b="0">
                <a:solidFill>
                  <a:srgbClr val="000000"/>
                </a:solidFill>
              </a:defRPr>
            </a:pPr>
            <a:r>
              <a:rPr sz="2199"/>
              <a:t>￼</a:t>
            </a:r>
          </a:p>
        </p:txBody>
      </p:sp>
    </p:spTree>
    <p:extLst>
      <p:ext uri="{BB962C8B-B14F-4D97-AF65-F5344CB8AC3E}">
        <p14:creationId xmlns:p14="http://schemas.microsoft.com/office/powerpoint/2010/main" val="428495936"/>
      </p:ext>
    </p:extLst>
  </p:cSld>
  <p:clrMapOvr>
    <a:masterClrMapping/>
  </p:clrMapOvr>
  <mc:AlternateContent xmlns:mc="http://schemas.openxmlformats.org/markup-compatibility/2006" xmlns:p14="http://schemas.microsoft.com/office/powerpoint/2010/main">
    <mc:Choice Requires="p14">
      <p:transition p14:dur="250"/>
    </mc:Choice>
    <mc:Fallback xmlns="">
      <p:transition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031788" y="0"/>
            <a:ext cx="11352212" cy="137437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30</a:t>
            </a:fld>
            <a:endParaRPr lang="en-US" b="1" dirty="0"/>
          </a:p>
        </p:txBody>
      </p:sp>
      <p:sp>
        <p:nvSpPr>
          <p:cNvPr id="20" name="Shape 52"/>
          <p:cNvSpPr/>
          <p:nvPr/>
        </p:nvSpPr>
        <p:spPr>
          <a:xfrm>
            <a:off x="1055688" y="12003485"/>
            <a:ext cx="10115232"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Enjoy your coffee and express yourself at the same time with </a:t>
            </a:r>
            <a:r>
              <a:rPr lang="en-US" sz="2000" dirty="0" smtClean="0">
                <a:solidFill>
                  <a:srgbClr val="9C874D"/>
                </a:solidFill>
                <a:latin typeface="Arial" pitchFamily="34" charset="0"/>
                <a:ea typeface="Franklin Gothic Book"/>
                <a:cs typeface="Arial" pitchFamily="34" charset="0"/>
                <a:sym typeface="Franklin Gothic Medium"/>
              </a:rPr>
              <a:t>these </a:t>
            </a:r>
            <a:r>
              <a:rPr lang="en-US" sz="2000" dirty="0">
                <a:solidFill>
                  <a:srgbClr val="9C874D"/>
                </a:solidFill>
                <a:latin typeface="Arial" pitchFamily="34" charset="0"/>
                <a:ea typeface="Franklin Gothic Book"/>
                <a:cs typeface="Arial" pitchFamily="34" charset="0"/>
                <a:sym typeface="Franklin Gothic Medium"/>
              </a:rPr>
              <a:t>fun artsy chalk </a:t>
            </a:r>
            <a:r>
              <a:rPr lang="en-US" sz="2000" dirty="0" smtClean="0">
                <a:solidFill>
                  <a:srgbClr val="9C874D"/>
                </a:solidFill>
                <a:latin typeface="Arial" pitchFamily="34" charset="0"/>
                <a:ea typeface="Franklin Gothic Book"/>
                <a:cs typeface="Arial" pitchFamily="34" charset="0"/>
                <a:sym typeface="Franklin Gothic Medium"/>
              </a:rPr>
              <a:t>mugs. Chalk </a:t>
            </a:r>
            <a:r>
              <a:rPr lang="en-US" sz="2000" dirty="0">
                <a:solidFill>
                  <a:srgbClr val="9C874D"/>
                </a:solidFill>
                <a:latin typeface="Arial" pitchFamily="34" charset="0"/>
                <a:ea typeface="Franklin Gothic Book"/>
                <a:cs typeface="Arial" pitchFamily="34" charset="0"/>
                <a:sym typeface="Franklin Gothic Medium"/>
              </a:rPr>
              <a:t>is included.</a:t>
            </a: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4" name="image36.png" descr="Krisy_Kreme_Cup_r1c3v2.png"/>
          <p:cNvPicPr/>
          <p:nvPr/>
        </p:nvPicPr>
        <p:blipFill>
          <a:blip r:embed="rId4" cstate="print">
            <a:extLst>
              <a:ext uri="{28A0092B-C50C-407E-A947-70E740481C1C}">
                <a14:useLocalDpi xmlns:a14="http://schemas.microsoft.com/office/drawing/2010/main"/>
              </a:ext>
            </a:extLst>
          </a:blip>
          <a:srcRect/>
          <a:stretch>
            <a:fillRect/>
          </a:stretch>
        </p:blipFill>
        <p:spPr>
          <a:xfrm>
            <a:off x="2728170" y="4445070"/>
            <a:ext cx="7585811" cy="6558566"/>
          </a:xfrm>
          <a:prstGeom prst="rect">
            <a:avLst/>
          </a:prstGeom>
          <a:ln w="12700">
            <a:miter lim="400000"/>
          </a:ln>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5055" y="656162"/>
            <a:ext cx="3253821" cy="1191585"/>
          </a:xfrm>
          <a:prstGeom prst="rect">
            <a:avLst/>
          </a:prstGeom>
        </p:spPr>
      </p:pic>
      <p:sp>
        <p:nvSpPr>
          <p:cNvPr id="11"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CHALK MUGS </a:t>
            </a:r>
            <a:endParaRPr lang="en-US" sz="3600" dirty="0">
              <a:solidFill>
                <a:schemeClr val="tx1"/>
              </a:solidFill>
              <a:latin typeface="Arial"/>
              <a:ea typeface="Arial Bold" charset="0"/>
              <a:cs typeface="Arial"/>
              <a:sym typeface="Avenir Next"/>
            </a:endParaRPr>
          </a:p>
        </p:txBody>
      </p:sp>
      <p:pic>
        <p:nvPicPr>
          <p:cNvPr id="13" name="Picture 12"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9349580"/>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031787" y="0"/>
            <a:ext cx="11352213" cy="13728348"/>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31</a:t>
            </a:fld>
            <a:endParaRPr lang="en-US" b="1" dirty="0"/>
          </a:p>
        </p:txBody>
      </p:sp>
      <p:sp>
        <p:nvSpPr>
          <p:cNvPr id="20" name="Shape 52"/>
          <p:cNvSpPr/>
          <p:nvPr/>
        </p:nvSpPr>
        <p:spPr>
          <a:xfrm>
            <a:off x="1038316" y="12003485"/>
            <a:ext cx="10361204"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Travel in style with this </a:t>
            </a:r>
            <a:r>
              <a:rPr lang="en-US" sz="2000" dirty="0" smtClean="0">
                <a:solidFill>
                  <a:srgbClr val="9C874D"/>
                </a:solidFill>
                <a:latin typeface="Arial" pitchFamily="34" charset="0"/>
                <a:ea typeface="Franklin Gothic Book"/>
                <a:cs typeface="Arial" pitchFamily="34" charset="0"/>
                <a:sym typeface="Franklin Gothic Medium"/>
              </a:rPr>
              <a:t>lovely luggage set</a:t>
            </a:r>
            <a:r>
              <a:rPr lang="en-US" sz="2000" dirty="0">
                <a:solidFill>
                  <a:srgbClr val="9C874D"/>
                </a:solidFill>
                <a:latin typeface="Arial" pitchFamily="34" charset="0"/>
                <a:ea typeface="Franklin Gothic Book"/>
                <a:cs typeface="Arial" pitchFamily="34" charset="0"/>
                <a:sym typeface="Franklin Gothic Medium"/>
              </a:rPr>
              <a:t>. Each piece is a different size and has retractable handle and wheels.</a:t>
            </a: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4"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ROLLING LUGGAGE</a:t>
            </a:r>
            <a:endParaRPr lang="en-US" sz="3600" dirty="0">
              <a:solidFill>
                <a:schemeClr val="tx1"/>
              </a:solidFill>
              <a:latin typeface="Arial"/>
              <a:ea typeface="Arial Bold" charset="0"/>
              <a:cs typeface="Arial"/>
              <a:sym typeface="Avenir Next"/>
            </a:endParaRPr>
          </a:p>
        </p:txBody>
      </p:sp>
      <p:pic>
        <p:nvPicPr>
          <p:cNvPr id="15" name="Picture 14" descr="Bamko 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7" name="TextBox 16"/>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pic>
        <p:nvPicPr>
          <p:cNvPr id="614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22900" y="4504419"/>
            <a:ext cx="6415280" cy="6415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23866" y="975713"/>
            <a:ext cx="5517764" cy="94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83399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32</a:t>
            </a:fld>
            <a:endParaRPr lang="en-US" b="1" dirty="0"/>
          </a:p>
        </p:txBody>
      </p:sp>
      <p:sp>
        <p:nvSpPr>
          <p:cNvPr id="20" name="Shape 52"/>
          <p:cNvSpPr/>
          <p:nvPr/>
        </p:nvSpPr>
        <p:spPr>
          <a:xfrm>
            <a:off x="1071563" y="11983964"/>
            <a:ext cx="1068409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rPr>
              <a:t>Meticulously crafted on a rich canvas of denim slub, this laptop backpack is resplendent with unique touches of elegance and style.</a:t>
            </a:r>
            <a:endParaRPr lang="en-US" sz="2000" dirty="0">
              <a:solidFill>
                <a:srgbClr val="9C874D"/>
              </a:solidFill>
              <a:latin typeface="Arial" pitchFamily="34" charset="0"/>
              <a:ea typeface="Franklin Gothic Book"/>
              <a:cs typeface="Arial" pitchFamily="34" charset="0"/>
              <a:sym typeface="Franklin Gothic Medium"/>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03507" y="4625975"/>
            <a:ext cx="5035135" cy="6300543"/>
          </a:xfrm>
          <a:prstGeom prst="rect">
            <a:avLst/>
          </a:prstGeom>
        </p:spPr>
      </p:pic>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05234" y="511768"/>
            <a:ext cx="1856148" cy="1856148"/>
          </a:xfrm>
          <a:prstGeom prst="rect">
            <a:avLst/>
          </a:prstGeom>
        </p:spPr>
      </p:pic>
      <p:sp>
        <p:nvSpPr>
          <p:cNvPr id="11"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DENIM ROLL TOP BACKPACK</a:t>
            </a:r>
            <a:endParaRPr lang="en-US" sz="3600" dirty="0">
              <a:solidFill>
                <a:schemeClr val="tx1"/>
              </a:solidFill>
              <a:latin typeface="Arial"/>
              <a:ea typeface="Arial Bold" charset="0"/>
              <a:cs typeface="Arial"/>
              <a:sym typeface="Avenir Next"/>
            </a:endParaRPr>
          </a:p>
        </p:txBody>
      </p:sp>
      <p:pic>
        <p:nvPicPr>
          <p:cNvPr id="13" name="Picture 12"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4" name="TextBox 13"/>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5" name="Straight Connector 14"/>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5369766"/>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33</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003485"/>
            <a:ext cx="1001553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These novel earbuds will always keep the Coca Cola brand in </a:t>
            </a:r>
            <a:r>
              <a:rPr lang="en-US" sz="2000" dirty="0" smtClean="0">
                <a:solidFill>
                  <a:srgbClr val="9C874D"/>
                </a:solidFill>
                <a:latin typeface="Arial" pitchFamily="34" charset="0"/>
                <a:ea typeface="Franklin Gothic Book"/>
                <a:cs typeface="Arial" pitchFamily="34" charset="0"/>
                <a:sym typeface="Franklin Gothic Medium"/>
              </a:rPr>
              <a:t>mind. Don’t </a:t>
            </a:r>
            <a:r>
              <a:rPr lang="en-US" sz="2000" dirty="0">
                <a:solidFill>
                  <a:srgbClr val="9C874D"/>
                </a:solidFill>
                <a:latin typeface="Arial" pitchFamily="34" charset="0"/>
                <a:ea typeface="Franklin Gothic Book"/>
                <a:cs typeface="Arial" pitchFamily="34" charset="0"/>
                <a:sym typeface="Franklin Gothic Medium"/>
              </a:rPr>
              <a:t>be surprised if you start wanting to drink a Coke every time you listen to music!</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3154" y="4262488"/>
            <a:ext cx="9501621" cy="6616650"/>
          </a:xfrm>
          <a:prstGeom prst="rect">
            <a:avLst/>
          </a:prstGeom>
        </p:spPr>
      </p:pic>
      <p:sp>
        <p:nvSpPr>
          <p:cNvPr id="10" name="Rectangle 9"/>
          <p:cNvSpPr/>
          <p:nvPr/>
        </p:nvSpPr>
        <p:spPr>
          <a:xfrm>
            <a:off x="13031788" y="0"/>
            <a:ext cx="11352212" cy="13743796"/>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8626" y="1035057"/>
            <a:ext cx="2423936" cy="793839"/>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COCA COLA EARBUDS</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6" name="Straight Connector 15"/>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555183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34</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4107" y="12003485"/>
            <a:ext cx="10279693"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A travel kit is not only a great way to welcome guests, but also a smart way to promote your brand</a:t>
            </a:r>
            <a:r>
              <a:rPr lang="en-US" sz="2000" dirty="0" smtClean="0">
                <a:solidFill>
                  <a:srgbClr val="9C874D"/>
                </a:solidFill>
                <a:latin typeface="Arial" pitchFamily="34" charset="0"/>
                <a:ea typeface="Franklin Gothic Book"/>
                <a:cs typeface="Arial" pitchFamily="34" charset="0"/>
                <a:sym typeface="Franklin Gothic Medium"/>
              </a:rPr>
              <a:t>. </a:t>
            </a:r>
            <a:r>
              <a:rPr lang="en-US" sz="2000" dirty="0">
                <a:solidFill>
                  <a:srgbClr val="9C874D"/>
                </a:solidFill>
                <a:latin typeface="Arial" pitchFamily="34" charset="0"/>
                <a:ea typeface="Franklin Gothic Book"/>
                <a:cs typeface="Arial" pitchFamily="34" charset="0"/>
                <a:sym typeface="Franklin Gothic Medium"/>
              </a:rPr>
              <a:t>These useful items will be used over and over again!</a:t>
            </a:r>
          </a:p>
        </p:txBody>
      </p:sp>
      <p:sp>
        <p:nvSpPr>
          <p:cNvPr id="10" name="Rectangle 9"/>
          <p:cNvSpPr/>
          <p:nvPr/>
        </p:nvSpPr>
        <p:spPr>
          <a:xfrm>
            <a:off x="13031787" y="-1"/>
            <a:ext cx="11352213" cy="13743797"/>
          </a:xfrm>
          <a:prstGeom prst="rect">
            <a:avLst/>
          </a:prstGeom>
          <a:blipFill dpi="0" rotWithShape="1">
            <a:blip r:embed="rId3" cstate="print">
              <a:extLst>
                <a:ext uri="{28A0092B-C50C-407E-A947-70E740481C1C}">
                  <a14:useLocalDpi xmlns:a14="http://schemas.microsoft.com/office/drawing/2010/main"/>
                </a:ext>
              </a:extLst>
            </a:blip>
            <a:srcRect/>
            <a:stretch>
              <a:fillRect b="202"/>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image32.png"/>
          <p:cNvPicPr/>
          <p:nvPr/>
        </p:nvPicPr>
        <p:blipFill rotWithShape="1">
          <a:blip r:embed="rId4" cstate="email">
            <a:extLst>
              <a:ext uri="{28A0092B-C50C-407E-A947-70E740481C1C}">
                <a14:useLocalDpi xmlns:a14="http://schemas.microsoft.com/office/drawing/2010/main"/>
              </a:ext>
            </a:extLst>
          </a:blip>
          <a:srcRect l="9183" t="7379" b="11017"/>
          <a:stretch/>
        </p:blipFill>
        <p:spPr>
          <a:xfrm>
            <a:off x="2085929" y="4446546"/>
            <a:ext cx="9441940" cy="6555984"/>
          </a:xfrm>
          <a:prstGeom prst="rect">
            <a:avLst/>
          </a:prstGeom>
          <a:ln w="12700">
            <a:miter lim="400000"/>
          </a:ln>
        </p:spPr>
      </p:pic>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84043" y="267905"/>
            <a:ext cx="3316260" cy="2218386"/>
          </a:xfrm>
          <a:prstGeom prst="rect">
            <a:avLst/>
          </a:prstGeom>
        </p:spPr>
      </p:pic>
      <p:sp>
        <p:nvSpPr>
          <p:cNvPr id="14"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TRAVEL AMENITY KIT</a:t>
            </a:r>
            <a:endParaRPr lang="en-US" sz="3600" dirty="0">
              <a:solidFill>
                <a:schemeClr val="tx1"/>
              </a:solidFill>
              <a:latin typeface="Arial"/>
              <a:ea typeface="Arial Bold" charset="0"/>
              <a:cs typeface="Arial"/>
              <a:sym typeface="Avenir Next"/>
            </a:endParaRPr>
          </a:p>
        </p:txBody>
      </p:sp>
      <p:pic>
        <p:nvPicPr>
          <p:cNvPr id="15" name="Picture 14"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7" name="TextBox 16"/>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905544"/>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35</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1981917"/>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A trip to the beach doesn’t have to be </a:t>
            </a:r>
            <a:r>
              <a:rPr lang="en-US" sz="2000" dirty="0" smtClean="0">
                <a:solidFill>
                  <a:srgbClr val="9C874D"/>
                </a:solidFill>
                <a:latin typeface="Arial" pitchFamily="34" charset="0"/>
                <a:ea typeface="Franklin Gothic Book"/>
                <a:cs typeface="Arial" pitchFamily="34" charset="0"/>
                <a:sym typeface="Franklin Gothic Medium"/>
              </a:rPr>
              <a:t>cumbersome. Keep </a:t>
            </a:r>
            <a:r>
              <a:rPr lang="en-US" sz="2000" dirty="0">
                <a:solidFill>
                  <a:srgbClr val="9C874D"/>
                </a:solidFill>
                <a:latin typeface="Arial" pitchFamily="34" charset="0"/>
                <a:ea typeface="Franklin Gothic Book"/>
                <a:cs typeface="Arial" pitchFamily="34" charset="0"/>
                <a:sym typeface="Franklin Gothic Medium"/>
              </a:rPr>
              <a:t>your towel and belongings all together with this colorful towel bag.</a:t>
            </a:r>
          </a:p>
        </p:txBody>
      </p:sp>
      <p:sp>
        <p:nvSpPr>
          <p:cNvPr id="10" name="Rectangle 9"/>
          <p:cNvSpPr/>
          <p:nvPr/>
        </p:nvSpPr>
        <p:spPr>
          <a:xfrm>
            <a:off x="13031788" y="0"/>
            <a:ext cx="11409626"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b="8186"/>
          <a:stretch/>
        </p:blipFill>
        <p:spPr>
          <a:xfrm>
            <a:off x="1412810" y="3678151"/>
            <a:ext cx="10216531" cy="7248367"/>
          </a:xfrm>
          <a:prstGeom prst="rect">
            <a:avLst/>
          </a:prstGeom>
          <a:ln w="12700">
            <a:miter lim="400000"/>
          </a:ln>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80360" y="1082267"/>
            <a:ext cx="6134991" cy="711304"/>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TOWEL TOTE BAG </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9681241"/>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36</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1983964"/>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Your princess will absolutely love this sweet ballerina </a:t>
            </a:r>
            <a:r>
              <a:rPr lang="en-US" sz="2000" dirty="0" smtClean="0">
                <a:solidFill>
                  <a:srgbClr val="9C874D"/>
                </a:solidFill>
                <a:latin typeface="Arial" pitchFamily="34" charset="0"/>
                <a:ea typeface="Franklin Gothic Book"/>
                <a:cs typeface="Arial" pitchFamily="34" charset="0"/>
                <a:sym typeface="Franklin Gothic Medium"/>
              </a:rPr>
              <a:t>Peep. She </a:t>
            </a:r>
            <a:r>
              <a:rPr lang="en-US" sz="2000" dirty="0">
                <a:solidFill>
                  <a:srgbClr val="9C874D"/>
                </a:solidFill>
                <a:latin typeface="Arial" pitchFamily="34" charset="0"/>
                <a:ea typeface="Franklin Gothic Book"/>
                <a:cs typeface="Arial" pitchFamily="34" charset="0"/>
                <a:sym typeface="Franklin Gothic Medium"/>
              </a:rPr>
              <a:t>looks lovely in lace and rhinestones!</a:t>
            </a:r>
          </a:p>
        </p:txBody>
      </p:sp>
      <p:sp>
        <p:nvSpPr>
          <p:cNvPr id="10" name="Rectangle 9"/>
          <p:cNvSpPr/>
          <p:nvPr/>
        </p:nvSpPr>
        <p:spPr>
          <a:xfrm>
            <a:off x="13031788" y="0"/>
            <a:ext cx="11352212" cy="13743796"/>
          </a:xfrm>
          <a:prstGeom prst="rect">
            <a:avLst/>
          </a:prstGeom>
          <a:blipFill dpi="0" rotWithShape="1">
            <a:blip r:embed="rId3" cstate="print">
              <a:extLst>
                <a:ext uri="{28A0092B-C50C-407E-A947-70E740481C1C}">
                  <a14:useLocalDpi xmlns:a14="http://schemas.microsoft.com/office/drawing/2010/main"/>
                </a:ext>
              </a:extLst>
            </a:blip>
            <a:srcRect/>
            <a:stretch>
              <a:fillRect b="202"/>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4886" y="4275438"/>
            <a:ext cx="6232380" cy="7389744"/>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3351" y="975713"/>
            <a:ext cx="1811427" cy="818161"/>
          </a:xfrm>
          <a:prstGeom prst="rect">
            <a:avLst/>
          </a:prstGeom>
        </p:spPr>
      </p:pic>
      <p:sp>
        <p:nvSpPr>
          <p:cNvPr id="17"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BALLERINA PEEP BUNNY</a:t>
            </a:r>
            <a:endParaRPr lang="en-US" sz="3600" dirty="0">
              <a:solidFill>
                <a:schemeClr val="tx1"/>
              </a:solidFill>
              <a:latin typeface="Arial"/>
              <a:ea typeface="Arial Bold" charset="0"/>
              <a:cs typeface="Arial"/>
              <a:sym typeface="Avenir Next"/>
            </a:endParaRPr>
          </a:p>
        </p:txBody>
      </p:sp>
      <p:pic>
        <p:nvPicPr>
          <p:cNvPr id="19" name="Picture 18"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20" name="TextBox 19"/>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1" name="Straight Connector 20"/>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5889516"/>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37</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311261"/>
            <a:ext cx="9577947"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Keep your phone charged at all times with this fun ghost shaped power bank.</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0001" y="3459892"/>
            <a:ext cx="8252802" cy="8562660"/>
          </a:xfrm>
          <a:prstGeom prst="rect">
            <a:avLst/>
          </a:prstGeom>
        </p:spPr>
      </p:pic>
      <p:sp>
        <p:nvSpPr>
          <p:cNvPr id="13" name="Rectangle 12"/>
          <p:cNvSpPr/>
          <p:nvPr/>
        </p:nvSpPr>
        <p:spPr>
          <a:xfrm>
            <a:off x="13031788" y="-1"/>
            <a:ext cx="11312500" cy="13734421"/>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8625" y="798067"/>
            <a:ext cx="1227326" cy="1227326"/>
          </a:xfrm>
          <a:prstGeom prst="rect">
            <a:avLst/>
          </a:prstGeom>
        </p:spPr>
      </p:pic>
      <p:sp>
        <p:nvSpPr>
          <p:cNvPr id="11"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GHOST POWER BANK</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6" name="Straight Connector 15"/>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50734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38</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1981917"/>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A mason jar can also be used as a lovely </a:t>
            </a:r>
            <a:r>
              <a:rPr lang="en-US" sz="2000" dirty="0" smtClean="0">
                <a:solidFill>
                  <a:srgbClr val="9C874D"/>
                </a:solidFill>
                <a:latin typeface="Arial" pitchFamily="34" charset="0"/>
                <a:ea typeface="Franklin Gothic Book"/>
                <a:cs typeface="Arial" pitchFamily="34" charset="0"/>
                <a:sym typeface="Franklin Gothic Medium"/>
              </a:rPr>
              <a:t>vase. It </a:t>
            </a:r>
            <a:r>
              <a:rPr lang="en-US" sz="2000" dirty="0">
                <a:solidFill>
                  <a:srgbClr val="9C874D"/>
                </a:solidFill>
                <a:latin typeface="Arial" pitchFamily="34" charset="0"/>
                <a:ea typeface="Franklin Gothic Book"/>
                <a:cs typeface="Arial" pitchFamily="34" charset="0"/>
                <a:sym typeface="Franklin Gothic Medium"/>
              </a:rPr>
              <a:t>will add a rustic feel that is stylish without being over the top. </a:t>
            </a:r>
          </a:p>
        </p:txBody>
      </p:sp>
      <p:sp>
        <p:nvSpPr>
          <p:cNvPr id="10" name="Rectangle 9"/>
          <p:cNvSpPr/>
          <p:nvPr/>
        </p:nvSpPr>
        <p:spPr>
          <a:xfrm>
            <a:off x="13031788" y="0"/>
            <a:ext cx="11352212" cy="137437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20" name="Rectangle 19"/>
          <p:cNvSpPr/>
          <p:nvPr/>
        </p:nvSpPr>
        <p:spPr>
          <a:xfrm>
            <a:off x="1732103" y="4211355"/>
            <a:ext cx="4963633" cy="691957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1" name="Rectangle 20"/>
          <p:cNvSpPr/>
          <p:nvPr/>
        </p:nvSpPr>
        <p:spPr>
          <a:xfrm>
            <a:off x="6167605" y="4211355"/>
            <a:ext cx="4963633" cy="6919570"/>
          </a:xfrm>
          <a:prstGeom prst="rect">
            <a:avLst/>
          </a:prstGeom>
          <a:blipFill dpi="0" rotWithShape="1">
            <a:blip r:embed="rId5" cstate="print">
              <a:extLst>
                <a:ext uri="{28A0092B-C50C-407E-A947-70E740481C1C}">
                  <a14:useLocalDpi xmlns:a14="http://schemas.microsoft.com/office/drawing/2010/main"/>
                </a:ext>
              </a:extLst>
            </a:blip>
            <a:srcRect/>
            <a:stretch>
              <a:fillRect l="-24263" t="-12680" r="-28185" b="-9145"/>
            </a:stretch>
          </a:blip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10271" y="1004762"/>
            <a:ext cx="1710118" cy="937398"/>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MASON JAR VASE </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6" name="Straight Connector 15"/>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179907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39</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311261"/>
            <a:ext cx="9577947"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Quench your thirst with these colorful ombre tumblers</a:t>
            </a:r>
            <a:r>
              <a:rPr lang="en-US" sz="2000" dirty="0" smtClean="0">
                <a:solidFill>
                  <a:srgbClr val="9C874D"/>
                </a:solidFill>
                <a:latin typeface="Arial" pitchFamily="34" charset="0"/>
                <a:ea typeface="Franklin Gothic Book"/>
                <a:cs typeface="Arial" pitchFamily="34" charset="0"/>
                <a:sym typeface="Franklin Gothic Medium"/>
              </a:rPr>
              <a:t>. </a:t>
            </a:r>
            <a:r>
              <a:rPr lang="en-US" sz="2000" dirty="0">
                <a:solidFill>
                  <a:srgbClr val="9C874D"/>
                </a:solidFill>
                <a:latin typeface="Arial" pitchFamily="34" charset="0"/>
                <a:ea typeface="Franklin Gothic Book"/>
                <a:cs typeface="Arial" pitchFamily="34" charset="0"/>
                <a:sym typeface="Franklin Gothic Medium"/>
              </a:rPr>
              <a:t>Straw is included. </a:t>
            </a:r>
          </a:p>
        </p:txBody>
      </p:sp>
      <p:sp>
        <p:nvSpPr>
          <p:cNvPr id="10" name="Rectangle 9"/>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6254" y="3713971"/>
            <a:ext cx="7049644" cy="778727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6129" y="836094"/>
            <a:ext cx="2571050" cy="1011653"/>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OMBRE TUMBLER</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846173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p:nvPr/>
        </p:nvSpPr>
        <p:spPr>
          <a:xfrm>
            <a:off x="6556310" y="7700142"/>
            <a:ext cx="3646407" cy="5017166"/>
          </a:xfrm>
          <a:prstGeom prst="rect">
            <a:avLst/>
          </a:prstGeom>
          <a:solidFill>
            <a:srgbClr val="021EAA">
              <a:alpha val="42761"/>
            </a:srgbClr>
          </a:solidFill>
          <a:ln w="12700">
            <a:miter lim="400000"/>
          </a:ln>
        </p:spPr>
        <p:txBody>
          <a:bodyPr lIns="0" tIns="0" rIns="0" bIns="0" anchor="ctr"/>
          <a:lstStyle/>
          <a:p>
            <a:pPr defTabSz="583836">
              <a:defRPr sz="2400">
                <a:solidFill>
                  <a:srgbClr val="FFFFFF"/>
                </a:solidFill>
              </a:defRPr>
            </a:pPr>
            <a:endParaRPr sz="2399"/>
          </a:p>
        </p:txBody>
      </p:sp>
      <p:pic>
        <p:nvPicPr>
          <p:cNvPr id="564" name="0807_met_glass_bottle_facto.jpg"/>
          <p:cNvPicPr/>
          <p:nvPr/>
        </p:nvPicPr>
        <p:blipFill>
          <a:blip r:embed="rId2" cstate="print">
            <a:extLst>
              <a:ext uri="{28A0092B-C50C-407E-A947-70E740481C1C}">
                <a14:useLocalDpi xmlns:a14="http://schemas.microsoft.com/office/drawing/2010/main"/>
              </a:ext>
            </a:extLst>
          </a:blip>
          <a:srcRect/>
          <a:stretch>
            <a:fillRect/>
          </a:stretch>
        </p:blipFill>
        <p:spPr>
          <a:xfrm>
            <a:off x="10198427" y="6101"/>
            <a:ext cx="14190538" cy="13703682"/>
          </a:xfrm>
          <a:prstGeom prst="rect">
            <a:avLst/>
          </a:prstGeom>
          <a:ln w="12700">
            <a:miter lim="400000"/>
          </a:ln>
        </p:spPr>
      </p:pic>
      <p:sp>
        <p:nvSpPr>
          <p:cNvPr id="565" name="Shape 565"/>
          <p:cNvSpPr/>
          <p:nvPr/>
        </p:nvSpPr>
        <p:spPr>
          <a:xfrm>
            <a:off x="801112" y="8712620"/>
            <a:ext cx="14910699" cy="1143867"/>
          </a:xfrm>
          <a:prstGeom prst="rect">
            <a:avLst/>
          </a:prstGeom>
          <a:solidFill>
            <a:srgbClr val="021EAA">
              <a:alpha val="43859"/>
            </a:srgbClr>
          </a:solidFill>
          <a:ln w="12700">
            <a:miter lim="400000"/>
          </a:ln>
        </p:spPr>
        <p:txBody>
          <a:bodyPr lIns="0" tIns="0" rIns="0" bIns="0" anchor="ctr"/>
          <a:lstStyle/>
          <a:p>
            <a:pPr lvl="0">
              <a:defRPr sz="3200">
                <a:solidFill>
                  <a:srgbClr val="FFFFFF"/>
                </a:solidFill>
              </a:defRPr>
            </a:pPr>
            <a:endParaRPr sz="3198"/>
          </a:p>
        </p:txBody>
      </p:sp>
      <p:sp>
        <p:nvSpPr>
          <p:cNvPr id="566" name="Shape 566"/>
          <p:cNvSpPr/>
          <p:nvPr/>
        </p:nvSpPr>
        <p:spPr>
          <a:xfrm>
            <a:off x="801110" y="9964444"/>
            <a:ext cx="14910701" cy="1327899"/>
          </a:xfrm>
          <a:prstGeom prst="rect">
            <a:avLst/>
          </a:prstGeom>
          <a:solidFill>
            <a:srgbClr val="021EAA">
              <a:alpha val="43859"/>
            </a:srgbClr>
          </a:solidFill>
          <a:ln w="12700">
            <a:miter lim="400000"/>
          </a:ln>
        </p:spPr>
        <p:txBody>
          <a:bodyPr lIns="0" tIns="0" rIns="0" bIns="0" anchor="ctr"/>
          <a:lstStyle/>
          <a:p>
            <a:pPr lvl="0">
              <a:defRPr sz="3200">
                <a:solidFill>
                  <a:srgbClr val="FFFFFF"/>
                </a:solidFill>
              </a:defRPr>
            </a:pPr>
            <a:endParaRPr sz="3198"/>
          </a:p>
        </p:txBody>
      </p:sp>
      <p:pic>
        <p:nvPicPr>
          <p:cNvPr id="567" name="pasted-image.pdf"/>
          <p:cNvPicPr/>
          <p:nvPr/>
        </p:nvPicPr>
        <p:blipFill>
          <a:blip r:embed="rId3" cstate="print">
            <a:extLst>
              <a:ext uri="{28A0092B-C50C-407E-A947-70E740481C1C}">
                <a14:useLocalDpi xmlns:a14="http://schemas.microsoft.com/office/drawing/2010/main"/>
              </a:ext>
            </a:extLst>
          </a:blip>
          <a:srcRect/>
          <a:stretch>
            <a:fillRect/>
          </a:stretch>
        </p:blipFill>
        <p:spPr>
          <a:xfrm rot="10800000" flipH="1">
            <a:off x="802466" y="9966254"/>
            <a:ext cx="14910844" cy="1319286"/>
          </a:xfrm>
          <a:prstGeom prst="rect">
            <a:avLst/>
          </a:prstGeom>
          <a:ln w="12700">
            <a:miter lim="400000"/>
          </a:ln>
        </p:spPr>
      </p:pic>
      <p:pic>
        <p:nvPicPr>
          <p:cNvPr id="568" name="pasted-image.pdf"/>
          <p:cNvPicPr/>
          <p:nvPr/>
        </p:nvPicPr>
        <p:blipFill>
          <a:blip r:embed="rId4" cstate="print">
            <a:extLst>
              <a:ext uri="{28A0092B-C50C-407E-A947-70E740481C1C}">
                <a14:useLocalDpi xmlns:a14="http://schemas.microsoft.com/office/drawing/2010/main"/>
              </a:ext>
            </a:extLst>
          </a:blip>
          <a:srcRect/>
          <a:stretch>
            <a:fillRect/>
          </a:stretch>
        </p:blipFill>
        <p:spPr>
          <a:xfrm>
            <a:off x="802467" y="9964444"/>
            <a:ext cx="14910842" cy="1328012"/>
          </a:xfrm>
          <a:prstGeom prst="rect">
            <a:avLst/>
          </a:prstGeom>
          <a:ln w="12700">
            <a:miter lim="400000"/>
          </a:ln>
        </p:spPr>
      </p:pic>
      <p:pic>
        <p:nvPicPr>
          <p:cNvPr id="569" name="pasted-image.pdf"/>
          <p:cNvPicPr/>
          <p:nvPr/>
        </p:nvPicPr>
        <p:blipFill>
          <a:blip r:embed="rId5" cstate="print">
            <a:extLst>
              <a:ext uri="{28A0092B-C50C-407E-A947-70E740481C1C}">
                <a14:useLocalDpi xmlns:a14="http://schemas.microsoft.com/office/drawing/2010/main"/>
              </a:ext>
            </a:extLst>
          </a:blip>
          <a:srcRect/>
          <a:stretch>
            <a:fillRect/>
          </a:stretch>
        </p:blipFill>
        <p:spPr>
          <a:xfrm>
            <a:off x="802466" y="8709864"/>
            <a:ext cx="14910844" cy="1143979"/>
          </a:xfrm>
          <a:prstGeom prst="rect">
            <a:avLst/>
          </a:prstGeom>
          <a:ln w="12700">
            <a:miter lim="400000"/>
          </a:ln>
        </p:spPr>
      </p:pic>
      <p:sp>
        <p:nvSpPr>
          <p:cNvPr id="570" name="Shape 570"/>
          <p:cNvSpPr/>
          <p:nvPr/>
        </p:nvSpPr>
        <p:spPr>
          <a:xfrm>
            <a:off x="870833" y="9978053"/>
            <a:ext cx="5497216" cy="1313775"/>
          </a:xfrm>
          <a:prstGeom prst="rect">
            <a:avLst/>
          </a:prstGeom>
          <a:ln w="12700">
            <a:miter lim="400000"/>
          </a:ln>
          <a:extLst>
            <a:ext uri="{C572A759-6A51-4108-AA02-DFA0A04FC94B}">
              <ma14:wrappingTextBoxFlag xmlns:ma14="http://schemas.microsoft.com/office/mac/drawingml/2011/main" val="1"/>
            </a:ext>
          </a:extLst>
        </p:spPr>
        <p:txBody>
          <a:bodyPr lIns="91381" tIns="91381" rIns="91381" bIns="91381" anchor="ctr"/>
          <a:lstStyle>
            <a:lvl1pPr algn="r" defTabSz="457200">
              <a:lnSpc>
                <a:spcPct val="80000"/>
              </a:lnSpc>
              <a:defRPr sz="27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2698"/>
              <a:t>ACCEPTABLE QUALITY LEVELS</a:t>
            </a:r>
          </a:p>
        </p:txBody>
      </p:sp>
      <p:sp>
        <p:nvSpPr>
          <p:cNvPr id="571" name="Shape 571"/>
          <p:cNvSpPr/>
          <p:nvPr/>
        </p:nvSpPr>
        <p:spPr>
          <a:xfrm>
            <a:off x="10204184" y="7682745"/>
            <a:ext cx="5497216" cy="5051960"/>
          </a:xfrm>
          <a:prstGeom prst="rect">
            <a:avLst/>
          </a:prstGeom>
          <a:solidFill>
            <a:srgbClr val="021EAA">
              <a:alpha val="63628"/>
            </a:srgbClr>
          </a:solidFill>
          <a:ln w="12700">
            <a:miter lim="400000"/>
          </a:ln>
        </p:spPr>
        <p:txBody>
          <a:bodyPr lIns="0" tIns="0" rIns="0" bIns="0" anchor="ctr"/>
          <a:lstStyle/>
          <a:p>
            <a:pPr lvl="0">
              <a:defRPr sz="3200">
                <a:solidFill>
                  <a:srgbClr val="FFFFFF"/>
                </a:solidFill>
              </a:defRPr>
            </a:pPr>
            <a:endParaRPr sz="3198"/>
          </a:p>
        </p:txBody>
      </p:sp>
      <p:pic>
        <p:nvPicPr>
          <p:cNvPr id="573" name="Screen Shot 2014-11-30 at 1.50.03 PM.png"/>
          <p:cNvPicPr/>
          <p:nvPr/>
        </p:nvPicPr>
        <p:blipFill>
          <a:blip r:embed="rId6">
            <a:extLst/>
          </a:blip>
          <a:stretch>
            <a:fillRect/>
          </a:stretch>
        </p:blipFill>
        <p:spPr>
          <a:xfrm>
            <a:off x="6579970" y="2987910"/>
            <a:ext cx="5733159" cy="4575325"/>
          </a:xfrm>
          <a:prstGeom prst="rect">
            <a:avLst/>
          </a:prstGeom>
          <a:ln w="50800">
            <a:solidFill>
              <a:srgbClr val="DCDEE0"/>
            </a:solidFill>
            <a:miter lim="400000"/>
          </a:ln>
        </p:spPr>
      </p:pic>
      <p:sp>
        <p:nvSpPr>
          <p:cNvPr id="574" name="Shape 574"/>
          <p:cNvSpPr/>
          <p:nvPr/>
        </p:nvSpPr>
        <p:spPr>
          <a:xfrm>
            <a:off x="720532" y="2876803"/>
            <a:ext cx="5384236" cy="473834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583836">
              <a:defRPr sz="1800"/>
            </a:pPr>
            <a:r>
              <a:rPr sz="2799" dirty="0">
                <a:latin typeface="Helvetica Neue"/>
                <a:ea typeface="Helvetica Neue"/>
                <a:cs typeface="Helvetica Neue"/>
                <a:sym typeface="Helvetica Neue"/>
              </a:rPr>
              <a:t>The BAMKO QC team keeps its boots in the factory during production to </a:t>
            </a:r>
            <a:r>
              <a:rPr sz="2799" b="1" dirty="0">
                <a:latin typeface="Helvetica Neue"/>
                <a:ea typeface="Helvetica Neue"/>
                <a:cs typeface="Helvetica Neue"/>
                <a:sym typeface="Helvetica Neue"/>
              </a:rPr>
              <a:t>make sure you get nothing less than what is expected</a:t>
            </a:r>
            <a:r>
              <a:rPr sz="2799" dirty="0">
                <a:latin typeface="Helvetica Neue"/>
                <a:ea typeface="Helvetica Neue"/>
                <a:cs typeface="Helvetica Neue"/>
                <a:sym typeface="Helvetica Neue"/>
              </a:rPr>
              <a:t>. Our product safety library is one of largest collections of incidents, recalls, and protocol in the world–2nd only to the United States Consumer Product Safety Commission’s library.</a:t>
            </a:r>
          </a:p>
        </p:txBody>
      </p:sp>
      <p:sp>
        <p:nvSpPr>
          <p:cNvPr id="575" name="Shape 575"/>
          <p:cNvSpPr/>
          <p:nvPr/>
        </p:nvSpPr>
        <p:spPr>
          <a:xfrm>
            <a:off x="10178760" y="8707947"/>
            <a:ext cx="5384238" cy="114606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1" defTabSz="1167672">
              <a:lnSpc>
                <a:spcPct val="90000"/>
              </a:lnSpc>
              <a:spcBef>
                <a:spcPts val="4797"/>
              </a:spcBef>
              <a:defRPr sz="1800"/>
            </a:pPr>
            <a:r>
              <a:rPr sz="2599">
                <a:solidFill>
                  <a:srgbClr val="FFFFFF"/>
                </a:solidFill>
                <a:latin typeface="Helvetica Neue"/>
                <a:ea typeface="Helvetica Neue"/>
                <a:cs typeface="Helvetica Neue"/>
                <a:sym typeface="Helvetica Neue"/>
              </a:rPr>
              <a:t>Level II Sampling Plan: </a:t>
            </a:r>
            <a:br>
              <a:rPr sz="2599">
                <a:solidFill>
                  <a:srgbClr val="FFFFFF"/>
                </a:solidFill>
                <a:latin typeface="Helvetica Neue"/>
                <a:ea typeface="Helvetica Neue"/>
                <a:cs typeface="Helvetica Neue"/>
                <a:sym typeface="Helvetica Neue"/>
              </a:rPr>
            </a:br>
            <a:r>
              <a:rPr sz="2599">
                <a:solidFill>
                  <a:srgbClr val="FFFFFF"/>
                </a:solidFill>
                <a:latin typeface="Helvetica Neue"/>
                <a:ea typeface="Helvetica Neue"/>
                <a:cs typeface="Helvetica Neue"/>
                <a:sym typeface="Helvetica Neue"/>
              </a:rPr>
              <a:t>A larger # of samples inspected </a:t>
            </a:r>
          </a:p>
        </p:txBody>
      </p:sp>
      <p:sp>
        <p:nvSpPr>
          <p:cNvPr id="576" name="Shape 576"/>
          <p:cNvSpPr/>
          <p:nvPr/>
        </p:nvSpPr>
        <p:spPr>
          <a:xfrm>
            <a:off x="10223168" y="9971653"/>
            <a:ext cx="5612376" cy="131377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1" defTabSz="1167672">
              <a:lnSpc>
                <a:spcPct val="90000"/>
              </a:lnSpc>
              <a:spcBef>
                <a:spcPts val="4797"/>
              </a:spcBef>
              <a:defRPr sz="1800"/>
            </a:pPr>
            <a:r>
              <a:rPr sz="2599">
                <a:solidFill>
                  <a:srgbClr val="FFFFFF"/>
                </a:solidFill>
                <a:latin typeface="Helvetica Neue"/>
                <a:ea typeface="Helvetica Neue"/>
                <a:cs typeface="Helvetica Neue"/>
                <a:sym typeface="Helvetica Neue"/>
              </a:rPr>
              <a:t>Critical - 0</a:t>
            </a:r>
            <a:br>
              <a:rPr sz="2599">
                <a:solidFill>
                  <a:srgbClr val="FFFFFF"/>
                </a:solidFill>
                <a:latin typeface="Helvetica Neue"/>
                <a:ea typeface="Helvetica Neue"/>
                <a:cs typeface="Helvetica Neue"/>
                <a:sym typeface="Helvetica Neue"/>
              </a:rPr>
            </a:br>
            <a:r>
              <a:rPr sz="2599">
                <a:solidFill>
                  <a:srgbClr val="FFFFFF"/>
                </a:solidFill>
                <a:latin typeface="Helvetica Neue"/>
                <a:ea typeface="Helvetica Neue"/>
                <a:cs typeface="Helvetica Neue"/>
                <a:sym typeface="Helvetica Neue"/>
              </a:rPr>
              <a:t>Major - 1.5</a:t>
            </a:r>
            <a:br>
              <a:rPr sz="2599">
                <a:solidFill>
                  <a:srgbClr val="FFFFFF"/>
                </a:solidFill>
                <a:latin typeface="Helvetica Neue"/>
                <a:ea typeface="Helvetica Neue"/>
                <a:cs typeface="Helvetica Neue"/>
                <a:sym typeface="Helvetica Neue"/>
              </a:rPr>
            </a:br>
            <a:r>
              <a:rPr sz="2599">
                <a:solidFill>
                  <a:srgbClr val="FFFFFF"/>
                </a:solidFill>
                <a:latin typeface="Helvetica Neue"/>
                <a:ea typeface="Helvetica Neue"/>
                <a:cs typeface="Helvetica Neue"/>
                <a:sym typeface="Helvetica Neue"/>
              </a:rPr>
              <a:t>Minor - 4.0</a:t>
            </a:r>
          </a:p>
        </p:txBody>
      </p:sp>
      <p:sp>
        <p:nvSpPr>
          <p:cNvPr id="577" name="Shape 577"/>
          <p:cNvSpPr/>
          <p:nvPr/>
        </p:nvSpPr>
        <p:spPr>
          <a:xfrm>
            <a:off x="2101822" y="8715152"/>
            <a:ext cx="4295733" cy="1131655"/>
          </a:xfrm>
          <a:prstGeom prst="rect">
            <a:avLst/>
          </a:prstGeom>
          <a:ln w="12700">
            <a:miter lim="400000"/>
          </a:ln>
          <a:extLst>
            <a:ext uri="{C572A759-6A51-4108-AA02-DFA0A04FC94B}">
              <ma14:wrappingTextBoxFlag xmlns:ma14="http://schemas.microsoft.com/office/mac/drawingml/2011/main" val="1"/>
            </a:ext>
          </a:extLst>
        </p:spPr>
        <p:txBody>
          <a:bodyPr lIns="91381" tIns="91381" rIns="91381" bIns="91381" anchor="ctr"/>
          <a:lstStyle>
            <a:lvl1pPr algn="r" defTabSz="457200">
              <a:lnSpc>
                <a:spcPct val="80000"/>
              </a:lnSpc>
              <a:defRPr sz="27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2698" dirty="0"/>
              <a:t>SAMPLING PLAN</a:t>
            </a:r>
          </a:p>
        </p:txBody>
      </p:sp>
      <p:pic>
        <p:nvPicPr>
          <p:cNvPr id="578" name="pasted-image.pdf"/>
          <p:cNvPicPr/>
          <p:nvPr/>
        </p:nvPicPr>
        <p:blipFill>
          <a:blip r:embed="rId7">
            <a:extLst/>
          </a:blip>
          <a:stretch>
            <a:fillRect/>
          </a:stretch>
        </p:blipFill>
        <p:spPr>
          <a:xfrm>
            <a:off x="11708699" y="7880509"/>
            <a:ext cx="2641314" cy="589069"/>
          </a:xfrm>
          <a:prstGeom prst="rect">
            <a:avLst/>
          </a:prstGeom>
          <a:ln w="12700">
            <a:miter lim="400000"/>
          </a:ln>
        </p:spPr>
      </p:pic>
      <p:pic>
        <p:nvPicPr>
          <p:cNvPr id="579" name="pasted-image.pdf"/>
          <p:cNvPicPr/>
          <p:nvPr/>
        </p:nvPicPr>
        <p:blipFill>
          <a:blip r:embed="rId8" cstate="print">
            <a:extLst>
              <a:ext uri="{28A0092B-C50C-407E-A947-70E740481C1C}">
                <a14:useLocalDpi xmlns:a14="http://schemas.microsoft.com/office/drawing/2010/main"/>
              </a:ext>
            </a:extLst>
          </a:blip>
          <a:srcRect/>
          <a:stretch>
            <a:fillRect/>
          </a:stretch>
        </p:blipFill>
        <p:spPr>
          <a:xfrm>
            <a:off x="-10582" y="-2982"/>
            <a:ext cx="10213695" cy="2438676"/>
          </a:xfrm>
          <a:prstGeom prst="rect">
            <a:avLst/>
          </a:prstGeom>
          <a:ln w="12700">
            <a:miter lim="400000"/>
          </a:ln>
        </p:spPr>
      </p:pic>
      <p:sp>
        <p:nvSpPr>
          <p:cNvPr id="580" name="Shape 580"/>
          <p:cNvSpPr/>
          <p:nvPr/>
        </p:nvSpPr>
        <p:spPr>
          <a:xfrm>
            <a:off x="341798" y="343261"/>
            <a:ext cx="9862225" cy="2104184"/>
          </a:xfrm>
          <a:prstGeom prst="rect">
            <a:avLst/>
          </a:prstGeom>
          <a:solidFill>
            <a:srgbClr val="FFFFFF"/>
          </a:solidFill>
          <a:ln w="12700">
            <a:miter lim="400000"/>
          </a:ln>
        </p:spPr>
        <p:txBody>
          <a:bodyPr lIns="0" tIns="0" rIns="0" bIns="0" anchor="ctr"/>
          <a:lstStyle/>
          <a:p>
            <a:pPr lvl="0">
              <a:defRPr sz="3200">
                <a:solidFill>
                  <a:srgbClr val="FFFFFF"/>
                </a:solidFill>
              </a:defRPr>
            </a:pPr>
            <a:endParaRPr sz="3198"/>
          </a:p>
        </p:txBody>
      </p:sp>
      <p:sp>
        <p:nvSpPr>
          <p:cNvPr id="581" name="Shape 581"/>
          <p:cNvSpPr/>
          <p:nvPr/>
        </p:nvSpPr>
        <p:spPr>
          <a:xfrm>
            <a:off x="684891" y="1023526"/>
            <a:ext cx="9862225" cy="142115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583836">
              <a:lnSpc>
                <a:spcPct val="60000"/>
              </a:lnSpc>
              <a:defRPr sz="1800"/>
            </a:pPr>
            <a:r>
              <a:rPr sz="7696" spc="461">
                <a:latin typeface="Avenir Next"/>
                <a:ea typeface="Avenir Next"/>
                <a:cs typeface="Avenir Next"/>
                <a:sym typeface="Avenir Next"/>
              </a:rPr>
              <a:t>QUALITY</a:t>
            </a:r>
          </a:p>
          <a:p>
            <a:pPr defTabSz="583836">
              <a:lnSpc>
                <a:spcPct val="60000"/>
              </a:lnSpc>
              <a:defRPr sz="1800"/>
            </a:pPr>
            <a:r>
              <a:rPr sz="7696" b="1" spc="461">
                <a:latin typeface="Avenir Next"/>
                <a:ea typeface="Avenir Next"/>
                <a:cs typeface="Avenir Next"/>
                <a:sym typeface="Avenir Next"/>
              </a:rPr>
              <a:t>EXCELLENCE</a:t>
            </a:r>
          </a:p>
        </p:txBody>
      </p:sp>
      <p:pic>
        <p:nvPicPr>
          <p:cNvPr id="582" name="pasted-image.pdf"/>
          <p:cNvPicPr/>
          <p:nvPr/>
        </p:nvPicPr>
        <p:blipFill>
          <a:blip r:embed="rId9" cstate="print">
            <a:extLst>
              <a:ext uri="{28A0092B-C50C-407E-A947-70E740481C1C}">
                <a14:useLocalDpi xmlns:a14="http://schemas.microsoft.com/office/drawing/2010/main"/>
              </a:ext>
            </a:extLst>
          </a:blip>
          <a:srcRect/>
          <a:stretch>
            <a:fillRect/>
          </a:stretch>
        </p:blipFill>
        <p:spPr>
          <a:xfrm>
            <a:off x="10202794" y="-4668"/>
            <a:ext cx="14213903" cy="344400"/>
          </a:xfrm>
          <a:prstGeom prst="rect">
            <a:avLst/>
          </a:prstGeom>
          <a:ln w="12700">
            <a:miter lim="400000"/>
          </a:ln>
        </p:spPr>
      </p:pic>
      <p:sp>
        <p:nvSpPr>
          <p:cNvPr id="583" name="Shape 583"/>
          <p:cNvSpPr/>
          <p:nvPr/>
        </p:nvSpPr>
        <p:spPr>
          <a:xfrm>
            <a:off x="6566903" y="8692354"/>
            <a:ext cx="3634253" cy="117724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1" defTabSz="1167672">
              <a:lnSpc>
                <a:spcPct val="90000"/>
              </a:lnSpc>
              <a:spcBef>
                <a:spcPts val="4797"/>
              </a:spcBef>
              <a:defRPr sz="1800"/>
            </a:pPr>
            <a:r>
              <a:rPr sz="2599">
                <a:solidFill>
                  <a:srgbClr val="FFFFFF"/>
                </a:solidFill>
                <a:latin typeface="Helvetica Neue"/>
                <a:ea typeface="Helvetica Neue"/>
                <a:cs typeface="Helvetica Neue"/>
                <a:sym typeface="Helvetica Neue"/>
              </a:rPr>
              <a:t>Level I Sampling Plan</a:t>
            </a:r>
          </a:p>
        </p:txBody>
      </p:sp>
      <p:sp>
        <p:nvSpPr>
          <p:cNvPr id="584" name="Shape 584"/>
          <p:cNvSpPr/>
          <p:nvPr/>
        </p:nvSpPr>
        <p:spPr>
          <a:xfrm>
            <a:off x="6567399" y="9978054"/>
            <a:ext cx="3633257" cy="13137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1" defTabSz="1167672">
              <a:lnSpc>
                <a:spcPct val="90000"/>
              </a:lnSpc>
              <a:spcBef>
                <a:spcPts val="4797"/>
              </a:spcBef>
              <a:defRPr sz="1800"/>
            </a:pPr>
            <a:r>
              <a:rPr sz="2599">
                <a:solidFill>
                  <a:srgbClr val="FFFFFF"/>
                </a:solidFill>
                <a:latin typeface="Helvetica Neue"/>
                <a:ea typeface="Helvetica Neue"/>
                <a:cs typeface="Helvetica Neue"/>
                <a:sym typeface="Helvetica Neue"/>
              </a:rPr>
              <a:t>Critical - 0</a:t>
            </a:r>
            <a:br>
              <a:rPr sz="2599">
                <a:solidFill>
                  <a:srgbClr val="FFFFFF"/>
                </a:solidFill>
                <a:latin typeface="Helvetica Neue"/>
                <a:ea typeface="Helvetica Neue"/>
                <a:cs typeface="Helvetica Neue"/>
                <a:sym typeface="Helvetica Neue"/>
              </a:rPr>
            </a:br>
            <a:r>
              <a:rPr sz="2599">
                <a:solidFill>
                  <a:srgbClr val="FFFFFF"/>
                </a:solidFill>
                <a:latin typeface="Helvetica Neue"/>
                <a:ea typeface="Helvetica Neue"/>
                <a:cs typeface="Helvetica Neue"/>
                <a:sym typeface="Helvetica Neue"/>
              </a:rPr>
              <a:t>Major - 2.5</a:t>
            </a:r>
            <a:br>
              <a:rPr sz="2599">
                <a:solidFill>
                  <a:srgbClr val="FFFFFF"/>
                </a:solidFill>
                <a:latin typeface="Helvetica Neue"/>
                <a:ea typeface="Helvetica Neue"/>
                <a:cs typeface="Helvetica Neue"/>
                <a:sym typeface="Helvetica Neue"/>
              </a:rPr>
            </a:br>
            <a:r>
              <a:rPr sz="2599">
                <a:solidFill>
                  <a:srgbClr val="FFFFFF"/>
                </a:solidFill>
                <a:latin typeface="Helvetica Neue"/>
                <a:ea typeface="Helvetica Neue"/>
                <a:cs typeface="Helvetica Neue"/>
                <a:sym typeface="Helvetica Neue"/>
              </a:rPr>
              <a:t>Minor - 6.0</a:t>
            </a:r>
          </a:p>
        </p:txBody>
      </p:sp>
      <p:sp>
        <p:nvSpPr>
          <p:cNvPr id="585" name="Shape 585"/>
          <p:cNvSpPr/>
          <p:nvPr/>
        </p:nvSpPr>
        <p:spPr>
          <a:xfrm>
            <a:off x="6609899" y="7722753"/>
            <a:ext cx="3539229" cy="986887"/>
          </a:xfrm>
          <a:prstGeom prst="rect">
            <a:avLst/>
          </a:prstGeom>
          <a:ln w="12700">
            <a:miter lim="400000"/>
          </a:ln>
          <a:extLst>
            <a:ext uri="{C572A759-6A51-4108-AA02-DFA0A04FC94B}">
              <ma14:wrappingTextBoxFlag xmlns:ma14="http://schemas.microsoft.com/office/mac/drawingml/2011/main" val="1"/>
            </a:ext>
          </a:extLst>
        </p:spPr>
        <p:txBody>
          <a:bodyPr lIns="91381" tIns="91381" rIns="91381" bIns="91381" anchor="ctr"/>
          <a:lstStyle>
            <a:lvl1pPr defTabSz="457200">
              <a:lnSpc>
                <a:spcPct val="80000"/>
              </a:lnSpc>
              <a:defRPr sz="27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2698"/>
              <a:t>INDUSTRY STANDARD</a:t>
            </a:r>
          </a:p>
        </p:txBody>
      </p:sp>
      <p:pic>
        <p:nvPicPr>
          <p:cNvPr id="586" name="pasted-image.pdf"/>
          <p:cNvPicPr/>
          <p:nvPr/>
        </p:nvPicPr>
        <p:blipFill>
          <a:blip r:embed="rId10" cstate="print">
            <a:extLst>
              <a:ext uri="{28A0092B-C50C-407E-A947-70E740481C1C}">
                <a14:useLocalDpi xmlns:a14="http://schemas.microsoft.com/office/drawing/2010/main"/>
              </a:ext>
            </a:extLst>
          </a:blip>
          <a:stretch>
            <a:fillRect/>
          </a:stretch>
        </p:blipFill>
        <p:spPr>
          <a:xfrm>
            <a:off x="792718" y="11422783"/>
            <a:ext cx="5032372" cy="1327899"/>
          </a:xfrm>
          <a:prstGeom prst="rect">
            <a:avLst/>
          </a:prstGeom>
          <a:ln w="12700">
            <a:miter lim="400000"/>
          </a:ln>
        </p:spPr>
      </p:pic>
      <p:pic>
        <p:nvPicPr>
          <p:cNvPr id="587" name="pasted-image.pdf"/>
          <p:cNvPicPr/>
          <p:nvPr/>
        </p:nvPicPr>
        <p:blipFill>
          <a:blip r:embed="rId11" cstate="print">
            <a:extLst>
              <a:ext uri="{28A0092B-C50C-407E-A947-70E740481C1C}">
                <a14:useLocalDpi xmlns:a14="http://schemas.microsoft.com/office/drawing/2010/main"/>
              </a:ext>
            </a:extLst>
          </a:blip>
          <a:stretch>
            <a:fillRect/>
          </a:stretch>
        </p:blipFill>
        <p:spPr>
          <a:xfrm rot="10800000">
            <a:off x="13216425" y="11418014"/>
            <a:ext cx="2495166" cy="1327901"/>
          </a:xfrm>
          <a:prstGeom prst="rect">
            <a:avLst/>
          </a:prstGeom>
          <a:ln w="12700">
            <a:miter lim="400000"/>
          </a:ln>
        </p:spPr>
      </p:pic>
      <p:sp>
        <p:nvSpPr>
          <p:cNvPr id="588" name="Shape 588"/>
          <p:cNvSpPr/>
          <p:nvPr/>
        </p:nvSpPr>
        <p:spPr>
          <a:xfrm>
            <a:off x="801788" y="11422783"/>
            <a:ext cx="14910701" cy="1327899"/>
          </a:xfrm>
          <a:prstGeom prst="rect">
            <a:avLst/>
          </a:prstGeom>
          <a:solidFill>
            <a:srgbClr val="021EAA">
              <a:alpha val="43859"/>
            </a:srgbClr>
          </a:solidFill>
          <a:ln w="12700">
            <a:miter lim="400000"/>
          </a:ln>
        </p:spPr>
        <p:txBody>
          <a:bodyPr lIns="0" tIns="0" rIns="0" bIns="0" anchor="ctr"/>
          <a:lstStyle/>
          <a:p>
            <a:pPr lvl="0">
              <a:defRPr sz="3200">
                <a:solidFill>
                  <a:srgbClr val="FFFFFF"/>
                </a:solidFill>
              </a:defRPr>
            </a:pPr>
            <a:endParaRPr sz="3198"/>
          </a:p>
        </p:txBody>
      </p:sp>
      <p:pic>
        <p:nvPicPr>
          <p:cNvPr id="589" name="pasted-image.pdf"/>
          <p:cNvPicPr/>
          <p:nvPr/>
        </p:nvPicPr>
        <p:blipFill>
          <a:blip r:embed="rId3" cstate="print">
            <a:extLst>
              <a:ext uri="{28A0092B-C50C-407E-A947-70E740481C1C}">
                <a14:useLocalDpi xmlns:a14="http://schemas.microsoft.com/office/drawing/2010/main"/>
              </a:ext>
            </a:extLst>
          </a:blip>
          <a:srcRect/>
          <a:stretch>
            <a:fillRect/>
          </a:stretch>
        </p:blipFill>
        <p:spPr>
          <a:xfrm rot="10800000" flipH="1">
            <a:off x="803144" y="11424593"/>
            <a:ext cx="14910844" cy="1319286"/>
          </a:xfrm>
          <a:prstGeom prst="rect">
            <a:avLst/>
          </a:prstGeom>
          <a:ln w="12700">
            <a:miter lim="400000"/>
          </a:ln>
        </p:spPr>
      </p:pic>
      <p:pic>
        <p:nvPicPr>
          <p:cNvPr id="590" name="pasted-image.pdf"/>
          <p:cNvPicPr/>
          <p:nvPr/>
        </p:nvPicPr>
        <p:blipFill>
          <a:blip r:embed="rId4" cstate="print">
            <a:extLst>
              <a:ext uri="{28A0092B-C50C-407E-A947-70E740481C1C}">
                <a14:useLocalDpi xmlns:a14="http://schemas.microsoft.com/office/drawing/2010/main"/>
              </a:ext>
            </a:extLst>
          </a:blip>
          <a:srcRect/>
          <a:stretch>
            <a:fillRect/>
          </a:stretch>
        </p:blipFill>
        <p:spPr>
          <a:xfrm>
            <a:off x="803144" y="11422782"/>
            <a:ext cx="14910844" cy="1328012"/>
          </a:xfrm>
          <a:prstGeom prst="rect">
            <a:avLst/>
          </a:prstGeom>
          <a:ln w="12700">
            <a:miter lim="400000"/>
          </a:ln>
        </p:spPr>
      </p:pic>
      <p:pic>
        <p:nvPicPr>
          <p:cNvPr id="591" name="pasted-image.pdf"/>
          <p:cNvPicPr/>
          <p:nvPr/>
        </p:nvPicPr>
        <p:blipFill>
          <a:blip r:embed="rId10" cstate="print">
            <a:extLst>
              <a:ext uri="{28A0092B-C50C-407E-A947-70E740481C1C}">
                <a14:useLocalDpi xmlns:a14="http://schemas.microsoft.com/office/drawing/2010/main"/>
              </a:ext>
            </a:extLst>
          </a:blip>
          <a:stretch>
            <a:fillRect/>
          </a:stretch>
        </p:blipFill>
        <p:spPr>
          <a:xfrm rot="10800000">
            <a:off x="4484344" y="11422780"/>
            <a:ext cx="5032372" cy="1327901"/>
          </a:xfrm>
          <a:prstGeom prst="rect">
            <a:avLst/>
          </a:prstGeom>
          <a:ln w="12700">
            <a:miter lim="400000"/>
          </a:ln>
        </p:spPr>
      </p:pic>
      <p:pic>
        <p:nvPicPr>
          <p:cNvPr id="592" name="pasted-image.pdf"/>
          <p:cNvPicPr/>
          <p:nvPr/>
        </p:nvPicPr>
        <p:blipFill>
          <a:blip r:embed="rId10" cstate="print">
            <a:extLst>
              <a:ext uri="{28A0092B-C50C-407E-A947-70E740481C1C}">
                <a14:useLocalDpi xmlns:a14="http://schemas.microsoft.com/office/drawing/2010/main"/>
              </a:ext>
            </a:extLst>
          </a:blip>
          <a:stretch>
            <a:fillRect/>
          </a:stretch>
        </p:blipFill>
        <p:spPr>
          <a:xfrm>
            <a:off x="9524802" y="11418014"/>
            <a:ext cx="5032372" cy="1327901"/>
          </a:xfrm>
          <a:prstGeom prst="rect">
            <a:avLst/>
          </a:prstGeom>
          <a:ln w="12700">
            <a:miter lim="400000"/>
          </a:ln>
        </p:spPr>
      </p:pic>
      <p:sp>
        <p:nvSpPr>
          <p:cNvPr id="593" name="Shape 593"/>
          <p:cNvSpPr/>
          <p:nvPr/>
        </p:nvSpPr>
        <p:spPr>
          <a:xfrm>
            <a:off x="6567400" y="11351180"/>
            <a:ext cx="3633256" cy="147110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1" defTabSz="1167672">
              <a:lnSpc>
                <a:spcPct val="90000"/>
              </a:lnSpc>
              <a:defRPr sz="1800"/>
            </a:pPr>
            <a:r>
              <a:rPr sz="2599">
                <a:solidFill>
                  <a:srgbClr val="FFFFFF"/>
                </a:solidFill>
                <a:latin typeface="Helvetica Neue"/>
                <a:ea typeface="Helvetica Neue"/>
                <a:cs typeface="Helvetica Neue"/>
                <a:sym typeface="Helvetica Neue"/>
              </a:rPr>
              <a:t>Final inspection </a:t>
            </a:r>
            <a:br>
              <a:rPr sz="2599">
                <a:solidFill>
                  <a:srgbClr val="FFFFFF"/>
                </a:solidFill>
                <a:latin typeface="Helvetica Neue"/>
                <a:ea typeface="Helvetica Neue"/>
                <a:cs typeface="Helvetica Neue"/>
                <a:sym typeface="Helvetica Neue"/>
              </a:rPr>
            </a:br>
            <a:r>
              <a:rPr sz="2599">
                <a:solidFill>
                  <a:srgbClr val="FFFFFF"/>
                </a:solidFill>
                <a:latin typeface="Helvetica Neue"/>
                <a:ea typeface="Helvetica Neue"/>
                <a:cs typeface="Helvetica Neue"/>
                <a:sym typeface="Helvetica Neue"/>
              </a:rPr>
              <a:t>prior to loading </a:t>
            </a:r>
            <a:br>
              <a:rPr sz="2599">
                <a:solidFill>
                  <a:srgbClr val="FFFFFF"/>
                </a:solidFill>
                <a:latin typeface="Helvetica Neue"/>
                <a:ea typeface="Helvetica Neue"/>
                <a:cs typeface="Helvetica Neue"/>
                <a:sym typeface="Helvetica Neue"/>
              </a:rPr>
            </a:br>
            <a:r>
              <a:rPr sz="2599">
                <a:solidFill>
                  <a:srgbClr val="FFFFFF"/>
                </a:solidFill>
                <a:latin typeface="Helvetica Neue"/>
                <a:ea typeface="Helvetica Neue"/>
                <a:cs typeface="Helvetica Neue"/>
                <a:sym typeface="Helvetica Neue"/>
              </a:rPr>
              <a:t>the container</a:t>
            </a:r>
          </a:p>
        </p:txBody>
      </p:sp>
      <p:sp>
        <p:nvSpPr>
          <p:cNvPr id="594" name="Shape 594"/>
          <p:cNvSpPr/>
          <p:nvPr/>
        </p:nvSpPr>
        <p:spPr>
          <a:xfrm>
            <a:off x="1338516" y="11353717"/>
            <a:ext cx="5032285" cy="1466030"/>
          </a:xfrm>
          <a:prstGeom prst="rect">
            <a:avLst/>
          </a:prstGeom>
          <a:ln w="12700">
            <a:miter lim="400000"/>
          </a:ln>
          <a:extLst>
            <a:ext uri="{C572A759-6A51-4108-AA02-DFA0A04FC94B}">
              <ma14:wrappingTextBoxFlag xmlns:ma14="http://schemas.microsoft.com/office/mac/drawingml/2011/main" val="1"/>
            </a:ext>
          </a:extLst>
        </p:spPr>
        <p:txBody>
          <a:bodyPr lIns="91381" tIns="91381" rIns="91381" bIns="91381" anchor="ctr"/>
          <a:lstStyle>
            <a:lvl1pPr algn="r" defTabSz="457200">
              <a:lnSpc>
                <a:spcPct val="80000"/>
              </a:lnSpc>
              <a:defRPr sz="2700" b="1">
                <a:solidFill>
                  <a:srgbClr val="FFFFFF"/>
                </a:solidFill>
                <a:latin typeface="Helvetica Neue"/>
                <a:ea typeface="Helvetica Neue"/>
                <a:cs typeface="Helvetica Neue"/>
                <a:sym typeface="Helvetica Neue"/>
              </a:defRPr>
            </a:lvl1pPr>
          </a:lstStyle>
          <a:p>
            <a:pPr lvl="0">
              <a:defRPr sz="1800" b="0">
                <a:solidFill>
                  <a:srgbClr val="000000"/>
                </a:solidFill>
              </a:defRPr>
            </a:pPr>
            <a:r>
              <a:rPr sz="2698"/>
              <a:t>INSPECTION FREQUENCY</a:t>
            </a:r>
          </a:p>
        </p:txBody>
      </p:sp>
      <p:sp>
        <p:nvSpPr>
          <p:cNvPr id="595" name="Shape 595"/>
          <p:cNvSpPr/>
          <p:nvPr/>
        </p:nvSpPr>
        <p:spPr>
          <a:xfrm>
            <a:off x="10459345" y="11346412"/>
            <a:ext cx="5140021" cy="147110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lvl="1" defTabSz="1167672">
              <a:lnSpc>
                <a:spcPct val="90000"/>
              </a:lnSpc>
              <a:defRPr sz="1800"/>
            </a:pPr>
            <a:r>
              <a:rPr sz="2599">
                <a:solidFill>
                  <a:srgbClr val="FFFFFF"/>
                </a:solidFill>
                <a:latin typeface="Helvetica Neue"/>
                <a:ea typeface="Helvetica Neue"/>
                <a:cs typeface="Helvetica Neue"/>
                <a:sym typeface="Helvetica Neue"/>
              </a:rPr>
              <a:t>Inspections during sampling, raw material production, beginning/middle/end of mass production</a:t>
            </a:r>
          </a:p>
        </p:txBody>
      </p:sp>
      <p:sp>
        <p:nvSpPr>
          <p:cNvPr id="596" name="Shape 596"/>
          <p:cNvSpPr/>
          <p:nvPr/>
        </p:nvSpPr>
        <p:spPr>
          <a:xfrm>
            <a:off x="280575" y="13156024"/>
            <a:ext cx="929788" cy="33842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457200">
              <a:defRPr sz="2200" b="1">
                <a:latin typeface="Helvetica"/>
                <a:ea typeface="Helvetica"/>
                <a:cs typeface="Helvetica"/>
                <a:sym typeface="Helvetica"/>
              </a:defRPr>
            </a:lvl1pPr>
          </a:lstStyle>
          <a:p>
            <a:pPr lvl="0">
              <a:defRPr sz="1800" b="0"/>
            </a:pPr>
            <a:r>
              <a:rPr sz="2199"/>
              <a:t>￼</a:t>
            </a:r>
          </a:p>
        </p:txBody>
      </p:sp>
    </p:spTree>
    <p:extLst>
      <p:ext uri="{BB962C8B-B14F-4D97-AF65-F5344CB8AC3E}">
        <p14:creationId xmlns:p14="http://schemas.microsoft.com/office/powerpoint/2010/main" val="1676201905"/>
      </p:ext>
    </p:extLst>
  </p:cSld>
  <p:clrMapOvr>
    <a:masterClrMapping/>
  </p:clrMapOvr>
  <mc:AlternateContent xmlns:mc="http://schemas.openxmlformats.org/markup-compatibility/2006" xmlns:p14="http://schemas.microsoft.com/office/powerpoint/2010/main">
    <mc:Choice Requires="p14">
      <p:transition p14:dur="250"/>
    </mc:Choice>
    <mc:Fallback xmlns="">
      <p:transition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11.jpeg" descr="D:\Work\08 Augest\17 Aug\Lauren Reynolds\Mock ups\Mars Cupcake 2.jpg"/>
          <p:cNvPicPr/>
          <p:nvPr/>
        </p:nvPicPr>
        <p:blipFill>
          <a:blip r:embed="rId3" cstate="print">
            <a:extLst>
              <a:ext uri="{28A0092B-C50C-407E-A947-70E740481C1C}">
                <a14:useLocalDpi xmlns:a14="http://schemas.microsoft.com/office/drawing/2010/main"/>
              </a:ext>
            </a:extLst>
          </a:blip>
          <a:srcRect/>
          <a:stretch>
            <a:fillRect/>
          </a:stretch>
        </p:blipFill>
        <p:spPr>
          <a:xfrm>
            <a:off x="6446358" y="4816164"/>
            <a:ext cx="5711216" cy="6293558"/>
          </a:xfrm>
          <a:prstGeom prst="rect">
            <a:avLst/>
          </a:prstGeom>
          <a:ln w="12700">
            <a:miter lim="400000"/>
          </a:ln>
        </p:spPr>
      </p:pic>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40</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1983964"/>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Now you can keep your small sized belongings organized with these cute cupcake containers. </a:t>
            </a:r>
          </a:p>
        </p:txBody>
      </p:sp>
      <p:sp>
        <p:nvSpPr>
          <p:cNvPr id="10" name="Rectangle 9"/>
          <p:cNvSpPr/>
          <p:nvPr/>
        </p:nvSpPr>
        <p:spPr>
          <a:xfrm>
            <a:off x="13031788" y="0"/>
            <a:ext cx="11352212" cy="1371600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12700" cap="flat">
            <a:noFill/>
            <a:miter lim="400000"/>
          </a:ln>
          <a:effectLst>
            <a:outerShdw blurRad="393700" dist="114300" dir="3000000" algn="tl" rotWithShape="0">
              <a:prstClr val="black">
                <a:alpha val="66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image9.jpeg"/>
          <p:cNvPicPr/>
          <p:nvPr/>
        </p:nvPicPr>
        <p:blipFill rotWithShape="1">
          <a:blip r:embed="rId5" cstate="print">
            <a:extLst>
              <a:ext uri="{28A0092B-C50C-407E-A947-70E740481C1C}">
                <a14:useLocalDpi xmlns:a14="http://schemas.microsoft.com/office/drawing/2010/main"/>
              </a:ext>
            </a:extLst>
          </a:blip>
          <a:srcRect/>
          <a:stretch/>
        </p:blipFill>
        <p:spPr>
          <a:xfrm>
            <a:off x="641174" y="4104491"/>
            <a:ext cx="5879901" cy="6266919"/>
          </a:xfrm>
          <a:prstGeom prst="rect">
            <a:avLst/>
          </a:prstGeom>
          <a:ln w="12700">
            <a:miter lim="400000"/>
          </a:ln>
        </p:spPr>
      </p:pic>
      <p:pic>
        <p:nvPicPr>
          <p:cNvPr id="14" name="Picture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23700" y="777868"/>
            <a:ext cx="1282126" cy="1164679"/>
          </a:xfrm>
          <a:prstGeom prst="rect">
            <a:avLst/>
          </a:prstGeom>
        </p:spPr>
      </p:pic>
      <p:sp>
        <p:nvSpPr>
          <p:cNvPr id="15"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CUPCAKE CONTAINER </a:t>
            </a:r>
            <a:endParaRPr lang="en-US" sz="3600" dirty="0">
              <a:solidFill>
                <a:schemeClr val="tx1"/>
              </a:solidFill>
              <a:latin typeface="Arial"/>
              <a:ea typeface="Arial Bold" charset="0"/>
              <a:cs typeface="Arial"/>
              <a:sym typeface="Avenir Next"/>
            </a:endParaRPr>
          </a:p>
        </p:txBody>
      </p:sp>
      <p:pic>
        <p:nvPicPr>
          <p:cNvPr id="16" name="Picture 15" descr="Bamko 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7" name="TextBox 16"/>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7482776"/>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41</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003485"/>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rPr>
              <a:t>Constructed with moisture wicking anti-microbial stretch fabric, this hat keeps you cool and fresh. </a:t>
            </a:r>
            <a:endParaRPr lang="en-US" sz="2000" dirty="0">
              <a:solidFill>
                <a:srgbClr val="9C874D"/>
              </a:solidFill>
              <a:latin typeface="Arial" pitchFamily="34" charset="0"/>
              <a:ea typeface="Franklin Gothic Book"/>
              <a:cs typeface="Arial" pitchFamily="34" charset="0"/>
              <a:sym typeface="Franklin Gothic Medium"/>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58633" y="4399005"/>
            <a:ext cx="8324885" cy="6527513"/>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6128" y="1035058"/>
            <a:ext cx="4818543" cy="742056"/>
          </a:xfrm>
          <a:prstGeom prst="rect">
            <a:avLst/>
          </a:prstGeom>
        </p:spPr>
      </p:pic>
      <p:sp>
        <p:nvSpPr>
          <p:cNvPr id="11"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BASEBALL CAP</a:t>
            </a:r>
            <a:endParaRPr lang="en-US" sz="3600" dirty="0">
              <a:solidFill>
                <a:schemeClr val="tx1"/>
              </a:solidFill>
              <a:latin typeface="Arial"/>
              <a:ea typeface="Arial Bold" charset="0"/>
              <a:cs typeface="Arial"/>
              <a:sym typeface="Avenir Next"/>
            </a:endParaRPr>
          </a:p>
        </p:txBody>
      </p:sp>
      <p:pic>
        <p:nvPicPr>
          <p:cNvPr id="13" name="Picture 12"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4" name="TextBox 13"/>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5" name="Straight Connector 14"/>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0022211"/>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42</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1994959"/>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This VR viewer is lightweight and holds a smartphone</a:t>
            </a:r>
            <a:r>
              <a:rPr lang="en-US" sz="2000" dirty="0" smtClean="0">
                <a:solidFill>
                  <a:srgbClr val="9C874D"/>
                </a:solidFill>
                <a:latin typeface="Arial" pitchFamily="34" charset="0"/>
                <a:ea typeface="Franklin Gothic Book"/>
                <a:cs typeface="Arial" pitchFamily="34" charset="0"/>
                <a:sym typeface="Franklin Gothic Medium"/>
              </a:rPr>
              <a:t>. </a:t>
            </a:r>
            <a:r>
              <a:rPr lang="en-US" sz="2000" dirty="0">
                <a:solidFill>
                  <a:srgbClr val="9C874D"/>
                </a:solidFill>
                <a:latin typeface="Arial" pitchFamily="34" charset="0"/>
                <a:ea typeface="Franklin Gothic Book"/>
                <a:cs typeface="Arial" pitchFamily="34" charset="0"/>
                <a:sym typeface="Franklin Gothic Medium"/>
              </a:rPr>
              <a:t>It’s a unique gift and a great way to show that your brand is on top of the technological trends. </a:t>
            </a:r>
          </a:p>
        </p:txBody>
      </p:sp>
      <p:sp>
        <p:nvSpPr>
          <p:cNvPr id="10" name="Rectangle 9"/>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icture 10" descr="Vans.png"/>
          <p:cNvPicPr>
            <a:picLocks noChangeAspect="1"/>
          </p:cNvPicPr>
          <p:nvPr/>
        </p:nvPicPr>
        <p:blipFill rotWithShape="1">
          <a:blip r:embed="rId4" cstate="print">
            <a:extLst>
              <a:ext uri="{28A0092B-C50C-407E-A947-70E740481C1C}">
                <a14:useLocalDpi xmlns:a14="http://schemas.microsoft.com/office/drawing/2010/main"/>
              </a:ext>
            </a:extLst>
          </a:blip>
          <a:srcRect l="-1140" r="-3730"/>
          <a:stretch/>
        </p:blipFill>
        <p:spPr>
          <a:xfrm>
            <a:off x="5508625" y="975713"/>
            <a:ext cx="2094868" cy="998309"/>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l="7310" t="19151" r="23394" b="20135"/>
          <a:stretch/>
        </p:blipFill>
        <p:spPr>
          <a:xfrm>
            <a:off x="1247960" y="4547582"/>
            <a:ext cx="10546231" cy="6599984"/>
          </a:xfrm>
          <a:prstGeom prst="rect">
            <a:avLst/>
          </a:prstGeom>
        </p:spPr>
      </p:pic>
      <p:sp>
        <p:nvSpPr>
          <p:cNvPr id="15"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VR VIEWER </a:t>
            </a:r>
            <a:endParaRPr lang="en-US" sz="3600" dirty="0">
              <a:solidFill>
                <a:schemeClr val="tx1"/>
              </a:solidFill>
              <a:latin typeface="Arial"/>
              <a:ea typeface="Arial Bold" charset="0"/>
              <a:cs typeface="Arial"/>
              <a:sym typeface="Avenir Next"/>
            </a:endParaRPr>
          </a:p>
        </p:txBody>
      </p:sp>
      <p:pic>
        <p:nvPicPr>
          <p:cNvPr id="17" name="Picture 16"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9" name="TextBox 18"/>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0" name="Straight Connector 19"/>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71733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43</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003485"/>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Everyone needs an extra bag, especially with the ever-changing plastic bag regulations. Why not have one folds into an iconic lizard!</a:t>
            </a:r>
          </a:p>
        </p:txBody>
      </p:sp>
      <p:sp>
        <p:nvSpPr>
          <p:cNvPr id="10" name="Rectangle 9"/>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8538" y="3855307"/>
            <a:ext cx="11125075" cy="7652663"/>
          </a:xfrm>
          <a:prstGeom prst="rect">
            <a:avLst/>
          </a:prstGeom>
          <a:ln w="12700">
            <a:miter lim="400000"/>
          </a:ln>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83911" y="1035058"/>
            <a:ext cx="4435358" cy="780623"/>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FOLDABLE TOTE </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6" name="Straight Connector 15"/>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1022337"/>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44</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1992674"/>
            <a:ext cx="9732068"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With the myriad of cords we carry, it’s not uncommon to get them mixed up or tangled. With this earbud holder, keep your cords organized with a snap of a button!</a:t>
            </a:r>
          </a:p>
        </p:txBody>
      </p:sp>
      <p:sp>
        <p:nvSpPr>
          <p:cNvPr id="10" name="Rectangle 9"/>
          <p:cNvSpPr/>
          <p:nvPr/>
        </p:nvSpPr>
        <p:spPr>
          <a:xfrm>
            <a:off x="13031788" y="0"/>
            <a:ext cx="1143556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a:outerShdw blurRad="393700" dist="114300" dir="3000000" algn="tl" rotWithShape="0">
              <a:prstClr val="black">
                <a:alpha val="66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icture 10" descr="Uber_EarbudHolder_r1c1v2.png"/>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523806" y="3781166"/>
            <a:ext cx="7994540" cy="7994540"/>
          </a:xfrm>
          <a:prstGeom prst="rect">
            <a:avLst/>
          </a:prstGeom>
        </p:spPr>
      </p:pic>
      <p:pic>
        <p:nvPicPr>
          <p:cNvPr id="14" name="Picture 13" descr="Uber_Logotype_RGB_Black.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08625" y="1059772"/>
            <a:ext cx="5295006" cy="741713"/>
          </a:xfrm>
          <a:prstGeom prst="rect">
            <a:avLst/>
          </a:prstGeom>
        </p:spPr>
      </p:pic>
      <p:sp>
        <p:nvSpPr>
          <p:cNvPr id="15"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EARBUD HOLDER </a:t>
            </a:r>
            <a:endParaRPr lang="en-US" sz="3600" dirty="0">
              <a:solidFill>
                <a:schemeClr val="tx1"/>
              </a:solidFill>
              <a:latin typeface="Arial"/>
              <a:ea typeface="Arial Bold" charset="0"/>
              <a:cs typeface="Arial"/>
              <a:sym typeface="Avenir Next"/>
            </a:endParaRPr>
          </a:p>
        </p:txBody>
      </p:sp>
      <p:pic>
        <p:nvPicPr>
          <p:cNvPr id="17" name="Picture 16" descr="Bamko 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9" name="TextBox 18"/>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0" name="Straight Connector 19"/>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707047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45</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003485"/>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Sketched art is not only trending, it’s also a great way to get noticed</a:t>
            </a:r>
            <a:r>
              <a:rPr lang="en-US" sz="2000" dirty="0" smtClean="0">
                <a:solidFill>
                  <a:srgbClr val="9C874D"/>
                </a:solidFill>
                <a:latin typeface="Arial" pitchFamily="34" charset="0"/>
                <a:ea typeface="Franklin Gothic Book"/>
                <a:cs typeface="Arial" pitchFamily="34" charset="0"/>
                <a:sym typeface="Franklin Gothic Medium"/>
              </a:rPr>
              <a:t>. </a:t>
            </a:r>
            <a:r>
              <a:rPr lang="en-US" sz="2000" dirty="0">
                <a:solidFill>
                  <a:srgbClr val="9C874D"/>
                </a:solidFill>
                <a:latin typeface="Arial" pitchFamily="34" charset="0"/>
                <a:ea typeface="Franklin Gothic Book"/>
                <a:cs typeface="Arial" pitchFamily="34" charset="0"/>
                <a:sym typeface="Franklin Gothic Medium"/>
              </a:rPr>
              <a:t>This colorful lipstick tote is sure to turn heads.  </a:t>
            </a:r>
          </a:p>
        </p:txBody>
      </p:sp>
      <p:sp>
        <p:nvSpPr>
          <p:cNvPr id="10" name="Rectangle 9"/>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6949" y="4228256"/>
            <a:ext cx="8828253" cy="6821832"/>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0085" y="1035058"/>
            <a:ext cx="4986473" cy="857673"/>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VIB ROUGE TOTE </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455605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46</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53172" y="12003485"/>
            <a:ext cx="10332378"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Drown out distracting noises so you can experience all that music has to offer with these colorful headphones. </a:t>
            </a:r>
          </a:p>
        </p:txBody>
      </p:sp>
      <p:sp>
        <p:nvSpPr>
          <p:cNvPr id="10" name="Rectangle 9"/>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9" name="Pandora_Headphones_r1c5v2.png"/>
          <p:cNvPicPr/>
          <p:nvPr/>
        </p:nvPicPr>
        <p:blipFill rotWithShape="1">
          <a:blip r:embed="rId4" cstate="print">
            <a:extLst>
              <a:ext uri="{28A0092B-C50C-407E-A947-70E740481C1C}">
                <a14:useLocalDpi xmlns:a14="http://schemas.microsoft.com/office/drawing/2010/main"/>
              </a:ext>
            </a:extLst>
          </a:blip>
          <a:srcRect/>
          <a:stretch/>
        </p:blipFill>
        <p:spPr>
          <a:xfrm>
            <a:off x="3106908" y="4475562"/>
            <a:ext cx="5560541" cy="6450955"/>
          </a:xfrm>
          <a:prstGeom prst="rect">
            <a:avLst/>
          </a:prstGeom>
          <a:ln w="12700">
            <a:miter lim="400000"/>
          </a:ln>
        </p:spPr>
      </p:pic>
      <p:pic>
        <p:nvPicPr>
          <p:cNvPr id="13" name="Picture 12" descr="pandora_logo_blue.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4276" y="843147"/>
            <a:ext cx="5798627" cy="1268450"/>
          </a:xfrm>
          <a:prstGeom prst="rect">
            <a:avLst/>
          </a:prstGeom>
        </p:spPr>
      </p:pic>
      <p:sp>
        <p:nvSpPr>
          <p:cNvPr id="14"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HEADPHONES </a:t>
            </a:r>
            <a:endParaRPr lang="en-US" sz="3600" dirty="0">
              <a:solidFill>
                <a:schemeClr val="tx1"/>
              </a:solidFill>
              <a:latin typeface="Arial"/>
              <a:ea typeface="Arial Bold" charset="0"/>
              <a:cs typeface="Arial"/>
              <a:sym typeface="Avenir Next"/>
            </a:endParaRPr>
          </a:p>
        </p:txBody>
      </p:sp>
      <p:pic>
        <p:nvPicPr>
          <p:cNvPr id="15" name="Picture 14"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7" name="TextBox 16"/>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0" name="Straight Connector 19"/>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0712588"/>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47</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300907"/>
            <a:ext cx="9577947"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Check out </a:t>
            </a:r>
            <a:r>
              <a:rPr lang="en-US" sz="2000" dirty="0" smtClean="0">
                <a:solidFill>
                  <a:srgbClr val="9C874D"/>
                </a:solidFill>
                <a:latin typeface="Arial" pitchFamily="34" charset="0"/>
                <a:ea typeface="Franklin Gothic Book"/>
                <a:cs typeface="Arial" pitchFamily="34" charset="0"/>
                <a:sym typeface="Franklin Gothic Medium"/>
              </a:rPr>
              <a:t>Deadpool </a:t>
            </a:r>
            <a:r>
              <a:rPr lang="en-US" sz="2000" dirty="0">
                <a:solidFill>
                  <a:srgbClr val="9C874D"/>
                </a:solidFill>
                <a:latin typeface="Arial" pitchFamily="34" charset="0"/>
                <a:ea typeface="Franklin Gothic Book"/>
                <a:cs typeface="Arial" pitchFamily="34" charset="0"/>
                <a:sym typeface="Franklin Gothic Medium"/>
              </a:rPr>
              <a:t>with his signature pointing stance! T-shirt </a:t>
            </a:r>
            <a:r>
              <a:rPr lang="en-US" sz="2000" dirty="0" smtClean="0">
                <a:solidFill>
                  <a:srgbClr val="9C874D"/>
                </a:solidFill>
                <a:latin typeface="Arial" pitchFamily="34" charset="0"/>
                <a:ea typeface="Franklin Gothic Book"/>
                <a:cs typeface="Arial" pitchFamily="34" charset="0"/>
                <a:sym typeface="Franklin Gothic Medium"/>
              </a:rPr>
              <a:t>is </a:t>
            </a:r>
            <a:r>
              <a:rPr lang="en-US" sz="2000" dirty="0">
                <a:solidFill>
                  <a:srgbClr val="9C874D"/>
                </a:solidFill>
                <a:latin typeface="Arial" pitchFamily="34" charset="0"/>
                <a:ea typeface="Franklin Gothic Book"/>
                <a:cs typeface="Arial" pitchFamily="34" charset="0"/>
                <a:sym typeface="Franklin Gothic Medium"/>
              </a:rPr>
              <a:t>100% cotton.</a:t>
            </a:r>
          </a:p>
        </p:txBody>
      </p:sp>
      <p:sp>
        <p:nvSpPr>
          <p:cNvPr id="10" name="Rectangle 9"/>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l="17828" t="17664" r="10409" b="19643"/>
          <a:stretch/>
        </p:blipFill>
        <p:spPr>
          <a:xfrm>
            <a:off x="641175" y="4448432"/>
            <a:ext cx="11460077" cy="6478086"/>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8235" y="894190"/>
            <a:ext cx="1373081" cy="1000075"/>
          </a:xfrm>
          <a:prstGeom prst="rect">
            <a:avLst/>
          </a:prstGeom>
        </p:spPr>
      </p:pic>
      <p:sp>
        <p:nvSpPr>
          <p:cNvPr id="15"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DEADPOOL T-SHIRT</a:t>
            </a:r>
            <a:endParaRPr lang="en-US" sz="3600" dirty="0">
              <a:solidFill>
                <a:schemeClr val="tx1"/>
              </a:solidFill>
              <a:latin typeface="Arial"/>
              <a:ea typeface="Arial Bold" charset="0"/>
              <a:cs typeface="Arial"/>
              <a:sym typeface="Avenir Next"/>
            </a:endParaRPr>
          </a:p>
        </p:txBody>
      </p:sp>
      <p:pic>
        <p:nvPicPr>
          <p:cNvPr id="17" name="Picture 16"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9" name="TextBox 18"/>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0" name="Straight Connector 19"/>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91930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48</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003485"/>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A sports jersey is the perfect piece of clothing to wear on game day or to get active at the gym or the park!</a:t>
            </a:r>
          </a:p>
        </p:txBody>
      </p:sp>
      <p:sp>
        <p:nvSpPr>
          <p:cNvPr id="10" name="Rectangle 9"/>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3497" y="4503981"/>
            <a:ext cx="6375158" cy="637515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84213" y="467326"/>
            <a:ext cx="3512651" cy="1515733"/>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SPORTS JERSEY</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61459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49</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3" name="Rectangle 22"/>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a:outerShdw blurRad="50800" algn="t" rotWithShape="0">
              <a:prstClr val="black">
                <a:alpha val="40000"/>
              </a:prst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5" name="Shape 52"/>
          <p:cNvSpPr/>
          <p:nvPr/>
        </p:nvSpPr>
        <p:spPr>
          <a:xfrm>
            <a:off x="1071563" y="11980546"/>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Keep the tempo and your motivation going with the portable </a:t>
            </a:r>
            <a:r>
              <a:rPr lang="en-US" sz="2000" dirty="0" smtClean="0">
                <a:solidFill>
                  <a:srgbClr val="9C874D"/>
                </a:solidFill>
                <a:latin typeface="Arial" pitchFamily="34" charset="0"/>
                <a:ea typeface="Franklin Gothic Book"/>
                <a:cs typeface="Arial" pitchFamily="34" charset="0"/>
                <a:sym typeface="Franklin Gothic Medium"/>
              </a:rPr>
              <a:t>Bluetooth Speaker Clip.</a:t>
            </a:r>
          </a:p>
          <a:p>
            <a:pPr algn="l" defTabSz="584200"/>
            <a:r>
              <a:rPr lang="en-US" sz="2000" dirty="0" smtClean="0">
                <a:solidFill>
                  <a:srgbClr val="9C874D"/>
                </a:solidFill>
                <a:latin typeface="Arial" pitchFamily="34" charset="0"/>
                <a:ea typeface="Franklin Gothic Book"/>
                <a:cs typeface="Arial" pitchFamily="34" charset="0"/>
                <a:sym typeface="Franklin Gothic Medium"/>
              </a:rPr>
              <a:t>The </a:t>
            </a:r>
            <a:r>
              <a:rPr lang="en-US" sz="2000" dirty="0">
                <a:solidFill>
                  <a:srgbClr val="9C874D"/>
                </a:solidFill>
                <a:latin typeface="Arial" pitchFamily="34" charset="0"/>
                <a:ea typeface="Franklin Gothic Book"/>
                <a:cs typeface="Arial" pitchFamily="34" charset="0"/>
                <a:sym typeface="Franklin Gothic Medium"/>
              </a:rPr>
              <a:t>colorful carabiner clip can be clipped onto a bag, backpack or other fitness apparel. </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7087" y="796088"/>
            <a:ext cx="4648891" cy="1226792"/>
          </a:xfrm>
          <a:prstGeom prst="rect">
            <a:avLst/>
          </a:prstGeom>
        </p:spPr>
      </p:pic>
      <p:sp>
        <p:nvSpPr>
          <p:cNvPr id="12"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BLUETOOTH SPEAKER CLIP</a:t>
            </a:r>
            <a:endParaRPr lang="en-US" sz="3600" dirty="0">
              <a:solidFill>
                <a:schemeClr val="tx1"/>
              </a:solidFill>
              <a:latin typeface="Arial"/>
              <a:ea typeface="Arial Bold" charset="0"/>
              <a:cs typeface="Arial"/>
              <a:sym typeface="Avenir Next"/>
            </a:endParaRPr>
          </a:p>
        </p:txBody>
      </p:sp>
      <p:pic>
        <p:nvPicPr>
          <p:cNvPr id="13" name="Picture 12" descr="Bamko 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4" name="TextBox 13"/>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pic>
        <p:nvPicPr>
          <p:cNvPr id="20"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53347" y="3814204"/>
            <a:ext cx="8937168" cy="7500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68253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 name="1371560437Qualitaetkontrolle.jpg"/>
          <p:cNvPicPr/>
          <p:nvPr/>
        </p:nvPicPr>
        <p:blipFill>
          <a:blip r:embed="rId2" cstate="print">
            <a:extLst>
              <a:ext uri="{28A0092B-C50C-407E-A947-70E740481C1C}">
                <a14:useLocalDpi xmlns:a14="http://schemas.microsoft.com/office/drawing/2010/main"/>
              </a:ext>
            </a:extLst>
          </a:blip>
          <a:srcRect/>
          <a:stretch>
            <a:fillRect/>
          </a:stretch>
        </p:blipFill>
        <p:spPr>
          <a:xfrm>
            <a:off x="10208648" y="-753"/>
            <a:ext cx="14200312" cy="13717508"/>
          </a:xfrm>
          <a:prstGeom prst="rect">
            <a:avLst/>
          </a:prstGeom>
          <a:ln w="12700">
            <a:miter lim="400000"/>
          </a:ln>
        </p:spPr>
      </p:pic>
      <p:sp>
        <p:nvSpPr>
          <p:cNvPr id="600" name="Shape 600"/>
          <p:cNvSpPr/>
          <p:nvPr/>
        </p:nvSpPr>
        <p:spPr>
          <a:xfrm>
            <a:off x="718481" y="2893581"/>
            <a:ext cx="8788415" cy="430758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583836">
              <a:defRPr sz="1800"/>
            </a:pPr>
            <a:r>
              <a:rPr sz="2799" dirty="0">
                <a:latin typeface="Helvetica Neue"/>
                <a:ea typeface="Helvetica Neue"/>
                <a:cs typeface="Helvetica Neue"/>
                <a:sym typeface="Helvetica Neue"/>
              </a:rPr>
              <a:t>BAMKO’s staff has extensive experience in assisting clients through each phase of the testing process. BAMKO's Quality Control and Testing departments are comprised of experienced veterans from SGS, Intertek, BV and UL. The two departments work together to monitor </a:t>
            </a:r>
            <a:r>
              <a:rPr sz="2799" b="1" dirty="0">
                <a:latin typeface="Helvetica Neue"/>
                <a:ea typeface="Helvetica Neue"/>
                <a:cs typeface="Helvetica Neue"/>
                <a:sym typeface="Helvetica Neue"/>
              </a:rPr>
              <a:t>our products' compliance with all applicable regulations</a:t>
            </a:r>
            <a:r>
              <a:rPr sz="2799" dirty="0">
                <a:latin typeface="Helvetica Neue"/>
                <a:ea typeface="Helvetica Neue"/>
                <a:cs typeface="Helvetica Neue"/>
                <a:sym typeface="Helvetica Neue"/>
              </a:rPr>
              <a:t>. BAMKO’s growth is attributed to the bond with their clients which relies heavily on understanding the importance of product safety and upholding their brand’s reputation. </a:t>
            </a:r>
          </a:p>
        </p:txBody>
      </p:sp>
      <p:grpSp>
        <p:nvGrpSpPr>
          <p:cNvPr id="603" name="Group 603"/>
          <p:cNvGrpSpPr/>
          <p:nvPr/>
        </p:nvGrpSpPr>
        <p:grpSpPr>
          <a:xfrm>
            <a:off x="613386" y="8237482"/>
            <a:ext cx="8998604" cy="4674867"/>
            <a:chOff x="0" y="0"/>
            <a:chExt cx="9004286" cy="4677819"/>
          </a:xfrm>
        </p:grpSpPr>
        <p:pic>
          <p:nvPicPr>
            <p:cNvPr id="601" name="Untitled-2.psd"/>
            <p:cNvPicPr/>
            <p:nvPr/>
          </p:nvPicPr>
          <p:blipFill>
            <a:blip r:embed="rId3" cstate="print">
              <a:extLst>
                <a:ext uri="{28A0092B-C50C-407E-A947-70E740481C1C}">
                  <a14:useLocalDpi xmlns:a14="http://schemas.microsoft.com/office/drawing/2010/main"/>
                </a:ext>
              </a:extLst>
            </a:blip>
            <a:srcRect/>
            <a:stretch>
              <a:fillRect/>
            </a:stretch>
          </p:blipFill>
          <p:spPr>
            <a:xfrm>
              <a:off x="233183" y="2421111"/>
              <a:ext cx="8422941" cy="2256709"/>
            </a:xfrm>
            <a:prstGeom prst="rect">
              <a:avLst/>
            </a:prstGeom>
            <a:ln w="12700" cap="flat">
              <a:noFill/>
              <a:miter lim="400000"/>
            </a:ln>
            <a:effectLst/>
          </p:spPr>
        </p:pic>
        <p:pic>
          <p:nvPicPr>
            <p:cNvPr id="602" name="Untitled-2.psd"/>
            <p:cNvPicPr/>
            <p:nvPr/>
          </p:nvPicPr>
          <p:blipFill>
            <a:blip r:embed="rId4" cstate="print">
              <a:extLst>
                <a:ext uri="{28A0092B-C50C-407E-A947-70E740481C1C}">
                  <a14:useLocalDpi xmlns:a14="http://schemas.microsoft.com/office/drawing/2010/main"/>
                </a:ext>
              </a:extLst>
            </a:blip>
            <a:srcRect/>
            <a:stretch>
              <a:fillRect/>
            </a:stretch>
          </p:blipFill>
          <p:spPr>
            <a:xfrm>
              <a:off x="0" y="0"/>
              <a:ext cx="9004287" cy="2361246"/>
            </a:xfrm>
            <a:prstGeom prst="rect">
              <a:avLst/>
            </a:prstGeom>
            <a:ln w="12700" cap="flat">
              <a:noFill/>
              <a:miter lim="400000"/>
            </a:ln>
            <a:effectLst/>
          </p:spPr>
        </p:pic>
      </p:grpSp>
      <p:sp>
        <p:nvSpPr>
          <p:cNvPr id="605" name="Shape 605"/>
          <p:cNvSpPr/>
          <p:nvPr/>
        </p:nvSpPr>
        <p:spPr>
          <a:xfrm>
            <a:off x="341798" y="343261"/>
            <a:ext cx="9862225" cy="2104184"/>
          </a:xfrm>
          <a:prstGeom prst="rect">
            <a:avLst/>
          </a:prstGeom>
          <a:solidFill>
            <a:srgbClr val="FFFFFF"/>
          </a:solidFill>
          <a:ln w="12700">
            <a:miter lim="400000"/>
          </a:ln>
        </p:spPr>
        <p:txBody>
          <a:bodyPr lIns="0" tIns="0" rIns="0" bIns="0" anchor="ctr"/>
          <a:lstStyle/>
          <a:p>
            <a:pPr lvl="0">
              <a:defRPr sz="3200">
                <a:solidFill>
                  <a:srgbClr val="FFFFFF"/>
                </a:solidFill>
              </a:defRPr>
            </a:pPr>
            <a:endParaRPr sz="3198"/>
          </a:p>
        </p:txBody>
      </p:sp>
      <p:sp>
        <p:nvSpPr>
          <p:cNvPr id="606" name="Shape 606"/>
          <p:cNvSpPr/>
          <p:nvPr/>
        </p:nvSpPr>
        <p:spPr>
          <a:xfrm>
            <a:off x="124122" y="1056201"/>
            <a:ext cx="9862225" cy="142115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583836">
              <a:lnSpc>
                <a:spcPct val="60000"/>
              </a:lnSpc>
              <a:defRPr sz="1800"/>
            </a:pPr>
            <a:r>
              <a:rPr sz="7696" spc="461" dirty="0">
                <a:latin typeface="Avenir Next"/>
                <a:ea typeface="Avenir Next"/>
                <a:cs typeface="Avenir Next"/>
                <a:sym typeface="Avenir Next"/>
              </a:rPr>
              <a:t>PRODUCT</a:t>
            </a:r>
          </a:p>
          <a:p>
            <a:pPr defTabSz="583836">
              <a:lnSpc>
                <a:spcPct val="60000"/>
              </a:lnSpc>
              <a:defRPr sz="1800"/>
            </a:pPr>
            <a:r>
              <a:rPr sz="7696" b="1" spc="461" dirty="0">
                <a:latin typeface="Avenir Next"/>
                <a:ea typeface="Avenir Next"/>
                <a:cs typeface="Avenir Next"/>
                <a:sym typeface="Avenir Next"/>
              </a:rPr>
              <a:t>SAFETY</a:t>
            </a:r>
          </a:p>
        </p:txBody>
      </p:sp>
      <p:pic>
        <p:nvPicPr>
          <p:cNvPr id="607" name="pasted-image.pdf"/>
          <p:cNvPicPr/>
          <p:nvPr/>
        </p:nvPicPr>
        <p:blipFill>
          <a:blip r:embed="rId5" cstate="print">
            <a:extLst>
              <a:ext uri="{28A0092B-C50C-407E-A947-70E740481C1C}">
                <a14:useLocalDpi xmlns:a14="http://schemas.microsoft.com/office/drawing/2010/main"/>
              </a:ext>
            </a:extLst>
          </a:blip>
          <a:srcRect/>
          <a:stretch>
            <a:fillRect/>
          </a:stretch>
        </p:blipFill>
        <p:spPr>
          <a:xfrm>
            <a:off x="10202794" y="-4668"/>
            <a:ext cx="14213903" cy="344400"/>
          </a:xfrm>
          <a:prstGeom prst="rect">
            <a:avLst/>
          </a:prstGeom>
          <a:ln w="12700">
            <a:miter lim="400000"/>
          </a:ln>
        </p:spPr>
      </p:pic>
      <p:sp>
        <p:nvSpPr>
          <p:cNvPr id="608" name="Shape 608"/>
          <p:cNvSpPr/>
          <p:nvPr/>
        </p:nvSpPr>
        <p:spPr>
          <a:xfrm>
            <a:off x="280575" y="13156024"/>
            <a:ext cx="929788" cy="33842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457200">
              <a:defRPr sz="2200" b="1">
                <a:latin typeface="Helvetica"/>
                <a:ea typeface="Helvetica"/>
                <a:cs typeface="Helvetica"/>
                <a:sym typeface="Helvetica"/>
              </a:defRPr>
            </a:lvl1pPr>
          </a:lstStyle>
          <a:p>
            <a:pPr lvl="0">
              <a:defRPr sz="1800" b="0"/>
            </a:pPr>
            <a:r>
              <a:rPr sz="2199"/>
              <a:t>￼</a:t>
            </a:r>
          </a:p>
        </p:txBody>
      </p:sp>
    </p:spTree>
    <p:extLst>
      <p:ext uri="{BB962C8B-B14F-4D97-AF65-F5344CB8AC3E}">
        <p14:creationId xmlns:p14="http://schemas.microsoft.com/office/powerpoint/2010/main" val="1234935989"/>
      </p:ext>
    </p:extLst>
  </p:cSld>
  <p:clrMapOvr>
    <a:masterClrMapping/>
  </p:clrMapOvr>
  <mc:AlternateContent xmlns:mc="http://schemas.openxmlformats.org/markup-compatibility/2006" xmlns:p14="http://schemas.microsoft.com/office/powerpoint/2010/main">
    <mc:Choice Requires="p14">
      <p:transition p14:dur="250"/>
    </mc:Choice>
    <mc:Fallback xmlns="">
      <p:transition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l="15917" t="9677" r="14102" b="14125"/>
          <a:stretch/>
        </p:blipFill>
        <p:spPr>
          <a:xfrm>
            <a:off x="2084592" y="4448431"/>
            <a:ext cx="8922461" cy="6478087"/>
          </a:xfrm>
          <a:prstGeom prst="rect">
            <a:avLst/>
          </a:prstGeom>
        </p:spPr>
      </p:pic>
      <p:sp>
        <p:nvSpPr>
          <p:cNvPr id="16" name="Rectangle 15"/>
          <p:cNvSpPr/>
          <p:nvPr/>
        </p:nvSpPr>
        <p:spPr>
          <a:xfrm>
            <a:off x="13031788" y="0"/>
            <a:ext cx="11352212" cy="1371600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50</a:t>
            </a:fld>
            <a:endParaRPr lang="en-US" b="1" dirty="0"/>
          </a:p>
        </p:txBody>
      </p:sp>
      <p:sp>
        <p:nvSpPr>
          <p:cNvPr id="20" name="Shape 52"/>
          <p:cNvSpPr/>
          <p:nvPr/>
        </p:nvSpPr>
        <p:spPr>
          <a:xfrm>
            <a:off x="1055688" y="12311261"/>
            <a:ext cx="986295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Keep all your belongings in one bag with this handy duffle </a:t>
            </a:r>
            <a:r>
              <a:rPr lang="en-US" sz="2000" dirty="0" smtClean="0">
                <a:solidFill>
                  <a:srgbClr val="9C874D"/>
                </a:solidFill>
                <a:latin typeface="Arial" pitchFamily="34" charset="0"/>
                <a:ea typeface="Franklin Gothic Book"/>
                <a:cs typeface="Arial" pitchFamily="34" charset="0"/>
                <a:sym typeface="Franklin Gothic Medium"/>
              </a:rPr>
              <a:t>with shoe </a:t>
            </a:r>
            <a:r>
              <a:rPr lang="en-US" sz="2000" dirty="0">
                <a:solidFill>
                  <a:srgbClr val="9C874D"/>
                </a:solidFill>
                <a:latin typeface="Arial" pitchFamily="34" charset="0"/>
                <a:ea typeface="Franklin Gothic Book"/>
                <a:cs typeface="Arial" pitchFamily="34" charset="0"/>
                <a:sym typeface="Franklin Gothic Medium"/>
              </a:rPr>
              <a:t>compartment. </a:t>
            </a: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84799" y="567525"/>
            <a:ext cx="2509103" cy="1372479"/>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TRAVEL DUFFLE</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355726"/>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51</a:t>
            </a:fld>
            <a:endParaRPr lang="en-US" b="1" dirty="0"/>
          </a:p>
        </p:txBody>
      </p:sp>
      <p:sp>
        <p:nvSpPr>
          <p:cNvPr id="20" name="Shape 52"/>
          <p:cNvSpPr/>
          <p:nvPr/>
        </p:nvSpPr>
        <p:spPr>
          <a:xfrm>
            <a:off x="1071563" y="12003485"/>
            <a:ext cx="10029854"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Keep all of your cosmetics together in this beautiful train case. The top has a special compartment to keep your brushes separate.</a:t>
            </a: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0" name="Shape 159"/>
          <p:cNvPicPr preferRelativeResize="0"/>
          <p:nvPr/>
        </p:nvPicPr>
        <p:blipFill rotWithShape="1">
          <a:blip r:embed="rId4">
            <a:alphaModFix/>
          </a:blip>
          <a:srcRect/>
          <a:stretch/>
        </p:blipFill>
        <p:spPr>
          <a:xfrm>
            <a:off x="2183288" y="4020672"/>
            <a:ext cx="8675575" cy="7843868"/>
          </a:xfrm>
          <a:prstGeom prst="rect">
            <a:avLst/>
          </a:prstGeom>
          <a:noFill/>
          <a:ln>
            <a:noFill/>
          </a:ln>
        </p:spPr>
      </p:pic>
      <p:sp>
        <p:nvSpPr>
          <p:cNvPr id="14"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TRAVEL TRAINCASE</a:t>
            </a:r>
            <a:endParaRPr lang="en-US" sz="3600" dirty="0">
              <a:solidFill>
                <a:schemeClr val="tx1"/>
              </a:solidFill>
              <a:latin typeface="Arial"/>
              <a:ea typeface="Arial Bold" charset="0"/>
              <a:cs typeface="Arial"/>
              <a:sym typeface="Avenir Next"/>
            </a:endParaRPr>
          </a:p>
        </p:txBody>
      </p:sp>
      <p:pic>
        <p:nvPicPr>
          <p:cNvPr id="15" name="Picture 14" descr="Bamko 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7" name="TextBox 16"/>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pic>
        <p:nvPicPr>
          <p:cNvPr id="12"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23866" y="975713"/>
            <a:ext cx="5517764" cy="94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037639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031787" y="0"/>
            <a:ext cx="11352213" cy="137129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52</a:t>
            </a:fld>
            <a:endParaRPr lang="en-US" b="1" dirty="0"/>
          </a:p>
        </p:txBody>
      </p:sp>
      <p:sp>
        <p:nvSpPr>
          <p:cNvPr id="20" name="Shape 52"/>
          <p:cNvSpPr/>
          <p:nvPr/>
        </p:nvSpPr>
        <p:spPr>
          <a:xfrm>
            <a:off x="1071562" y="12003485"/>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Keep your drinks cold with these classy retro tumblers</a:t>
            </a:r>
            <a:r>
              <a:rPr lang="en-US" sz="2000" dirty="0" smtClean="0">
                <a:solidFill>
                  <a:srgbClr val="9C874D"/>
                </a:solidFill>
                <a:latin typeface="Arial" pitchFamily="34" charset="0"/>
                <a:ea typeface="Franklin Gothic Book"/>
                <a:cs typeface="Arial" pitchFamily="34" charset="0"/>
                <a:sym typeface="Franklin Gothic Medium"/>
              </a:rPr>
              <a:t>. </a:t>
            </a:r>
            <a:r>
              <a:rPr lang="en-US" sz="2000" dirty="0">
                <a:solidFill>
                  <a:srgbClr val="9C874D"/>
                </a:solidFill>
                <a:latin typeface="Arial" pitchFamily="34" charset="0"/>
                <a:ea typeface="Franklin Gothic Book"/>
                <a:cs typeface="Arial" pitchFamily="34" charset="0"/>
                <a:sym typeface="Franklin Gothic Medium"/>
              </a:rPr>
              <a:t>The chrome band and plaque will make your brand stand out. </a:t>
            </a: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grpSp>
        <p:nvGrpSpPr>
          <p:cNvPr id="3" name="Group 2"/>
          <p:cNvGrpSpPr/>
          <p:nvPr/>
        </p:nvGrpSpPr>
        <p:grpSpPr>
          <a:xfrm>
            <a:off x="3279046" y="2951379"/>
            <a:ext cx="6286347" cy="7975140"/>
            <a:chOff x="-756406" y="1236716"/>
            <a:chExt cx="9836707" cy="12479284"/>
          </a:xfrm>
        </p:grpSpPr>
        <p:pic>
          <p:nvPicPr>
            <p:cNvPr id="10" name="image6.jpeg" descr="Krispy_Kreme_Cup_r2_Page_06.jpg"/>
            <p:cNvPicPr/>
            <p:nvPr/>
          </p:nvPicPr>
          <p:blipFill>
            <a:blip r:embed="rId4" cstate="print">
              <a:extLst>
                <a:ext uri="{28A0092B-C50C-407E-A947-70E740481C1C}">
                  <a14:useLocalDpi xmlns:a14="http://schemas.microsoft.com/office/drawing/2010/main"/>
                </a:ext>
              </a:extLst>
            </a:blip>
            <a:srcRect/>
            <a:stretch>
              <a:fillRect/>
            </a:stretch>
          </p:blipFill>
          <p:spPr>
            <a:xfrm>
              <a:off x="4380227" y="2951379"/>
              <a:ext cx="4700074" cy="10764621"/>
            </a:xfrm>
            <a:prstGeom prst="rect">
              <a:avLst/>
            </a:prstGeom>
            <a:ln w="12700">
              <a:miter lim="400000"/>
            </a:ln>
          </p:spPr>
        </p:pic>
        <p:pic>
          <p:nvPicPr>
            <p:cNvPr id="11" name="image7.jpeg" descr="Krispy_Kreme_Cup_r2_Page_08.jpg"/>
            <p:cNvPicPr/>
            <p:nvPr/>
          </p:nvPicPr>
          <p:blipFill>
            <a:blip r:embed="rId5" cstate="print">
              <a:extLst>
                <a:ext uri="{28A0092B-C50C-407E-A947-70E740481C1C}">
                  <a14:useLocalDpi xmlns:a14="http://schemas.microsoft.com/office/drawing/2010/main"/>
                </a:ext>
              </a:extLst>
            </a:blip>
            <a:srcRect/>
            <a:stretch>
              <a:fillRect/>
            </a:stretch>
          </p:blipFill>
          <p:spPr>
            <a:xfrm>
              <a:off x="-756406" y="1236716"/>
              <a:ext cx="4741327" cy="12479284"/>
            </a:xfrm>
            <a:prstGeom prst="rect">
              <a:avLst/>
            </a:prstGeom>
            <a:ln w="12700">
              <a:miter lim="400000"/>
            </a:ln>
          </p:spPr>
        </p:pic>
      </p:grpSp>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5055" y="656162"/>
            <a:ext cx="3253821" cy="1191585"/>
          </a:xfrm>
          <a:prstGeom prst="rect">
            <a:avLst/>
          </a:prstGeom>
        </p:spPr>
      </p:pic>
      <p:sp>
        <p:nvSpPr>
          <p:cNvPr id="14"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RETRO TUMBLERS </a:t>
            </a:r>
            <a:endParaRPr lang="en-US" sz="3600" dirty="0">
              <a:solidFill>
                <a:schemeClr val="tx1"/>
              </a:solidFill>
              <a:latin typeface="Arial"/>
              <a:ea typeface="Arial Bold" charset="0"/>
              <a:cs typeface="Arial"/>
              <a:sym typeface="Avenir Next"/>
            </a:endParaRPr>
          </a:p>
        </p:txBody>
      </p:sp>
      <p:pic>
        <p:nvPicPr>
          <p:cNvPr id="15" name="Picture 14" descr="Bamko 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7" name="TextBox 16"/>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427711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53</a:t>
            </a:fld>
            <a:endParaRPr lang="en-US" b="1" dirty="0"/>
          </a:p>
        </p:txBody>
      </p:sp>
      <p:sp>
        <p:nvSpPr>
          <p:cNvPr id="20" name="Shape 52"/>
          <p:cNvSpPr/>
          <p:nvPr/>
        </p:nvSpPr>
        <p:spPr>
          <a:xfrm>
            <a:off x="1071562" y="11377878"/>
            <a:ext cx="10313987" cy="923330"/>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rPr>
              <a:t>For those who are special on your list, this gift set will leave a long-lasting positive impression</a:t>
            </a:r>
            <a:r>
              <a:rPr lang="en-US" sz="2000" dirty="0" smtClean="0">
                <a:solidFill>
                  <a:srgbClr val="9C874D"/>
                </a:solidFill>
                <a:latin typeface="Arial" pitchFamily="34" charset="0"/>
                <a:ea typeface="Franklin Gothic Book"/>
                <a:cs typeface="Arial" pitchFamily="34" charset="0"/>
              </a:rPr>
              <a:t>. </a:t>
            </a:r>
            <a:r>
              <a:rPr lang="en-US" sz="2000" dirty="0">
                <a:solidFill>
                  <a:srgbClr val="9C874D"/>
                </a:solidFill>
                <a:latin typeface="Arial" pitchFamily="34" charset="0"/>
                <a:ea typeface="Franklin Gothic Book"/>
                <a:cs typeface="Arial" pitchFamily="34" charset="0"/>
              </a:rPr>
              <a:t>Our gift box will </a:t>
            </a:r>
            <a:r>
              <a:rPr lang="en-US" sz="2000" dirty="0" smtClean="0">
                <a:solidFill>
                  <a:srgbClr val="9C874D"/>
                </a:solidFill>
                <a:latin typeface="Arial" pitchFamily="34" charset="0"/>
                <a:ea typeface="Franklin Gothic Book"/>
                <a:cs typeface="Arial" pitchFamily="34" charset="0"/>
              </a:rPr>
              <a:t>feature: 1) A </a:t>
            </a:r>
            <a:r>
              <a:rPr lang="en-US" sz="2000" dirty="0">
                <a:solidFill>
                  <a:srgbClr val="9C874D"/>
                </a:solidFill>
                <a:latin typeface="Arial" pitchFamily="34" charset="0"/>
                <a:ea typeface="Franklin Gothic Book"/>
                <a:cs typeface="Arial" pitchFamily="34" charset="0"/>
              </a:rPr>
              <a:t>rustic and sophisticated notebook; </a:t>
            </a:r>
            <a:endParaRPr lang="en-US" sz="2000" dirty="0" smtClean="0">
              <a:solidFill>
                <a:srgbClr val="9C874D"/>
              </a:solidFill>
              <a:latin typeface="Arial" pitchFamily="34" charset="0"/>
              <a:ea typeface="Franklin Gothic Book"/>
              <a:cs typeface="Arial" pitchFamily="34" charset="0"/>
            </a:endParaRPr>
          </a:p>
          <a:p>
            <a:pPr algn="l" defTabSz="584200"/>
            <a:r>
              <a:rPr lang="en-US" sz="2000" dirty="0" smtClean="0">
                <a:solidFill>
                  <a:srgbClr val="9C874D"/>
                </a:solidFill>
                <a:latin typeface="Arial" pitchFamily="34" charset="0"/>
                <a:ea typeface="Franklin Gothic Book"/>
                <a:cs typeface="Arial" pitchFamily="34" charset="0"/>
              </a:rPr>
              <a:t>(</a:t>
            </a:r>
            <a:r>
              <a:rPr lang="en-US" sz="2000" dirty="0">
                <a:solidFill>
                  <a:srgbClr val="9C874D"/>
                </a:solidFill>
                <a:latin typeface="Arial" pitchFamily="34" charset="0"/>
                <a:ea typeface="Franklin Gothic Book"/>
                <a:cs typeface="Arial" pitchFamily="34" charset="0"/>
              </a:rPr>
              <a:t>2) </a:t>
            </a:r>
            <a:r>
              <a:rPr lang="en-US" sz="2000" dirty="0" smtClean="0">
                <a:solidFill>
                  <a:srgbClr val="9C874D"/>
                </a:solidFill>
                <a:latin typeface="Arial" pitchFamily="34" charset="0"/>
                <a:ea typeface="Franklin Gothic Book"/>
                <a:cs typeface="Arial" pitchFamily="34" charset="0"/>
              </a:rPr>
              <a:t>an on-brand </a:t>
            </a:r>
            <a:r>
              <a:rPr lang="en-US" sz="2000" dirty="0">
                <a:solidFill>
                  <a:srgbClr val="9C874D"/>
                </a:solidFill>
                <a:latin typeface="Arial" pitchFamily="34" charset="0"/>
                <a:ea typeface="Franklin Gothic Book"/>
                <a:cs typeface="Arial" pitchFamily="34" charset="0"/>
              </a:rPr>
              <a:t>thirst quenching S’Well water bottle; </a:t>
            </a:r>
            <a:r>
              <a:rPr lang="en-US" sz="2000" dirty="0" smtClean="0">
                <a:solidFill>
                  <a:srgbClr val="9C874D"/>
                </a:solidFill>
                <a:latin typeface="Arial" pitchFamily="34" charset="0"/>
                <a:ea typeface="Franklin Gothic Book"/>
                <a:cs typeface="Arial" pitchFamily="34" charset="0"/>
              </a:rPr>
              <a:t>and (</a:t>
            </a:r>
            <a:r>
              <a:rPr lang="en-US" sz="2000" dirty="0">
                <a:solidFill>
                  <a:srgbClr val="9C874D"/>
                </a:solidFill>
                <a:latin typeface="Arial" pitchFamily="34" charset="0"/>
                <a:ea typeface="Franklin Gothic Book"/>
                <a:cs typeface="Arial" pitchFamily="34" charset="0"/>
              </a:rPr>
              <a:t>3) a knit branded beanie.</a:t>
            </a:r>
            <a:endParaRPr lang="en-US" sz="2000" dirty="0">
              <a:solidFill>
                <a:srgbClr val="9C874D"/>
              </a:solidFill>
              <a:latin typeface="Arial" pitchFamily="34" charset="0"/>
              <a:ea typeface="Franklin Gothic Book"/>
              <a:cs typeface="Arial" pitchFamily="34" charset="0"/>
              <a:sym typeface="Franklin Gothic Medium"/>
            </a:endParaRP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5" name="Rectangle 14"/>
          <p:cNvSpPr/>
          <p:nvPr/>
        </p:nvSpPr>
        <p:spPr>
          <a:xfrm>
            <a:off x="13031787" y="0"/>
            <a:ext cx="11352213" cy="137129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5234" y="511768"/>
            <a:ext cx="1856148" cy="1856148"/>
          </a:xfrm>
          <a:prstGeom prst="rect">
            <a:avLst/>
          </a:prstGeom>
        </p:spPr>
      </p:pic>
      <p:sp>
        <p:nvSpPr>
          <p:cNvPr id="14"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BEANIE, SWELL BOTTLE, JOURNAL IN GIFT BOX </a:t>
            </a:r>
            <a:endParaRPr lang="en-US" sz="3600" dirty="0">
              <a:solidFill>
                <a:schemeClr val="tx1"/>
              </a:solidFill>
              <a:latin typeface="Arial"/>
              <a:ea typeface="Arial Bold" charset="0"/>
              <a:cs typeface="Arial"/>
              <a:sym typeface="Avenir Next"/>
            </a:endParaRPr>
          </a:p>
        </p:txBody>
      </p:sp>
      <p:pic>
        <p:nvPicPr>
          <p:cNvPr id="16" name="Picture 15" descr="Bamko 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7" name="TextBox 16"/>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pic>
        <p:nvPicPr>
          <p:cNvPr id="2050"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24606" y="4522296"/>
            <a:ext cx="11583302" cy="635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008087"/>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54</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003485"/>
            <a:ext cx="957794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Keep your drinks ice cold with these bottle shaped ice cubes! Just fill the silicone tray with water and watch it transform into the iconic drink bottle. </a:t>
            </a:r>
          </a:p>
        </p:txBody>
      </p:sp>
      <p:sp>
        <p:nvSpPr>
          <p:cNvPr id="10" name="Rectangle 9"/>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3307" y="3262184"/>
            <a:ext cx="7836942" cy="7836942"/>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08626" y="1035057"/>
            <a:ext cx="2423936" cy="793839"/>
          </a:xfrm>
          <a:prstGeom prst="rect">
            <a:avLst/>
          </a:prstGeom>
        </p:spPr>
      </p:pic>
      <p:sp>
        <p:nvSpPr>
          <p:cNvPr id="13"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SILICONE ICE CUBE TRAY</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023619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55</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53172" y="12003485"/>
            <a:ext cx="10332378"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Keep cozy and warm with new sheets, a robe and slippers</a:t>
            </a:r>
            <a:r>
              <a:rPr lang="en-US" sz="2000" dirty="0" smtClean="0">
                <a:solidFill>
                  <a:srgbClr val="9C874D"/>
                </a:solidFill>
                <a:latin typeface="Arial" pitchFamily="34" charset="0"/>
                <a:ea typeface="Franklin Gothic Book"/>
                <a:cs typeface="Arial" pitchFamily="34" charset="0"/>
                <a:sym typeface="Franklin Gothic Medium"/>
              </a:rPr>
              <a:t>. </a:t>
            </a:r>
            <a:r>
              <a:rPr lang="en-US" sz="2000" dirty="0">
                <a:solidFill>
                  <a:srgbClr val="9C874D"/>
                </a:solidFill>
                <a:latin typeface="Arial" pitchFamily="34" charset="0"/>
                <a:ea typeface="Franklin Gothic Book"/>
                <a:cs typeface="Arial" pitchFamily="34" charset="0"/>
                <a:sym typeface="Franklin Gothic Medium"/>
              </a:rPr>
              <a:t>Not only will your guests feel special, they will also tell all their friends about the thoughtful gifts they received. </a:t>
            </a:r>
          </a:p>
        </p:txBody>
      </p:sp>
      <p:pic>
        <p:nvPicPr>
          <p:cNvPr id="11" name="image34.png"/>
          <p:cNvPicPr/>
          <p:nvPr/>
        </p:nvPicPr>
        <p:blipFill>
          <a:blip r:embed="rId3" cstate="email">
            <a:extLst>
              <a:ext uri="{28A0092B-C50C-407E-A947-70E740481C1C}">
                <a14:useLocalDpi xmlns:a14="http://schemas.microsoft.com/office/drawing/2010/main"/>
              </a:ext>
            </a:extLst>
          </a:blip>
          <a:srcRect/>
          <a:stretch>
            <a:fillRect/>
          </a:stretch>
        </p:blipFill>
        <p:spPr>
          <a:xfrm>
            <a:off x="-399646" y="6009098"/>
            <a:ext cx="7206545" cy="5237324"/>
          </a:xfrm>
          <a:prstGeom prst="rect">
            <a:avLst/>
          </a:prstGeom>
          <a:ln w="12700">
            <a:miter lim="400000"/>
          </a:ln>
        </p:spPr>
      </p:pic>
      <p:pic>
        <p:nvPicPr>
          <p:cNvPr id="13" name="image38.png"/>
          <p:cNvPicPr/>
          <p:nvPr/>
        </p:nvPicPr>
        <p:blipFill>
          <a:blip r:embed="rId4" cstate="email">
            <a:extLst>
              <a:ext uri="{28A0092B-C50C-407E-A947-70E740481C1C}">
                <a14:useLocalDpi xmlns:a14="http://schemas.microsoft.com/office/drawing/2010/main"/>
              </a:ext>
            </a:extLst>
          </a:blip>
          <a:stretch>
            <a:fillRect/>
          </a:stretch>
        </p:blipFill>
        <p:spPr>
          <a:xfrm>
            <a:off x="5100568" y="3793665"/>
            <a:ext cx="7931220" cy="6128670"/>
          </a:xfrm>
          <a:prstGeom prst="rect">
            <a:avLst/>
          </a:prstGeom>
          <a:ln w="12700">
            <a:miter lim="400000"/>
          </a:ln>
        </p:spPr>
      </p:pic>
      <p:sp>
        <p:nvSpPr>
          <p:cNvPr id="14" name="Rectangle 13"/>
          <p:cNvSpPr/>
          <p:nvPr/>
        </p:nvSpPr>
        <p:spPr>
          <a:xfrm>
            <a:off x="13031788" y="0"/>
            <a:ext cx="11352212" cy="13716000"/>
          </a:xfrm>
          <a:prstGeom prst="rect">
            <a:avLst/>
          </a:prstGeom>
          <a:blipFill dpi="0" rotWithShape="1">
            <a:blip r:embed="rId5"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84043" y="267905"/>
            <a:ext cx="3316260" cy="2218386"/>
          </a:xfrm>
          <a:prstGeom prst="rect">
            <a:avLst/>
          </a:prstGeom>
        </p:spPr>
      </p:pic>
      <p:sp>
        <p:nvSpPr>
          <p:cNvPr id="17"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ROBE SET &amp; SHEETS</a:t>
            </a:r>
            <a:endParaRPr lang="en-US" sz="3600" dirty="0">
              <a:solidFill>
                <a:schemeClr val="tx1"/>
              </a:solidFill>
              <a:latin typeface="Arial"/>
              <a:ea typeface="Arial Bold" charset="0"/>
              <a:cs typeface="Arial"/>
              <a:sym typeface="Avenir Next"/>
            </a:endParaRPr>
          </a:p>
        </p:txBody>
      </p:sp>
      <p:pic>
        <p:nvPicPr>
          <p:cNvPr id="19" name="Picture 18" descr="Bamko log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20" name="TextBox 19"/>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1" name="Straight Connector 20"/>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1687577"/>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24761" y="13199143"/>
            <a:ext cx="618947"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56</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8" name="Shape 52"/>
          <p:cNvSpPr/>
          <p:nvPr/>
        </p:nvSpPr>
        <p:spPr>
          <a:xfrm>
            <a:off x="1071563" y="12311261"/>
            <a:ext cx="10313987"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algn="l" defTabSz="584200"/>
            <a:r>
              <a:rPr lang="en-US" sz="2000" dirty="0">
                <a:solidFill>
                  <a:srgbClr val="9C874D"/>
                </a:solidFill>
                <a:latin typeface="Arial" pitchFamily="34" charset="0"/>
                <a:ea typeface="Franklin Gothic Book"/>
                <a:cs typeface="Arial" pitchFamily="34" charset="0"/>
                <a:sym typeface="Franklin Gothic Medium"/>
              </a:rPr>
              <a:t>Keep hydrated and save the environment with this reusable printed tumbler with straw. </a:t>
            </a:r>
          </a:p>
        </p:txBody>
      </p:sp>
      <p:sp>
        <p:nvSpPr>
          <p:cNvPr id="10" name="Rectangle 9"/>
          <p:cNvSpPr/>
          <p:nvPr/>
        </p:nvSpPr>
        <p:spPr>
          <a:xfrm>
            <a:off x="13031788"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45466" y="3509317"/>
            <a:ext cx="6060551" cy="8361804"/>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84213" y="467326"/>
            <a:ext cx="3512651" cy="1515733"/>
          </a:xfrm>
          <a:prstGeom prst="rect">
            <a:avLst/>
          </a:prstGeom>
        </p:spPr>
      </p:pic>
      <p:sp>
        <p:nvSpPr>
          <p:cNvPr id="14"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ACRYLIC TUMBLER</a:t>
            </a:r>
            <a:endParaRPr lang="en-US" sz="3600" dirty="0">
              <a:solidFill>
                <a:schemeClr val="tx1"/>
              </a:solidFill>
              <a:latin typeface="Arial"/>
              <a:ea typeface="Arial Bold" charset="0"/>
              <a:cs typeface="Arial"/>
              <a:sym typeface="Avenir Next"/>
            </a:endParaRPr>
          </a:p>
        </p:txBody>
      </p:sp>
      <p:pic>
        <p:nvPicPr>
          <p:cNvPr id="15" name="Picture 14"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7" name="TextBox 16"/>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9" name="Straight Connector 18"/>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2633103"/>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50"/>
          <p:cNvSpPr txBox="1">
            <a:spLocks/>
          </p:cNvSpPr>
          <p:nvPr/>
        </p:nvSpPr>
        <p:spPr>
          <a:xfrm>
            <a:off x="124761" y="13199143"/>
            <a:ext cx="618947"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57</a:t>
            </a:fld>
            <a:endParaRPr lang="en-US" b="1" dirty="0"/>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9" y="18108"/>
            <a:ext cx="24270528" cy="13652172"/>
          </a:xfrm>
          <a:prstGeom prst="rect">
            <a:avLst/>
          </a:prstGeom>
        </p:spPr>
      </p:pic>
    </p:spTree>
    <p:extLst>
      <p:ext uri="{BB962C8B-B14F-4D97-AF65-F5344CB8AC3E}">
        <p14:creationId xmlns:p14="http://schemas.microsoft.com/office/powerpoint/2010/main" val="1546520945"/>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 name="peeps-factory (1).jpg"/>
          <p:cNvPicPr/>
          <p:nvPr/>
        </p:nvPicPr>
        <p:blipFill>
          <a:blip r:embed="rId2" cstate="print">
            <a:extLst>
              <a:ext uri="{28A0092B-C50C-407E-A947-70E740481C1C}">
                <a14:useLocalDpi xmlns:a14="http://schemas.microsoft.com/office/drawing/2010/main"/>
              </a:ext>
            </a:extLst>
          </a:blip>
          <a:srcRect/>
          <a:stretch>
            <a:fillRect/>
          </a:stretch>
        </p:blipFill>
        <p:spPr>
          <a:xfrm>
            <a:off x="10200153" y="-35729"/>
            <a:ext cx="14186410" cy="13787262"/>
          </a:xfrm>
          <a:prstGeom prst="rect">
            <a:avLst/>
          </a:prstGeom>
          <a:ln w="12700">
            <a:miter lim="400000"/>
          </a:ln>
        </p:spPr>
      </p:pic>
      <p:sp>
        <p:nvSpPr>
          <p:cNvPr id="612" name="Shape 612"/>
          <p:cNvSpPr/>
          <p:nvPr/>
        </p:nvSpPr>
        <p:spPr>
          <a:xfrm>
            <a:off x="719785" y="2874899"/>
            <a:ext cx="9148348" cy="55998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583836">
              <a:defRPr sz="1800"/>
            </a:pPr>
            <a:r>
              <a:rPr sz="2799" dirty="0">
                <a:latin typeface="Helvetica Neue"/>
                <a:ea typeface="Helvetica Neue"/>
                <a:cs typeface="Helvetica Neue"/>
                <a:sym typeface="Helvetica Neue"/>
              </a:rPr>
              <a:t>All of BAMKO’s factories are audited prior to the issuance of any purchase order. These factories are monitored throughout the year and formally audited at least twice a year. BAMKO has developed and implemented its own CSR policy and Code of Conduct, but also complies with over 125 different client code of conduct policies. BAMKO has </a:t>
            </a:r>
            <a:r>
              <a:rPr sz="2799" b="1" dirty="0">
                <a:latin typeface="Helvetica Neue"/>
                <a:ea typeface="Helvetica Neue"/>
                <a:cs typeface="Helvetica Neue"/>
                <a:sym typeface="Helvetica Neue"/>
              </a:rPr>
              <a:t>over 2,000 factories in its audit database with reliable, current information about each factory’s compliance status</a:t>
            </a:r>
            <a:r>
              <a:rPr sz="2799" dirty="0">
                <a:latin typeface="Helvetica Neue"/>
                <a:ea typeface="Helvetica Neue"/>
                <a:cs typeface="Helvetica Neue"/>
                <a:sym typeface="Helvetica Neue"/>
              </a:rPr>
              <a:t> with standards such as ISO 14001, ISO 9001, SA 8000, CTPAT and others. BAMKO has established a strong reputation in the CSR industry by remediating over 80 factories in the last 5 years.</a:t>
            </a:r>
          </a:p>
        </p:txBody>
      </p:sp>
      <p:grpSp>
        <p:nvGrpSpPr>
          <p:cNvPr id="621" name="Group 621"/>
          <p:cNvGrpSpPr/>
          <p:nvPr/>
        </p:nvGrpSpPr>
        <p:grpSpPr>
          <a:xfrm>
            <a:off x="1313130" y="8852971"/>
            <a:ext cx="8386738" cy="4250204"/>
            <a:chOff x="0" y="0"/>
            <a:chExt cx="8392035" cy="4252888"/>
          </a:xfrm>
        </p:grpSpPr>
        <p:grpSp>
          <p:nvGrpSpPr>
            <p:cNvPr id="616" name="Group 616"/>
            <p:cNvGrpSpPr/>
            <p:nvPr/>
          </p:nvGrpSpPr>
          <p:grpSpPr>
            <a:xfrm>
              <a:off x="48349" y="1737768"/>
              <a:ext cx="8343687" cy="2515121"/>
              <a:chOff x="0" y="0"/>
              <a:chExt cx="8343686" cy="2515119"/>
            </a:xfrm>
          </p:grpSpPr>
          <p:pic>
            <p:nvPicPr>
              <p:cNvPr id="613" name="PastedGraphic-8.png"/>
              <p:cNvPicPr/>
              <p:nvPr/>
            </p:nvPicPr>
            <p:blipFill>
              <a:blip r:embed="rId3" cstate="print">
                <a:extLst>
                  <a:ext uri="{28A0092B-C50C-407E-A947-70E740481C1C}">
                    <a14:useLocalDpi xmlns:a14="http://schemas.microsoft.com/office/drawing/2010/main"/>
                  </a:ext>
                </a:extLst>
              </a:blip>
              <a:stretch>
                <a:fillRect/>
              </a:stretch>
            </p:blipFill>
            <p:spPr>
              <a:xfrm>
                <a:off x="4932596" y="187080"/>
                <a:ext cx="3411091" cy="2274062"/>
              </a:xfrm>
              <a:prstGeom prst="rect">
                <a:avLst/>
              </a:prstGeom>
              <a:ln w="12700" cap="flat">
                <a:noFill/>
                <a:miter lim="400000"/>
              </a:ln>
              <a:effectLst/>
            </p:spPr>
          </p:pic>
          <p:pic>
            <p:nvPicPr>
              <p:cNvPr id="614" name="PastedGraphic-10.png"/>
              <p:cNvPicPr/>
              <p:nvPr/>
            </p:nvPicPr>
            <p:blipFill>
              <a:blip r:embed="rId4" cstate="print">
                <a:extLst>
                  <a:ext uri="{28A0092B-C50C-407E-A947-70E740481C1C}">
                    <a14:useLocalDpi xmlns:a14="http://schemas.microsoft.com/office/drawing/2010/main"/>
                  </a:ext>
                </a:extLst>
              </a:blip>
              <a:stretch>
                <a:fillRect/>
              </a:stretch>
            </p:blipFill>
            <p:spPr>
              <a:xfrm>
                <a:off x="0" y="609128"/>
                <a:ext cx="3390156" cy="1298707"/>
              </a:xfrm>
              <a:prstGeom prst="rect">
                <a:avLst/>
              </a:prstGeom>
              <a:ln w="12700" cap="flat">
                <a:noFill/>
                <a:miter lim="400000"/>
              </a:ln>
              <a:effectLst/>
            </p:spPr>
          </p:pic>
          <p:pic>
            <p:nvPicPr>
              <p:cNvPr id="615" name="PastedGraphic-11.tiff"/>
              <p:cNvPicPr/>
              <p:nvPr/>
            </p:nvPicPr>
            <p:blipFill>
              <a:blip r:embed="rId5" cstate="print">
                <a:extLst>
                  <a:ext uri="{28A0092B-C50C-407E-A947-70E740481C1C}">
                    <a14:useLocalDpi xmlns:a14="http://schemas.microsoft.com/office/drawing/2010/main"/>
                  </a:ext>
                </a:extLst>
              </a:blip>
              <a:stretch>
                <a:fillRect/>
              </a:stretch>
            </p:blipFill>
            <p:spPr>
              <a:xfrm>
                <a:off x="3883194" y="0"/>
                <a:ext cx="1653588" cy="2515120"/>
              </a:xfrm>
              <a:prstGeom prst="rect">
                <a:avLst/>
              </a:prstGeom>
              <a:ln w="12700" cap="flat">
                <a:noFill/>
                <a:miter lim="400000"/>
              </a:ln>
              <a:effectLst/>
            </p:spPr>
          </p:pic>
        </p:grpSp>
        <p:grpSp>
          <p:nvGrpSpPr>
            <p:cNvPr id="620" name="Group 620"/>
            <p:cNvGrpSpPr/>
            <p:nvPr/>
          </p:nvGrpSpPr>
          <p:grpSpPr>
            <a:xfrm>
              <a:off x="0" y="0"/>
              <a:ext cx="7671600" cy="1798399"/>
              <a:chOff x="0" y="0"/>
              <a:chExt cx="7671599" cy="1798398"/>
            </a:xfrm>
          </p:grpSpPr>
          <p:pic>
            <p:nvPicPr>
              <p:cNvPr id="617" name="PastedGraphic-7.png"/>
              <p:cNvPicPr/>
              <p:nvPr/>
            </p:nvPicPr>
            <p:blipFill>
              <a:blip r:embed="rId6" cstate="print">
                <a:extLst>
                  <a:ext uri="{28A0092B-C50C-407E-A947-70E740481C1C}">
                    <a14:useLocalDpi xmlns:a14="http://schemas.microsoft.com/office/drawing/2010/main"/>
                  </a:ext>
                </a:extLst>
              </a:blip>
              <a:stretch>
                <a:fillRect/>
              </a:stretch>
            </p:blipFill>
            <p:spPr>
              <a:xfrm>
                <a:off x="2172895" y="279033"/>
                <a:ext cx="3390921" cy="1240332"/>
              </a:xfrm>
              <a:prstGeom prst="rect">
                <a:avLst/>
              </a:prstGeom>
              <a:ln w="12700" cap="flat">
                <a:noFill/>
                <a:miter lim="400000"/>
              </a:ln>
              <a:effectLst/>
            </p:spPr>
          </p:pic>
          <p:pic>
            <p:nvPicPr>
              <p:cNvPr id="618" name="PastedGraphic-9.png"/>
              <p:cNvPicPr/>
              <p:nvPr/>
            </p:nvPicPr>
            <p:blipFill>
              <a:blip r:embed="rId7" cstate="print">
                <a:extLst>
                  <a:ext uri="{28A0092B-C50C-407E-A947-70E740481C1C}">
                    <a14:useLocalDpi xmlns:a14="http://schemas.microsoft.com/office/drawing/2010/main"/>
                  </a:ext>
                </a:extLst>
              </a:blip>
              <a:stretch>
                <a:fillRect/>
              </a:stretch>
            </p:blipFill>
            <p:spPr>
              <a:xfrm>
                <a:off x="5996091" y="0"/>
                <a:ext cx="1675509" cy="1798399"/>
              </a:xfrm>
              <a:prstGeom prst="rect">
                <a:avLst/>
              </a:prstGeom>
              <a:ln w="12700" cap="flat">
                <a:noFill/>
                <a:miter lim="400000"/>
              </a:ln>
              <a:effectLst/>
            </p:spPr>
          </p:pic>
          <p:pic>
            <p:nvPicPr>
              <p:cNvPr id="619" name="PastedGraphic-13.png"/>
              <p:cNvPicPr/>
              <p:nvPr/>
            </p:nvPicPr>
            <p:blipFill>
              <a:blip r:embed="rId8" cstate="print">
                <a:extLst>
                  <a:ext uri="{28A0092B-C50C-407E-A947-70E740481C1C}">
                    <a14:useLocalDpi xmlns:a14="http://schemas.microsoft.com/office/drawing/2010/main"/>
                  </a:ext>
                </a:extLst>
              </a:blip>
              <a:stretch>
                <a:fillRect/>
              </a:stretch>
            </p:blipFill>
            <p:spPr>
              <a:xfrm>
                <a:off x="0" y="142293"/>
                <a:ext cx="1597133" cy="1513813"/>
              </a:xfrm>
              <a:prstGeom prst="rect">
                <a:avLst/>
              </a:prstGeom>
              <a:ln w="12700" cap="flat">
                <a:noFill/>
                <a:miter lim="400000"/>
              </a:ln>
              <a:effectLst/>
            </p:spPr>
          </p:pic>
        </p:grpSp>
      </p:grpSp>
      <p:sp>
        <p:nvSpPr>
          <p:cNvPr id="623" name="Shape 623"/>
          <p:cNvSpPr/>
          <p:nvPr/>
        </p:nvSpPr>
        <p:spPr>
          <a:xfrm>
            <a:off x="341798" y="343261"/>
            <a:ext cx="9862225" cy="2104184"/>
          </a:xfrm>
          <a:prstGeom prst="rect">
            <a:avLst/>
          </a:prstGeom>
          <a:solidFill>
            <a:srgbClr val="FFFFFF"/>
          </a:solidFill>
          <a:ln w="12700">
            <a:miter lim="400000"/>
          </a:ln>
        </p:spPr>
        <p:txBody>
          <a:bodyPr lIns="0" tIns="0" rIns="0" bIns="0" anchor="ctr"/>
          <a:lstStyle/>
          <a:p>
            <a:pPr lvl="0">
              <a:defRPr sz="3200">
                <a:solidFill>
                  <a:srgbClr val="FFFFFF"/>
                </a:solidFill>
              </a:defRPr>
            </a:pPr>
            <a:endParaRPr sz="3198"/>
          </a:p>
        </p:txBody>
      </p:sp>
      <p:sp>
        <p:nvSpPr>
          <p:cNvPr id="624" name="Shape 624"/>
          <p:cNvSpPr/>
          <p:nvPr/>
        </p:nvSpPr>
        <p:spPr>
          <a:xfrm>
            <a:off x="171918" y="1026287"/>
            <a:ext cx="9862225" cy="142115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583836">
              <a:lnSpc>
                <a:spcPct val="60000"/>
              </a:lnSpc>
              <a:defRPr sz="1800"/>
            </a:pPr>
            <a:r>
              <a:rPr sz="7696" spc="461">
                <a:latin typeface="Avenir Next"/>
                <a:ea typeface="Avenir Next"/>
                <a:cs typeface="Avenir Next"/>
                <a:sym typeface="Avenir Next"/>
              </a:rPr>
              <a:t>FACTORY</a:t>
            </a:r>
          </a:p>
          <a:p>
            <a:pPr defTabSz="583836">
              <a:lnSpc>
                <a:spcPct val="60000"/>
              </a:lnSpc>
              <a:defRPr sz="1800"/>
            </a:pPr>
            <a:r>
              <a:rPr sz="7696" b="1" spc="461" dirty="0">
                <a:latin typeface="Avenir Next"/>
                <a:ea typeface="Avenir Next"/>
                <a:cs typeface="Avenir Next"/>
                <a:sym typeface="Avenir Next"/>
              </a:rPr>
              <a:t>AUDITING</a:t>
            </a:r>
          </a:p>
        </p:txBody>
      </p:sp>
      <p:sp>
        <p:nvSpPr>
          <p:cNvPr id="626" name="Shape 626"/>
          <p:cNvSpPr/>
          <p:nvPr/>
        </p:nvSpPr>
        <p:spPr>
          <a:xfrm>
            <a:off x="280575" y="13156024"/>
            <a:ext cx="929788" cy="338426"/>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algn="l" defTabSz="457200">
              <a:defRPr sz="2200" b="1">
                <a:latin typeface="Helvetica"/>
                <a:ea typeface="Helvetica"/>
                <a:cs typeface="Helvetica"/>
                <a:sym typeface="Helvetica"/>
              </a:defRPr>
            </a:lvl1pPr>
          </a:lstStyle>
          <a:p>
            <a:pPr lvl="0">
              <a:defRPr sz="1800" b="0"/>
            </a:pPr>
            <a:r>
              <a:rPr sz="2199"/>
              <a:t>￼</a:t>
            </a:r>
          </a:p>
        </p:txBody>
      </p:sp>
    </p:spTree>
    <p:extLst>
      <p:ext uri="{BB962C8B-B14F-4D97-AF65-F5344CB8AC3E}">
        <p14:creationId xmlns:p14="http://schemas.microsoft.com/office/powerpoint/2010/main" val="139718868"/>
      </p:ext>
    </p:extLst>
  </p:cSld>
  <p:clrMapOvr>
    <a:masterClrMapping/>
  </p:clrMapOvr>
  <mc:AlternateContent xmlns:mc="http://schemas.openxmlformats.org/markup-compatibility/2006" xmlns:p14="http://schemas.microsoft.com/office/powerpoint/2010/main">
    <mc:Choice Requires="p14">
      <p:transition p14:dur="25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l="1672" t="29857" r="5016" b="18152"/>
          <a:stretch/>
        </p:blipFill>
        <p:spPr>
          <a:xfrm>
            <a:off x="473770" y="4336025"/>
            <a:ext cx="12062359" cy="6720877"/>
          </a:xfrm>
          <a:prstGeom prst="rect">
            <a:avLst/>
          </a:prstGeom>
        </p:spPr>
      </p:pic>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7</a:t>
            </a:fld>
            <a:endParaRPr lang="en-US" b="1" dirty="0"/>
          </a:p>
        </p:txBody>
      </p:sp>
      <p:sp>
        <p:nvSpPr>
          <p:cNvPr id="20" name="Shape 52"/>
          <p:cNvSpPr/>
          <p:nvPr/>
        </p:nvSpPr>
        <p:spPr>
          <a:xfrm>
            <a:off x="1071563" y="12003485"/>
            <a:ext cx="10313987"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l" defTabSz="584200">
              <a:defRPr sz="1800"/>
            </a:pPr>
            <a:r>
              <a:rPr lang="en-US" sz="2000" dirty="0">
                <a:solidFill>
                  <a:srgbClr val="9C874D"/>
                </a:solidFill>
                <a:latin typeface="Arial" pitchFamily="34" charset="0"/>
                <a:ea typeface="Franklin Gothic Medium"/>
                <a:cs typeface="Arial" pitchFamily="34" charset="0"/>
                <a:sym typeface="Franklin Gothic Medium"/>
              </a:rPr>
              <a:t>Never go without power or the right cord with the portable electronics case! </a:t>
            </a:r>
            <a:r>
              <a:rPr lang="en-US" sz="2000" dirty="0" smtClean="0">
                <a:solidFill>
                  <a:srgbClr val="9C874D"/>
                </a:solidFill>
                <a:latin typeface="Arial" pitchFamily="34" charset="0"/>
                <a:ea typeface="Franklin Gothic Medium"/>
                <a:cs typeface="Arial" pitchFamily="34" charset="0"/>
                <a:sym typeface="Franklin Gothic Medium"/>
              </a:rPr>
              <a:t>Elastic bands </a:t>
            </a:r>
            <a:r>
              <a:rPr lang="en-US" sz="2000" dirty="0">
                <a:solidFill>
                  <a:srgbClr val="9C874D"/>
                </a:solidFill>
                <a:latin typeface="Arial" pitchFamily="34" charset="0"/>
                <a:ea typeface="Franklin Gothic Medium"/>
                <a:cs typeface="Arial" pitchFamily="34" charset="0"/>
                <a:sym typeface="Franklin Gothic Medium"/>
              </a:rPr>
              <a:t>and a roomy mesh pocket allow for all your accessories to be in one place.  </a:t>
            </a: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1" name="Rectangle 10"/>
          <p:cNvSpPr/>
          <p:nvPr/>
        </p:nvSpPr>
        <p:spPr>
          <a:xfrm>
            <a:off x="13038665" y="-16934"/>
            <a:ext cx="11413067" cy="15228097"/>
          </a:xfrm>
          <a:prstGeom prst="rect">
            <a:avLst/>
          </a:prstGeom>
          <a:blipFill dpi="0" rotWithShape="1">
            <a:blip r:embed="rId4" cstate="print">
              <a:extLst>
                <a:ext uri="{28A0092B-C50C-407E-A947-70E740481C1C}">
                  <a14:useLocalDpi xmlns:a14="http://schemas.microsoft.com/office/drawing/2010/main"/>
                </a:ext>
              </a:extLst>
            </a:blip>
            <a:srcRect/>
            <a:stretch>
              <a:fillRect b="9480"/>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3" name="Shape 158"/>
          <p:cNvSpPr/>
          <p:nvPr/>
        </p:nvSpPr>
        <p:spPr>
          <a:xfrm>
            <a:off x="1053172" y="2564080"/>
            <a:ext cx="11554736" cy="757130"/>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ELECTRONICS CASE </a:t>
            </a:r>
            <a:endParaRPr lang="en-US" sz="3600" dirty="0">
              <a:solidFill>
                <a:schemeClr val="tx1"/>
              </a:solidFill>
              <a:latin typeface="Arial"/>
              <a:ea typeface="Arial Bold" charset="0"/>
              <a:cs typeface="Arial"/>
              <a:sym typeface="Avenir Next"/>
            </a:endParaRP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1575" y="688567"/>
            <a:ext cx="5193792" cy="1370585"/>
          </a:xfrm>
          <a:prstGeom prst="rect">
            <a:avLst/>
          </a:prstGeom>
        </p:spPr>
      </p:pic>
      <p:pic>
        <p:nvPicPr>
          <p:cNvPr id="15" name="Picture 14"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6" name="TextBox 15"/>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5459354"/>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031789" y="0"/>
            <a:ext cx="11352212" cy="1371600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8</a:t>
            </a:fld>
            <a:endParaRPr lang="en-US" b="1" dirty="0"/>
          </a:p>
        </p:txBody>
      </p:sp>
      <p:sp>
        <p:nvSpPr>
          <p:cNvPr id="20" name="Shape 52"/>
          <p:cNvSpPr/>
          <p:nvPr/>
        </p:nvSpPr>
        <p:spPr>
          <a:xfrm>
            <a:off x="1053172" y="12311261"/>
            <a:ext cx="9862950" cy="30777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l" defTabSz="584200">
              <a:defRPr sz="1800"/>
            </a:pPr>
            <a:r>
              <a:rPr lang="en-US" sz="2000" dirty="0" smtClean="0">
                <a:solidFill>
                  <a:srgbClr val="9C874D"/>
                </a:solidFill>
                <a:latin typeface="Arial" pitchFamily="34" charset="0"/>
                <a:ea typeface="Franklin Gothic Medium"/>
                <a:cs typeface="Arial" pitchFamily="34" charset="0"/>
                <a:sym typeface="Franklin Gothic Medium"/>
              </a:rPr>
              <a:t>Enjoy your burgers and fries while using this In-N-Out salt and pepper shaker set!</a:t>
            </a:r>
            <a:endParaRPr lang="en-US" sz="2000" dirty="0">
              <a:solidFill>
                <a:srgbClr val="9C874D"/>
              </a:solidFill>
              <a:latin typeface="Arial" pitchFamily="34" charset="0"/>
              <a:ea typeface="Franklin Gothic Medium"/>
              <a:cs typeface="Arial" pitchFamily="34" charset="0"/>
              <a:sym typeface="Franklin Gothic Medium"/>
            </a:endParaRP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84799" y="567525"/>
            <a:ext cx="2509103" cy="137247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3708" y="4093945"/>
            <a:ext cx="11509154" cy="7201905"/>
          </a:xfrm>
          <a:prstGeom prst="rect">
            <a:avLst/>
          </a:prstGeom>
        </p:spPr>
      </p:pic>
      <p:sp>
        <p:nvSpPr>
          <p:cNvPr id="11" name="Shape 158"/>
          <p:cNvSpPr/>
          <p:nvPr/>
        </p:nvSpPr>
        <p:spPr>
          <a:xfrm>
            <a:off x="1053172" y="2582546"/>
            <a:ext cx="11554736" cy="72019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SALT AND PEPPER SHAKER SET</a:t>
            </a:r>
            <a:endParaRPr lang="en-US" sz="3600" dirty="0">
              <a:solidFill>
                <a:schemeClr val="tx1"/>
              </a:solidFill>
              <a:latin typeface="Arial"/>
              <a:ea typeface="Arial Bold" charset="0"/>
              <a:cs typeface="Arial"/>
              <a:sym typeface="Avenir Next"/>
            </a:endParaRPr>
          </a:p>
        </p:txBody>
      </p:sp>
      <p:pic>
        <p:nvPicPr>
          <p:cNvPr id="14" name="Picture 13" descr="Bamko logo.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5" name="TextBox 14"/>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17" name="Straight Connector 16"/>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289900"/>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3031788" y="-1"/>
            <a:ext cx="11352212" cy="1371600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8" name="Shape 50"/>
          <p:cNvSpPr txBox="1">
            <a:spLocks/>
          </p:cNvSpPr>
          <p:nvPr/>
        </p:nvSpPr>
        <p:spPr>
          <a:xfrm>
            <a:off x="138430" y="13049932"/>
            <a:ext cx="502745" cy="469901"/>
          </a:xfrm>
          <a:prstGeom prst="rect">
            <a:avLst/>
          </a:prstGeom>
          <a:extLst>
            <a:ext uri="{C572A759-6A51-4108-AA02-DFA0A04FC94B}">
              <ma14:wrappingTextBoxFlag xmlns:ma14="http://schemas.microsoft.com/office/mac/drawingml/2011/main" val="1"/>
            </a:ext>
          </a:extLst>
        </p:spPr>
        <p:txBody>
          <a:bodyPr/>
          <a:lstStyle>
            <a:lvl1pPr algn="ctr" defTabSz="457200">
              <a:defRPr sz="2200">
                <a:latin typeface="+mn-lt"/>
                <a:ea typeface="+mn-ea"/>
                <a:cs typeface="+mn-cs"/>
                <a:sym typeface="Helvetica Light"/>
              </a:defRPr>
            </a:lvl1pPr>
            <a:lvl2pPr indent="228600" algn="ctr" defTabSz="825500">
              <a:defRPr sz="5000">
                <a:latin typeface="+mn-lt"/>
                <a:ea typeface="+mn-ea"/>
                <a:cs typeface="+mn-cs"/>
                <a:sym typeface="Helvetica Light"/>
              </a:defRPr>
            </a:lvl2pPr>
            <a:lvl3pPr indent="457200" algn="ctr" defTabSz="825500">
              <a:defRPr sz="5000">
                <a:latin typeface="+mn-lt"/>
                <a:ea typeface="+mn-ea"/>
                <a:cs typeface="+mn-cs"/>
                <a:sym typeface="Helvetica Light"/>
              </a:defRPr>
            </a:lvl3pPr>
            <a:lvl4pPr indent="685800" algn="ctr" defTabSz="825500">
              <a:defRPr sz="5000">
                <a:latin typeface="+mn-lt"/>
                <a:ea typeface="+mn-ea"/>
                <a:cs typeface="+mn-cs"/>
                <a:sym typeface="Helvetica Light"/>
              </a:defRPr>
            </a:lvl4pPr>
            <a:lvl5pPr indent="914400" algn="ctr" defTabSz="825500">
              <a:defRPr sz="5000">
                <a:latin typeface="+mn-lt"/>
                <a:ea typeface="+mn-ea"/>
                <a:cs typeface="+mn-cs"/>
                <a:sym typeface="Helvetica Light"/>
              </a:defRPr>
            </a:lvl5pPr>
            <a:lvl6pPr indent="1143000" algn="ctr" defTabSz="825500">
              <a:defRPr sz="5000">
                <a:latin typeface="+mn-lt"/>
                <a:ea typeface="+mn-ea"/>
                <a:cs typeface="+mn-cs"/>
                <a:sym typeface="Helvetica Light"/>
              </a:defRPr>
            </a:lvl6pPr>
            <a:lvl7pPr indent="1371600" algn="ctr" defTabSz="825500">
              <a:defRPr sz="5000">
                <a:latin typeface="+mn-lt"/>
                <a:ea typeface="+mn-ea"/>
                <a:cs typeface="+mn-cs"/>
                <a:sym typeface="Helvetica Light"/>
              </a:defRPr>
            </a:lvl7pPr>
            <a:lvl8pPr indent="1600200" algn="ctr" defTabSz="825500">
              <a:defRPr sz="5000">
                <a:latin typeface="+mn-lt"/>
                <a:ea typeface="+mn-ea"/>
                <a:cs typeface="+mn-cs"/>
                <a:sym typeface="Helvetica Light"/>
              </a:defRPr>
            </a:lvl8pPr>
            <a:lvl9pPr indent="1828800" algn="ctr" defTabSz="825500">
              <a:defRPr sz="5000">
                <a:latin typeface="+mn-lt"/>
                <a:ea typeface="+mn-ea"/>
                <a:cs typeface="+mn-cs"/>
                <a:sym typeface="Helvetica Light"/>
              </a:defRPr>
            </a:lvl9pPr>
          </a:lstStyle>
          <a:p>
            <a:pPr>
              <a:defRPr sz="1800" b="0"/>
            </a:pPr>
            <a:fld id="{86CB4B4D-7CA3-9044-876B-883B54F8677D}" type="slidenum">
              <a:rPr lang="en-US" b="1" smtClean="0"/>
              <a:pPr>
                <a:defRPr sz="1800" b="0"/>
              </a:pPr>
              <a:t>9</a:t>
            </a:fld>
            <a:endParaRPr lang="en-US" b="1" dirty="0"/>
          </a:p>
        </p:txBody>
      </p:sp>
      <p:sp>
        <p:nvSpPr>
          <p:cNvPr id="20" name="Shape 52"/>
          <p:cNvSpPr/>
          <p:nvPr/>
        </p:nvSpPr>
        <p:spPr>
          <a:xfrm>
            <a:off x="1024604" y="12003485"/>
            <a:ext cx="10360945" cy="61555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l" defTabSz="584200">
              <a:defRPr sz="1800"/>
            </a:pPr>
            <a:r>
              <a:rPr lang="en-US" sz="2000" dirty="0" smtClean="0">
                <a:solidFill>
                  <a:srgbClr val="9C874D"/>
                </a:solidFill>
                <a:latin typeface="Arial" pitchFamily="34" charset="0"/>
                <a:ea typeface="Franklin Gothic Medium"/>
                <a:cs typeface="Arial" pitchFamily="34" charset="0"/>
                <a:sym typeface="Franklin Gothic Medium"/>
              </a:rPr>
              <a:t>There’s no need to take both speakers and a cooler when you can just take this all-in-one Bluetooth Wireless Cooler to the beach!</a:t>
            </a:r>
            <a:endParaRPr lang="en-US" sz="2000" dirty="0">
              <a:solidFill>
                <a:srgbClr val="9C874D"/>
              </a:solidFill>
              <a:latin typeface="Arial" pitchFamily="34" charset="0"/>
              <a:ea typeface="Franklin Gothic Medium"/>
              <a:cs typeface="Arial" pitchFamily="34" charset="0"/>
              <a:sym typeface="Franklin Gothic Medium"/>
            </a:endParaRPr>
          </a:p>
        </p:txBody>
      </p:sp>
      <p:sp>
        <p:nvSpPr>
          <p:cNvPr id="4" name="TextBox 3"/>
          <p:cNvSpPr txBox="1"/>
          <p:nvPr/>
        </p:nvSpPr>
        <p:spPr>
          <a:xfrm>
            <a:off x="5333471" y="16429583"/>
            <a:ext cx="102657"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7" name="Shape 351"/>
          <p:cNvPicPr preferRelativeResize="0"/>
          <p:nvPr/>
        </p:nvPicPr>
        <p:blipFill rotWithShape="1">
          <a:blip r:embed="rId4" cstate="print">
            <a:alphaModFix/>
            <a:extLst>
              <a:ext uri="{28A0092B-C50C-407E-A947-70E740481C1C}">
                <a14:useLocalDpi xmlns:a14="http://schemas.microsoft.com/office/drawing/2010/main"/>
              </a:ext>
            </a:extLst>
          </a:blip>
          <a:srcRect l="14447" t="5227" r="13819" b="5322"/>
          <a:stretch/>
        </p:blipFill>
        <p:spPr>
          <a:xfrm>
            <a:off x="3446621" y="4423719"/>
            <a:ext cx="5234778" cy="6527512"/>
          </a:xfrm>
          <a:prstGeom prst="rect">
            <a:avLst/>
          </a:prstGeom>
          <a:noFill/>
          <a:ln>
            <a:noFill/>
          </a:ln>
        </p:spPr>
      </p:pic>
      <p:sp>
        <p:nvSpPr>
          <p:cNvPr id="14" name="Shape 158"/>
          <p:cNvSpPr/>
          <p:nvPr/>
        </p:nvSpPr>
        <p:spPr>
          <a:xfrm>
            <a:off x="1053172" y="2571549"/>
            <a:ext cx="11554736" cy="74219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l" defTabSz="584174">
              <a:lnSpc>
                <a:spcPct val="70000"/>
              </a:lnSpc>
              <a:defRPr sz="1800"/>
            </a:pPr>
            <a:endParaRPr lang="en-US" sz="3600" dirty="0" smtClean="0">
              <a:latin typeface="Arial"/>
              <a:ea typeface="Arial Bold" charset="0"/>
              <a:cs typeface="Arial"/>
              <a:sym typeface="Avenir Next"/>
            </a:endParaRPr>
          </a:p>
          <a:p>
            <a:pPr lvl="0" algn="l" defTabSz="584200">
              <a:lnSpc>
                <a:spcPct val="60000"/>
              </a:lnSpc>
              <a:defRPr sz="1800"/>
            </a:pPr>
            <a:r>
              <a:rPr lang="en-US" sz="3600" dirty="0" smtClean="0">
                <a:solidFill>
                  <a:schemeClr val="tx1"/>
                </a:solidFill>
                <a:latin typeface="Arial"/>
                <a:ea typeface="Arial Bold" charset="0"/>
                <a:cs typeface="Arial"/>
                <a:sym typeface="Avenir Next"/>
              </a:rPr>
              <a:t>BLUETOOTH WIRELESS COOLER</a:t>
            </a:r>
            <a:endParaRPr lang="en-US" sz="3600" dirty="0">
              <a:solidFill>
                <a:schemeClr val="tx1"/>
              </a:solidFill>
              <a:latin typeface="Arial"/>
              <a:ea typeface="Arial Bold" charset="0"/>
              <a:cs typeface="Arial"/>
              <a:sym typeface="Avenir Next"/>
            </a:endParaRPr>
          </a:p>
        </p:txBody>
      </p:sp>
      <p:pic>
        <p:nvPicPr>
          <p:cNvPr id="15" name="Picture 14" descr="Bamko logo.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605" y="1035058"/>
            <a:ext cx="3541108" cy="796749"/>
          </a:xfrm>
          <a:prstGeom prst="rect">
            <a:avLst/>
          </a:prstGeom>
        </p:spPr>
      </p:pic>
      <p:sp>
        <p:nvSpPr>
          <p:cNvPr id="19" name="TextBox 18"/>
          <p:cNvSpPr txBox="1"/>
          <p:nvPr/>
        </p:nvSpPr>
        <p:spPr>
          <a:xfrm>
            <a:off x="4722068" y="975713"/>
            <a:ext cx="525778" cy="87203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5000" b="0" i="0" u="none" strike="noStrike" cap="none" spc="0" normalizeH="0" baseline="0" dirty="0" smtClean="0">
                <a:ln>
                  <a:noFill/>
                </a:ln>
                <a:solidFill>
                  <a:srgbClr val="000000"/>
                </a:solidFill>
                <a:effectLst/>
                <a:uFillTx/>
                <a:latin typeface="+mn-lt"/>
                <a:ea typeface="+mn-ea"/>
                <a:cs typeface="+mn-cs"/>
                <a:sym typeface="Helvetica Light"/>
              </a:rPr>
              <a:t>+</a:t>
            </a:r>
            <a:endParaRPr kumimoji="0" lang="en-US" sz="5000" b="0" i="0" u="none" strike="noStrike" cap="none" spc="0" normalizeH="0" baseline="0" dirty="0">
              <a:ln>
                <a:noFill/>
              </a:ln>
              <a:solidFill>
                <a:srgbClr val="000000"/>
              </a:solidFill>
              <a:effectLst/>
              <a:uFillTx/>
              <a:latin typeface="+mn-lt"/>
              <a:ea typeface="+mn-ea"/>
              <a:cs typeface="+mn-cs"/>
              <a:sym typeface="Helvetica Light"/>
            </a:endParaRPr>
          </a:p>
        </p:txBody>
      </p:sp>
      <p:cxnSp>
        <p:nvCxnSpPr>
          <p:cNvPr id="21" name="Straight Connector 20"/>
          <p:cNvCxnSpPr/>
          <p:nvPr/>
        </p:nvCxnSpPr>
        <p:spPr>
          <a:xfrm>
            <a:off x="1055688" y="2379987"/>
            <a:ext cx="1911928" cy="0"/>
          </a:xfrm>
          <a:prstGeom prst="line">
            <a:avLst/>
          </a:prstGeom>
          <a:ln w="76200" cmpd="sng">
            <a:solidFill>
              <a:srgbClr val="9C874D"/>
            </a:solidFill>
          </a:ln>
          <a:effectLst/>
        </p:spPr>
        <p:style>
          <a:lnRef idx="2">
            <a:schemeClr val="accent1"/>
          </a:lnRef>
          <a:fillRef idx="0">
            <a:schemeClr val="accent1"/>
          </a:fillRef>
          <a:effectRef idx="1">
            <a:schemeClr val="accent1"/>
          </a:effectRef>
          <a:fontRef idx="minor">
            <a:schemeClr val="tx1"/>
          </a:fontRef>
        </p:style>
      </p:cxnSp>
      <p:pic>
        <p:nvPicPr>
          <p:cNvPr id="13"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23866" y="975713"/>
            <a:ext cx="5517764" cy="94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73312"/>
      </p:ext>
    </p:extLst>
  </p:cSld>
  <p:clrMapOvr>
    <a:masterClrMapping/>
  </p:clrMapOvr>
  <mc:AlternateContent xmlns:mc="http://schemas.openxmlformats.org/markup-compatibility/2006" xmlns:p14="http://schemas.microsoft.com/office/powerpoint/2010/main">
    <mc:Choice Requires="p14">
      <p:transition spd="slow" p14:dur="3000" advClick="0" advTm="3000"/>
    </mc:Choice>
    <mc:Fallback xmlns="">
      <p:transition spd="slow" advClick="0" advTm="3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9324</TotalTime>
  <Words>1853</Words>
  <Application>Microsoft Macintosh PowerPoint</Application>
  <PresentationFormat>Custom</PresentationFormat>
  <Paragraphs>360</Paragraphs>
  <Slides>57</Slides>
  <Notes>51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Arial</vt:lpstr>
      <vt:lpstr>Arial Bold</vt:lpstr>
      <vt:lpstr>Avenir Book</vt:lpstr>
      <vt:lpstr>Avenir Next</vt:lpstr>
      <vt:lpstr>Calibri</vt:lpstr>
      <vt:lpstr>Franklin Gothic Book</vt:lpstr>
      <vt:lpstr>Franklin Gothic Medium</vt:lpstr>
      <vt:lpstr>Georgia</vt:lpstr>
      <vt:lpstr>Helvetica</vt:lpstr>
      <vt:lpstr>Helvetica Light</vt:lpstr>
      <vt:lpstr>Helvetica Neue</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Nitin</dc:creator>
  <cp:lastModifiedBy>Phil Koosed</cp:lastModifiedBy>
  <cp:revision>1325</cp:revision>
  <cp:lastPrinted>2016-10-26T17:56:04Z</cp:lastPrinted>
  <dcterms:modified xsi:type="dcterms:W3CDTF">2017-05-12T22:52:45Z</dcterms:modified>
</cp:coreProperties>
</file>