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34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5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73" r:id="rId11"/>
    <p:sldId id="272" r:id="rId12"/>
    <p:sldId id="265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36" autoAdjust="0"/>
  </p:normalViewPr>
  <p:slideViewPr>
    <p:cSldViewPr snapToGrid="0" snapToObjects="1">
      <p:cViewPr varScale="1">
        <p:scale>
          <a:sx n="104" d="100"/>
          <a:sy n="104" d="100"/>
        </p:scale>
        <p:origin x="17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8C9BC-B7B6-433A-A812-5F982DEC3F50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24AF6-62B4-4958-B217-90A97E19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13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3130-0E5F-484A-9792-66D264EFA2B1}" type="datetimeFigureOut">
              <a:rPr lang="en-US" smtClean="0"/>
              <a:pPr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4334-14AB-E44E-9558-7CD49C5D7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3130-0E5F-484A-9792-66D264EFA2B1}" type="datetimeFigureOut">
              <a:rPr lang="en-US" smtClean="0"/>
              <a:pPr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4334-14AB-E44E-9558-7CD49C5D7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3130-0E5F-484A-9792-66D264EFA2B1}" type="datetimeFigureOut">
              <a:rPr lang="en-US" smtClean="0"/>
              <a:pPr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4334-14AB-E44E-9558-7CD49C5D7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3130-0E5F-484A-9792-66D264EFA2B1}" type="datetimeFigureOut">
              <a:rPr lang="en-US" smtClean="0"/>
              <a:pPr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4334-14AB-E44E-9558-7CD49C5D7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3130-0E5F-484A-9792-66D264EFA2B1}" type="datetimeFigureOut">
              <a:rPr lang="en-US" smtClean="0"/>
              <a:pPr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4334-14AB-E44E-9558-7CD49C5D7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3130-0E5F-484A-9792-66D264EFA2B1}" type="datetimeFigureOut">
              <a:rPr lang="en-US" smtClean="0"/>
              <a:pPr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4334-14AB-E44E-9558-7CD49C5D7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3130-0E5F-484A-9792-66D264EFA2B1}" type="datetimeFigureOut">
              <a:rPr lang="en-US" smtClean="0"/>
              <a:pPr/>
              <a:t>5/28/2017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4334-14AB-E44E-9558-7CD49C5D7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3130-0E5F-484A-9792-66D264EFA2B1}" type="datetimeFigureOut">
              <a:rPr lang="en-US" smtClean="0"/>
              <a:pPr/>
              <a:t>5/28/2017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4334-14AB-E44E-9558-7CD49C5D7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3130-0E5F-484A-9792-66D264EFA2B1}" type="datetimeFigureOut">
              <a:rPr lang="en-US" smtClean="0"/>
              <a:pPr/>
              <a:t>5/28/2017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4334-14AB-E44E-9558-7CD49C5D7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3130-0E5F-484A-9792-66D264EFA2B1}" type="datetimeFigureOut">
              <a:rPr lang="en-US" smtClean="0"/>
              <a:pPr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4334-14AB-E44E-9558-7CD49C5D7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3130-0E5F-484A-9792-66D264EFA2B1}" type="datetimeFigureOut">
              <a:rPr lang="en-US" smtClean="0"/>
              <a:pPr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4334-14AB-E44E-9558-7CD49C5D7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A3130-0E5F-484A-9792-66D264EFA2B1}" type="datetimeFigureOut">
              <a:rPr lang="en-US" smtClean="0"/>
              <a:pPr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C4334-14AB-E44E-9558-7CD49C5D7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image" Target="../media/image24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slideLayout" Target="../slideLayouts/slideLayout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654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Jason Feuerstein</a:t>
            </a:r>
            <a:br>
              <a:rPr lang="en-US" sz="2400" dirty="0" smtClean="0"/>
            </a:br>
            <a:r>
              <a:rPr lang="en-US" sz="2400" dirty="0" smtClean="0"/>
              <a:t>Senior Vice President, Bank of America</a:t>
            </a:r>
            <a:br>
              <a:rPr lang="en-US" sz="2400" dirty="0" smtClean="0"/>
            </a:br>
            <a:r>
              <a:rPr lang="en-US" sz="2400" dirty="0" smtClean="0"/>
              <a:t>Technology, Media and Entertainment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May 2017</a:t>
            </a:r>
            <a:endParaRPr lang="en-US" sz="2400" dirty="0"/>
          </a:p>
        </p:txBody>
      </p:sp>
      <p:pic>
        <p:nvPicPr>
          <p:cNvPr id="4" name="Picture 3" descr="Unknow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850" y="3960131"/>
            <a:ext cx="417830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What Do the Following Films Have in Common?</a:t>
            </a:r>
            <a:endParaRPr lang="en-US" sz="32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914" y="1239202"/>
            <a:ext cx="1138074" cy="1776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006" y="3226331"/>
            <a:ext cx="1184545" cy="1776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92" y="1235843"/>
            <a:ext cx="1190176" cy="1785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89" y="3212476"/>
            <a:ext cx="1184545" cy="1776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764" y="3212476"/>
            <a:ext cx="1184545" cy="17768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76" y="1264539"/>
            <a:ext cx="1236408" cy="18546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56" y="1235844"/>
            <a:ext cx="1179610" cy="17694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420" y="3212476"/>
            <a:ext cx="1173657" cy="17604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5264727"/>
            <a:ext cx="822960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All of these films were financed or produced by companies that are clients of Bank of America’s (and they were nominated for Best Picture at the Academy Awards).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7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How Does An Entertainment Finance Loan Happen?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b="1" dirty="0" smtClean="0"/>
              <a:t>Relationship Manager (me)</a:t>
            </a:r>
            <a:r>
              <a:rPr lang="en-US" dirty="0" smtClean="0"/>
              <a:t>: markets prospects on deal opportunities.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/>
              <a:t>Prospects</a:t>
            </a:r>
            <a:r>
              <a:rPr lang="en-US" dirty="0" smtClean="0"/>
              <a:t>: submits finance plan, project details, etc.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/>
              <a:t>Credit Team</a:t>
            </a:r>
            <a:r>
              <a:rPr lang="en-US" dirty="0" smtClean="0"/>
              <a:t>: works with relationship manager to see if risk is appropriate to bank.  A memo is prepared detailing: (i) opportunity, (ii) source of repayment, and (iii) risks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/>
              <a:t>Risk Approver</a:t>
            </a:r>
            <a:r>
              <a:rPr lang="en-US" dirty="0" smtClean="0"/>
              <a:t>: reviews (and accepts or rejects) deal opportunity</a:t>
            </a:r>
          </a:p>
        </p:txBody>
      </p:sp>
    </p:spTree>
    <p:extLst>
      <p:ext uri="{BB962C8B-B14F-4D97-AF65-F5344CB8AC3E}">
        <p14:creationId xmlns:p14="http://schemas.microsoft.com/office/powerpoint/2010/main" val="5636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Basics of Asset Based Lending in Entertainment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are Film Assets?</a:t>
            </a:r>
          </a:p>
          <a:p>
            <a:pPr lvl="1"/>
            <a:r>
              <a:rPr lang="en-US" b="1" dirty="0" smtClean="0"/>
              <a:t>Ticket sales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B050"/>
                </a:solidFill>
              </a:rPr>
              <a:t>FIXED REVENUE STREAMS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DVD, iTunes/Amazon, VOD sales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C000"/>
                </a:solidFill>
              </a:rPr>
              <a:t>ESTIMATED REVENUE STREAMS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Television or SVOD license fees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B050"/>
                </a:solidFill>
              </a:rPr>
              <a:t>FIXED REVENUE STREAMS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Value of future unsold rights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C000"/>
                </a:solidFill>
              </a:rPr>
              <a:t>ESTIMATED REVENUE STREAMS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0305"/>
            <a:ext cx="8229600" cy="1143000"/>
          </a:xfrm>
        </p:spPr>
        <p:txBody>
          <a:bodyPr/>
          <a:lstStyle/>
          <a:p>
            <a:r>
              <a:rPr lang="en-US" dirty="0" smtClean="0"/>
              <a:t>Sample Film Ultimate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326600"/>
              </p:ext>
            </p:extLst>
          </p:nvPr>
        </p:nvGraphicFramePr>
        <p:xfrm>
          <a:off x="292245" y="685077"/>
          <a:ext cx="418147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3" imgW="4181388" imgH="5838750" progId="Excel.Sheet.12">
                  <p:embed/>
                </p:oleObj>
              </mc:Choice>
              <mc:Fallback>
                <p:oleObj name="Worksheet" r:id="rId3" imgW="4181388" imgH="58387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2245" y="685077"/>
                        <a:ext cx="4181475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729961"/>
              </p:ext>
            </p:extLst>
          </p:nvPr>
        </p:nvGraphicFramePr>
        <p:xfrm>
          <a:off x="5392308" y="2897045"/>
          <a:ext cx="3012786" cy="936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6712"/>
                <a:gridCol w="586074"/>
              </a:tblGrid>
              <a:tr h="46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Film Budget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   68,921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Client Share of </a:t>
                      </a:r>
                      <a:r>
                        <a:rPr lang="en-US" sz="1000" b="1" u="none" strike="noStrike" dirty="0" smtClean="0">
                          <a:effectLst/>
                        </a:rPr>
                        <a:t>Film Budget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12,923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6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Publishing Placeholder" hidden="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" y="6859055"/>
            <a:ext cx="9144000" cy="42257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00">
                <a:solidFill>
                  <a:srgbClr val="738EA5"/>
                </a:solidFill>
                <a:latin typeface="Book Antiqua" pitchFamily="18" charset="0"/>
              </a:defRPr>
            </a:lvl1pPr>
          </a:lstStyle>
          <a:p>
            <a:r>
              <a:rPr lang="en-US" b="0" smtClean="0">
                <a:latin typeface="Calibri"/>
              </a:rPr>
              <a:t>Entertainment Finance Landscape
---
Illustrative Borrowing Structure Considerations</a:t>
            </a:r>
            <a:endParaRPr lang="" b="0" dirty="0">
              <a:latin typeface="Calibri"/>
            </a:endParaRPr>
          </a:p>
        </p:txBody>
      </p:sp>
      <p:grpSp>
        <p:nvGrpSpPr>
          <p:cNvPr id="2" name="Process Arrow"/>
          <p:cNvGrpSpPr/>
          <p:nvPr>
            <p:custDataLst>
              <p:tags r:id="rId3"/>
            </p:custDataLst>
          </p:nvPr>
        </p:nvGrpSpPr>
        <p:grpSpPr>
          <a:xfrm>
            <a:off x="420048" y="5110765"/>
            <a:ext cx="8104909" cy="695042"/>
            <a:chOff x="457200" y="3584422"/>
            <a:chExt cx="8915400" cy="835561"/>
          </a:xfrm>
        </p:grpSpPr>
        <p:sp>
          <p:nvSpPr>
            <p:cNvPr id="23" name="Process Arrow - Shape"/>
            <p:cNvSpPr/>
            <p:nvPr>
              <p:custDataLst>
                <p:tags r:id="rId17"/>
              </p:custDataLst>
            </p:nvPr>
          </p:nvSpPr>
          <p:spPr bwMode="auto">
            <a:xfrm>
              <a:off x="457200" y="3584422"/>
              <a:ext cx="8915400" cy="590550"/>
            </a:xfrm>
            <a:prstGeom prst="rightArrow">
              <a:avLst>
                <a:gd name="adj1" fmla="val 75009"/>
                <a:gd name="adj2" fmla="val 77091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8203" tIns="39101" rIns="78203" bIns="39101" numCol="1" rtlCol="0" anchor="t" anchorCtr="0" compatLnSpc="1">
              <a:prstTxWarp prst="textNoShape">
                <a:avLst/>
              </a:prstTxWarp>
            </a:bodyPr>
            <a:lstStyle/>
            <a:p>
              <a:pPr defTabSz="78199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12">
                <a:latin typeface="Book Antiqua" pitchFamily="18" charset="0"/>
              </a:endParaRPr>
            </a:p>
          </p:txBody>
        </p:sp>
        <p:sp>
          <p:nvSpPr>
            <p:cNvPr id="24" name="Process Arrow - Text"/>
            <p:cNvSpPr txBox="1"/>
            <p:nvPr>
              <p:custDataLst>
                <p:tags r:id="rId18"/>
              </p:custDataLst>
            </p:nvPr>
          </p:nvSpPr>
          <p:spPr>
            <a:xfrm>
              <a:off x="457200" y="3660620"/>
              <a:ext cx="1095375" cy="438150"/>
            </a:xfrm>
            <a:prstGeom prst="rect">
              <a:avLst/>
            </a:prstGeom>
            <a:noFill/>
          </p:spPr>
          <p:txBody>
            <a:bodyPr vert="horz" rtlCol="0" anchor="ctr">
              <a:noAutofit/>
            </a:bodyPr>
            <a:lstStyle/>
            <a:p>
              <a:r>
                <a:rPr lang="en-US" sz="855" dirty="0">
                  <a:solidFill>
                    <a:srgbClr val="000000"/>
                  </a:solidFill>
                  <a:latin typeface="Calibri"/>
                </a:rPr>
                <a:t>Eligible Receivables</a:t>
              </a:r>
            </a:p>
          </p:txBody>
        </p:sp>
        <p:sp>
          <p:nvSpPr>
            <p:cNvPr id="27" name="Process Arrow - Text"/>
            <p:cNvSpPr txBox="1"/>
            <p:nvPr>
              <p:custDataLst>
                <p:tags r:id="rId19"/>
              </p:custDataLst>
            </p:nvPr>
          </p:nvSpPr>
          <p:spPr>
            <a:xfrm>
              <a:off x="1552575" y="3660620"/>
              <a:ext cx="1095375" cy="438150"/>
            </a:xfrm>
            <a:prstGeom prst="rect">
              <a:avLst/>
            </a:prstGeom>
            <a:noFill/>
          </p:spPr>
          <p:txBody>
            <a:bodyPr vert="horz" rtlCol="0" anchor="ctr">
              <a:noAutofit/>
            </a:bodyPr>
            <a:lstStyle/>
            <a:p>
              <a:r>
                <a:rPr lang="en-US" sz="855" dirty="0">
                  <a:solidFill>
                    <a:srgbClr val="000000"/>
                  </a:solidFill>
                  <a:latin typeface="Calibri"/>
                </a:rPr>
                <a:t>Minimum Guarantees</a:t>
              </a:r>
            </a:p>
          </p:txBody>
        </p:sp>
        <p:sp>
          <p:nvSpPr>
            <p:cNvPr id="30" name="Process Arrow - Division"/>
            <p:cNvSpPr/>
            <p:nvPr>
              <p:custDataLst>
                <p:tags r:id="rId20"/>
              </p:custDataLst>
            </p:nvPr>
          </p:nvSpPr>
          <p:spPr bwMode="auto">
            <a:xfrm>
              <a:off x="1298575" y="3660621"/>
              <a:ext cx="254001" cy="438151"/>
            </a:xfrm>
            <a:custGeom>
              <a:avLst/>
              <a:gdLst/>
              <a:ahLst/>
              <a:cxnLst/>
              <a:rect l="0" t="0" r="0" b="0"/>
              <a:pathLst>
                <a:path w="254001" h="438151">
                  <a:moveTo>
                    <a:pt x="0" y="0"/>
                  </a:moveTo>
                  <a:lnTo>
                    <a:pt x="254000" y="219075"/>
                  </a:lnTo>
                  <a:lnTo>
                    <a:pt x="0" y="438150"/>
                  </a:lnTo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8203" tIns="39101" rIns="78203" bIns="39101" numCol="1" rtlCol="0" anchor="t" anchorCtr="0" compatLnSpc="1">
              <a:prstTxWarp prst="textNoShape">
                <a:avLst/>
              </a:prstTxWarp>
            </a:bodyPr>
            <a:lstStyle/>
            <a:p>
              <a:pPr defTabSz="78199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12">
                <a:latin typeface="Book Antiqua" pitchFamily="18" charset="0"/>
              </a:endParaRPr>
            </a:p>
          </p:txBody>
        </p:sp>
        <p:sp>
          <p:nvSpPr>
            <p:cNvPr id="31" name="Process Arrow - Text"/>
            <p:cNvSpPr txBox="1"/>
            <p:nvPr>
              <p:custDataLst>
                <p:tags r:id="rId21"/>
              </p:custDataLst>
            </p:nvPr>
          </p:nvSpPr>
          <p:spPr>
            <a:xfrm>
              <a:off x="2647950" y="3660620"/>
              <a:ext cx="1095375" cy="438150"/>
            </a:xfrm>
            <a:prstGeom prst="rect">
              <a:avLst/>
            </a:prstGeom>
            <a:noFill/>
          </p:spPr>
          <p:txBody>
            <a:bodyPr vert="horz" rtlCol="0" anchor="ctr">
              <a:noAutofit/>
            </a:bodyPr>
            <a:lstStyle/>
            <a:p>
              <a:r>
                <a:rPr lang="en-US" sz="855" dirty="0">
                  <a:solidFill>
                    <a:srgbClr val="000000"/>
                  </a:solidFill>
                  <a:latin typeface="Calibri"/>
                </a:rPr>
                <a:t>Tax Credits</a:t>
              </a:r>
            </a:p>
          </p:txBody>
        </p:sp>
        <p:sp>
          <p:nvSpPr>
            <p:cNvPr id="34" name="Process Arrow - Division"/>
            <p:cNvSpPr/>
            <p:nvPr>
              <p:custDataLst>
                <p:tags r:id="rId22"/>
              </p:custDataLst>
            </p:nvPr>
          </p:nvSpPr>
          <p:spPr bwMode="auto">
            <a:xfrm>
              <a:off x="2393950" y="3660621"/>
              <a:ext cx="254001" cy="438151"/>
            </a:xfrm>
            <a:custGeom>
              <a:avLst/>
              <a:gdLst/>
              <a:ahLst/>
              <a:cxnLst/>
              <a:rect l="0" t="0" r="0" b="0"/>
              <a:pathLst>
                <a:path w="254001" h="438151">
                  <a:moveTo>
                    <a:pt x="0" y="0"/>
                  </a:moveTo>
                  <a:lnTo>
                    <a:pt x="254000" y="219075"/>
                  </a:lnTo>
                  <a:lnTo>
                    <a:pt x="0" y="438150"/>
                  </a:lnTo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8203" tIns="39101" rIns="78203" bIns="39101" numCol="1" rtlCol="0" anchor="t" anchorCtr="0" compatLnSpc="1">
              <a:prstTxWarp prst="textNoShape">
                <a:avLst/>
              </a:prstTxWarp>
            </a:bodyPr>
            <a:lstStyle/>
            <a:p>
              <a:pPr defTabSz="78199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12">
                <a:latin typeface="Book Antiqua" pitchFamily="18" charset="0"/>
              </a:endParaRPr>
            </a:p>
          </p:txBody>
        </p:sp>
        <p:sp>
          <p:nvSpPr>
            <p:cNvPr id="35" name="Process Arrow - Text"/>
            <p:cNvSpPr txBox="1"/>
            <p:nvPr>
              <p:custDataLst>
                <p:tags r:id="rId23"/>
              </p:custDataLst>
            </p:nvPr>
          </p:nvSpPr>
          <p:spPr>
            <a:xfrm>
              <a:off x="3743325" y="3660620"/>
              <a:ext cx="1095375" cy="438150"/>
            </a:xfrm>
            <a:prstGeom prst="rect">
              <a:avLst/>
            </a:prstGeom>
            <a:noFill/>
          </p:spPr>
          <p:txBody>
            <a:bodyPr vert="horz" rtlCol="0" anchor="ctr">
              <a:noAutofit/>
            </a:bodyPr>
            <a:lstStyle/>
            <a:p>
              <a:r>
                <a:rPr lang="en-US" sz="855" dirty="0" err="1">
                  <a:solidFill>
                    <a:srgbClr val="000000"/>
                  </a:solidFill>
                  <a:latin typeface="Calibri"/>
                </a:rPr>
                <a:t>Ultimates</a:t>
              </a:r>
              <a:endParaRPr lang="en-US" sz="855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6" name="Process Arrow - Callout"/>
            <p:cNvSpPr/>
            <p:nvPr>
              <p:custDataLst>
                <p:tags r:id="rId24"/>
              </p:custDataLst>
            </p:nvPr>
          </p:nvSpPr>
          <p:spPr bwMode="auto">
            <a:xfrm>
              <a:off x="4028046" y="4166875"/>
              <a:ext cx="1643062" cy="25310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8203" tIns="39101" rIns="78203" bIns="39101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30332" indent="-130332" algn="ctr">
                <a:buSzPct val="80000"/>
              </a:pPr>
              <a:r>
                <a:rPr lang="en-US" sz="855" b="1" i="1" dirty="0">
                  <a:solidFill>
                    <a:srgbClr val="000000"/>
                  </a:solidFill>
                  <a:latin typeface="Calibri"/>
                </a:rPr>
                <a:t>Moderate</a:t>
              </a:r>
            </a:p>
          </p:txBody>
        </p:sp>
        <p:sp>
          <p:nvSpPr>
            <p:cNvPr id="38" name="Process Arrow - Division"/>
            <p:cNvSpPr/>
            <p:nvPr>
              <p:custDataLst>
                <p:tags r:id="rId25"/>
              </p:custDataLst>
            </p:nvPr>
          </p:nvSpPr>
          <p:spPr bwMode="auto">
            <a:xfrm>
              <a:off x="3489325" y="3660621"/>
              <a:ext cx="254001" cy="438151"/>
            </a:xfrm>
            <a:custGeom>
              <a:avLst/>
              <a:gdLst/>
              <a:ahLst/>
              <a:cxnLst/>
              <a:rect l="0" t="0" r="0" b="0"/>
              <a:pathLst>
                <a:path w="254001" h="438151">
                  <a:moveTo>
                    <a:pt x="0" y="0"/>
                  </a:moveTo>
                  <a:lnTo>
                    <a:pt x="254000" y="219075"/>
                  </a:lnTo>
                  <a:lnTo>
                    <a:pt x="0" y="438150"/>
                  </a:lnTo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8203" tIns="39101" rIns="78203" bIns="39101" numCol="1" rtlCol="0" anchor="t" anchorCtr="0" compatLnSpc="1">
              <a:prstTxWarp prst="textNoShape">
                <a:avLst/>
              </a:prstTxWarp>
            </a:bodyPr>
            <a:lstStyle/>
            <a:p>
              <a:pPr defTabSz="78199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12">
                <a:latin typeface="Book Antiqua" pitchFamily="18" charset="0"/>
              </a:endParaRPr>
            </a:p>
          </p:txBody>
        </p:sp>
        <p:sp>
          <p:nvSpPr>
            <p:cNvPr id="39" name="Process Arrow - Text"/>
            <p:cNvSpPr txBox="1"/>
            <p:nvPr>
              <p:custDataLst>
                <p:tags r:id="rId26"/>
              </p:custDataLst>
            </p:nvPr>
          </p:nvSpPr>
          <p:spPr>
            <a:xfrm>
              <a:off x="4838700" y="3660621"/>
              <a:ext cx="1095375" cy="438150"/>
            </a:xfrm>
            <a:prstGeom prst="rect">
              <a:avLst/>
            </a:prstGeom>
            <a:noFill/>
          </p:spPr>
          <p:txBody>
            <a:bodyPr vert="horz" rtlCol="0" anchor="ctr">
              <a:noAutofit/>
            </a:bodyPr>
            <a:lstStyle/>
            <a:p>
              <a:r>
                <a:rPr lang="en-US" sz="855" dirty="0">
                  <a:solidFill>
                    <a:srgbClr val="000000"/>
                  </a:solidFill>
                  <a:latin typeface="Calibri"/>
                </a:rPr>
                <a:t>Library Credit</a:t>
              </a:r>
            </a:p>
          </p:txBody>
        </p:sp>
        <p:sp>
          <p:nvSpPr>
            <p:cNvPr id="42" name="Process Arrow - Division"/>
            <p:cNvSpPr/>
            <p:nvPr>
              <p:custDataLst>
                <p:tags r:id="rId27"/>
              </p:custDataLst>
            </p:nvPr>
          </p:nvSpPr>
          <p:spPr bwMode="auto">
            <a:xfrm>
              <a:off x="4584700" y="3660621"/>
              <a:ext cx="254001" cy="438151"/>
            </a:xfrm>
            <a:custGeom>
              <a:avLst/>
              <a:gdLst/>
              <a:ahLst/>
              <a:cxnLst/>
              <a:rect l="0" t="0" r="0" b="0"/>
              <a:pathLst>
                <a:path w="254001" h="438151">
                  <a:moveTo>
                    <a:pt x="0" y="0"/>
                  </a:moveTo>
                  <a:lnTo>
                    <a:pt x="254000" y="219075"/>
                  </a:lnTo>
                  <a:lnTo>
                    <a:pt x="0" y="438150"/>
                  </a:lnTo>
                </a:path>
              </a:pathLst>
            </a:cu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8203" tIns="39101" rIns="78203" bIns="39101" numCol="1" rtlCol="0" anchor="t" anchorCtr="0" compatLnSpc="1">
              <a:prstTxWarp prst="textNoShape">
                <a:avLst/>
              </a:prstTxWarp>
            </a:bodyPr>
            <a:lstStyle/>
            <a:p>
              <a:pPr defTabSz="78199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12">
                <a:latin typeface="Book Antiqua" pitchFamily="18" charset="0"/>
              </a:endParaRPr>
            </a:p>
          </p:txBody>
        </p:sp>
        <p:sp>
          <p:nvSpPr>
            <p:cNvPr id="43" name="Process Arrow - Text"/>
            <p:cNvSpPr txBox="1"/>
            <p:nvPr>
              <p:custDataLst>
                <p:tags r:id="rId28"/>
              </p:custDataLst>
            </p:nvPr>
          </p:nvSpPr>
          <p:spPr>
            <a:xfrm>
              <a:off x="5934075" y="3660620"/>
              <a:ext cx="1095375" cy="438150"/>
            </a:xfrm>
            <a:prstGeom prst="rect">
              <a:avLst/>
            </a:prstGeom>
            <a:noFill/>
          </p:spPr>
          <p:txBody>
            <a:bodyPr vert="horz" rtlCol="0" anchor="ctr">
              <a:noAutofit/>
            </a:bodyPr>
            <a:lstStyle/>
            <a:p>
              <a:r>
                <a:rPr lang="en-US" sz="855" dirty="0">
                  <a:solidFill>
                    <a:srgbClr val="FFFFFF"/>
                  </a:solidFill>
                  <a:latin typeface="Calibri"/>
                </a:rPr>
                <a:t>P&amp;A Credit</a:t>
              </a:r>
            </a:p>
          </p:txBody>
        </p:sp>
        <p:sp>
          <p:nvSpPr>
            <p:cNvPr id="46" name="Process Arrow - Division"/>
            <p:cNvSpPr/>
            <p:nvPr>
              <p:custDataLst>
                <p:tags r:id="rId29"/>
              </p:custDataLst>
            </p:nvPr>
          </p:nvSpPr>
          <p:spPr bwMode="auto">
            <a:xfrm>
              <a:off x="5680075" y="3660621"/>
              <a:ext cx="254001" cy="438151"/>
            </a:xfrm>
            <a:custGeom>
              <a:avLst/>
              <a:gdLst/>
              <a:ahLst/>
              <a:cxnLst/>
              <a:rect l="0" t="0" r="0" b="0"/>
              <a:pathLst>
                <a:path w="254001" h="438151">
                  <a:moveTo>
                    <a:pt x="0" y="0"/>
                  </a:moveTo>
                  <a:lnTo>
                    <a:pt x="254000" y="219075"/>
                  </a:lnTo>
                  <a:lnTo>
                    <a:pt x="0" y="438150"/>
                  </a:lnTo>
                </a:path>
              </a:pathLst>
            </a:cu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8203" tIns="39101" rIns="78203" bIns="39101" numCol="1" rtlCol="0" anchor="t" anchorCtr="0" compatLnSpc="1">
              <a:prstTxWarp prst="textNoShape">
                <a:avLst/>
              </a:prstTxWarp>
            </a:bodyPr>
            <a:lstStyle/>
            <a:p>
              <a:pPr defTabSz="78199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12">
                <a:latin typeface="Book Antiqua" pitchFamily="18" charset="0"/>
              </a:endParaRPr>
            </a:p>
          </p:txBody>
        </p:sp>
        <p:sp>
          <p:nvSpPr>
            <p:cNvPr id="47" name="Process Arrow - Text"/>
            <p:cNvSpPr txBox="1"/>
            <p:nvPr>
              <p:custDataLst>
                <p:tags r:id="rId30"/>
              </p:custDataLst>
            </p:nvPr>
          </p:nvSpPr>
          <p:spPr>
            <a:xfrm>
              <a:off x="7029450" y="3660620"/>
              <a:ext cx="1095375" cy="438150"/>
            </a:xfrm>
            <a:prstGeom prst="rect">
              <a:avLst/>
            </a:prstGeom>
            <a:noFill/>
          </p:spPr>
          <p:txBody>
            <a:bodyPr vert="horz" rtlCol="0" anchor="ctr">
              <a:noAutofit/>
            </a:bodyPr>
            <a:lstStyle/>
            <a:p>
              <a:r>
                <a:rPr lang="en-US" sz="855" dirty="0">
                  <a:solidFill>
                    <a:srgbClr val="FFFFFF"/>
                  </a:solidFill>
                  <a:latin typeface="Calibri"/>
                </a:rPr>
                <a:t>Unsold Rights Credit</a:t>
              </a:r>
            </a:p>
          </p:txBody>
        </p:sp>
        <p:sp>
          <p:nvSpPr>
            <p:cNvPr id="50" name="Process Arrow - Division"/>
            <p:cNvSpPr/>
            <p:nvPr>
              <p:custDataLst>
                <p:tags r:id="rId31"/>
              </p:custDataLst>
            </p:nvPr>
          </p:nvSpPr>
          <p:spPr bwMode="auto">
            <a:xfrm>
              <a:off x="6775450" y="3660621"/>
              <a:ext cx="254001" cy="438151"/>
            </a:xfrm>
            <a:custGeom>
              <a:avLst/>
              <a:gdLst/>
              <a:ahLst/>
              <a:cxnLst/>
              <a:rect l="0" t="0" r="0" b="0"/>
              <a:pathLst>
                <a:path w="254001" h="438151">
                  <a:moveTo>
                    <a:pt x="0" y="0"/>
                  </a:moveTo>
                  <a:lnTo>
                    <a:pt x="254000" y="219075"/>
                  </a:lnTo>
                  <a:lnTo>
                    <a:pt x="0" y="438150"/>
                  </a:lnTo>
                </a:path>
              </a:pathLst>
            </a:cu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8203" tIns="39101" rIns="78203" bIns="39101" numCol="1" rtlCol="0" anchor="t" anchorCtr="0" compatLnSpc="1">
              <a:prstTxWarp prst="textNoShape">
                <a:avLst/>
              </a:prstTxWarp>
            </a:bodyPr>
            <a:lstStyle/>
            <a:p>
              <a:pPr defTabSz="78199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12">
                <a:latin typeface="Book Antiqua" pitchFamily="18" charset="0"/>
              </a:endParaRPr>
            </a:p>
          </p:txBody>
        </p:sp>
        <p:sp>
          <p:nvSpPr>
            <p:cNvPr id="51" name="Process Arrow - Text"/>
            <p:cNvSpPr txBox="1"/>
            <p:nvPr>
              <p:custDataLst>
                <p:tags r:id="rId32"/>
              </p:custDataLst>
            </p:nvPr>
          </p:nvSpPr>
          <p:spPr>
            <a:xfrm>
              <a:off x="8124825" y="3660620"/>
              <a:ext cx="1095375" cy="438150"/>
            </a:xfrm>
            <a:prstGeom prst="rect">
              <a:avLst/>
            </a:prstGeom>
            <a:noFill/>
          </p:spPr>
          <p:txBody>
            <a:bodyPr vert="horz" rtlCol="0" anchor="ctr">
              <a:noAutofit/>
            </a:bodyPr>
            <a:lstStyle/>
            <a:p>
              <a:r>
                <a:rPr lang="en-US" sz="855" dirty="0">
                  <a:solidFill>
                    <a:srgbClr val="FFFFFF"/>
                  </a:solidFill>
                  <a:latin typeface="Calibri"/>
                </a:rPr>
                <a:t>Production Credit</a:t>
              </a:r>
            </a:p>
          </p:txBody>
        </p:sp>
        <p:sp>
          <p:nvSpPr>
            <p:cNvPr id="52" name="Process Arrow - Callout"/>
            <p:cNvSpPr/>
            <p:nvPr>
              <p:custDataLst>
                <p:tags r:id="rId33"/>
              </p:custDataLst>
            </p:nvPr>
          </p:nvSpPr>
          <p:spPr bwMode="auto">
            <a:xfrm>
              <a:off x="8250946" y="4166878"/>
              <a:ext cx="1095375" cy="25310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8203" tIns="39101" rIns="78203" bIns="39101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30332" indent="-130332" algn="r">
                <a:buSzPct val="80000"/>
              </a:pPr>
              <a:r>
                <a:rPr lang="en-US" sz="855" b="1" i="1" dirty="0">
                  <a:solidFill>
                    <a:srgbClr val="000000"/>
                  </a:solidFill>
                  <a:latin typeface="Calibri"/>
                </a:rPr>
                <a:t>Elevated</a:t>
              </a:r>
            </a:p>
          </p:txBody>
        </p:sp>
        <p:sp>
          <p:nvSpPr>
            <p:cNvPr id="54" name="Process Arrow - Division"/>
            <p:cNvSpPr/>
            <p:nvPr>
              <p:custDataLst>
                <p:tags r:id="rId34"/>
              </p:custDataLst>
            </p:nvPr>
          </p:nvSpPr>
          <p:spPr bwMode="auto">
            <a:xfrm>
              <a:off x="7870825" y="3660621"/>
              <a:ext cx="254001" cy="438151"/>
            </a:xfrm>
            <a:custGeom>
              <a:avLst/>
              <a:gdLst/>
              <a:ahLst/>
              <a:cxnLst/>
              <a:rect l="0" t="0" r="0" b="0"/>
              <a:pathLst>
                <a:path w="254001" h="438151">
                  <a:moveTo>
                    <a:pt x="0" y="0"/>
                  </a:moveTo>
                  <a:lnTo>
                    <a:pt x="254000" y="219075"/>
                  </a:lnTo>
                  <a:lnTo>
                    <a:pt x="0" y="438150"/>
                  </a:lnTo>
                </a:path>
              </a:pathLst>
            </a:cu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8203" tIns="39101" rIns="78203" bIns="39101" numCol="1" rtlCol="0" anchor="t" anchorCtr="0" compatLnSpc="1">
              <a:prstTxWarp prst="textNoShape">
                <a:avLst/>
              </a:prstTxWarp>
            </a:bodyPr>
            <a:lstStyle/>
            <a:p>
              <a:pPr defTabSz="78199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12">
                <a:latin typeface="Book Antiqua" pitchFamily="18" charset="0"/>
              </a:endParaRPr>
            </a:p>
          </p:txBody>
        </p:sp>
        <p:sp>
          <p:nvSpPr>
            <p:cNvPr id="56" name="Process Arrow - Callout"/>
            <p:cNvSpPr/>
            <p:nvPr>
              <p:custDataLst>
                <p:tags r:id="rId35"/>
              </p:custDataLst>
            </p:nvPr>
          </p:nvSpPr>
          <p:spPr bwMode="auto">
            <a:xfrm>
              <a:off x="457200" y="4166877"/>
              <a:ext cx="1138148" cy="25310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8203" tIns="39101" rIns="78203" bIns="39101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30332" indent="-130332">
                <a:buSzPct val="80000"/>
              </a:pPr>
              <a:r>
                <a:rPr lang="en-US" sz="855" b="1" i="1" dirty="0">
                  <a:solidFill>
                    <a:srgbClr val="000000"/>
                  </a:solidFill>
                  <a:latin typeface="Calibri"/>
                </a:rPr>
                <a:t>Low</a:t>
              </a:r>
            </a:p>
          </p:txBody>
        </p:sp>
      </p:grpSp>
      <p:pic>
        <p:nvPicPr>
          <p:cNvPr id="48" name="SLD_Arrang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9559636" y="196356"/>
            <a:ext cx="1139020" cy="152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2500" name="Subheading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24195" y="798409"/>
            <a:ext cx="7065819" cy="248259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1" hangingPunct="1"/>
            <a:r>
              <a:rPr lang="en-US" sz="1539" dirty="0">
                <a:solidFill>
                  <a:srgbClr val="000000"/>
                </a:solidFill>
                <a:latin typeface="Calibri"/>
              </a:rPr>
              <a:t>Illustrative Borrowing Structure Considerations</a:t>
            </a:r>
            <a:endParaRPr lang="en-US" sz="1539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6" name="Textbox - with 1st bullet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1598045" y="3970838"/>
            <a:ext cx="6858001" cy="419828"/>
          </a:xfrm>
          <a:prstGeom prst="rect">
            <a:avLst/>
          </a:prstGeom>
        </p:spPr>
        <p:txBody>
          <a:bodyPr vert="horz" wrap="square" lIns="0" tIns="39101" rIns="0" bIns="39101" rtlCol="0">
            <a:spAutoFit/>
          </a:bodyPr>
          <a:lstStyle>
            <a:lvl1pPr marL="457200" indent="-228600" algn="l" defTabSz="914400" rtl="0" eaLnBrk="1" latinLnBrk="0" hangingPunct="1">
              <a:spcBef>
                <a:spcPts val="1560"/>
              </a:spcBef>
              <a:buSzPct val="80000"/>
              <a:buFont typeface="Wingdings" pitchFamily="2" charset="2"/>
              <a:buChar char=""/>
              <a:defRPr sz="1300" kern="1200" baseline="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1pPr>
            <a:lvl2pPr marL="742950" indent="-173736" algn="l" defTabSz="914400" rtl="0" eaLnBrk="1" latinLnBrk="0" hangingPunct="1">
              <a:spcBef>
                <a:spcPts val="780"/>
              </a:spcBef>
              <a:buSzPct val="65000"/>
              <a:buFont typeface="Wingdings" pitchFamily="2" charset="2"/>
              <a:buChar char="n"/>
              <a:defRPr sz="1300" kern="1200" baseline="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2pPr>
            <a:lvl3pPr marL="1033272" indent="-173736" algn="l" defTabSz="914400" rtl="0" eaLnBrk="1" latinLnBrk="0" hangingPunct="1">
              <a:spcBef>
                <a:spcPts val="780"/>
              </a:spcBef>
              <a:buClr>
                <a:srgbClr val="000000"/>
              </a:buClr>
              <a:buFont typeface="Book Antiqua" pitchFamily="18" charset="0"/>
              <a:buChar char="–"/>
              <a:defRPr sz="1300" kern="1200" baseline="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3pPr>
            <a:lvl4pPr marL="1316736" indent="-173736" algn="l" defTabSz="914400" rtl="0" eaLnBrk="1" latinLnBrk="0" hangingPunct="1">
              <a:spcBef>
                <a:spcPts val="780"/>
              </a:spcBef>
              <a:buFont typeface="Wingdings" pitchFamily="2" charset="2"/>
              <a:buChar char=""/>
              <a:defRPr sz="1300" kern="1200" baseline="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0"/>
              </a:spcBef>
              <a:buFontTx/>
              <a:buNone/>
              <a:defRPr sz="1300" kern="1200" baseline="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499">
              <a:spcBef>
                <a:spcPts val="428"/>
              </a:spcBef>
            </a:pPr>
            <a:r>
              <a:rPr lang="en-US" sz="941" dirty="0">
                <a:solidFill>
                  <a:srgbClr val="000000"/>
                </a:solidFill>
                <a:latin typeface="Calibri"/>
              </a:rPr>
              <a:t>Cost basis of unreleased film inventory </a:t>
            </a:r>
          </a:p>
          <a:p>
            <a:pPr marL="195499">
              <a:spcBef>
                <a:spcPts val="428"/>
              </a:spcBef>
            </a:pPr>
            <a:r>
              <a:rPr lang="en-US" sz="941" dirty="0">
                <a:solidFill>
                  <a:srgbClr val="000000"/>
                </a:solidFill>
                <a:latin typeface="Calibri"/>
              </a:rPr>
              <a:t>Margined and controlled via conversion tests (e.g. percentage of cost basis covered by ultimate upon receipt)</a:t>
            </a:r>
          </a:p>
        </p:txBody>
      </p:sp>
      <p:sp>
        <p:nvSpPr>
          <p:cNvPr id="33" name="Strap box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5637" y="5849795"/>
            <a:ext cx="8104909" cy="237116"/>
          </a:xfrm>
          <a:prstGeom prst="rect">
            <a:avLst/>
          </a:prstGeom>
          <a:solidFill>
            <a:srgbClr val="D1C9C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t">
            <a:spAutoFit/>
          </a:bodyPr>
          <a:lstStyle/>
          <a:p>
            <a:pPr marL="241658" indent="-241658" algn="ctr">
              <a:tabLst>
                <a:tab pos="241658" algn="l"/>
              </a:tabLst>
            </a:pPr>
            <a:r>
              <a:rPr lang="en-US" sz="941" b="1" i="1" dirty="0">
                <a:solidFill>
                  <a:srgbClr val="000000"/>
                </a:solidFill>
                <a:latin typeface="Calibri"/>
              </a:rPr>
              <a:t>The mix of yield and governance is predicated on the producer’s track record of success</a:t>
            </a: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415642" y="2116561"/>
            <a:ext cx="1108363" cy="570467"/>
          </a:xfrm>
          <a:prstGeom prst="rect">
            <a:avLst/>
          </a:prstGeom>
          <a:solidFill>
            <a:srgbClr val="012169"/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sz="941" b="1" dirty="0">
                <a:solidFill>
                  <a:srgbClr val="FFFFFF"/>
                </a:solidFill>
                <a:latin typeface="Calibri"/>
              </a:rPr>
              <a:t>Film </a:t>
            </a:r>
            <a:r>
              <a:rPr lang="en-US" sz="941" b="1" dirty="0" err="1">
                <a:solidFill>
                  <a:srgbClr val="FFFFFF"/>
                </a:solidFill>
                <a:latin typeface="Calibri"/>
              </a:rPr>
              <a:t>Ultimates</a:t>
            </a:r>
            <a:endParaRPr lang="en-US" sz="941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415642" y="2795844"/>
            <a:ext cx="1108363" cy="403130"/>
          </a:xfrm>
          <a:prstGeom prst="rect">
            <a:avLst/>
          </a:prstGeom>
          <a:solidFill>
            <a:srgbClr val="012169"/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sz="941" b="1" dirty="0">
                <a:solidFill>
                  <a:srgbClr val="FFFFFF"/>
                </a:solidFill>
                <a:latin typeface="Calibri"/>
              </a:rPr>
              <a:t>Library</a:t>
            </a:r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415642" y="3307790"/>
            <a:ext cx="1108363" cy="555255"/>
          </a:xfrm>
          <a:prstGeom prst="rect">
            <a:avLst/>
          </a:prstGeom>
          <a:solidFill>
            <a:srgbClr val="012169"/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sz="941" b="1" dirty="0">
                <a:solidFill>
                  <a:srgbClr val="FFFFFF"/>
                </a:solidFill>
                <a:latin typeface="Calibri"/>
              </a:rPr>
              <a:t>Unsold Rights</a:t>
            </a:r>
          </a:p>
        </p:txBody>
      </p: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415642" y="3970838"/>
            <a:ext cx="1108363" cy="410736"/>
          </a:xfrm>
          <a:prstGeom prst="rect">
            <a:avLst/>
          </a:prstGeom>
          <a:solidFill>
            <a:srgbClr val="012169"/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sz="941" b="1" dirty="0">
                <a:solidFill>
                  <a:srgbClr val="FFFFFF"/>
                </a:solidFill>
                <a:latin typeface="Calibri"/>
              </a:rPr>
              <a:t>Production</a:t>
            </a:r>
          </a:p>
        </p:txBody>
      </p:sp>
      <p:sp>
        <p:nvSpPr>
          <p:cNvPr id="62" name="Textbox - with 1st bullet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1598045" y="2134463"/>
            <a:ext cx="6858001" cy="564611"/>
          </a:xfrm>
          <a:prstGeom prst="rect">
            <a:avLst/>
          </a:prstGeom>
        </p:spPr>
        <p:txBody>
          <a:bodyPr vert="horz" wrap="square" lIns="0" tIns="39101" rIns="0" bIns="39101" rtlCol="0">
            <a:spAutoFit/>
          </a:bodyPr>
          <a:lstStyle>
            <a:lvl1pPr marL="457200" indent="-228600" algn="l" defTabSz="914400" rtl="0" eaLnBrk="1" latinLnBrk="0" hangingPunct="1">
              <a:spcBef>
                <a:spcPts val="1560"/>
              </a:spcBef>
              <a:buSzPct val="80000"/>
              <a:buFont typeface="Wingdings" pitchFamily="2" charset="2"/>
              <a:buChar char=""/>
              <a:defRPr sz="1300" kern="1200" baseline="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1pPr>
            <a:lvl2pPr marL="742950" indent="-173736" algn="l" defTabSz="914400" rtl="0" eaLnBrk="1" latinLnBrk="0" hangingPunct="1">
              <a:spcBef>
                <a:spcPts val="780"/>
              </a:spcBef>
              <a:buSzPct val="65000"/>
              <a:buFont typeface="Wingdings" pitchFamily="2" charset="2"/>
              <a:buChar char="n"/>
              <a:defRPr sz="1300" kern="1200" baseline="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2pPr>
            <a:lvl3pPr marL="1033272" indent="-173736" algn="l" defTabSz="914400" rtl="0" eaLnBrk="1" latinLnBrk="0" hangingPunct="1">
              <a:spcBef>
                <a:spcPts val="780"/>
              </a:spcBef>
              <a:buClr>
                <a:srgbClr val="000000"/>
              </a:buClr>
              <a:buFont typeface="Book Antiqua" pitchFamily="18" charset="0"/>
              <a:buChar char="–"/>
              <a:defRPr sz="1300" kern="1200" baseline="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3pPr>
            <a:lvl4pPr marL="1316736" indent="-173736" algn="l" defTabSz="914400" rtl="0" eaLnBrk="1" latinLnBrk="0" hangingPunct="1">
              <a:spcBef>
                <a:spcPts val="780"/>
              </a:spcBef>
              <a:buFont typeface="Wingdings" pitchFamily="2" charset="2"/>
              <a:buChar char=""/>
              <a:defRPr sz="1300" kern="1200" baseline="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0"/>
              </a:spcBef>
              <a:buFontTx/>
              <a:buNone/>
              <a:defRPr sz="1300" kern="1200" baseline="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499">
              <a:spcBef>
                <a:spcPts val="342"/>
              </a:spcBef>
            </a:pPr>
            <a:r>
              <a:rPr lang="en-GB" sz="941" dirty="0">
                <a:solidFill>
                  <a:srgbClr val="000000"/>
                </a:solidFill>
                <a:latin typeface="Calibri"/>
              </a:rPr>
              <a:t>Distributor generated film level 10-year profit and loss statement with accompanying timing grid to value cash flows payable to producer/financier</a:t>
            </a:r>
          </a:p>
          <a:p>
            <a:pPr marL="195499">
              <a:spcBef>
                <a:spcPts val="428"/>
              </a:spcBef>
            </a:pPr>
            <a:r>
              <a:rPr lang="en-US" sz="941" dirty="0">
                <a:solidFill>
                  <a:srgbClr val="000000"/>
                </a:solidFill>
                <a:latin typeface="Calibri"/>
              </a:rPr>
              <a:t>Contains contracted and estimated sums that are discounted and margined with back testing per covenants </a:t>
            </a:r>
          </a:p>
        </p:txBody>
      </p:sp>
      <p:sp>
        <p:nvSpPr>
          <p:cNvPr id="63" name="Textbox - with 1st bullet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1598045" y="2797886"/>
            <a:ext cx="6858001" cy="407004"/>
          </a:xfrm>
          <a:prstGeom prst="rect">
            <a:avLst/>
          </a:prstGeom>
        </p:spPr>
        <p:txBody>
          <a:bodyPr vert="horz" wrap="square" lIns="0" tIns="39101" rIns="0" bIns="39101" rtlCol="0">
            <a:spAutoFit/>
          </a:bodyPr>
          <a:lstStyle>
            <a:lvl1pPr marL="457200" indent="-228600" algn="l" defTabSz="914400" rtl="0" eaLnBrk="1" latinLnBrk="0" hangingPunct="1">
              <a:spcBef>
                <a:spcPts val="1560"/>
              </a:spcBef>
              <a:buSzPct val="80000"/>
              <a:buFont typeface="Wingdings" pitchFamily="2" charset="2"/>
              <a:buChar char=""/>
              <a:defRPr sz="1300" kern="1200" baseline="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1pPr>
            <a:lvl2pPr marL="742950" indent="-173736" algn="l" defTabSz="914400" rtl="0" eaLnBrk="1" latinLnBrk="0" hangingPunct="1">
              <a:spcBef>
                <a:spcPts val="780"/>
              </a:spcBef>
              <a:buSzPct val="65000"/>
              <a:buFont typeface="Wingdings" pitchFamily="2" charset="2"/>
              <a:buChar char="n"/>
              <a:defRPr sz="1300" kern="1200" baseline="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2pPr>
            <a:lvl3pPr marL="1033272" indent="-173736" algn="l" defTabSz="914400" rtl="0" eaLnBrk="1" latinLnBrk="0" hangingPunct="1">
              <a:spcBef>
                <a:spcPts val="780"/>
              </a:spcBef>
              <a:buClr>
                <a:srgbClr val="000000"/>
              </a:buClr>
              <a:buFont typeface="Book Antiqua" pitchFamily="18" charset="0"/>
              <a:buChar char="–"/>
              <a:defRPr sz="1300" kern="1200" baseline="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3pPr>
            <a:lvl4pPr marL="1316736" indent="-173736" algn="l" defTabSz="914400" rtl="0" eaLnBrk="1" latinLnBrk="0" hangingPunct="1">
              <a:spcBef>
                <a:spcPts val="780"/>
              </a:spcBef>
              <a:buFont typeface="Wingdings" pitchFamily="2" charset="2"/>
              <a:buChar char=""/>
              <a:defRPr sz="1300" kern="1200" baseline="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0"/>
              </a:spcBef>
              <a:buFontTx/>
              <a:buNone/>
              <a:defRPr sz="1300" kern="1200" baseline="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499">
              <a:spcBef>
                <a:spcPts val="342"/>
              </a:spcBef>
            </a:pPr>
            <a:r>
              <a:rPr lang="en-GB" sz="941" dirty="0">
                <a:solidFill>
                  <a:srgbClr val="000000"/>
                </a:solidFill>
                <a:latin typeface="Calibri"/>
              </a:rPr>
              <a:t>Post “first cycle” cash flow from exploitation valued by qualified third party </a:t>
            </a:r>
          </a:p>
          <a:p>
            <a:pPr marL="195499">
              <a:spcBef>
                <a:spcPts val="342"/>
              </a:spcBef>
            </a:pPr>
            <a:r>
              <a:rPr lang="en-GB" sz="941" dirty="0">
                <a:solidFill>
                  <a:srgbClr val="000000"/>
                </a:solidFill>
                <a:latin typeface="Calibri"/>
              </a:rPr>
              <a:t>Primarily estimated values discounted and margined with annual or semi-annual re-valuation </a:t>
            </a:r>
          </a:p>
        </p:txBody>
      </p:sp>
      <p:sp>
        <p:nvSpPr>
          <p:cNvPr id="64" name="Line 1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15637" y="2741436"/>
            <a:ext cx="8104909" cy="0"/>
          </a:xfrm>
          <a:prstGeom prst="line">
            <a:avLst/>
          </a:prstGeom>
          <a:noFill/>
          <a:ln w="12700">
            <a:solidFill>
              <a:srgbClr val="D1C9C0"/>
            </a:solidFill>
            <a:round/>
            <a:headEnd/>
            <a:tailEnd/>
          </a:ln>
        </p:spPr>
        <p:txBody>
          <a:bodyPr/>
          <a:lstStyle/>
          <a:p>
            <a:endParaRPr lang="en-US" sz="1539">
              <a:latin typeface="Calibri"/>
            </a:endParaRPr>
          </a:p>
        </p:txBody>
      </p:sp>
      <p:sp>
        <p:nvSpPr>
          <p:cNvPr id="65" name="Textbox - with 1st bullet"/>
          <p:cNvSpPr>
            <a:spLocks noGrp="1"/>
          </p:cNvSpPr>
          <p:nvPr>
            <p:custDataLst>
              <p:tags r:id="rId11"/>
            </p:custDataLst>
          </p:nvPr>
        </p:nvSpPr>
        <p:spPr>
          <a:xfrm>
            <a:off x="1598045" y="3310480"/>
            <a:ext cx="6858001" cy="564611"/>
          </a:xfrm>
          <a:prstGeom prst="rect">
            <a:avLst/>
          </a:prstGeom>
        </p:spPr>
        <p:txBody>
          <a:bodyPr vert="horz" wrap="square" lIns="0" tIns="39101" rIns="0" bIns="39101" rtlCol="0">
            <a:spAutoFit/>
          </a:bodyPr>
          <a:lstStyle>
            <a:lvl1pPr marL="457200" indent="-228600" algn="l" defTabSz="914400" rtl="0" eaLnBrk="1" latinLnBrk="0" hangingPunct="1">
              <a:spcBef>
                <a:spcPts val="1560"/>
              </a:spcBef>
              <a:buSzPct val="80000"/>
              <a:buFont typeface="Wingdings" pitchFamily="2" charset="2"/>
              <a:buChar char=""/>
              <a:defRPr sz="1300" kern="1200" baseline="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1pPr>
            <a:lvl2pPr marL="742950" indent="-173736" algn="l" defTabSz="914400" rtl="0" eaLnBrk="1" latinLnBrk="0" hangingPunct="1">
              <a:spcBef>
                <a:spcPts val="780"/>
              </a:spcBef>
              <a:buSzPct val="65000"/>
              <a:buFont typeface="Wingdings" pitchFamily="2" charset="2"/>
              <a:buChar char="n"/>
              <a:defRPr sz="1300" kern="1200" baseline="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2pPr>
            <a:lvl3pPr marL="1033272" indent="-173736" algn="l" defTabSz="914400" rtl="0" eaLnBrk="1" latinLnBrk="0" hangingPunct="1">
              <a:spcBef>
                <a:spcPts val="780"/>
              </a:spcBef>
              <a:buClr>
                <a:srgbClr val="000000"/>
              </a:buClr>
              <a:buFont typeface="Book Antiqua" pitchFamily="18" charset="0"/>
              <a:buChar char="–"/>
              <a:defRPr sz="1300" kern="1200" baseline="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3pPr>
            <a:lvl4pPr marL="1316736" indent="-173736" algn="l" defTabSz="914400" rtl="0" eaLnBrk="1" latinLnBrk="0" hangingPunct="1">
              <a:spcBef>
                <a:spcPts val="780"/>
              </a:spcBef>
              <a:buFont typeface="Wingdings" pitchFamily="2" charset="2"/>
              <a:buChar char=""/>
              <a:defRPr sz="1300" kern="1200" baseline="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0"/>
              </a:spcBef>
              <a:buFontTx/>
              <a:buNone/>
              <a:defRPr sz="1300" kern="1200" baseline="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499">
              <a:spcBef>
                <a:spcPts val="428"/>
              </a:spcBef>
            </a:pPr>
            <a:r>
              <a:rPr lang="en-US" sz="941" dirty="0">
                <a:solidFill>
                  <a:srgbClr val="000000"/>
                </a:solidFill>
                <a:latin typeface="Calibri"/>
              </a:rPr>
              <a:t>Estimated value of international rights as provided by qualified sales agent </a:t>
            </a:r>
          </a:p>
          <a:p>
            <a:pPr marL="195499">
              <a:spcBef>
                <a:spcPts val="428"/>
              </a:spcBef>
            </a:pPr>
            <a:r>
              <a:rPr lang="en-US" sz="941" dirty="0">
                <a:solidFill>
                  <a:srgbClr val="000000"/>
                </a:solidFill>
                <a:latin typeface="Calibri"/>
              </a:rPr>
              <a:t>International distributors acquire rights to distribute films by providing an advance against the minimum amount anticipated to be paid to a producer from exploitation after deducting fees and distribution expenses </a:t>
            </a:r>
          </a:p>
        </p:txBody>
      </p:sp>
      <p:sp>
        <p:nvSpPr>
          <p:cNvPr id="66" name="Line 1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15637" y="3253383"/>
            <a:ext cx="8104909" cy="0"/>
          </a:xfrm>
          <a:prstGeom prst="line">
            <a:avLst/>
          </a:prstGeom>
          <a:noFill/>
          <a:ln w="12700">
            <a:solidFill>
              <a:srgbClr val="D1C9C0"/>
            </a:solidFill>
            <a:round/>
            <a:headEnd/>
            <a:tailEnd/>
          </a:ln>
        </p:spPr>
        <p:txBody>
          <a:bodyPr/>
          <a:lstStyle/>
          <a:p>
            <a:endParaRPr lang="en-US" sz="1539">
              <a:latin typeface="Calibri"/>
            </a:endParaRPr>
          </a:p>
        </p:txBody>
      </p:sp>
      <p:sp>
        <p:nvSpPr>
          <p:cNvPr id="67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15637" y="3917454"/>
            <a:ext cx="8104909" cy="0"/>
          </a:xfrm>
          <a:prstGeom prst="line">
            <a:avLst/>
          </a:prstGeom>
          <a:noFill/>
          <a:ln w="12700">
            <a:solidFill>
              <a:srgbClr val="D1C9C0"/>
            </a:solidFill>
            <a:round/>
            <a:headEnd/>
            <a:tailEnd/>
          </a:ln>
        </p:spPr>
        <p:txBody>
          <a:bodyPr/>
          <a:lstStyle/>
          <a:p>
            <a:endParaRPr lang="en-US" sz="1539">
              <a:latin typeface="Calibri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908752" y="4950245"/>
            <a:ext cx="969818" cy="237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41" b="1" i="1" dirty="0">
                <a:solidFill>
                  <a:srgbClr val="000000"/>
                </a:solidFill>
                <a:latin typeface="Calibri"/>
              </a:rPr>
              <a:t>Credit Risk</a:t>
            </a:r>
          </a:p>
        </p:txBody>
      </p:sp>
      <p:sp>
        <p:nvSpPr>
          <p:cNvPr id="59" name="Main Heading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324195" y="614696"/>
            <a:ext cx="7065819" cy="248259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ts val="1796"/>
              </a:lnSpc>
            </a:pPr>
            <a:r>
              <a:rPr lang="en-US" sz="2395" b="1">
                <a:solidFill>
                  <a:srgbClr val="000000"/>
                </a:solidFill>
                <a:latin typeface="Calibri"/>
              </a:rPr>
              <a:t>Entertainment Finance Landscape</a:t>
            </a:r>
            <a:endParaRPr lang="en-US" sz="2395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415642" y="1323185"/>
            <a:ext cx="1108363" cy="684560"/>
          </a:xfrm>
          <a:prstGeom prst="rect">
            <a:avLst/>
          </a:prstGeom>
          <a:solidFill>
            <a:srgbClr val="012169"/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sz="941" b="1" dirty="0">
                <a:solidFill>
                  <a:srgbClr val="FFFFFF"/>
                </a:solidFill>
                <a:latin typeface="Calibri"/>
              </a:rPr>
              <a:t>Eligible Receivables</a:t>
            </a:r>
          </a:p>
        </p:txBody>
      </p:sp>
      <p:sp>
        <p:nvSpPr>
          <p:cNvPr id="61" name="Textbox - with 1st bullet"/>
          <p:cNvSpPr>
            <a:spLocks noGrp="1"/>
          </p:cNvSpPr>
          <p:nvPr>
            <p:custDataLst>
              <p:tags r:id="rId15"/>
            </p:custDataLst>
          </p:nvPr>
        </p:nvSpPr>
        <p:spPr>
          <a:xfrm>
            <a:off x="1598045" y="1323185"/>
            <a:ext cx="6858001" cy="551787"/>
          </a:xfrm>
          <a:prstGeom prst="rect">
            <a:avLst/>
          </a:prstGeom>
        </p:spPr>
        <p:txBody>
          <a:bodyPr vert="horz" wrap="square" lIns="0" tIns="39101" rIns="0" bIns="39101" rtlCol="0">
            <a:spAutoFit/>
          </a:bodyPr>
          <a:lstStyle>
            <a:lvl1pPr marL="457200" indent="-228600" algn="l" defTabSz="914400" rtl="0" eaLnBrk="1" latinLnBrk="0" hangingPunct="1">
              <a:spcBef>
                <a:spcPts val="1560"/>
              </a:spcBef>
              <a:buSzPct val="80000"/>
              <a:buFont typeface="Wingdings" pitchFamily="2" charset="2"/>
              <a:buChar char=""/>
              <a:defRPr sz="1300" kern="1200" baseline="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1pPr>
            <a:lvl2pPr marL="742950" indent="-173736" algn="l" defTabSz="914400" rtl="0" eaLnBrk="1" latinLnBrk="0" hangingPunct="1">
              <a:spcBef>
                <a:spcPts val="780"/>
              </a:spcBef>
              <a:buSzPct val="65000"/>
              <a:buFont typeface="Wingdings" pitchFamily="2" charset="2"/>
              <a:buChar char="n"/>
              <a:defRPr sz="1300" kern="1200" baseline="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2pPr>
            <a:lvl3pPr marL="1033272" indent="-173736" algn="l" defTabSz="914400" rtl="0" eaLnBrk="1" latinLnBrk="0" hangingPunct="1">
              <a:spcBef>
                <a:spcPts val="780"/>
              </a:spcBef>
              <a:buClr>
                <a:srgbClr val="000000"/>
              </a:buClr>
              <a:buFont typeface="Book Antiqua" pitchFamily="18" charset="0"/>
              <a:buChar char="–"/>
              <a:defRPr sz="1300" kern="1200" baseline="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3pPr>
            <a:lvl4pPr marL="1316736" indent="-173736" algn="l" defTabSz="914400" rtl="0" eaLnBrk="1" latinLnBrk="0" hangingPunct="1">
              <a:spcBef>
                <a:spcPts val="780"/>
              </a:spcBef>
              <a:buFont typeface="Wingdings" pitchFamily="2" charset="2"/>
              <a:buChar char=""/>
              <a:defRPr sz="1300" kern="1200" baseline="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0"/>
              </a:spcBef>
              <a:buFontTx/>
              <a:buNone/>
              <a:defRPr sz="1300" kern="1200" baseline="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499">
              <a:spcBef>
                <a:spcPts val="342"/>
              </a:spcBef>
            </a:pPr>
            <a:r>
              <a:rPr lang="en-US" sz="941" dirty="0">
                <a:solidFill>
                  <a:srgbClr val="000000"/>
                </a:solidFill>
                <a:latin typeface="Calibri"/>
              </a:rPr>
              <a:t>Film receivables (e.g. domestic and foreign minimum guarantees) represent contractual receivables to the borrower not dependent on film performance</a:t>
            </a:r>
          </a:p>
          <a:p>
            <a:pPr marL="195499">
              <a:spcBef>
                <a:spcPts val="342"/>
              </a:spcBef>
            </a:pPr>
            <a:r>
              <a:rPr lang="en-US" sz="941" dirty="0">
                <a:solidFill>
                  <a:srgbClr val="000000"/>
                </a:solidFill>
                <a:latin typeface="Calibri"/>
              </a:rPr>
              <a:t>Tax credits (independently verified by tax consultants) are contractual rebates of a film's budget due to the borrower post completion</a:t>
            </a:r>
          </a:p>
        </p:txBody>
      </p:sp>
      <p:sp>
        <p:nvSpPr>
          <p:cNvPr id="69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15637" y="2062153"/>
            <a:ext cx="8104909" cy="0"/>
          </a:xfrm>
          <a:prstGeom prst="line">
            <a:avLst/>
          </a:prstGeom>
          <a:noFill/>
          <a:ln w="12700">
            <a:solidFill>
              <a:srgbClr val="D1C9C0"/>
            </a:solidFill>
            <a:round/>
            <a:headEnd/>
            <a:tailEnd/>
          </a:ln>
        </p:spPr>
        <p:txBody>
          <a:bodyPr/>
          <a:lstStyle/>
          <a:p>
            <a:endParaRPr lang="en-US" sz="1539"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743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Where I’m From…</a:t>
            </a:r>
            <a:endParaRPr lang="en-US" dirty="0"/>
          </a:p>
        </p:txBody>
      </p:sp>
      <p:pic>
        <p:nvPicPr>
          <p:cNvPr id="5" name="Picture 4" descr="james_gandolfini_tony_soprano_gtb0d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10" y="1578227"/>
            <a:ext cx="3390900" cy="1944116"/>
          </a:xfrm>
          <a:prstGeom prst="rect">
            <a:avLst/>
          </a:prstGeom>
        </p:spPr>
      </p:pic>
      <p:pic>
        <p:nvPicPr>
          <p:cNvPr id="6" name="Picture 5" descr="bruce-springste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151" y="1505233"/>
            <a:ext cx="2783114" cy="2087336"/>
          </a:xfrm>
          <a:prstGeom prst="rect">
            <a:avLst/>
          </a:prstGeom>
        </p:spPr>
      </p:pic>
      <p:pic>
        <p:nvPicPr>
          <p:cNvPr id="7" name="Picture 6" descr="Snooki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070" y="3915294"/>
            <a:ext cx="2299467" cy="2299467"/>
          </a:xfrm>
          <a:prstGeom prst="rect">
            <a:avLst/>
          </a:prstGeom>
        </p:spPr>
      </p:pic>
      <p:pic>
        <p:nvPicPr>
          <p:cNvPr id="8" name="Picture 7" descr="jon-bon-jovi-20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561" y="4209995"/>
            <a:ext cx="3264848" cy="1836477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Jersey Was a Little Different…</a:t>
            </a:r>
            <a:endParaRPr lang="en-US" dirty="0"/>
          </a:p>
        </p:txBody>
      </p:sp>
      <p:pic>
        <p:nvPicPr>
          <p:cNvPr id="6" name="Picture 5" descr="IMG_08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39" y="1341143"/>
            <a:ext cx="3187159" cy="22509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215" y="1495088"/>
            <a:ext cx="3361558" cy="21734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6539" y="4701582"/>
            <a:ext cx="35588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Tenafly Demographics: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White: 58.8%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Asian: 26.9%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Hispanic: 10.2%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Other: 3.8%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203904" y="4365004"/>
            <a:ext cx="35588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My Parents:</a:t>
            </a:r>
          </a:p>
          <a:p>
            <a:r>
              <a:rPr lang="en-US" sz="2000" dirty="0" smtClean="0"/>
              <a:t>- </a:t>
            </a:r>
            <a:r>
              <a:rPr lang="en-US" sz="2000" dirty="0" err="1" smtClean="0"/>
              <a:t>Berna</a:t>
            </a:r>
            <a:r>
              <a:rPr lang="en-US" sz="2000" dirty="0"/>
              <a:t>: sells bath, tile and furniture</a:t>
            </a:r>
          </a:p>
          <a:p>
            <a:r>
              <a:rPr lang="en-US" sz="2000" dirty="0" smtClean="0"/>
              <a:t>- Michael: imports and sells French wine</a:t>
            </a:r>
          </a:p>
          <a:p>
            <a:r>
              <a:rPr lang="en-US" sz="2000" dirty="0" smtClean="0"/>
              <a:t>- Todd, brother (not pictured): invests in real estate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6756" y="2655839"/>
            <a:ext cx="2764489" cy="1704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Tenafly Schools and Demographics at a Glance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93" y="1677041"/>
            <a:ext cx="7593813" cy="4523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Quiz #1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Q: Which major would you expect a banker to have:</a:t>
            </a:r>
          </a:p>
          <a:p>
            <a:pPr>
              <a:buNone/>
            </a:pPr>
            <a:endParaRPr lang="en-US" b="1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Finance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Accounting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Statistics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Double major in English Literature and Eastern and Western Philosophy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Washington University in St Louis</a:t>
            </a:r>
            <a:endParaRPr lang="en-US" dirty="0"/>
          </a:p>
        </p:txBody>
      </p:sp>
      <p:pic>
        <p:nvPicPr>
          <p:cNvPr id="4" name="Picture 3" descr="Brookin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3362765" cy="2162445"/>
          </a:xfrm>
          <a:prstGeom prst="rect">
            <a:avLst/>
          </a:prstGeom>
        </p:spPr>
      </p:pic>
      <p:pic>
        <p:nvPicPr>
          <p:cNvPr id="6" name="Picture 5" descr="7059_10153319735799237_879622450963654426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84625"/>
            <a:ext cx="1843577" cy="24581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97375" y="1349375"/>
            <a:ext cx="42894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Why Wash U?</a:t>
            </a:r>
          </a:p>
          <a:p>
            <a:endParaRPr lang="en-US" b="1" dirty="0" smtClean="0"/>
          </a:p>
          <a:p>
            <a:pPr>
              <a:buFont typeface="Arial"/>
              <a:buChar char="•"/>
            </a:pPr>
            <a:r>
              <a:rPr lang="en-US" dirty="0" smtClean="0"/>
              <a:t> Beautiful school, with strong academics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Off the east coast (at the time I thought I’d live my whole life in NY)</a:t>
            </a:r>
          </a:p>
          <a:p>
            <a:endParaRPr lang="en-US" dirty="0" smtClean="0"/>
          </a:p>
        </p:txBody>
      </p:sp>
      <p:pic>
        <p:nvPicPr>
          <p:cNvPr id="8" name="Picture 7" descr="hertford_1-1.450x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125" y="4143375"/>
            <a:ext cx="2846510" cy="2055813"/>
          </a:xfrm>
          <a:prstGeom prst="rect">
            <a:avLst/>
          </a:prstGeom>
        </p:spPr>
      </p:pic>
      <p:pic>
        <p:nvPicPr>
          <p:cNvPr id="9" name="Picture 8" descr="BD445E16-712F-43E4-ACD3-5C94A2F04C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475331" y="4067432"/>
            <a:ext cx="2714623" cy="2035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Quiz #2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Q: How do you go from a English and Philosophy Major to a </a:t>
            </a:r>
            <a:r>
              <a:rPr lang="en-US" b="1" dirty="0" err="1" smtClean="0"/>
              <a:t>BofA</a:t>
            </a:r>
            <a:r>
              <a:rPr lang="en-US" b="1" dirty="0" smtClean="0"/>
              <a:t> Banker</a:t>
            </a:r>
            <a:r>
              <a:rPr lang="en-US" b="1" dirty="0" smtClean="0"/>
              <a:t>?</a:t>
            </a:r>
            <a:endParaRPr lang="en-US" b="1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 family connection gets you a first job in banking, even though you’re unqualified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You get lucky and ace an on campus interview for banking that you were totally unprepared for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 family connection gets you a first job in television commercial production (basically answering phones and making coffee), even though you’re unqualified 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0383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u="sng" dirty="0" smtClean="0"/>
              <a:t>Work Life 1.0: Television and Film Production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193391"/>
          <a:ext cx="8229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64934">
                <a:tc>
                  <a:txBody>
                    <a:bodyPr/>
                    <a:lstStyle/>
                    <a:p>
                      <a:r>
                        <a:rPr lang="en-US" dirty="0" smtClean="0"/>
                        <a:t>Job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I Wanted</a:t>
                      </a:r>
                      <a:r>
                        <a:rPr lang="en-US" baseline="0" dirty="0" smtClean="0"/>
                        <a:t> to Be Doing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I Was</a:t>
                      </a:r>
                      <a:r>
                        <a:rPr lang="en-US" baseline="0" dirty="0" smtClean="0"/>
                        <a:t> Doing</a:t>
                      </a:r>
                      <a:endParaRPr lang="en-US" dirty="0"/>
                    </a:p>
                  </a:txBody>
                  <a:tcPr/>
                </a:tc>
              </a:tr>
              <a:tr h="1049163">
                <a:tc>
                  <a:txBody>
                    <a:bodyPr/>
                    <a:lstStyle/>
                    <a:p>
                      <a:r>
                        <a:rPr lang="en-US" dirty="0" smtClean="0"/>
                        <a:t>Moxie Pictures (2001-05)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 Learning how to film</a:t>
                      </a:r>
                      <a:r>
                        <a:rPr lang="en-US" baseline="0" dirty="0" smtClean="0"/>
                        <a:t> things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 Learning how to manage</a:t>
                      </a:r>
                      <a:r>
                        <a:rPr lang="en-US" baseline="0" dirty="0" smtClean="0"/>
                        <a:t> executives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 smtClean="0"/>
                        <a:t> A little bit of learning how to film things</a:t>
                      </a:r>
                      <a:endParaRPr lang="en-US" dirty="0"/>
                    </a:p>
                  </a:txBody>
                  <a:tcPr/>
                </a:tc>
              </a:tr>
              <a:tr h="80704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Applehead</a:t>
                      </a:r>
                      <a:r>
                        <a:rPr lang="en-US" baseline="0" dirty="0" smtClean="0"/>
                        <a:t> Pictures (2005-07)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 smtClean="0"/>
                        <a:t> Learning how to make movies and read screenplays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 smtClean="0"/>
                        <a:t> Learning how to cope with stress</a:t>
                      </a:r>
                      <a:endParaRPr lang="en-US" dirty="0"/>
                    </a:p>
                  </a:txBody>
                  <a:tcPr/>
                </a:tc>
              </a:tr>
              <a:tr h="807049">
                <a:tc>
                  <a:txBody>
                    <a:bodyPr/>
                    <a:lstStyle/>
                    <a:p>
                      <a:r>
                        <a:rPr lang="en-US" dirty="0" smtClean="0"/>
                        <a:t>Elevation Pictures (2007-08)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 smtClean="0"/>
                        <a:t> Making a feature film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 Making a feature</a:t>
                      </a:r>
                      <a:r>
                        <a:rPr lang="en-US" baseline="0" dirty="0" smtClean="0"/>
                        <a:t> film</a:t>
                      </a:r>
                      <a:endParaRPr lang="en-US" dirty="0" smtClean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 Learning how to cope</a:t>
                      </a:r>
                      <a:r>
                        <a:rPr lang="en-US" baseline="0" dirty="0" smtClean="0"/>
                        <a:t> with more stress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Panic-Button-300x2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145" y="2085975"/>
            <a:ext cx="3810000" cy="368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54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Work Life 2.0: Entertainment Banker</a:t>
            </a:r>
            <a:endParaRPr lang="en-US" sz="3200" b="1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505253"/>
              </p:ext>
            </p:extLst>
          </p:nvPr>
        </p:nvGraphicFramePr>
        <p:xfrm>
          <a:off x="566135" y="3002624"/>
          <a:ext cx="8181868" cy="3550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586"/>
                <a:gridCol w="5504282"/>
              </a:tblGrid>
              <a:tr h="48961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Term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Meaning</a:t>
                      </a:r>
                      <a:endParaRPr lang="en-US" dirty="0"/>
                    </a:p>
                  </a:txBody>
                  <a:tcPr/>
                </a:tc>
              </a:tr>
              <a:tr h="807049">
                <a:tc>
                  <a:txBody>
                    <a:bodyPr/>
                    <a:lstStyle/>
                    <a:p>
                      <a:r>
                        <a:rPr lang="en-US" dirty="0" smtClean="0"/>
                        <a:t>Relationship Manager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 smtClean="0"/>
                        <a:t> Client facing role.  I sell </a:t>
                      </a:r>
                      <a:r>
                        <a:rPr lang="en-US" baseline="0" dirty="0" err="1" smtClean="0"/>
                        <a:t>BofA’s</a:t>
                      </a:r>
                      <a:r>
                        <a:rPr lang="en-US" baseline="0" dirty="0" smtClean="0"/>
                        <a:t> products to clients and attempt to generate revenue for the bank.</a:t>
                      </a:r>
                    </a:p>
                  </a:txBody>
                  <a:tcPr/>
                </a:tc>
              </a:tr>
              <a:tr h="807049">
                <a:tc>
                  <a:txBody>
                    <a:bodyPr/>
                    <a:lstStyle/>
                    <a:p>
                      <a:r>
                        <a:rPr lang="en-US" dirty="0" smtClean="0"/>
                        <a:t>Media and Entertainment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 smtClean="0"/>
                        <a:t> Companies that make movies, television shows, music </a:t>
                      </a:r>
                    </a:p>
                  </a:txBody>
                  <a:tcPr/>
                </a:tc>
              </a:tr>
              <a:tr h="807049">
                <a:tc>
                  <a:txBody>
                    <a:bodyPr/>
                    <a:lstStyle/>
                    <a:p>
                      <a:r>
                        <a:rPr lang="en-US" dirty="0" smtClean="0"/>
                        <a:t>Middle Market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 smtClean="0"/>
                        <a:t> Companies from $50MM to $2BN in revenue.  This means I don’t work in a branch.</a:t>
                      </a:r>
                    </a:p>
                  </a:txBody>
                  <a:tcPr/>
                </a:tc>
              </a:tr>
              <a:tr h="504662">
                <a:tc>
                  <a:txBody>
                    <a:bodyPr/>
                    <a:lstStyle/>
                    <a:p>
                      <a:r>
                        <a:rPr lang="en-US" dirty="0" smtClean="0"/>
                        <a:t>Credit: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 smtClean="0"/>
                        <a:t> Loans.   Clients borrow money, pay us interest and fees, and (hopefully) pay us back in full.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04930" y="1415324"/>
            <a:ext cx="81818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My Title</a:t>
            </a:r>
            <a:r>
              <a:rPr lang="en-US" dirty="0" smtClean="0"/>
              <a:t>: Senior Vice President and Relationship Manager</a:t>
            </a:r>
            <a:br>
              <a:rPr lang="en-US" dirty="0" smtClean="0"/>
            </a:br>
            <a:r>
              <a:rPr lang="en-US" b="1" dirty="0" smtClean="0"/>
              <a:t>My Group</a:t>
            </a:r>
            <a:r>
              <a:rPr lang="en-US" dirty="0" smtClean="0"/>
              <a:t>: Technology, </a:t>
            </a:r>
            <a:r>
              <a:rPr lang="en-US" b="1" u="sng" dirty="0" smtClean="0"/>
              <a:t>Media and Entertainment</a:t>
            </a:r>
          </a:p>
          <a:p>
            <a:r>
              <a:rPr lang="en-US" b="1" dirty="0" smtClean="0"/>
              <a:t>My Market</a:t>
            </a:r>
            <a:r>
              <a:rPr lang="en-US" dirty="0" smtClean="0"/>
              <a:t>: Middle Market</a:t>
            </a:r>
          </a:p>
          <a:p>
            <a:r>
              <a:rPr lang="en-US" b="1" dirty="0" smtClean="0"/>
              <a:t>My Product</a:t>
            </a:r>
            <a:r>
              <a:rPr lang="en-US" dirty="0" smtClean="0"/>
              <a:t>: primarily credit, but also treasury, foreign exchange and advisory services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3"/>
  <p:tag name="WSPAGENUMBER" val="1"/>
  <p:tag name="INCLUDEINTOC" val="0"/>
  <p:tag name="GUID" val="C2A5722D-9ACA-11D4-AB8E-0010A4E5E143"/>
  <p:tag name="NAME" val="Blank Slide"/>
  <p:tag name="GREYBORDERS" val="True"/>
  <p:tag name="SPACEBETWEENOBJECTS" val="p9"/>
  <p:tag name="FONTRATIO" val="p1"/>
  <p:tag name="SLIDELEFTMARGIN" val="p36"/>
  <p:tag name="SLIDERIGHTMARGIN" val="p756"/>
  <p:tag name="SLIDETOPMARGIN" val="p36"/>
  <p:tag name="SLIDEBOTTOMMARGIN" val="p576"/>
  <p:tag name="LEFTCOLLEFTMARGIN" val="p36"/>
  <p:tag name="LEFTCOLRIGHTMARGIN" val="p738"/>
  <p:tag name="RIGHTCOLLEFTMARGIN" val="p0"/>
  <p:tag name="RIGHTCOLRIGHTMARGIN" val="p0"/>
  <p:tag name="ARRANGETOGRID" val="False"/>
  <p:tag name="LEFTCOLTOPMARGIN" val="p126"/>
  <p:tag name="RIGHTCOLTOPMARGIN" val="p126"/>
  <p:tag name="LEFTCOLBOTTOMMARGIN" val="p535"/>
  <p:tag name="RIGHTCOLBOTTOMMARGIN" val="p535"/>
  <p:tag name="JAZZCOMPLIANT" val="True"/>
  <p:tag name="SLIDEPAGENUMBER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INTWIDTH" val="702"/>
  <p:tag name="SLIDEELEMTYPE" val="4"/>
  <p:tag name="PRINTHEIGHT" val="414"/>
  <p:tag name="BULLETSTYLE" val="2"/>
  <p:tag name="DEFAULTTOP" val="p0"/>
  <p:tag name="DEFAULTLEFT" val="p0"/>
  <p:tag name="DEFAULTWIDTH" val="p0"/>
  <p:tag name="DEFAULTHEIGHT" val="p0"/>
  <p:tag name="ISLOCKED" val="False"/>
  <p:tag name="JAZZCOMPLIANT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75"/>
  <p:tag name="PRESERVEASPECTRATIO" val="False"/>
  <p:tag name="DEFAULTHEIGHT" val="23.5"/>
  <p:tag name="DEFAULTWIDTH" val="504"/>
  <p:tag name="DEFAULTONLEFT" val="234.125"/>
  <p:tag name="DEFAULTOFFLEFT" val="-524"/>
  <p:tag name="DEFAULTLEFT" val="234.125"/>
  <p:tag name="SLIDEELEMTYPE" val="1"/>
  <p:tag name="BULLETSTYLE" val="BulletStyle"/>
  <p:tag name="JAZZCOMPLIANT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INTWIDTH" val="702"/>
  <p:tag name="SLIDEELEMTYPE" val="4"/>
  <p:tag name="PRINTHEIGHT" val="414"/>
  <p:tag name="BULLETSTYLE" val="2"/>
  <p:tag name="DEFAULTTOP" val="p0"/>
  <p:tag name="DEFAULTLEFT" val="p0"/>
  <p:tag name="DEFAULTWIDTH" val="p0"/>
  <p:tag name="DEFAULTHEIGHT" val="p0"/>
  <p:tag name="ISLOCKED" val="False"/>
  <p:tag name="JAZZCOMPLIANT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55"/>
  <p:tag name="FORMATBYTE" val=""/>
  <p:tag name="PIECEOFARROW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ECEOFARROW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ECEOFARROW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HEIGHT" val="p4"/>
  <p:tag name="DEFAULTWIDTH" val="p792"/>
  <p:tag name="SLIDEELEMTYPE" val="73"/>
  <p:tag name="PRINTWIDTH" val="792"/>
  <p:tag name="PRINTHEIGHT" val="3.6"/>
  <p:tag name="JAZZCOMPLIANT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ECEOFARROW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ECEOFARROW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ECEOFARROW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ECEOFARROW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56"/>
  <p:tag name="PIECEOFARROW" val="True"/>
  <p:tag name="CALLOUTCODE" val="Callout3"/>
  <p:tag name="FORMATBYTE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ECEOFARROW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ECEOFARROW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ECEOFARROW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ECEOFARROW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ECEOFARROW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55"/>
  <p:tag name="JAZZCOMPLIANT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ECEOFARROW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ECEOFARROW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ECEOFARROW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56"/>
  <p:tag name="PIECEOFARROW" val="True"/>
  <p:tag name="CALLOUTCODE" val="Callout7"/>
  <p:tag name="FORMATBYTE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ECEOFARROW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56"/>
  <p:tag name="PIECEOFARROW" val="True"/>
  <p:tag name="CALLOUTCODE" val="Callout1"/>
  <p:tag name="FORMATBYTE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AZZCOMPLIANT" val="True"/>
  <p:tag name="SLIDEELEMTYPE" val="60"/>
  <p:tag name="DIAGRAMTYPE" val="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97"/>
  <p:tag name="PRESERVEASPECTRATIO" val="False"/>
  <p:tag name="DEFAULTHEIGHT" val="23.5"/>
  <p:tag name="DEFAULTWIDTH" val="504"/>
  <p:tag name="DEFAULTONLEFT" val="234"/>
  <p:tag name="DEFAULTOFFLEFT" val="-524"/>
  <p:tag name="DEFAULTLEFT" val="234"/>
  <p:tag name="SLIDEELEMTYPE" val="2"/>
  <p:tag name="BULLETSTYLE" val="BulletStyle"/>
  <p:tag name="JAZZCOMPLIANT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INTWIDTH" val="702"/>
  <p:tag name="SLIDEELEMTYPE" val="4"/>
  <p:tag name="PRINTHEIGHT" val="414"/>
  <p:tag name="BULLETSTYLE" val="2"/>
  <p:tag name="DEFAULTTOP" val="p0"/>
  <p:tag name="DEFAULTLEFT" val="p0"/>
  <p:tag name="DEFAULTWIDTH" val="p0"/>
  <p:tag name="DEFAULTHEIGHT" val="p0"/>
  <p:tag name="ISLOCKED" val="False"/>
  <p:tag name="JAZZCOMPLIANT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9"/>
  <p:tag name="DEFAULTOFFLEFT" val="-488"/>
  <p:tag name="DEFAULTONLEFT" val="251"/>
  <p:tag name="PRESERVEASPECTRATIO" val="False"/>
  <p:tag name="JAZZCOMPLIANT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INTWIDTH" val="702"/>
  <p:tag name="SLIDEELEMTYPE" val="4"/>
  <p:tag name="PRINTHEIGHT" val="414"/>
  <p:tag name="BULLETSTYLE" val="2"/>
  <p:tag name="DEFAULTTOP" val="p0"/>
  <p:tag name="DEFAULTLEFT" val="p0"/>
  <p:tag name="DEFAULTWIDTH" val="p0"/>
  <p:tag name="DEFAULTHEIGHT" val="p0"/>
  <p:tag name="ISLOCKED" val="False"/>
  <p:tag name="JAZZCOMPLIANT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INTWIDTH" val="702"/>
  <p:tag name="SLIDEELEMTYPE" val="4"/>
  <p:tag name="PRINTHEIGHT" val="414"/>
  <p:tag name="BULLETSTYLE" val="2"/>
  <p:tag name="DEFAULTTOP" val="p0"/>
  <p:tag name="DEFAULTLEFT" val="p0"/>
  <p:tag name="DEFAULTWIDTH" val="p0"/>
  <p:tag name="DEFAULTHEIGHT" val="p0"/>
  <p:tag name="ISLOCKED" val="False"/>
  <p:tag name="JAZZCOMPLIANT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812</Words>
  <Application>Microsoft Office PowerPoint</Application>
  <PresentationFormat>On-screen Show (4:3)</PresentationFormat>
  <Paragraphs>109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Book Antiqua</vt:lpstr>
      <vt:lpstr>Calibri</vt:lpstr>
      <vt:lpstr>Wingdings</vt:lpstr>
      <vt:lpstr>Office Theme</vt:lpstr>
      <vt:lpstr>Worksheet</vt:lpstr>
      <vt:lpstr>Jason Feuerstein Senior Vice President, Bank of America Technology, Media and Entertainment  May 2017</vt:lpstr>
      <vt:lpstr>Guess Where I’m From…</vt:lpstr>
      <vt:lpstr>My Jersey Was a Little Different…</vt:lpstr>
      <vt:lpstr>Tenafly Schools and Demographics at a Glance</vt:lpstr>
      <vt:lpstr>Quiz #1</vt:lpstr>
      <vt:lpstr>Washington University in St Louis</vt:lpstr>
      <vt:lpstr>Quiz #2</vt:lpstr>
      <vt:lpstr>PowerPoint Presentation</vt:lpstr>
      <vt:lpstr>Work Life 2.0: Entertainment Banker</vt:lpstr>
      <vt:lpstr>What Do the Following Films Have in Common?</vt:lpstr>
      <vt:lpstr>How Does An Entertainment Finance Loan Happen?</vt:lpstr>
      <vt:lpstr>Basics of Asset Based Lending in Entertainment</vt:lpstr>
      <vt:lpstr>Sample Film Ultimate</vt:lpstr>
      <vt:lpstr>Entertainment Finance Landscape
---
Illustrative Borrowing Structure Considerations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Jason Feuerstein Senior Vice President, Bank of America Technology, Media and Entertainment</dc:title>
  <dc:creator>Rachel Waranch</dc:creator>
  <cp:lastModifiedBy>Feuerstein, Jason</cp:lastModifiedBy>
  <cp:revision>18</cp:revision>
  <dcterms:created xsi:type="dcterms:W3CDTF">2017-05-25T05:06:32Z</dcterms:created>
  <dcterms:modified xsi:type="dcterms:W3CDTF">2017-05-29T03:45:46Z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-736024356</vt:i4>
  </property>
  <property fmtid="{D5CDD505-2E9C-101B-9397-08002B2CF9AE}" pid="3" name="_NewReviewCycle">
    <vt:lpwstr/>
  </property>
  <property fmtid="{D5CDD505-2E9C-101B-9397-08002B2CF9AE}" pid="4" name="_EmailSubject">
    <vt:lpwstr>YBA </vt:lpwstr>
  </property>
  <property fmtid="{D5CDD505-2E9C-101B-9397-08002B2CF9AE}" pid="5" name="_AuthorEmail">
    <vt:lpwstr>jason.feuerstein@baml.com</vt:lpwstr>
  </property>
  <property fmtid="{D5CDD505-2E9C-101B-9397-08002B2CF9AE}" pid="6" name="_AuthorEmailDisplayName">
    <vt:lpwstr>Feuerstein, Jason</vt:lpwstr>
  </property>
</Properties>
</file>